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6" r:id="rId1"/>
  </p:sldMasterIdLst>
  <p:notesMasterIdLst>
    <p:notesMasterId r:id="rId14"/>
  </p:notesMasterIdLst>
  <p:sldIdLst>
    <p:sldId id="256" r:id="rId2"/>
    <p:sldId id="257" r:id="rId3"/>
    <p:sldId id="260" r:id="rId4"/>
    <p:sldId id="259" r:id="rId5"/>
    <p:sldId id="258" r:id="rId6"/>
    <p:sldId id="261" r:id="rId7"/>
    <p:sldId id="262" r:id="rId8"/>
    <p:sldId id="263" r:id="rId9"/>
    <p:sldId id="265" r:id="rId10"/>
    <p:sldId id="266"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lina-Andreea Popov" initials="DAP" lastIdx="1" clrIdx="0">
    <p:extLst>
      <p:ext uri="{19B8F6BF-5375-455C-9EA6-DF929625EA0E}">
        <p15:presenceInfo xmlns:p15="http://schemas.microsoft.com/office/powerpoint/2012/main" userId="Dalina-Andreea Popov"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52672" autoAdjust="0"/>
  </p:normalViewPr>
  <p:slideViewPr>
    <p:cSldViewPr snapToGrid="0" snapToObjects="1">
      <p:cViewPr varScale="1">
        <p:scale>
          <a:sx n="44" d="100"/>
          <a:sy n="44" d="100"/>
        </p:scale>
        <p:origin x="205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Dalina\Downloads\Secondary%20Data%20from%20the%20UWTSD%20Grit%20Survey%202020%20(1).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213648293963254E-2"/>
          <c:y val="0.16245370370370371"/>
          <c:w val="0.90286351706036749"/>
          <c:h val="0.72088764946048411"/>
        </c:manualLayout>
      </c:layout>
      <c:barChart>
        <c:barDir val="col"/>
        <c:grouping val="clustered"/>
        <c:varyColors val="0"/>
        <c:ser>
          <c:idx val="0"/>
          <c:order val="0"/>
          <c:tx>
            <c:strRef>
              <c:f>Sheet1!$F$7</c:f>
              <c:strCache>
                <c:ptCount val="1"/>
                <c:pt idx="0">
                  <c:v>Frequency</c:v>
                </c:pt>
              </c:strCache>
            </c:strRef>
          </c:tx>
          <c:spPr>
            <a:solidFill>
              <a:schemeClr val="accent1"/>
            </a:solidFill>
            <a:ln>
              <a:noFill/>
            </a:ln>
            <a:effectLst/>
          </c:spPr>
          <c:invertIfNegative val="0"/>
          <c:cat>
            <c:numRef>
              <c:f>Sheet1!$E$8:$E$12</c:f>
              <c:numCache>
                <c:formatCode>General</c:formatCode>
                <c:ptCount val="5"/>
                <c:pt idx="0">
                  <c:v>5</c:v>
                </c:pt>
                <c:pt idx="1">
                  <c:v>4</c:v>
                </c:pt>
                <c:pt idx="2">
                  <c:v>3</c:v>
                </c:pt>
                <c:pt idx="3">
                  <c:v>2</c:v>
                </c:pt>
                <c:pt idx="4">
                  <c:v>1</c:v>
                </c:pt>
              </c:numCache>
            </c:numRef>
          </c:cat>
          <c:val>
            <c:numRef>
              <c:f>Sheet1!$F$8:$F$12</c:f>
              <c:numCache>
                <c:formatCode>General</c:formatCode>
                <c:ptCount val="5"/>
                <c:pt idx="0">
                  <c:v>26</c:v>
                </c:pt>
                <c:pt idx="1">
                  <c:v>8</c:v>
                </c:pt>
                <c:pt idx="2">
                  <c:v>18</c:v>
                </c:pt>
                <c:pt idx="3">
                  <c:v>14</c:v>
                </c:pt>
                <c:pt idx="4">
                  <c:v>3</c:v>
                </c:pt>
              </c:numCache>
            </c:numRef>
          </c:val>
          <c:extLst>
            <c:ext xmlns:c16="http://schemas.microsoft.com/office/drawing/2014/chart" uri="{C3380CC4-5D6E-409C-BE32-E72D297353CC}">
              <c16:uniqueId val="{00000000-4477-4CCB-B1FD-2BF09D3C51B6}"/>
            </c:ext>
          </c:extLst>
        </c:ser>
        <c:dLbls>
          <c:showLegendKey val="0"/>
          <c:showVal val="0"/>
          <c:showCatName val="0"/>
          <c:showSerName val="0"/>
          <c:showPercent val="0"/>
          <c:showBubbleSize val="0"/>
        </c:dLbls>
        <c:gapWidth val="219"/>
        <c:overlap val="-27"/>
        <c:axId val="251513312"/>
        <c:axId val="251514144"/>
      </c:barChart>
      <c:catAx>
        <c:axId val="2515133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1514144"/>
        <c:crosses val="autoZero"/>
        <c:auto val="1"/>
        <c:lblAlgn val="ctr"/>
        <c:lblOffset val="100"/>
        <c:noMultiLvlLbl val="0"/>
      </c:catAx>
      <c:valAx>
        <c:axId val="25151414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151331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1"/>
          <c:tx>
            <c:strRef>
              <c:f>Scatter!$G$15</c:f>
              <c:strCache>
                <c:ptCount val="1"/>
                <c:pt idx="0">
                  <c:v>Frequency </c:v>
                </c:pt>
              </c:strCache>
            </c:strRef>
          </c:tx>
          <c:spPr>
            <a:solidFill>
              <a:schemeClr val="accent2"/>
            </a:solidFill>
            <a:ln>
              <a:noFill/>
            </a:ln>
            <a:effectLst/>
          </c:spPr>
          <c:invertIfNegative val="0"/>
          <c:cat>
            <c:numRef>
              <c:f>Scatter!$E$16:$E$20</c:f>
              <c:numCache>
                <c:formatCode>General</c:formatCode>
                <c:ptCount val="5"/>
                <c:pt idx="0">
                  <c:v>5</c:v>
                </c:pt>
                <c:pt idx="1">
                  <c:v>4</c:v>
                </c:pt>
                <c:pt idx="2">
                  <c:v>3</c:v>
                </c:pt>
                <c:pt idx="3">
                  <c:v>2</c:v>
                </c:pt>
                <c:pt idx="4">
                  <c:v>1</c:v>
                </c:pt>
              </c:numCache>
            </c:numRef>
          </c:cat>
          <c:val>
            <c:numRef>
              <c:f>Scatter!$G$16:$G$20</c:f>
              <c:numCache>
                <c:formatCode>General</c:formatCode>
                <c:ptCount val="5"/>
                <c:pt idx="0">
                  <c:v>14</c:v>
                </c:pt>
                <c:pt idx="1">
                  <c:v>27</c:v>
                </c:pt>
                <c:pt idx="2">
                  <c:v>126</c:v>
                </c:pt>
                <c:pt idx="3">
                  <c:v>4</c:v>
                </c:pt>
                <c:pt idx="4">
                  <c:v>0</c:v>
                </c:pt>
              </c:numCache>
            </c:numRef>
          </c:val>
          <c:extLst>
            <c:ext xmlns:c16="http://schemas.microsoft.com/office/drawing/2014/chart" uri="{C3380CC4-5D6E-409C-BE32-E72D297353CC}">
              <c16:uniqueId val="{00000000-1E78-43CD-BEDE-A40075149334}"/>
            </c:ext>
          </c:extLst>
        </c:ser>
        <c:dLbls>
          <c:showLegendKey val="0"/>
          <c:showVal val="0"/>
          <c:showCatName val="0"/>
          <c:showSerName val="0"/>
          <c:showPercent val="0"/>
          <c:showBubbleSize val="0"/>
        </c:dLbls>
        <c:gapWidth val="219"/>
        <c:overlap val="-27"/>
        <c:axId val="1543642816"/>
        <c:axId val="1543651552"/>
        <c:extLst>
          <c:ext xmlns:c15="http://schemas.microsoft.com/office/drawing/2012/chart" uri="{02D57815-91ED-43cb-92C2-25804820EDAC}">
            <c15:filteredBarSeries>
              <c15:ser>
                <c:idx val="0"/>
                <c:order val="0"/>
                <c:tx>
                  <c:strRef>
                    <c:extLst>
                      <c:ext uri="{02D57815-91ED-43cb-92C2-25804820EDAC}">
                        <c15:formulaRef>
                          <c15:sqref>Scatter!$F$15</c15:sqref>
                        </c15:formulaRef>
                      </c:ext>
                    </c:extLst>
                    <c:strCache>
                      <c:ptCount val="1"/>
                    </c:strCache>
                  </c:strRef>
                </c:tx>
                <c:spPr>
                  <a:solidFill>
                    <a:schemeClr val="accent1"/>
                  </a:solidFill>
                  <a:ln>
                    <a:noFill/>
                  </a:ln>
                  <a:effectLst/>
                </c:spPr>
                <c:invertIfNegative val="0"/>
                <c:cat>
                  <c:numRef>
                    <c:extLst>
                      <c:ext uri="{02D57815-91ED-43cb-92C2-25804820EDAC}">
                        <c15:formulaRef>
                          <c15:sqref>Scatter!$E$16:$E$20</c15:sqref>
                        </c15:formulaRef>
                      </c:ext>
                    </c:extLst>
                    <c:numCache>
                      <c:formatCode>General</c:formatCode>
                      <c:ptCount val="5"/>
                      <c:pt idx="0">
                        <c:v>5</c:v>
                      </c:pt>
                      <c:pt idx="1">
                        <c:v>4</c:v>
                      </c:pt>
                      <c:pt idx="2">
                        <c:v>3</c:v>
                      </c:pt>
                      <c:pt idx="3">
                        <c:v>2</c:v>
                      </c:pt>
                      <c:pt idx="4">
                        <c:v>1</c:v>
                      </c:pt>
                    </c:numCache>
                  </c:numRef>
                </c:cat>
                <c:val>
                  <c:numRef>
                    <c:extLst>
                      <c:ext uri="{02D57815-91ED-43cb-92C2-25804820EDAC}">
                        <c15:formulaRef>
                          <c15:sqref>Scatter!$F$16:$F$20</c15:sqref>
                        </c15:formulaRef>
                      </c:ext>
                    </c:extLst>
                    <c:numCache>
                      <c:formatCode>General</c:formatCode>
                      <c:ptCount val="5"/>
                    </c:numCache>
                  </c:numRef>
                </c:val>
                <c:extLst>
                  <c:ext xmlns:c16="http://schemas.microsoft.com/office/drawing/2014/chart" uri="{C3380CC4-5D6E-409C-BE32-E72D297353CC}">
                    <c16:uniqueId val="{00000001-1E78-43CD-BEDE-A40075149334}"/>
                  </c:ext>
                </c:extLst>
              </c15:ser>
            </c15:filteredBarSeries>
          </c:ext>
        </c:extLst>
      </c:barChart>
      <c:catAx>
        <c:axId val="15436428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3651552"/>
        <c:crosses val="autoZero"/>
        <c:auto val="1"/>
        <c:lblAlgn val="ctr"/>
        <c:lblOffset val="100"/>
        <c:noMultiLvlLbl val="0"/>
      </c:catAx>
      <c:valAx>
        <c:axId val="15436515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36428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1-12-04T14:53:30.050"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2C83DB-1007-974E-A7B1-C3F1916B1A5D}" type="datetimeFigureOut">
              <a:rPr lang="en-US" smtClean="0"/>
              <a:t>12/4/2021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24BC64-E65F-544B-B54A-95564A956B52}" type="slidenum">
              <a:rPr lang="en-US" smtClean="0"/>
              <a:t>‹#›</a:t>
            </a:fld>
            <a:endParaRPr lang="en-US"/>
          </a:p>
        </p:txBody>
      </p:sp>
    </p:spTree>
    <p:extLst>
      <p:ext uri="{BB962C8B-B14F-4D97-AF65-F5344CB8AC3E}">
        <p14:creationId xmlns:p14="http://schemas.microsoft.com/office/powerpoint/2010/main" val="1211519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My name is Lucian Daniel </a:t>
            </a:r>
            <a:r>
              <a:rPr lang="en-GB" dirty="0" err="1">
                <a:latin typeface="Arial" panose="020B0604020202020204" pitchFamily="34" charset="0"/>
                <a:cs typeface="Arial" panose="020B0604020202020204" pitchFamily="34" charset="0"/>
              </a:rPr>
              <a:t>Oprea</a:t>
            </a:r>
            <a:r>
              <a:rPr lang="en-GB" dirty="0">
                <a:latin typeface="Arial" panose="020B0604020202020204" pitchFamily="34" charset="0"/>
                <a:cs typeface="Arial" panose="020B0604020202020204" pitchFamily="34" charset="0"/>
              </a:rPr>
              <a:t>, I am a student at University of Wales Trinity Saint David since September 2021.</a:t>
            </a:r>
          </a:p>
          <a:p>
            <a:r>
              <a:rPr lang="en-GB" dirty="0">
                <a:latin typeface="Arial" panose="020B0604020202020204" pitchFamily="34" charset="0"/>
                <a:cs typeface="Arial" panose="020B0604020202020204" pitchFamily="34" charset="0"/>
              </a:rPr>
              <a:t>My domain of study is Digital Skills and Research Methods, Module number 4003. I have been living in Leicester for the last 2 years and I currently work as a Heavy Goods driver. </a:t>
            </a:r>
          </a:p>
        </p:txBody>
      </p:sp>
      <p:sp>
        <p:nvSpPr>
          <p:cNvPr id="4" name="Slide Number Placeholder 3"/>
          <p:cNvSpPr>
            <a:spLocks noGrp="1"/>
          </p:cNvSpPr>
          <p:nvPr>
            <p:ph type="sldNum" sz="quarter" idx="5"/>
          </p:nvPr>
        </p:nvSpPr>
        <p:spPr/>
        <p:txBody>
          <a:bodyPr/>
          <a:lstStyle/>
          <a:p>
            <a:fld id="{F024BC64-E65F-544B-B54A-95564A956B52}" type="slidenum">
              <a:rPr lang="en-US" smtClean="0"/>
              <a:t>1</a:t>
            </a:fld>
            <a:endParaRPr lang="en-US"/>
          </a:p>
        </p:txBody>
      </p:sp>
    </p:spTree>
    <p:extLst>
      <p:ext uri="{BB962C8B-B14F-4D97-AF65-F5344CB8AC3E}">
        <p14:creationId xmlns:p14="http://schemas.microsoft.com/office/powerpoint/2010/main" val="4099414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In this presentation my aim is to analyse Primary data and Secondary data, using the GRIT scale produce by Angela Duckworth. I will also incorporate the principles of DIKW pyramid and make use of the CRAAP method in order to validate my research. I will be explaining the DIKW method, its uses and features, along with the CRAAP principle and GRIT scale. </a:t>
            </a:r>
          </a:p>
        </p:txBody>
      </p:sp>
      <p:sp>
        <p:nvSpPr>
          <p:cNvPr id="4" name="Slide Number Placeholder 3"/>
          <p:cNvSpPr>
            <a:spLocks noGrp="1"/>
          </p:cNvSpPr>
          <p:nvPr>
            <p:ph type="sldNum" sz="quarter" idx="5"/>
          </p:nvPr>
        </p:nvSpPr>
        <p:spPr/>
        <p:txBody>
          <a:bodyPr/>
          <a:lstStyle/>
          <a:p>
            <a:fld id="{F024BC64-E65F-544B-B54A-95564A956B52}" type="slidenum">
              <a:rPr lang="en-US" smtClean="0"/>
              <a:t>2</a:t>
            </a:fld>
            <a:endParaRPr lang="en-US"/>
          </a:p>
        </p:txBody>
      </p:sp>
    </p:spTree>
    <p:extLst>
      <p:ext uri="{BB962C8B-B14F-4D97-AF65-F5344CB8AC3E}">
        <p14:creationId xmlns:p14="http://schemas.microsoft.com/office/powerpoint/2010/main" val="2769136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DIKW is a concept represented as four layers in a pyramid. The concept has been introduced by Russell L. </a:t>
            </a:r>
            <a:r>
              <a:rPr lang="en-GB" dirty="0" err="1">
                <a:latin typeface="Arial" panose="020B0604020202020204" pitchFamily="34" charset="0"/>
                <a:cs typeface="Arial" panose="020B0604020202020204" pitchFamily="34" charset="0"/>
              </a:rPr>
              <a:t>Ackoff</a:t>
            </a:r>
            <a:r>
              <a:rPr lang="en-GB" dirty="0">
                <a:latin typeface="Arial" panose="020B0604020202020204" pitchFamily="34" charset="0"/>
                <a:cs typeface="Arial" panose="020B0604020202020204" pitchFamily="34" charset="0"/>
              </a:rPr>
              <a:t>  in 1988 in his presidential address to the International Society for General Systems Research. This pyramid is a hierarchic relationship between the data, information, knowledge and wisdom according to </a:t>
            </a:r>
            <a:r>
              <a:rPr lang="en-GB" dirty="0" err="1">
                <a:latin typeface="Arial" panose="020B0604020202020204" pitchFamily="34" charset="0"/>
                <a:cs typeface="Arial" panose="020B0604020202020204" pitchFamily="34" charset="0"/>
              </a:rPr>
              <a:t>Jennex</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Bartczak</a:t>
            </a:r>
            <a:r>
              <a:rPr lang="en-GB" dirty="0">
                <a:latin typeface="Arial" panose="020B0604020202020204" pitchFamily="34" charset="0"/>
                <a:cs typeface="Arial" panose="020B0604020202020204" pitchFamily="34" charset="0"/>
              </a:rPr>
              <a:t> (2013). In the Management literature this is often referred as the ‘Knowledge Hierarchy’ or the ‘Knowledge Pyramid’. Facts gathered together represent data, information is then formed of data related to one another in a context, further the understanding of the information will represent knowledge and placing the knowledge in a specific framework will form wisdom ( </a:t>
            </a:r>
            <a:r>
              <a:rPr lang="en-GB" dirty="0" err="1">
                <a:latin typeface="Arial" panose="020B0604020202020204" pitchFamily="34" charset="0"/>
                <a:cs typeface="Arial" panose="020B0604020202020204" pitchFamily="34" charset="0"/>
              </a:rPr>
              <a:t>Jennex</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Bartczak</a:t>
            </a:r>
            <a:r>
              <a:rPr lang="en-GB" dirty="0">
                <a:latin typeface="Arial" panose="020B0604020202020204" pitchFamily="34" charset="0"/>
                <a:cs typeface="Arial" panose="020B0604020202020204" pitchFamily="34" charset="0"/>
              </a:rPr>
              <a:t>, 2013). Knowledge management authors like Meadow &amp; Yuan (1997), Broadbent (1998), Morrow (2001) and Martin (2008) related the four entities to one another, define them as each transforms to a different type by adding more meaning to each and they follow a specific order. Data created information which created further the knowledge and transforms into wisdom.  None of the pyramid steps can exist without the other one, besides the data which does not need any of the further steps. </a:t>
            </a:r>
          </a:p>
        </p:txBody>
      </p:sp>
      <p:sp>
        <p:nvSpPr>
          <p:cNvPr id="4" name="Slide Number Placeholder 3"/>
          <p:cNvSpPr>
            <a:spLocks noGrp="1"/>
          </p:cNvSpPr>
          <p:nvPr>
            <p:ph type="sldNum" sz="quarter" idx="5"/>
          </p:nvPr>
        </p:nvSpPr>
        <p:spPr/>
        <p:txBody>
          <a:bodyPr/>
          <a:lstStyle/>
          <a:p>
            <a:fld id="{F024BC64-E65F-544B-B54A-95564A956B52}" type="slidenum">
              <a:rPr lang="en-US" smtClean="0"/>
              <a:t>3</a:t>
            </a:fld>
            <a:endParaRPr lang="en-US"/>
          </a:p>
        </p:txBody>
      </p:sp>
    </p:spTree>
    <p:extLst>
      <p:ext uri="{BB962C8B-B14F-4D97-AF65-F5344CB8AC3E}">
        <p14:creationId xmlns:p14="http://schemas.microsoft.com/office/powerpoint/2010/main" val="2011989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in the DIKW pyramid can be formed of numbers, symbols, text, images, sound recordings or unit values that is collected from a field research, database, measurements in experiments, individuals or population by a data collector with the purpose to be used as raw data, storage, curation or retrieval information.  Data is seen by </a:t>
            </a:r>
            <a:r>
              <a:rPr lang="en-GB" dirty="0" err="1"/>
              <a:t>Ackoff</a:t>
            </a:r>
            <a:r>
              <a:rPr lang="en-GB" dirty="0"/>
              <a:t> (1988) as symbols representing properties of an event or object. Data is all the things that a collector gather before it forms the information. This type of data in unprocessed, unchecked, unrefined, unorganised. In the business field data can be find as linear algebra, probabilities, statistics, algorithms, methods or models that are collected form inside the institution and is later turn into information in order to determine certain things useful for that organisation. In its primary form it can be seen as number of employees, productivity, lost, goods received, goods needed, goods out. It can make a big difference in the business filed after it is turned into information. Data is the base on which the information, knowledge and lastly wisdom is created and without the data there is no foundation for the rest of the pyramid, therefore, one can argue that it is the seed for it all. </a:t>
            </a:r>
          </a:p>
        </p:txBody>
      </p:sp>
      <p:sp>
        <p:nvSpPr>
          <p:cNvPr id="4" name="Slide Number Placeholder 3"/>
          <p:cNvSpPr>
            <a:spLocks noGrp="1"/>
          </p:cNvSpPr>
          <p:nvPr>
            <p:ph type="sldNum" sz="quarter" idx="5"/>
          </p:nvPr>
        </p:nvSpPr>
        <p:spPr/>
        <p:txBody>
          <a:bodyPr/>
          <a:lstStyle/>
          <a:p>
            <a:fld id="{F024BC64-E65F-544B-B54A-95564A956B52}" type="slidenum">
              <a:rPr lang="en-US" smtClean="0"/>
              <a:t>4</a:t>
            </a:fld>
            <a:endParaRPr lang="en-US"/>
          </a:p>
        </p:txBody>
      </p:sp>
    </p:spTree>
    <p:extLst>
      <p:ext uri="{BB962C8B-B14F-4D97-AF65-F5344CB8AC3E}">
        <p14:creationId xmlns:p14="http://schemas.microsoft.com/office/powerpoint/2010/main" val="2710487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data is collected it is turned into information. Information can be public or personal, content or semantic information, patterns, and many more things besides ( (Bates 2005; 2006; Belkin 1978; </a:t>
            </a:r>
            <a:r>
              <a:rPr lang="en-GB" dirty="0" err="1"/>
              <a:t>Boell</a:t>
            </a:r>
            <a:r>
              <a:rPr lang="en-GB" dirty="0"/>
              <a:t> and </a:t>
            </a:r>
            <a:r>
              <a:rPr lang="en-GB" dirty="0" err="1"/>
              <a:t>Cecez-Kecmanovic</a:t>
            </a:r>
            <a:r>
              <a:rPr lang="en-GB" dirty="0"/>
              <a:t> 2011; 2015; </a:t>
            </a:r>
            <a:r>
              <a:rPr lang="en-GB" dirty="0" err="1"/>
              <a:t>Capurro</a:t>
            </a:r>
            <a:r>
              <a:rPr lang="en-GB" dirty="0"/>
              <a:t> and </a:t>
            </a:r>
            <a:r>
              <a:rPr lang="en-GB" dirty="0" err="1"/>
              <a:t>Hjørland</a:t>
            </a:r>
            <a:r>
              <a:rPr lang="en-GB" dirty="0"/>
              <a:t> 2003; </a:t>
            </a:r>
            <a:r>
              <a:rPr lang="en-GB" dirty="0" err="1"/>
              <a:t>Frické</a:t>
            </a:r>
            <a:r>
              <a:rPr lang="en-GB" dirty="0"/>
              <a:t> 1997; Furner 2014; Ma 2012; Robinson and </a:t>
            </a:r>
            <a:r>
              <a:rPr lang="en-GB" dirty="0" err="1"/>
              <a:t>Bawden</a:t>
            </a:r>
            <a:r>
              <a:rPr lang="en-GB" dirty="0"/>
              <a:t> 2014). According to the Oxford dictionary, information is data ‘conveyed or represented by a particular arrangement or sequence of things’. The information represents data that has meaning applied to it to make it useful. In order to convert data into information, the data needs to be processed and organized#, sources need to be validated, details need to be put into categories and the gatherings to be interpreted. When forming information from data, five principles need to be followed in order to assure accuracy. At first, information needs to come from a reliable source, secondly, information can not be partially or have missing details, the new data should not contradict the old data, information should be distinctive and add value to the database, and lastly, information should be up to date. </a:t>
            </a:r>
            <a:r>
              <a:rPr lang="en-US" dirty="0"/>
              <a:t>It is giving answers on knowing-that information in order to help the subject decide if an action is a best course of action or not. </a:t>
            </a:r>
            <a:endParaRPr lang="en-GB" dirty="0"/>
          </a:p>
        </p:txBody>
      </p:sp>
      <p:sp>
        <p:nvSpPr>
          <p:cNvPr id="4" name="Slide Number Placeholder 3"/>
          <p:cNvSpPr>
            <a:spLocks noGrp="1"/>
          </p:cNvSpPr>
          <p:nvPr>
            <p:ph type="sldNum" sz="quarter" idx="5"/>
          </p:nvPr>
        </p:nvSpPr>
        <p:spPr/>
        <p:txBody>
          <a:bodyPr/>
          <a:lstStyle/>
          <a:p>
            <a:fld id="{F024BC64-E65F-544B-B54A-95564A956B52}" type="slidenum">
              <a:rPr lang="en-US" smtClean="0"/>
              <a:t>5</a:t>
            </a:fld>
            <a:endParaRPr lang="en-US"/>
          </a:p>
        </p:txBody>
      </p:sp>
    </p:spTree>
    <p:extLst>
      <p:ext uri="{BB962C8B-B14F-4D97-AF65-F5344CB8AC3E}">
        <p14:creationId xmlns:p14="http://schemas.microsoft.com/office/powerpoint/2010/main" val="849265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Oxford dictionary, knowledge is the ability to understand both practical and theoretical a certain subject. Is the assembly of facts, information and skills required to go through a process. It can also be the familiarity in regards to an experience or the association with something similar as an example of going through education. It answers the ‘how’ question, it refers to the knowing how to do something, as information previously answered on knowing-that, knowing about something without knowing how to do the action. One can argue that tacit knowledge is the type of knowledge that you do not get from being taught or from books, but is the type of knowledge that you get from personal experiences, a knowledge that is hard to explain or teach to others (Polanyi, 1958, 1967). Explicit knowledge is the one that is easy to explain, write or share with others. Implicit knowledge is the application of explicit knowledge, skills that are transferable from one job to another. Knowledge can be gained from reading, researching and memorizing facts. Anyone can become knowledgeable by researching, learning and memorising facts, but to become a wise person it requires more than this.</a:t>
            </a:r>
          </a:p>
        </p:txBody>
      </p:sp>
      <p:sp>
        <p:nvSpPr>
          <p:cNvPr id="4" name="Slide Number Placeholder 3"/>
          <p:cNvSpPr>
            <a:spLocks noGrp="1"/>
          </p:cNvSpPr>
          <p:nvPr>
            <p:ph type="sldNum" sz="quarter" idx="5"/>
          </p:nvPr>
        </p:nvSpPr>
        <p:spPr/>
        <p:txBody>
          <a:bodyPr/>
          <a:lstStyle/>
          <a:p>
            <a:fld id="{F024BC64-E65F-544B-B54A-95564A956B52}" type="slidenum">
              <a:rPr lang="en-US" smtClean="0"/>
              <a:t>6</a:t>
            </a:fld>
            <a:endParaRPr lang="en-US"/>
          </a:p>
        </p:txBody>
      </p:sp>
    </p:spTree>
    <p:extLst>
      <p:ext uri="{BB962C8B-B14F-4D97-AF65-F5344CB8AC3E}">
        <p14:creationId xmlns:p14="http://schemas.microsoft.com/office/powerpoint/2010/main" val="2314131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Wisdom is the ability to make sound judgements about a subject, compared to knowledge where is simply having all the relevant information in regards to a topic. Wisdom is requiring more understanding about a subject, the perspective to determine which facts are relevant in certain circumstances and to be able to make decisions that are in the best interest, it is making decisions based on experience, lessoned learned and deep evaluation. It is the ability to use knowledge when and how it is needed, to see a situation in perspective, and to share it or not with the relevant people. Is the ability to use knowledge when required, not to ignore the knowledge gathered by chance or choice, act in accordance with the knowledge acquired, to have the appropriate type of knowledge and to have diverse type of knowledge. Wisdom is the process by which humans judge or discern between right and wrong, good and bad. It is the culmination of data, information and knowledge, created through planning, problem solving and discernment. One can argue that wisdom is synonym to comprehensiveness, mindfulness, being aware of. It is the ability on being able to predict events and scenarios based on previous experience. </a:t>
            </a:r>
          </a:p>
        </p:txBody>
      </p:sp>
      <p:sp>
        <p:nvSpPr>
          <p:cNvPr id="4" name="Slide Number Placeholder 3"/>
          <p:cNvSpPr>
            <a:spLocks noGrp="1"/>
          </p:cNvSpPr>
          <p:nvPr>
            <p:ph type="sldNum" sz="quarter" idx="5"/>
          </p:nvPr>
        </p:nvSpPr>
        <p:spPr/>
        <p:txBody>
          <a:bodyPr/>
          <a:lstStyle/>
          <a:p>
            <a:fld id="{F024BC64-E65F-544B-B54A-95564A956B52}" type="slidenum">
              <a:rPr lang="en-US" smtClean="0"/>
              <a:t>7</a:t>
            </a:fld>
            <a:endParaRPr lang="en-US"/>
          </a:p>
        </p:txBody>
      </p:sp>
    </p:spTree>
    <p:extLst>
      <p:ext uri="{BB962C8B-B14F-4D97-AF65-F5344CB8AC3E}">
        <p14:creationId xmlns:p14="http://schemas.microsoft.com/office/powerpoint/2010/main" val="1888417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CRAAP is one of the methods used to evaluate content from a source. It is important to ensure the data you are using is a quality information, from a good reliable source, up-to-date, credible and with a specific purpose. CRAAP is an acronym for currency, relevance, authority, accuracy and purpose. Currency refers to the timeless of information, the date was created, posted, if the information has been updated, if the information required needs to be new or older information will work as well. Relevance refers to the importance of information for the needs of the individual. It looks as the audience for the intended use, if it answers the questions asked, if it is at an appropriate level and if it will contribute well to the topic. Authority looks at the source of the information. Who is the author of the paper, if it has any credentials, if it is qualified to write on the topic, if the paper has the contact information for the author. Accuracy looks at the truthfulness, correctness and reliability of the paper. It review where the information came from, if the information is supported by evidence, if the information can be found in other sources, if it is reviewed, has any spelling or grammar errors. Purpose looks at why the information exists. If the information is a fact, opinion or propaganda. If the information is impartial, if there are any political, religious, institutional or personal biases and most importantly if the information is being sponsored by anyone.</a:t>
            </a:r>
          </a:p>
        </p:txBody>
      </p:sp>
      <p:sp>
        <p:nvSpPr>
          <p:cNvPr id="4" name="Slide Number Placeholder 3"/>
          <p:cNvSpPr>
            <a:spLocks noGrp="1"/>
          </p:cNvSpPr>
          <p:nvPr>
            <p:ph type="sldNum" sz="quarter" idx="5"/>
          </p:nvPr>
        </p:nvSpPr>
        <p:spPr/>
        <p:txBody>
          <a:bodyPr/>
          <a:lstStyle/>
          <a:p>
            <a:fld id="{F024BC64-E65F-544B-B54A-95564A956B52}" type="slidenum">
              <a:rPr lang="en-US" smtClean="0"/>
              <a:t>8</a:t>
            </a:fld>
            <a:endParaRPr lang="en-US"/>
          </a:p>
        </p:txBody>
      </p:sp>
    </p:spTree>
    <p:extLst>
      <p:ext uri="{BB962C8B-B14F-4D97-AF65-F5344CB8AC3E}">
        <p14:creationId xmlns:p14="http://schemas.microsoft.com/office/powerpoint/2010/main" val="1962257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all the data collected from a student survey the Primary data table had been created by inserting it into an Excel file, using the average function I determined the average of highest academic level as being 3.58, and the average grit score 3.89. Using the </a:t>
            </a:r>
            <a:r>
              <a:rPr lang="en-US" dirty="0" err="1"/>
              <a:t>Correl</a:t>
            </a:r>
            <a:r>
              <a:rPr lang="en-US" dirty="0"/>
              <a:t> function I was able to determine the correlation between the Highest Academic level and the Grit score. The correlation coefficient between The Highest Academic level and the Grit score was 0.23. Using the Mode function, I was able to determine in both the Highest academic level table and the Grit score the most occurring number in the table, for the highest academic level it was 5 and for the girt score it was 4. Furthermore, using the Median function, I was able to determine the middle academic level as being 3, and for the grit score 3.9.</a:t>
            </a:r>
          </a:p>
          <a:p>
            <a:r>
              <a:rPr lang="en-US" dirty="0"/>
              <a:t>After inserting a table representing the Grit coefficient, I was able to calculate the frequency of grit score in the academic level and finally to create a graphic showing the results obtain.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26 students had a grit score of 5, 8 students scored 4, 18 students had a grit score of 3, 14 students had scored 2 and 3 of the students scored 0. </a:t>
            </a:r>
          </a:p>
          <a:p>
            <a:endParaRPr lang="en-US" dirty="0"/>
          </a:p>
        </p:txBody>
      </p:sp>
      <p:sp>
        <p:nvSpPr>
          <p:cNvPr id="4" name="Slide Number Placeholder 3"/>
          <p:cNvSpPr>
            <a:spLocks noGrp="1"/>
          </p:cNvSpPr>
          <p:nvPr>
            <p:ph type="sldNum" sz="quarter" idx="5"/>
          </p:nvPr>
        </p:nvSpPr>
        <p:spPr/>
        <p:txBody>
          <a:bodyPr/>
          <a:lstStyle/>
          <a:p>
            <a:fld id="{F024BC64-E65F-544B-B54A-95564A956B52}" type="slidenum">
              <a:rPr lang="en-US" smtClean="0"/>
              <a:t>9</a:t>
            </a:fld>
            <a:endParaRPr lang="en-US"/>
          </a:p>
        </p:txBody>
      </p:sp>
    </p:spTree>
    <p:extLst>
      <p:ext uri="{BB962C8B-B14F-4D97-AF65-F5344CB8AC3E}">
        <p14:creationId xmlns:p14="http://schemas.microsoft.com/office/powerpoint/2010/main" val="4172871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all the data collected from </a:t>
            </a:r>
            <a:r>
              <a:rPr lang="en-GB" b="1" dirty="0"/>
              <a:t>UWTSD</a:t>
            </a:r>
            <a:r>
              <a:rPr lang="en-US" b="1" u="sng" dirty="0"/>
              <a:t> </a:t>
            </a:r>
            <a:r>
              <a:rPr lang="en-US" dirty="0"/>
              <a:t>has been inserted into an Excel file, I created the secondary data graphic. Using the average function, I determined the average of highest academic level as being 3.30, and the average grit score 3.54. Using the </a:t>
            </a:r>
            <a:r>
              <a:rPr lang="en-US" dirty="0" err="1"/>
              <a:t>Correl</a:t>
            </a:r>
            <a:r>
              <a:rPr lang="en-US" dirty="0"/>
              <a:t> function I was able to determine the correlation between the Highest Academic level and the Grit score. The correlation coefficient between The Highest Academic level and the Grit score was 0.30. Using the Mode function, I was able to determine in both the Highest academic level table and the Grit score the most occurring number in the table, for the highest academic level and the grit score it was equal, scoring 3. Furthermore, using the Median function, I was able to determine the middle academic level as being 3, and for the grit score 3.6.</a:t>
            </a:r>
          </a:p>
          <a:p>
            <a:r>
              <a:rPr lang="en-US" dirty="0"/>
              <a:t>After inserting a table representing the Grit coefficient, I was able to calculate the frequency of grit score in the academic level and finally to create a graphic showing the results obtain.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14 students had a grit score of 5, 27 students scored 4, 126 students had a grit score of 3, 4 students had scored 2 and none of the students scored 0. </a:t>
            </a:r>
          </a:p>
          <a:p>
            <a:endParaRPr lang="en-GB" dirty="0"/>
          </a:p>
        </p:txBody>
      </p:sp>
      <p:sp>
        <p:nvSpPr>
          <p:cNvPr id="4" name="Slide Number Placeholder 3"/>
          <p:cNvSpPr>
            <a:spLocks noGrp="1"/>
          </p:cNvSpPr>
          <p:nvPr>
            <p:ph type="sldNum" sz="quarter" idx="5"/>
          </p:nvPr>
        </p:nvSpPr>
        <p:spPr/>
        <p:txBody>
          <a:bodyPr/>
          <a:lstStyle/>
          <a:p>
            <a:fld id="{F024BC64-E65F-544B-B54A-95564A956B52}" type="slidenum">
              <a:rPr lang="en-US" smtClean="0"/>
              <a:t>10</a:t>
            </a:fld>
            <a:endParaRPr lang="en-US"/>
          </a:p>
        </p:txBody>
      </p:sp>
    </p:spTree>
    <p:extLst>
      <p:ext uri="{BB962C8B-B14F-4D97-AF65-F5344CB8AC3E}">
        <p14:creationId xmlns:p14="http://schemas.microsoft.com/office/powerpoint/2010/main" val="1692764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GRIT score is an universal predictor in a form of a test that measures to which extent an individual can maintain focus and interest in order to obtain a long-term goal (Duckworth et al., 2007).  Grit is strength of character and implies great effort, interest in achieving long-term goals, deep commitment despite any setback, adversity or failure ( Duckworth and Quinn, 2009). People who are gritty do not get tired or distracted from achieving their goals and can easily adapt to setbacks ( Ceschi et al., 2016), whereas others is possible to already abandon the initial plan in similar situations ( Akin and Arslan, 2014). In a study conducted by Ceschi et al. in 2016 found that grit people are less vulnerable when it comes to stressful events and their performance is less impacted. In teaching effectiveness of an individual it was found that grit can predict success in academic and advocational domains ( Duckworth et al., 2007; Duckworth and Quinn, 2009). Grit can predict success more than pure talent ( Duckworth et al., 2007; Duckworth and Quinn, 2009), the concept, as expected, has gained popularity fast in the mass media and popular press. The test is intended for individuals age 10 or more and gives a score from 1, not gritty at all, to 5, extremely gritty. </a:t>
            </a:r>
          </a:p>
        </p:txBody>
      </p:sp>
      <p:sp>
        <p:nvSpPr>
          <p:cNvPr id="4" name="Slide Number Placeholder 3"/>
          <p:cNvSpPr>
            <a:spLocks noGrp="1"/>
          </p:cNvSpPr>
          <p:nvPr>
            <p:ph type="sldNum" sz="quarter" idx="5"/>
          </p:nvPr>
        </p:nvSpPr>
        <p:spPr/>
        <p:txBody>
          <a:bodyPr/>
          <a:lstStyle/>
          <a:p>
            <a:fld id="{F024BC64-E65F-544B-B54A-95564A956B52}" type="slidenum">
              <a:rPr lang="en-US" smtClean="0"/>
              <a:t>11</a:t>
            </a:fld>
            <a:endParaRPr lang="en-US"/>
          </a:p>
        </p:txBody>
      </p:sp>
    </p:spTree>
    <p:extLst>
      <p:ext uri="{BB962C8B-B14F-4D97-AF65-F5344CB8AC3E}">
        <p14:creationId xmlns:p14="http://schemas.microsoft.com/office/powerpoint/2010/main" val="20399942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latin typeface="Arial" panose="020B0604020202020204" pitchFamily="34" charset="0"/>
                <a:cs typeface="Arial" panose="020B0604020202020204" pitchFamily="34" charset="0"/>
              </a:rPr>
              <a:t>Ackoff</a:t>
            </a:r>
            <a:r>
              <a:rPr lang="en-US" dirty="0">
                <a:latin typeface="Arial" panose="020B0604020202020204" pitchFamily="34" charset="0"/>
                <a:cs typeface="Arial" panose="020B0604020202020204" pitchFamily="34" charset="0"/>
              </a:rPr>
              <a:t>, R., L. (1989). From data to wisdom. </a:t>
            </a:r>
            <a:r>
              <a:rPr lang="en-US" i="1" dirty="0">
                <a:latin typeface="Arial" panose="020B0604020202020204" pitchFamily="34" charset="0"/>
                <a:cs typeface="Arial" panose="020B0604020202020204" pitchFamily="34" charset="0"/>
              </a:rPr>
              <a:t>Journal of Applied Systems Analysis 16. PP. 3-9.</a:t>
            </a:r>
          </a:p>
          <a:p>
            <a:r>
              <a:rPr lang="en-GB" b="0" i="0" dirty="0">
                <a:solidFill>
                  <a:srgbClr val="3E3D40"/>
                </a:solidFill>
                <a:effectLst/>
                <a:latin typeface="Georgia" panose="02040502050405020303" pitchFamily="18" charset="0"/>
              </a:rPr>
              <a:t>Akin, A., and Arslan, S. (2014). The relationship between achievement goal orientations and grit. </a:t>
            </a:r>
            <a:r>
              <a:rPr lang="en-GB" b="0" i="1" dirty="0">
                <a:solidFill>
                  <a:srgbClr val="3E3D40"/>
                </a:solidFill>
                <a:effectLst/>
                <a:latin typeface="Georgia" panose="02040502050405020303" pitchFamily="18" charset="0"/>
              </a:rPr>
              <a:t>Educ. Sci.</a:t>
            </a:r>
            <a:r>
              <a:rPr lang="en-GB" b="0" i="0" dirty="0">
                <a:solidFill>
                  <a:srgbClr val="3E3D40"/>
                </a:solidFill>
                <a:effectLst/>
                <a:latin typeface="Georgia" panose="02040502050405020303" pitchFamily="18" charset="0"/>
              </a:rPr>
              <a:t> 39, 267–274.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10.15390/EB.2014.2125</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Broadbent, M. (1998), The phenomenon of knowledge management. What does it mean to the information profession? Information Outlook. 2(5). Pp 23-36Carr, D. (1979). The logic of knowing how and ability, Mind. 88(1). PP 394-409</a:t>
            </a:r>
          </a:p>
          <a:p>
            <a:r>
              <a:rPr lang="en-GB" b="0" i="0" dirty="0">
                <a:solidFill>
                  <a:srgbClr val="3E3D40"/>
                </a:solidFill>
                <a:effectLst/>
                <a:latin typeface="Georgia" panose="02040502050405020303" pitchFamily="18" charset="0"/>
              </a:rPr>
              <a:t>Ceschi, A., Sartori, R., </a:t>
            </a:r>
            <a:r>
              <a:rPr lang="en-GB" b="0" i="0" dirty="0" err="1">
                <a:solidFill>
                  <a:srgbClr val="3E3D40"/>
                </a:solidFill>
                <a:effectLst/>
                <a:latin typeface="Georgia" panose="02040502050405020303" pitchFamily="18" charset="0"/>
              </a:rPr>
              <a:t>Dickert</a:t>
            </a:r>
            <a:r>
              <a:rPr lang="en-GB" b="0" i="0" dirty="0">
                <a:solidFill>
                  <a:srgbClr val="3E3D40"/>
                </a:solidFill>
                <a:effectLst/>
                <a:latin typeface="Georgia" panose="02040502050405020303" pitchFamily="18" charset="0"/>
              </a:rPr>
              <a:t>, S., and </a:t>
            </a:r>
            <a:r>
              <a:rPr lang="en-GB" b="0" i="0" dirty="0" err="1">
                <a:solidFill>
                  <a:srgbClr val="3E3D40"/>
                </a:solidFill>
                <a:effectLst/>
                <a:latin typeface="Georgia" panose="02040502050405020303" pitchFamily="18" charset="0"/>
              </a:rPr>
              <a:t>Constantini</a:t>
            </a:r>
            <a:r>
              <a:rPr lang="en-GB" b="0" i="0" dirty="0">
                <a:solidFill>
                  <a:srgbClr val="3E3D40"/>
                </a:solidFill>
                <a:effectLst/>
                <a:latin typeface="Georgia" panose="02040502050405020303" pitchFamily="18" charset="0"/>
              </a:rPr>
              <a:t>, A. (2016). Grit or honesty-humility? New insights into the moderating role of personality between the health impairment process and counterproductive work behaviour. </a:t>
            </a:r>
            <a:r>
              <a:rPr lang="en-GB" b="0" i="1" dirty="0">
                <a:solidFill>
                  <a:srgbClr val="3E3D40"/>
                </a:solidFill>
                <a:effectLst/>
                <a:latin typeface="Georgia" panose="02040502050405020303" pitchFamily="18" charset="0"/>
              </a:rPr>
              <a:t>Front. Psychol.</a:t>
            </a:r>
            <a:r>
              <a:rPr lang="en-GB" b="0" i="0" dirty="0">
                <a:solidFill>
                  <a:srgbClr val="3E3D40"/>
                </a:solidFill>
                <a:effectLst/>
                <a:latin typeface="Georgia" panose="02040502050405020303" pitchFamily="18" charset="0"/>
              </a:rPr>
              <a:t> 7:1799.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10.3389/fpsyg.2016.01799</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GB" b="0" i="0" dirty="0" err="1">
                <a:solidFill>
                  <a:srgbClr val="3E3D40"/>
                </a:solidFill>
                <a:effectLst/>
                <a:latin typeface="Georgia" panose="02040502050405020303" pitchFamily="18" charset="0"/>
              </a:rPr>
              <a:t>Credé</a:t>
            </a:r>
            <a:r>
              <a:rPr lang="en-GB" b="0" i="0" dirty="0">
                <a:solidFill>
                  <a:srgbClr val="3E3D40"/>
                </a:solidFill>
                <a:effectLst/>
                <a:latin typeface="Georgia" panose="02040502050405020303" pitchFamily="18" charset="0"/>
              </a:rPr>
              <a:t>, M., Tynan, M. C., and Harms, P. D. (2017). Much do about grit: a meta-analytic synthesis of the grit literature. </a:t>
            </a:r>
            <a:r>
              <a:rPr lang="en-GB" b="0" i="1" dirty="0">
                <a:solidFill>
                  <a:srgbClr val="3E3D40"/>
                </a:solidFill>
                <a:effectLst/>
                <a:latin typeface="Georgia" panose="02040502050405020303" pitchFamily="18" charset="0"/>
              </a:rPr>
              <a:t>J. Pers. Soc. Psychol.</a:t>
            </a:r>
            <a:r>
              <a:rPr lang="en-GB" b="0" i="0" dirty="0">
                <a:solidFill>
                  <a:srgbClr val="3E3D40"/>
                </a:solidFill>
                <a:effectLst/>
                <a:latin typeface="Georgia" panose="02040502050405020303" pitchFamily="18" charset="0"/>
              </a:rPr>
              <a:t> 113, 492–511.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10.1037/pspp0000102</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Dammann</a:t>
            </a:r>
            <a:r>
              <a:rPr lang="en-GB" dirty="0">
                <a:latin typeface="Arial" panose="020B0604020202020204" pitchFamily="34" charset="0"/>
                <a:cs typeface="Arial" panose="020B0604020202020204" pitchFamily="34" charset="0"/>
              </a:rPr>
              <a:t> O. (2019). Data, Information, Evidence, and Knowledge:: A Proposal for Health Informatics and Data Science. Online journal of public health informatics, 10(3), e224. https://doi.org/10.5210/ojphi.v10i3.9631. Accessed on 30.11.2021</a:t>
            </a:r>
          </a:p>
          <a:p>
            <a:r>
              <a:rPr lang="en-US" dirty="0">
                <a:latin typeface="Arial" panose="020B0604020202020204" pitchFamily="34" charset="0"/>
                <a:cs typeface="Arial" panose="020B0604020202020204" pitchFamily="34" charset="0"/>
              </a:rPr>
              <a:t>Duckworth, A., Peterson, C., Matthews, M., D., Kelly, D.(2007) Grit: Perseverance and Passion for Long-Term Goals. </a:t>
            </a:r>
            <a:r>
              <a:rPr lang="en-US" i="1" dirty="0">
                <a:latin typeface="Arial" panose="020B0604020202020204" pitchFamily="34" charset="0"/>
                <a:cs typeface="Arial" panose="020B0604020202020204" pitchFamily="34" charset="0"/>
              </a:rPr>
              <a:t>Journal of Personality and Social Psychology.</a:t>
            </a:r>
            <a:r>
              <a:rPr lang="en-US" dirty="0">
                <a:latin typeface="Arial" panose="020B0604020202020204" pitchFamily="34" charset="0"/>
                <a:cs typeface="Arial" panose="020B0604020202020204" pitchFamily="34" charset="0"/>
              </a:rPr>
              <a:t> 92(6). PP 1087-101.</a:t>
            </a:r>
          </a:p>
          <a:p>
            <a:r>
              <a:rPr lang="en-GB" b="0" i="0" dirty="0">
                <a:solidFill>
                  <a:srgbClr val="3E3D40"/>
                </a:solidFill>
                <a:effectLst/>
                <a:latin typeface="Georgia" panose="02040502050405020303" pitchFamily="18" charset="0"/>
              </a:rPr>
              <a:t>Duckworth, A. L., and Quinn, P. D. (2009). Development and validation of the Short Grit scale (Grit-S). </a:t>
            </a:r>
            <a:r>
              <a:rPr lang="en-GB" b="0" i="1" dirty="0">
                <a:solidFill>
                  <a:srgbClr val="3E3D40"/>
                </a:solidFill>
                <a:effectLst/>
                <a:latin typeface="Georgia" panose="02040502050405020303" pitchFamily="18" charset="0"/>
              </a:rPr>
              <a:t>J. Pers. Assess.</a:t>
            </a:r>
            <a:r>
              <a:rPr lang="en-GB" b="0" i="0" dirty="0">
                <a:solidFill>
                  <a:srgbClr val="3E3D40"/>
                </a:solidFill>
                <a:effectLst/>
                <a:latin typeface="Georgia" panose="02040502050405020303" pitchFamily="18" charset="0"/>
              </a:rPr>
              <a:t> 91, 166–174.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10.1080/00223890802634290</a:t>
            </a:r>
            <a:r>
              <a:rPr lang="en-US" b="0" i="0" dirty="0">
                <a:solidFill>
                  <a:srgbClr val="3E3D40"/>
                </a:solidFill>
                <a:effectLst/>
                <a:latin typeface="Arial" panose="020B0604020202020204" pitchFamily="34" charset="0"/>
                <a:cs typeface="Arial" panose="020B0604020202020204" pitchFamily="34" charset="0"/>
              </a:rPr>
              <a:t>. Accessed on 04.12.2021</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Jennex</a:t>
            </a:r>
            <a:r>
              <a:rPr lang="en-US" dirty="0">
                <a:latin typeface="Arial" panose="020B0604020202020204" pitchFamily="34" charset="0"/>
                <a:cs typeface="Arial" panose="020B0604020202020204" pitchFamily="34" charset="0"/>
              </a:rPr>
              <a:t>, M.E. , </a:t>
            </a:r>
            <a:r>
              <a:rPr lang="en-US" dirty="0" err="1">
                <a:latin typeface="Arial" panose="020B0604020202020204" pitchFamily="34" charset="0"/>
                <a:cs typeface="Arial" panose="020B0604020202020204" pitchFamily="34" charset="0"/>
              </a:rPr>
              <a:t>Bartczak</a:t>
            </a:r>
            <a:r>
              <a:rPr lang="en-US" dirty="0">
                <a:latin typeface="Arial" panose="020B0604020202020204" pitchFamily="34" charset="0"/>
                <a:cs typeface="Arial" panose="020B0604020202020204" pitchFamily="34" charset="0"/>
              </a:rPr>
              <a:t>, S.E. (2013) A revised knowledge pyramid. International Journal of Knowledge Management. 9(3). Pp 19-30.</a:t>
            </a:r>
          </a:p>
          <a:p>
            <a:r>
              <a:rPr lang="en-US" dirty="0">
                <a:latin typeface="Arial" panose="020B0604020202020204" pitchFamily="34" charset="0"/>
                <a:cs typeface="Arial" panose="020B0604020202020204" pitchFamily="34" charset="0"/>
              </a:rPr>
              <a:t>Martin, B. (2008). Knowledge management, in C. Blaise (Ed.). Annual review of information science and technology (ARTIST), vol. 42, 371-424, Information Today , Medford, NJ.</a:t>
            </a:r>
          </a:p>
          <a:p>
            <a:r>
              <a:rPr lang="en-US" dirty="0">
                <a:latin typeface="Arial" panose="020B0604020202020204" pitchFamily="34" charset="0"/>
                <a:cs typeface="Arial" panose="020B0604020202020204" pitchFamily="34" charset="0"/>
              </a:rPr>
              <a:t>Meadow, C.T. and Yuan, W. (1997). Measuring the impact of information. Information processing and management. 33(6). Pp 697-714</a:t>
            </a:r>
          </a:p>
          <a:p>
            <a:r>
              <a:rPr lang="en-US" dirty="0">
                <a:latin typeface="Arial" panose="020B0604020202020204" pitchFamily="34" charset="0"/>
                <a:cs typeface="Arial" panose="020B0604020202020204" pitchFamily="34" charset="0"/>
              </a:rPr>
              <a:t>Nozick, R. ( 1989). What is wisdom and why do philosophers love it so?. </a:t>
            </a:r>
            <a:r>
              <a:rPr lang="en-US" i="1" dirty="0">
                <a:latin typeface="Arial" panose="020B0604020202020204" pitchFamily="34" charset="0"/>
                <a:cs typeface="Arial" panose="020B0604020202020204" pitchFamily="34" charset="0"/>
              </a:rPr>
              <a:t>The examined life</a:t>
            </a:r>
          </a:p>
          <a:p>
            <a:r>
              <a:rPr lang="en-US" dirty="0">
                <a:latin typeface="Arial" panose="020B0604020202020204" pitchFamily="34" charset="0"/>
                <a:cs typeface="Arial" panose="020B0604020202020204" pitchFamily="34" charset="0"/>
              </a:rPr>
              <a:t>O’Neil, C., Schutt, R. ( 2013). Doing data science</a:t>
            </a:r>
          </a:p>
          <a:p>
            <a:r>
              <a:rPr lang="en-US" dirty="0" err="1">
                <a:latin typeface="Arial" panose="020B0604020202020204" pitchFamily="34" charset="0"/>
                <a:cs typeface="Arial" panose="020B0604020202020204" pitchFamily="34" charset="0"/>
              </a:rPr>
              <a:t>Snowdon</a:t>
            </a:r>
            <a:r>
              <a:rPr lang="en-US" dirty="0">
                <a:latin typeface="Arial" panose="020B0604020202020204" pitchFamily="34" charset="0"/>
                <a:cs typeface="Arial" panose="020B0604020202020204" pitchFamily="34" charset="0"/>
              </a:rPr>
              <a:t>, P. (2004). Knowing how and knowing that: a distinction reconsidered. </a:t>
            </a:r>
            <a:r>
              <a:rPr lang="en-US" i="1" dirty="0">
                <a:latin typeface="Arial" panose="020B0604020202020204" pitchFamily="34" charset="0"/>
                <a:cs typeface="Arial" panose="020B0604020202020204" pitchFamily="34" charset="0"/>
              </a:rPr>
              <a:t>Proceeding of The Aristotelian Society.</a:t>
            </a:r>
            <a:r>
              <a:rPr lang="en-US" dirty="0">
                <a:latin typeface="Arial" panose="020B0604020202020204" pitchFamily="34" charset="0"/>
                <a:cs typeface="Arial" panose="020B0604020202020204" pitchFamily="34" charset="0"/>
              </a:rPr>
              <a:t> 104(1). PP 1-29</a:t>
            </a:r>
          </a:p>
          <a:p>
            <a:endParaRPr lang="en-US" dirty="0"/>
          </a:p>
          <a:p>
            <a:endParaRPr lang="en-GB" dirty="0"/>
          </a:p>
        </p:txBody>
      </p:sp>
      <p:sp>
        <p:nvSpPr>
          <p:cNvPr id="4" name="Slide Number Placeholder 3"/>
          <p:cNvSpPr>
            <a:spLocks noGrp="1"/>
          </p:cNvSpPr>
          <p:nvPr>
            <p:ph type="sldNum" sz="quarter" idx="5"/>
          </p:nvPr>
        </p:nvSpPr>
        <p:spPr/>
        <p:txBody>
          <a:bodyPr/>
          <a:lstStyle/>
          <a:p>
            <a:fld id="{F024BC64-E65F-544B-B54A-95564A956B52}" type="slidenum">
              <a:rPr lang="en-US" smtClean="0"/>
              <a:t>12</a:t>
            </a:fld>
            <a:endParaRPr lang="en-US"/>
          </a:p>
        </p:txBody>
      </p:sp>
    </p:spTree>
    <p:extLst>
      <p:ext uri="{BB962C8B-B14F-4D97-AF65-F5344CB8AC3E}">
        <p14:creationId xmlns:p14="http://schemas.microsoft.com/office/powerpoint/2010/main" val="28242457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a:xfrm>
            <a:off x="1127124" y="329307"/>
            <a:ext cx="5943668" cy="309201"/>
          </a:xfrm>
        </p:spPr>
        <p:txBody>
          <a:bodyPr/>
          <a:lstStyle/>
          <a:p>
            <a:endParaRPr lang="en-US"/>
          </a:p>
        </p:txBody>
      </p:sp>
      <p:sp>
        <p:nvSpPr>
          <p:cNvPr id="6" name="Slide Number Placeholder 5"/>
          <p:cNvSpPr>
            <a:spLocks noGrp="1"/>
          </p:cNvSpPr>
          <p:nvPr>
            <p:ph type="sldNum" sz="quarter" idx="12"/>
          </p:nvPr>
        </p:nvSpPr>
        <p:spPr>
          <a:xfrm>
            <a:off x="9924392" y="134930"/>
            <a:ext cx="811019" cy="503578"/>
          </a:xfrm>
        </p:spPr>
        <p:txBody>
          <a:bodyPr/>
          <a:lstStyle/>
          <a:p>
            <a:fld id="{1CF2D47E-0AF1-4C27-801F-64E3E5BF7F72}"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9473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p:txBody>
          <a:bodyPr/>
          <a:lstStyle>
            <a:lvl1pPr>
              <a:defRPr sz="1200"/>
            </a:lvl1p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349159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94743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C1E1FAD-7351-4908-963A-08EA8E4AB7A0}"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63493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C1E1FAD-7351-4908-963A-08EA8E4AB7A0}" type="datetimeFigureOut">
              <a:rPr lang="en-US" smtClean="0"/>
              <a:t>12/4/2021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7078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C1E1FAD-7351-4908-963A-08EA8E4AB7A0}" type="datetimeFigureOut">
              <a:rPr lang="en-US" smtClean="0"/>
              <a:t>12/4/2021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77827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1FAD-7351-4908-963A-08EA8E4AB7A0}" type="datetimeFigureOut">
              <a:rPr lang="en-US" smtClean="0"/>
              <a:t>12/4/2021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10655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764584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8C1E1FAD-7351-4908-963A-08EA8E4AB7A0}" type="datetimeFigureOut">
              <a:rPr lang="en-US" smtClean="0"/>
              <a:t>12/4/2021</a:t>
            </a:fld>
            <a:endParaRPr lang="en-US"/>
          </a:p>
        </p:txBody>
      </p:sp>
      <p:sp>
        <p:nvSpPr>
          <p:cNvPr id="6" name="Footer Placeholder 5"/>
          <p:cNvSpPr>
            <a:spLocks noGrp="1"/>
          </p:cNvSpPr>
          <p:nvPr>
            <p:ph type="ftr" sz="quarter" idx="11"/>
          </p:nvPr>
        </p:nvSpPr>
        <p:spPr>
          <a:xfrm>
            <a:off x="1125300" y="318640"/>
            <a:ext cx="4877818" cy="320931"/>
          </a:xfrm>
        </p:spPr>
        <p:txBody>
          <a:bodyPr/>
          <a:lstStyle/>
          <a:p>
            <a:endParaRPr lang="en-US"/>
          </a:p>
        </p:txBody>
      </p:sp>
      <p:sp>
        <p:nvSpPr>
          <p:cNvPr id="7" name="Slide Number Placeholder 6"/>
          <p:cNvSpPr>
            <a:spLocks noGrp="1"/>
          </p:cNvSpPr>
          <p:nvPr>
            <p:ph type="sldNum" sz="quarter" idx="12"/>
          </p:nvPr>
        </p:nvSpPr>
        <p:spPr>
          <a:xfrm>
            <a:off x="6176794" y="137408"/>
            <a:ext cx="811019" cy="503578"/>
          </a:xfrm>
        </p:spPr>
        <p:txBody>
          <a:bodyPr/>
          <a:lstStyle/>
          <a:p>
            <a:fld id="{1CF2D47E-0AF1-4C27-801F-64E3E5BF7F72}" type="slidenum">
              <a:rPr lang="en-US" smtClean="0"/>
              <a:t>‹#›</a:t>
            </a:fld>
            <a:endParaRPr lang="en-US"/>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685870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227680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938358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C1E1FAD-7351-4908-963A-08EA8E4AB7A0}" type="datetimeFigureOut">
              <a:rPr lang="en-US" smtClean="0"/>
              <a:pPr/>
              <a:t>12/4/2021</a:t>
            </a:fld>
            <a:endParaRPr lang="en-US"/>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2974406853"/>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eautiful delicate background mesh fluffy fabric">
            <a:extLst>
              <a:ext uri="{FF2B5EF4-FFF2-40B4-BE49-F238E27FC236}">
                <a16:creationId xmlns:a16="http://schemas.microsoft.com/office/drawing/2014/main" id="{3E72F12A-88AC-4295-912D-42CC89B54852}"/>
              </a:ext>
            </a:extLst>
          </p:cNvPr>
          <p:cNvPicPr>
            <a:picLocks noChangeAspect="1"/>
          </p:cNvPicPr>
          <p:nvPr/>
        </p:nvPicPr>
        <p:blipFill rotWithShape="1">
          <a:blip r:embed="rId3">
            <a:alphaModFix/>
          </a:blip>
          <a:srcRect t="22014" r="1" b="1"/>
          <a:stretch/>
        </p:blipFill>
        <p:spPr>
          <a:xfrm>
            <a:off x="-465226" y="0"/>
            <a:ext cx="11303902" cy="6796755"/>
          </a:xfrm>
          <a:custGeom>
            <a:avLst/>
            <a:gdLst/>
            <a:ahLst/>
            <a:cxnLst/>
            <a:rect l="l" t="t" r="r" b="b"/>
            <a:pathLst>
              <a:path w="11092486" h="5752662">
                <a:moveTo>
                  <a:pt x="11092486" y="0"/>
                </a:moveTo>
                <a:lnTo>
                  <a:pt x="10913086" y="4074013"/>
                </a:lnTo>
                <a:lnTo>
                  <a:pt x="10913067" y="4074053"/>
                </a:lnTo>
                <a:lnTo>
                  <a:pt x="10840579" y="5720148"/>
                </a:lnTo>
                <a:cubicBezTo>
                  <a:pt x="10839700" y="5738894"/>
                  <a:pt x="10823849" y="5753411"/>
                  <a:pt x="10805099" y="5752633"/>
                </a:cubicBezTo>
                <a:cubicBezTo>
                  <a:pt x="9003741" y="5678968"/>
                  <a:pt x="1833265" y="5363145"/>
                  <a:pt x="32420" y="5278152"/>
                </a:cubicBezTo>
                <a:cubicBezTo>
                  <a:pt x="13715" y="5277221"/>
                  <a:pt x="-745" y="5261390"/>
                  <a:pt x="30" y="5242678"/>
                </a:cubicBezTo>
                <a:lnTo>
                  <a:pt x="812" y="5224934"/>
                </a:lnTo>
                <a:lnTo>
                  <a:pt x="811" y="5224934"/>
                </a:lnTo>
                <a:lnTo>
                  <a:pt x="179591" y="1165880"/>
                </a:lnTo>
                <a:lnTo>
                  <a:pt x="179592" y="1165877"/>
                </a:lnTo>
                <a:lnTo>
                  <a:pt x="230943" y="0"/>
                </a:lnTo>
                <a:close/>
              </a:path>
            </a:pathLst>
          </a:custGeom>
        </p:spPr>
      </p:pic>
      <p:sp>
        <p:nvSpPr>
          <p:cNvPr id="2" name="Title 1">
            <a:extLst>
              <a:ext uri="{FF2B5EF4-FFF2-40B4-BE49-F238E27FC236}">
                <a16:creationId xmlns:a16="http://schemas.microsoft.com/office/drawing/2014/main" id="{6FC11F9D-774D-B840-9CF6-10198DD00D9E}"/>
              </a:ext>
            </a:extLst>
          </p:cNvPr>
          <p:cNvSpPr>
            <a:spLocks noGrp="1"/>
          </p:cNvSpPr>
          <p:nvPr>
            <p:ph type="ctrTitle"/>
          </p:nvPr>
        </p:nvSpPr>
        <p:spPr>
          <a:xfrm>
            <a:off x="340317" y="873207"/>
            <a:ext cx="7141156" cy="2791838"/>
          </a:xfrm>
        </p:spPr>
        <p:txBody>
          <a:bodyPr>
            <a:normAutofit fontScale="90000"/>
          </a:bodyPr>
          <a:lstStyle/>
          <a:p>
            <a:r>
              <a:rPr lang="en-US" dirty="0">
                <a:highlight>
                  <a:srgbClr val="C0C0C0"/>
                </a:highlight>
              </a:rPr>
              <a:t>MODULE: Digital Skills and Research Methods BMSW4003 </a:t>
            </a:r>
          </a:p>
        </p:txBody>
      </p:sp>
      <p:sp>
        <p:nvSpPr>
          <p:cNvPr id="3" name="Subtitle 2">
            <a:extLst>
              <a:ext uri="{FF2B5EF4-FFF2-40B4-BE49-F238E27FC236}">
                <a16:creationId xmlns:a16="http://schemas.microsoft.com/office/drawing/2014/main" id="{E508BDFF-0BEA-A242-A2E2-434E11F1CD14}"/>
              </a:ext>
            </a:extLst>
          </p:cNvPr>
          <p:cNvSpPr>
            <a:spLocks noGrp="1"/>
          </p:cNvSpPr>
          <p:nvPr>
            <p:ph type="subTitle" idx="1"/>
          </p:nvPr>
        </p:nvSpPr>
        <p:spPr>
          <a:xfrm>
            <a:off x="340317" y="3665045"/>
            <a:ext cx="8521147" cy="1862607"/>
          </a:xfrm>
        </p:spPr>
        <p:txBody>
          <a:bodyPr anchor="t">
            <a:noAutofit/>
          </a:bodyPr>
          <a:lstStyle/>
          <a:p>
            <a:r>
              <a:rPr lang="en-US" sz="1800" dirty="0">
                <a:solidFill>
                  <a:srgbClr val="FFFFFF"/>
                </a:solidFill>
                <a:highlight>
                  <a:srgbClr val="000000"/>
                </a:highlight>
              </a:rPr>
              <a:t>Teacher: Md Nazmul Hasan</a:t>
            </a:r>
          </a:p>
          <a:p>
            <a:r>
              <a:rPr lang="en-US" sz="1800" dirty="0">
                <a:solidFill>
                  <a:srgbClr val="FFFFFF"/>
                </a:solidFill>
                <a:highlight>
                  <a:srgbClr val="000000"/>
                </a:highlight>
              </a:rPr>
              <a:t>Student Id: 2107118</a:t>
            </a:r>
          </a:p>
          <a:p>
            <a:r>
              <a:rPr lang="en-US" sz="1800" dirty="0">
                <a:solidFill>
                  <a:srgbClr val="FFFFFF"/>
                </a:solidFill>
                <a:highlight>
                  <a:srgbClr val="000000"/>
                </a:highlight>
              </a:rPr>
              <a:t>Name: Lucian Daniel </a:t>
            </a:r>
            <a:r>
              <a:rPr lang="en-US" sz="1800" dirty="0" err="1">
                <a:solidFill>
                  <a:srgbClr val="FFFFFF"/>
                </a:solidFill>
                <a:highlight>
                  <a:srgbClr val="000000"/>
                </a:highlight>
              </a:rPr>
              <a:t>Oprea</a:t>
            </a:r>
            <a:endParaRPr lang="en-US" sz="1800" dirty="0">
              <a:solidFill>
                <a:srgbClr val="FFFFFF"/>
              </a:solidFill>
              <a:highlight>
                <a:srgbClr val="000000"/>
              </a:highlight>
            </a:endParaRPr>
          </a:p>
          <a:p>
            <a:r>
              <a:rPr lang="en-US" sz="1800" dirty="0">
                <a:solidFill>
                  <a:srgbClr val="FFFFFF"/>
                </a:solidFill>
                <a:highlight>
                  <a:srgbClr val="000000"/>
                </a:highlight>
              </a:rPr>
              <a:t>University of Wales </a:t>
            </a:r>
          </a:p>
          <a:p>
            <a:r>
              <a:rPr lang="en-US" sz="1800" dirty="0">
                <a:solidFill>
                  <a:srgbClr val="FFFFFF"/>
                </a:solidFill>
                <a:highlight>
                  <a:srgbClr val="000000"/>
                </a:highlight>
              </a:rPr>
              <a:t>Trinity Saint David</a:t>
            </a:r>
          </a:p>
        </p:txBody>
      </p:sp>
      <p:pic>
        <p:nvPicPr>
          <p:cNvPr id="6" name="Picture 5" descr="Graphical user interface, application, website&#10;&#10;Description automatically generated">
            <a:extLst>
              <a:ext uri="{FF2B5EF4-FFF2-40B4-BE49-F238E27FC236}">
                <a16:creationId xmlns:a16="http://schemas.microsoft.com/office/drawing/2014/main" id="{139BC2F2-40BD-4EC1-92E5-431A1F134F28}"/>
              </a:ext>
            </a:extLst>
          </p:cNvPr>
          <p:cNvPicPr>
            <a:picLocks noChangeAspect="1"/>
          </p:cNvPicPr>
          <p:nvPr/>
        </p:nvPicPr>
        <p:blipFill>
          <a:blip r:embed="rId4"/>
          <a:stretch>
            <a:fillRect/>
          </a:stretch>
        </p:blipFill>
        <p:spPr>
          <a:xfrm>
            <a:off x="4366987" y="2120631"/>
            <a:ext cx="4860064" cy="3531140"/>
          </a:xfrm>
          <a:prstGeom prst="rect">
            <a:avLst/>
          </a:prstGeom>
        </p:spPr>
      </p:pic>
    </p:spTree>
    <p:extLst>
      <p:ext uri="{BB962C8B-B14F-4D97-AF65-F5344CB8AC3E}">
        <p14:creationId xmlns:p14="http://schemas.microsoft.com/office/powerpoint/2010/main" val="155390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FFC03-6E4F-6E40-9A8D-41C284FEFFD4}"/>
              </a:ext>
            </a:extLst>
          </p:cNvPr>
          <p:cNvSpPr>
            <a:spLocks noGrp="1"/>
          </p:cNvSpPr>
          <p:nvPr>
            <p:ph type="title"/>
          </p:nvPr>
        </p:nvSpPr>
        <p:spPr>
          <a:xfrm>
            <a:off x="1451579" y="804519"/>
            <a:ext cx="9603275" cy="4910481"/>
          </a:xfrm>
        </p:spPr>
        <p:txBody>
          <a:bodyPr>
            <a:normAutofit/>
          </a:bodyPr>
          <a:lstStyle/>
          <a:p>
            <a:r>
              <a:rPr lang="en-GB" b="1" dirty="0"/>
              <a:t>How I can use the DIKW and CRAAP frameworks to confirm or refute my collected Academic GRIT test result (Primary Data) compared to the UWTSD GRIT Result (secondary Data) based on the work of Angela Duckworth TED Talk lecture</a:t>
            </a:r>
            <a:r>
              <a:rPr lang="en-GB" dirty="0"/>
              <a:t> </a:t>
            </a:r>
            <a:endParaRPr lang="en-US" dirty="0"/>
          </a:p>
        </p:txBody>
      </p:sp>
    </p:spTree>
    <p:extLst>
      <p:ext uri="{BB962C8B-B14F-4D97-AF65-F5344CB8AC3E}">
        <p14:creationId xmlns:p14="http://schemas.microsoft.com/office/powerpoint/2010/main" val="2116721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31EC0A0-4DCA-8A48-96CF-B2F5C1E3253E}"/>
              </a:ext>
            </a:extLst>
          </p:cNvPr>
          <p:cNvPicPr>
            <a:picLocks noGrp="1" noChangeAspect="1"/>
          </p:cNvPicPr>
          <p:nvPr>
            <p:ph idx="1"/>
          </p:nvPr>
        </p:nvPicPr>
        <p:blipFill>
          <a:blip r:embed="rId3"/>
          <a:stretch>
            <a:fillRect/>
          </a:stretch>
        </p:blipFill>
        <p:spPr>
          <a:xfrm>
            <a:off x="5769429" y="882501"/>
            <a:ext cx="5159828" cy="5124893"/>
          </a:xfrm>
        </p:spPr>
      </p:pic>
      <p:sp>
        <p:nvSpPr>
          <p:cNvPr id="8" name="TextBox 7">
            <a:extLst>
              <a:ext uri="{FF2B5EF4-FFF2-40B4-BE49-F238E27FC236}">
                <a16:creationId xmlns:a16="http://schemas.microsoft.com/office/drawing/2014/main" id="{0260CAD0-433D-FA44-97CC-026C52D86C07}"/>
              </a:ext>
            </a:extLst>
          </p:cNvPr>
          <p:cNvSpPr txBox="1"/>
          <p:nvPr/>
        </p:nvSpPr>
        <p:spPr>
          <a:xfrm>
            <a:off x="3309258" y="172674"/>
            <a:ext cx="3984170" cy="369332"/>
          </a:xfrm>
          <a:prstGeom prst="rect">
            <a:avLst/>
          </a:prstGeom>
          <a:noFill/>
        </p:spPr>
        <p:txBody>
          <a:bodyPr wrap="square" rtlCol="0">
            <a:spAutoFit/>
          </a:bodyPr>
          <a:lstStyle/>
          <a:p>
            <a:r>
              <a:rPr lang="en-US"/>
              <a:t>The Pyramid DIKW</a:t>
            </a:r>
          </a:p>
        </p:txBody>
      </p:sp>
      <p:sp>
        <p:nvSpPr>
          <p:cNvPr id="10" name="TextBox 9">
            <a:extLst>
              <a:ext uri="{FF2B5EF4-FFF2-40B4-BE49-F238E27FC236}">
                <a16:creationId xmlns:a16="http://schemas.microsoft.com/office/drawing/2014/main" id="{51C4F97D-9760-6C43-A1B9-939AF0A39F38}"/>
              </a:ext>
            </a:extLst>
          </p:cNvPr>
          <p:cNvSpPr txBox="1"/>
          <p:nvPr/>
        </p:nvSpPr>
        <p:spPr>
          <a:xfrm>
            <a:off x="783772" y="1066800"/>
            <a:ext cx="4757056" cy="313932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DIKW is used in multiple ways to explain, show and define various form of data or information.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Represent the relationship between data, information, knowledge and wisdom.</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Jennifer Rowley – knowledge is  ‘actionable information’</a:t>
            </a:r>
          </a:p>
          <a:p>
            <a:endParaRPr lang="en-US" dirty="0"/>
          </a:p>
        </p:txBody>
      </p:sp>
    </p:spTree>
    <p:extLst>
      <p:ext uri="{BB962C8B-B14F-4D97-AF65-F5344CB8AC3E}">
        <p14:creationId xmlns:p14="http://schemas.microsoft.com/office/powerpoint/2010/main" val="2570238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83CECF1-343D-4CCE-81D8-FC14A12A7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D8C8DD9-12AA-4935-A6DE-05EACDADD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E4C54BC8-CF23-429D-A14B-9E16015839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6353" b="36564"/>
          <a:stretch/>
        </p:blipFill>
        <p:spPr>
          <a:xfrm>
            <a:off x="1125460" y="643464"/>
            <a:ext cx="3849624" cy="155448"/>
          </a:xfrm>
          <a:prstGeom prst="rect">
            <a:avLst/>
          </a:prstGeom>
          <a:noFill/>
          <a:ln>
            <a:noFill/>
          </a:ln>
        </p:spPr>
      </p:pic>
      <p:sp>
        <p:nvSpPr>
          <p:cNvPr id="10" name="Content Placeholder 9">
            <a:extLst>
              <a:ext uri="{FF2B5EF4-FFF2-40B4-BE49-F238E27FC236}">
                <a16:creationId xmlns:a16="http://schemas.microsoft.com/office/drawing/2014/main" id="{D8FB20C6-2AA7-4206-8225-8BD6C1CCF17C}"/>
              </a:ext>
            </a:extLst>
          </p:cNvPr>
          <p:cNvSpPr>
            <a:spLocks noGrp="1"/>
          </p:cNvSpPr>
          <p:nvPr>
            <p:ph idx="1"/>
          </p:nvPr>
        </p:nvSpPr>
        <p:spPr>
          <a:xfrm>
            <a:off x="8917730" y="5410093"/>
            <a:ext cx="2634343" cy="589544"/>
          </a:xfrm>
        </p:spPr>
        <p:txBody>
          <a:bodyPr>
            <a:normAutofit fontScale="55000" lnSpcReduction="20000"/>
          </a:bodyPr>
          <a:lstStyle/>
          <a:p>
            <a:endParaRPr lang="en-US"/>
          </a:p>
          <a:p>
            <a:pPr marL="0" indent="0">
              <a:buNone/>
            </a:pPr>
            <a:r>
              <a:rPr lang="en-GB"/>
              <a:t>Reference: Schutt &amp; O'Neil (2013)</a:t>
            </a:r>
            <a:endParaRPr lang="en-US"/>
          </a:p>
        </p:txBody>
      </p:sp>
      <p:grpSp>
        <p:nvGrpSpPr>
          <p:cNvPr id="19" name="Group 18">
            <a:extLst>
              <a:ext uri="{FF2B5EF4-FFF2-40B4-BE49-F238E27FC236}">
                <a16:creationId xmlns:a16="http://schemas.microsoft.com/office/drawing/2014/main" id="{C50EE599-83F0-4F92-85EF-F5B760FC1C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20" name="Rectangle 19">
              <a:extLst>
                <a:ext uri="{FF2B5EF4-FFF2-40B4-BE49-F238E27FC236}">
                  <a16:creationId xmlns:a16="http://schemas.microsoft.com/office/drawing/2014/main" id="{4D65F24F-937E-455B-A52F-99B2EBE6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CEABBA2-C294-4754-8D03-90027C8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3" name="Picture 22">
            <a:extLst>
              <a:ext uri="{FF2B5EF4-FFF2-40B4-BE49-F238E27FC236}">
                <a16:creationId xmlns:a16="http://schemas.microsoft.com/office/drawing/2014/main" id="{5EADD913-1FB7-4B46-9CA9-86858689E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5" name="Straight Connector 24">
            <a:extLst>
              <a:ext uri="{FF2B5EF4-FFF2-40B4-BE49-F238E27FC236}">
                <a16:creationId xmlns:a16="http://schemas.microsoft.com/office/drawing/2014/main" id="{36995421-4CA7-48D9-B029-EFD7120348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C5D9D001-4791-854D-B3EA-AA6C12009374}"/>
              </a:ext>
            </a:extLst>
          </p:cNvPr>
          <p:cNvPicPr>
            <a:picLocks noChangeAspect="1"/>
          </p:cNvPicPr>
          <p:nvPr/>
        </p:nvPicPr>
        <p:blipFill>
          <a:blip r:embed="rId5"/>
          <a:stretch>
            <a:fillRect/>
          </a:stretch>
        </p:blipFill>
        <p:spPr>
          <a:xfrm>
            <a:off x="5811531" y="866925"/>
            <a:ext cx="5388989" cy="4155557"/>
          </a:xfrm>
          <a:prstGeom prst="rect">
            <a:avLst/>
          </a:prstGeom>
        </p:spPr>
      </p:pic>
      <p:sp>
        <p:nvSpPr>
          <p:cNvPr id="8" name="TextBox 7">
            <a:extLst>
              <a:ext uri="{FF2B5EF4-FFF2-40B4-BE49-F238E27FC236}">
                <a16:creationId xmlns:a16="http://schemas.microsoft.com/office/drawing/2014/main" id="{78FF11B2-9D14-7E49-B67B-BDFE728A9AF9}"/>
              </a:ext>
            </a:extLst>
          </p:cNvPr>
          <p:cNvSpPr txBox="1"/>
          <p:nvPr/>
        </p:nvSpPr>
        <p:spPr>
          <a:xfrm>
            <a:off x="324392" y="889189"/>
            <a:ext cx="5143378" cy="424731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Data can make a big differences in a business model with the use of:</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Algorithms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Methods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Models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That includes:</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Linear algebra</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Probability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Statistics </a:t>
            </a:r>
          </a:p>
          <a:p>
            <a:endParaRPr lang="en-US" dirty="0"/>
          </a:p>
          <a:p>
            <a:endParaRPr lang="en-US" dirty="0"/>
          </a:p>
        </p:txBody>
      </p:sp>
    </p:spTree>
    <p:extLst>
      <p:ext uri="{BB962C8B-B14F-4D97-AF65-F5344CB8AC3E}">
        <p14:creationId xmlns:p14="http://schemas.microsoft.com/office/powerpoint/2010/main" val="3291518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4FC83803-A07E-BC43-AB32-DB7689F8D4D2}"/>
              </a:ext>
            </a:extLst>
          </p:cNvPr>
          <p:cNvPicPr>
            <a:picLocks noGrp="1" noChangeAspect="1"/>
          </p:cNvPicPr>
          <p:nvPr>
            <p:ph idx="1"/>
          </p:nvPr>
        </p:nvPicPr>
        <p:blipFill>
          <a:blip r:embed="rId3"/>
          <a:stretch>
            <a:fillRect/>
          </a:stretch>
        </p:blipFill>
        <p:spPr>
          <a:xfrm>
            <a:off x="5246913" y="859971"/>
            <a:ext cx="5627916" cy="4807643"/>
          </a:xfrm>
        </p:spPr>
      </p:pic>
      <p:sp>
        <p:nvSpPr>
          <p:cNvPr id="11" name="TextBox 10">
            <a:extLst>
              <a:ext uri="{FF2B5EF4-FFF2-40B4-BE49-F238E27FC236}">
                <a16:creationId xmlns:a16="http://schemas.microsoft.com/office/drawing/2014/main" id="{158B4271-4D80-174E-994C-A33C8467E551}"/>
              </a:ext>
            </a:extLst>
          </p:cNvPr>
          <p:cNvSpPr txBox="1"/>
          <p:nvPr/>
        </p:nvSpPr>
        <p:spPr>
          <a:xfrm>
            <a:off x="2958383" y="133414"/>
            <a:ext cx="1460656" cy="369332"/>
          </a:xfrm>
          <a:prstGeom prst="rect">
            <a:avLst/>
          </a:prstGeom>
          <a:noFill/>
        </p:spPr>
        <p:txBody>
          <a:bodyPr wrap="none" rtlCol="0">
            <a:spAutoFit/>
          </a:bodyPr>
          <a:lstStyle/>
          <a:p>
            <a:r>
              <a:rPr lang="en-US"/>
              <a:t>Information</a:t>
            </a:r>
          </a:p>
        </p:txBody>
      </p:sp>
      <p:sp>
        <p:nvSpPr>
          <p:cNvPr id="13" name="TextBox 12">
            <a:extLst>
              <a:ext uri="{FF2B5EF4-FFF2-40B4-BE49-F238E27FC236}">
                <a16:creationId xmlns:a16="http://schemas.microsoft.com/office/drawing/2014/main" id="{B55652BE-561B-DF4C-93CB-D2CDF3EF7169}"/>
              </a:ext>
            </a:extLst>
          </p:cNvPr>
          <p:cNvSpPr txBox="1"/>
          <p:nvPr/>
        </p:nvSpPr>
        <p:spPr>
          <a:xfrm>
            <a:off x="1186544" y="1219199"/>
            <a:ext cx="3486852" cy="3693319"/>
          </a:xfrm>
          <a:prstGeom prst="rect">
            <a:avLst/>
          </a:prstGeom>
          <a:noFill/>
        </p:spPr>
        <p:txBody>
          <a:bodyPr wrap="non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Research</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Validating a source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Gathering information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Original Research</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Aggregation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Mapping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Categorization of information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Modeling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Summary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Interpretation of information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294424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2526FD2-158E-E24F-9EB3-52B7C2AC511B}"/>
              </a:ext>
            </a:extLst>
          </p:cNvPr>
          <p:cNvPicPr>
            <a:picLocks noGrp="1" noChangeAspect="1"/>
          </p:cNvPicPr>
          <p:nvPr>
            <p:ph idx="1"/>
          </p:nvPr>
        </p:nvPicPr>
        <p:blipFill>
          <a:blip r:embed="rId3"/>
          <a:stretch>
            <a:fillRect/>
          </a:stretch>
        </p:blipFill>
        <p:spPr>
          <a:xfrm>
            <a:off x="5537792" y="1072243"/>
            <a:ext cx="5151980" cy="4343400"/>
          </a:xfrm>
        </p:spPr>
      </p:pic>
      <p:sp>
        <p:nvSpPr>
          <p:cNvPr id="5" name="TextBox 4">
            <a:extLst>
              <a:ext uri="{FF2B5EF4-FFF2-40B4-BE49-F238E27FC236}">
                <a16:creationId xmlns:a16="http://schemas.microsoft.com/office/drawing/2014/main" id="{09048B72-2CCC-904F-A3B6-1CC530E38941}"/>
              </a:ext>
            </a:extLst>
          </p:cNvPr>
          <p:cNvSpPr txBox="1"/>
          <p:nvPr/>
        </p:nvSpPr>
        <p:spPr>
          <a:xfrm>
            <a:off x="3405963" y="132148"/>
            <a:ext cx="1467068" cy="369332"/>
          </a:xfrm>
          <a:prstGeom prst="rect">
            <a:avLst/>
          </a:prstGeom>
          <a:noFill/>
        </p:spPr>
        <p:txBody>
          <a:bodyPr wrap="none" rtlCol="0">
            <a:spAutoFit/>
          </a:bodyPr>
          <a:lstStyle/>
          <a:p>
            <a:r>
              <a:rPr lang="en-US"/>
              <a:t>Knowledge</a:t>
            </a:r>
          </a:p>
        </p:txBody>
      </p:sp>
      <p:sp>
        <p:nvSpPr>
          <p:cNvPr id="6" name="TextBox 5">
            <a:extLst>
              <a:ext uri="{FF2B5EF4-FFF2-40B4-BE49-F238E27FC236}">
                <a16:creationId xmlns:a16="http://schemas.microsoft.com/office/drawing/2014/main" id="{10933A07-03A8-284E-BF08-23311047788D}"/>
              </a:ext>
            </a:extLst>
          </p:cNvPr>
          <p:cNvSpPr txBox="1"/>
          <p:nvPr/>
        </p:nvSpPr>
        <p:spPr>
          <a:xfrm>
            <a:off x="903514" y="1600200"/>
            <a:ext cx="3916457"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Knowledge-that vs. Knowledge-how </a:t>
            </a:r>
          </a:p>
        </p:txBody>
      </p:sp>
      <p:sp>
        <p:nvSpPr>
          <p:cNvPr id="7" name="TextBox 6">
            <a:extLst>
              <a:ext uri="{FF2B5EF4-FFF2-40B4-BE49-F238E27FC236}">
                <a16:creationId xmlns:a16="http://schemas.microsoft.com/office/drawing/2014/main" id="{44EA6474-CA71-584B-88F1-21E6FD6A7AA9}"/>
              </a:ext>
            </a:extLst>
          </p:cNvPr>
          <p:cNvSpPr txBox="1"/>
          <p:nvPr/>
        </p:nvSpPr>
        <p:spPr>
          <a:xfrm>
            <a:off x="903514" y="2492828"/>
            <a:ext cx="4261610"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Distinction between Strong and Weak knowledge ( Goldman, 1999)</a:t>
            </a:r>
          </a:p>
        </p:txBody>
      </p:sp>
      <p:sp>
        <p:nvSpPr>
          <p:cNvPr id="8" name="TextBox 7">
            <a:extLst>
              <a:ext uri="{FF2B5EF4-FFF2-40B4-BE49-F238E27FC236}">
                <a16:creationId xmlns:a16="http://schemas.microsoft.com/office/drawing/2014/main" id="{E53AAF01-2493-EE4F-9138-6BF68D13D57E}"/>
              </a:ext>
            </a:extLst>
          </p:cNvPr>
          <p:cNvSpPr txBox="1"/>
          <p:nvPr/>
        </p:nvSpPr>
        <p:spPr>
          <a:xfrm>
            <a:off x="910631" y="3673341"/>
            <a:ext cx="3962400"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Know-that knowledge – tacit knowledge ( Polanyi, 1958, 1967)</a:t>
            </a:r>
          </a:p>
        </p:txBody>
      </p:sp>
    </p:spTree>
    <p:extLst>
      <p:ext uri="{BB962C8B-B14F-4D97-AF65-F5344CB8AC3E}">
        <p14:creationId xmlns:p14="http://schemas.microsoft.com/office/powerpoint/2010/main" val="1810581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DF8B03-4714-2649-BFA7-A5269874428E}"/>
              </a:ext>
            </a:extLst>
          </p:cNvPr>
          <p:cNvSpPr txBox="1"/>
          <p:nvPr/>
        </p:nvSpPr>
        <p:spPr>
          <a:xfrm>
            <a:off x="7177272" y="5675882"/>
            <a:ext cx="3512500" cy="369332"/>
          </a:xfrm>
          <a:prstGeom prst="rect">
            <a:avLst/>
          </a:prstGeom>
          <a:noFill/>
        </p:spPr>
        <p:txBody>
          <a:bodyPr wrap="none" rtlCol="0">
            <a:spAutoFit/>
          </a:bodyPr>
          <a:lstStyle/>
          <a:p>
            <a:r>
              <a:rPr lang="en-US"/>
              <a:t>SHARON RYAN 09 March 1997</a:t>
            </a:r>
          </a:p>
        </p:txBody>
      </p:sp>
      <p:pic>
        <p:nvPicPr>
          <p:cNvPr id="5" name="Picture 4">
            <a:extLst>
              <a:ext uri="{FF2B5EF4-FFF2-40B4-BE49-F238E27FC236}">
                <a16:creationId xmlns:a16="http://schemas.microsoft.com/office/drawing/2014/main" id="{B8C8FFB0-29A1-E343-9334-28BBF62CEC3C}"/>
              </a:ext>
            </a:extLst>
          </p:cNvPr>
          <p:cNvPicPr>
            <a:picLocks noChangeAspect="1"/>
          </p:cNvPicPr>
          <p:nvPr/>
        </p:nvPicPr>
        <p:blipFill>
          <a:blip r:embed="rId3"/>
          <a:stretch>
            <a:fillRect/>
          </a:stretch>
        </p:blipFill>
        <p:spPr>
          <a:xfrm>
            <a:off x="5486400" y="812786"/>
            <a:ext cx="5203372" cy="4847709"/>
          </a:xfrm>
          <a:prstGeom prst="rect">
            <a:avLst/>
          </a:prstGeom>
        </p:spPr>
      </p:pic>
      <p:sp>
        <p:nvSpPr>
          <p:cNvPr id="6" name="TextBox 5">
            <a:extLst>
              <a:ext uri="{FF2B5EF4-FFF2-40B4-BE49-F238E27FC236}">
                <a16:creationId xmlns:a16="http://schemas.microsoft.com/office/drawing/2014/main" id="{26A62ED1-42BF-2141-B667-557E31A06775}"/>
              </a:ext>
            </a:extLst>
          </p:cNvPr>
          <p:cNvSpPr txBox="1"/>
          <p:nvPr/>
        </p:nvSpPr>
        <p:spPr>
          <a:xfrm>
            <a:off x="4147457" y="174171"/>
            <a:ext cx="1067921" cy="369332"/>
          </a:xfrm>
          <a:prstGeom prst="rect">
            <a:avLst/>
          </a:prstGeom>
          <a:noFill/>
        </p:spPr>
        <p:txBody>
          <a:bodyPr wrap="none" rtlCol="0">
            <a:spAutoFit/>
          </a:bodyPr>
          <a:lstStyle/>
          <a:p>
            <a:r>
              <a:rPr lang="en-US"/>
              <a:t>Wisdom</a:t>
            </a:r>
          </a:p>
        </p:txBody>
      </p:sp>
      <p:sp>
        <p:nvSpPr>
          <p:cNvPr id="7" name="TextBox 6">
            <a:extLst>
              <a:ext uri="{FF2B5EF4-FFF2-40B4-BE49-F238E27FC236}">
                <a16:creationId xmlns:a16="http://schemas.microsoft.com/office/drawing/2014/main" id="{0B708DD2-DC0C-5941-AC38-632C0D22B71F}"/>
              </a:ext>
            </a:extLst>
          </p:cNvPr>
          <p:cNvSpPr txBox="1"/>
          <p:nvPr/>
        </p:nvSpPr>
        <p:spPr>
          <a:xfrm>
            <a:off x="849087" y="1012839"/>
            <a:ext cx="4484914"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Wise person – epistemic status of what he/she knows</a:t>
            </a:r>
          </a:p>
        </p:txBody>
      </p:sp>
      <p:sp>
        <p:nvSpPr>
          <p:cNvPr id="9" name="TextBox 8">
            <a:extLst>
              <a:ext uri="{FF2B5EF4-FFF2-40B4-BE49-F238E27FC236}">
                <a16:creationId xmlns:a16="http://schemas.microsoft.com/office/drawing/2014/main" id="{E2642548-B195-8849-B1EE-036607100046}"/>
              </a:ext>
            </a:extLst>
          </p:cNvPr>
          <p:cNvSpPr txBox="1"/>
          <p:nvPr/>
        </p:nvSpPr>
        <p:spPr>
          <a:xfrm>
            <a:off x="849087" y="2180157"/>
            <a:ext cx="4795320"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Socrates - considered wise person as all he knew was that he knows nothing. </a:t>
            </a:r>
          </a:p>
        </p:txBody>
      </p:sp>
      <p:sp>
        <p:nvSpPr>
          <p:cNvPr id="10" name="TextBox 9">
            <a:extLst>
              <a:ext uri="{FF2B5EF4-FFF2-40B4-BE49-F238E27FC236}">
                <a16:creationId xmlns:a16="http://schemas.microsoft.com/office/drawing/2014/main" id="{5857B0DC-51A1-734E-B02B-568277FD1278}"/>
              </a:ext>
            </a:extLst>
          </p:cNvPr>
          <p:cNvSpPr txBox="1"/>
          <p:nvPr/>
        </p:nvSpPr>
        <p:spPr>
          <a:xfrm>
            <a:off x="849087" y="3600096"/>
            <a:ext cx="4795320" cy="2031325"/>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Diverse type of knowledge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Appropriate type of knowledge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Act in accordance with the knowledge they have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Use their knowledge when required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Not ignore the knowledge by chance or choice.</a:t>
            </a:r>
          </a:p>
        </p:txBody>
      </p:sp>
    </p:spTree>
    <p:extLst>
      <p:ext uri="{BB962C8B-B14F-4D97-AF65-F5344CB8AC3E}">
        <p14:creationId xmlns:p14="http://schemas.microsoft.com/office/powerpoint/2010/main" val="238831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7F8BF9-B5B6-1447-88DD-C401BD72E1E8}"/>
              </a:ext>
            </a:extLst>
          </p:cNvPr>
          <p:cNvPicPr>
            <a:picLocks noChangeAspect="1"/>
          </p:cNvPicPr>
          <p:nvPr/>
        </p:nvPicPr>
        <p:blipFill>
          <a:blip r:embed="rId3"/>
          <a:stretch>
            <a:fillRect/>
          </a:stretch>
        </p:blipFill>
        <p:spPr>
          <a:xfrm>
            <a:off x="5736771" y="893989"/>
            <a:ext cx="5236221" cy="5070021"/>
          </a:xfrm>
          <a:prstGeom prst="rect">
            <a:avLst/>
          </a:prstGeom>
        </p:spPr>
      </p:pic>
      <p:sp>
        <p:nvSpPr>
          <p:cNvPr id="5" name="TextBox 4">
            <a:extLst>
              <a:ext uri="{FF2B5EF4-FFF2-40B4-BE49-F238E27FC236}">
                <a16:creationId xmlns:a16="http://schemas.microsoft.com/office/drawing/2014/main" id="{41A28B52-3379-DB4A-9D8E-FA15ABDE8339}"/>
              </a:ext>
            </a:extLst>
          </p:cNvPr>
          <p:cNvSpPr txBox="1"/>
          <p:nvPr/>
        </p:nvSpPr>
        <p:spPr>
          <a:xfrm>
            <a:off x="3526971" y="163286"/>
            <a:ext cx="990977" cy="369332"/>
          </a:xfrm>
          <a:prstGeom prst="rect">
            <a:avLst/>
          </a:prstGeom>
          <a:noFill/>
        </p:spPr>
        <p:txBody>
          <a:bodyPr wrap="none" rtlCol="0">
            <a:spAutoFit/>
          </a:bodyPr>
          <a:lstStyle/>
          <a:p>
            <a:r>
              <a:rPr lang="en-US"/>
              <a:t>CRAAP</a:t>
            </a:r>
          </a:p>
        </p:txBody>
      </p:sp>
      <p:sp>
        <p:nvSpPr>
          <p:cNvPr id="6" name="TextBox 5">
            <a:extLst>
              <a:ext uri="{FF2B5EF4-FFF2-40B4-BE49-F238E27FC236}">
                <a16:creationId xmlns:a16="http://schemas.microsoft.com/office/drawing/2014/main" id="{6F7237F3-7854-BE49-83E3-0FE2F547C721}"/>
              </a:ext>
            </a:extLst>
          </p:cNvPr>
          <p:cNvSpPr txBox="1"/>
          <p:nvPr/>
        </p:nvSpPr>
        <p:spPr>
          <a:xfrm>
            <a:off x="1154072" y="1164772"/>
            <a:ext cx="5323114"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Evaluating the information in order to determine the accuracy of it.</a:t>
            </a:r>
          </a:p>
        </p:txBody>
      </p:sp>
      <p:sp>
        <p:nvSpPr>
          <p:cNvPr id="7" name="TextBox 6">
            <a:extLst>
              <a:ext uri="{FF2B5EF4-FFF2-40B4-BE49-F238E27FC236}">
                <a16:creationId xmlns:a16="http://schemas.microsoft.com/office/drawing/2014/main" id="{44C605DD-F118-484B-BE4E-FE501D58916B}"/>
              </a:ext>
            </a:extLst>
          </p:cNvPr>
          <p:cNvSpPr txBox="1"/>
          <p:nvPr/>
        </p:nvSpPr>
        <p:spPr>
          <a:xfrm>
            <a:off x="1154072" y="2601685"/>
            <a:ext cx="2922595" cy="2308324"/>
          </a:xfrm>
          <a:prstGeom prst="rect">
            <a:avLst/>
          </a:prstGeom>
          <a:noFill/>
        </p:spPr>
        <p:txBody>
          <a:bodyPr wrap="non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Good reliable sources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Quality information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Up-to-date information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Relevant information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Credible sources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With a specific purpose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669412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a:extLst>
              <a:ext uri="{FF2B5EF4-FFF2-40B4-BE49-F238E27FC236}">
                <a16:creationId xmlns:a16="http://schemas.microsoft.com/office/drawing/2014/main" id="{D2079BA5-9030-3843-A7CC-EC151C092785}"/>
              </a:ext>
            </a:extLst>
          </p:cNvPr>
          <p:cNvSpPr txBox="1"/>
          <p:nvPr/>
        </p:nvSpPr>
        <p:spPr>
          <a:xfrm>
            <a:off x="3471334" y="169333"/>
            <a:ext cx="3742266" cy="369332"/>
          </a:xfrm>
          <a:prstGeom prst="rect">
            <a:avLst/>
          </a:prstGeom>
          <a:noFill/>
        </p:spPr>
        <p:txBody>
          <a:bodyPr wrap="square" rtlCol="0">
            <a:spAutoFit/>
          </a:bodyPr>
          <a:lstStyle/>
          <a:p>
            <a:r>
              <a:rPr lang="en-US" dirty="0"/>
              <a:t>Primary data graphic</a:t>
            </a:r>
          </a:p>
        </p:txBody>
      </p:sp>
      <p:graphicFrame>
        <p:nvGraphicFramePr>
          <p:cNvPr id="3" name="Chart 2">
            <a:extLst>
              <a:ext uri="{FF2B5EF4-FFF2-40B4-BE49-F238E27FC236}">
                <a16:creationId xmlns:a16="http://schemas.microsoft.com/office/drawing/2014/main" id="{4A498950-4D49-4CFD-830F-EBCF6E7A64D1}"/>
              </a:ext>
            </a:extLst>
          </p:cNvPr>
          <p:cNvGraphicFramePr>
            <a:graphicFrameLocks/>
          </p:cNvGraphicFramePr>
          <p:nvPr>
            <p:extLst>
              <p:ext uri="{D42A27DB-BD31-4B8C-83A1-F6EECF244321}">
                <p14:modId xmlns:p14="http://schemas.microsoft.com/office/powerpoint/2010/main" val="3085423802"/>
              </p:ext>
            </p:extLst>
          </p:nvPr>
        </p:nvGraphicFramePr>
        <p:xfrm>
          <a:off x="1170039" y="1130710"/>
          <a:ext cx="9675761" cy="481289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64487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54F4DD71-032D-453C-BE31-9135BA29EAE3}"/>
              </a:ext>
            </a:extLst>
          </p:cNvPr>
          <p:cNvGraphicFramePr>
            <a:graphicFrameLocks noGrp="1"/>
          </p:cNvGraphicFramePr>
          <p:nvPr>
            <p:ph idx="1"/>
            <p:extLst>
              <p:ext uri="{D42A27DB-BD31-4B8C-83A1-F6EECF244321}">
                <p14:modId xmlns:p14="http://schemas.microsoft.com/office/powerpoint/2010/main" val="3663444050"/>
              </p:ext>
            </p:extLst>
          </p:nvPr>
        </p:nvGraphicFramePr>
        <p:xfrm>
          <a:off x="1130300" y="1235413"/>
          <a:ext cx="9602788" cy="4026069"/>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7">
            <a:extLst>
              <a:ext uri="{FF2B5EF4-FFF2-40B4-BE49-F238E27FC236}">
                <a16:creationId xmlns:a16="http://schemas.microsoft.com/office/drawing/2014/main" id="{D01A1E5D-C693-450C-9D2E-EE90EA2F9493}"/>
              </a:ext>
            </a:extLst>
          </p:cNvPr>
          <p:cNvSpPr txBox="1"/>
          <p:nvPr/>
        </p:nvSpPr>
        <p:spPr>
          <a:xfrm>
            <a:off x="4387174" y="126460"/>
            <a:ext cx="2954655" cy="369332"/>
          </a:xfrm>
          <a:prstGeom prst="rect">
            <a:avLst/>
          </a:prstGeom>
          <a:noFill/>
        </p:spPr>
        <p:txBody>
          <a:bodyPr wrap="none" rtlCol="0">
            <a:spAutoFit/>
          </a:bodyPr>
          <a:lstStyle/>
          <a:p>
            <a:r>
              <a:rPr lang="en-GB" dirty="0"/>
              <a:t>Secondary data graphic</a:t>
            </a:r>
          </a:p>
        </p:txBody>
      </p:sp>
    </p:spTree>
    <p:extLst>
      <p:ext uri="{BB962C8B-B14F-4D97-AF65-F5344CB8AC3E}">
        <p14:creationId xmlns:p14="http://schemas.microsoft.com/office/powerpoint/2010/main" val="1561160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D2DE90-0654-F74C-86A3-EC5529886E67}"/>
              </a:ext>
            </a:extLst>
          </p:cNvPr>
          <p:cNvPicPr>
            <a:picLocks noChangeAspect="1"/>
          </p:cNvPicPr>
          <p:nvPr/>
        </p:nvPicPr>
        <p:blipFill>
          <a:blip r:embed="rId3"/>
          <a:stretch>
            <a:fillRect/>
          </a:stretch>
        </p:blipFill>
        <p:spPr>
          <a:xfrm>
            <a:off x="5377543" y="855133"/>
            <a:ext cx="5421086" cy="5147734"/>
          </a:xfrm>
          <a:prstGeom prst="rect">
            <a:avLst/>
          </a:prstGeom>
        </p:spPr>
      </p:pic>
      <p:sp>
        <p:nvSpPr>
          <p:cNvPr id="5" name="TextBox 4">
            <a:extLst>
              <a:ext uri="{FF2B5EF4-FFF2-40B4-BE49-F238E27FC236}">
                <a16:creationId xmlns:a16="http://schemas.microsoft.com/office/drawing/2014/main" id="{967F0C00-91B6-9E4B-B2C8-7481ACF6F5B4}"/>
              </a:ext>
            </a:extLst>
          </p:cNvPr>
          <p:cNvSpPr txBox="1"/>
          <p:nvPr/>
        </p:nvSpPr>
        <p:spPr>
          <a:xfrm>
            <a:off x="3635828" y="174172"/>
            <a:ext cx="1507144" cy="369332"/>
          </a:xfrm>
          <a:prstGeom prst="rect">
            <a:avLst/>
          </a:prstGeom>
          <a:noFill/>
        </p:spPr>
        <p:txBody>
          <a:bodyPr wrap="none" rtlCol="0">
            <a:spAutoFit/>
          </a:bodyPr>
          <a:lstStyle/>
          <a:p>
            <a:r>
              <a:rPr lang="en-US"/>
              <a:t>GRIT SCORE</a:t>
            </a:r>
          </a:p>
        </p:txBody>
      </p:sp>
      <p:sp>
        <p:nvSpPr>
          <p:cNvPr id="6" name="TextBox 5">
            <a:extLst>
              <a:ext uri="{FF2B5EF4-FFF2-40B4-BE49-F238E27FC236}">
                <a16:creationId xmlns:a16="http://schemas.microsoft.com/office/drawing/2014/main" id="{F5376F55-DFE2-0345-A09B-56489F5B8E9B}"/>
              </a:ext>
            </a:extLst>
          </p:cNvPr>
          <p:cNvSpPr txBox="1"/>
          <p:nvPr/>
        </p:nvSpPr>
        <p:spPr>
          <a:xfrm>
            <a:off x="1121229" y="1415143"/>
            <a:ext cx="4021743"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Measures to which extent an individual can maintain focus and interest in order to obtain a long-term goal.</a:t>
            </a:r>
          </a:p>
        </p:txBody>
      </p:sp>
      <p:sp>
        <p:nvSpPr>
          <p:cNvPr id="7" name="TextBox 6">
            <a:extLst>
              <a:ext uri="{FF2B5EF4-FFF2-40B4-BE49-F238E27FC236}">
                <a16:creationId xmlns:a16="http://schemas.microsoft.com/office/drawing/2014/main" id="{7B1C728D-E2F3-2C4A-BD3A-B6F439465C8B}"/>
              </a:ext>
            </a:extLst>
          </p:cNvPr>
          <p:cNvSpPr txBox="1"/>
          <p:nvPr/>
        </p:nvSpPr>
        <p:spPr>
          <a:xfrm>
            <a:off x="1121229" y="3243943"/>
            <a:ext cx="3766457" cy="147732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Intended for - Age 10 to Adult </a:t>
            </a:r>
          </a:p>
          <a:p>
            <a:endParaRPr lang="en-US" dirty="0"/>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Score from 1( not gritty at all) to 5( extremely gritty)</a:t>
            </a:r>
          </a:p>
        </p:txBody>
      </p:sp>
    </p:spTree>
    <p:extLst>
      <p:ext uri="{BB962C8B-B14F-4D97-AF65-F5344CB8AC3E}">
        <p14:creationId xmlns:p14="http://schemas.microsoft.com/office/powerpoint/2010/main" val="70019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9FB11-F7C2-9B43-8018-C6EB5A5BC77D}"/>
              </a:ext>
            </a:extLst>
          </p:cNvPr>
          <p:cNvSpPr>
            <a:spLocks noGrp="1"/>
          </p:cNvSpPr>
          <p:nvPr>
            <p:ph type="title"/>
          </p:nvPr>
        </p:nvSpPr>
        <p:spPr>
          <a:xfrm>
            <a:off x="1130269" y="104239"/>
            <a:ext cx="9603275" cy="1049235"/>
          </a:xfrm>
        </p:spPr>
        <p:txBody>
          <a:bodyPr/>
          <a:lstStyle/>
          <a:p>
            <a:r>
              <a:rPr lang="en-US" dirty="0"/>
              <a:t>References</a:t>
            </a:r>
          </a:p>
        </p:txBody>
      </p:sp>
      <p:sp>
        <p:nvSpPr>
          <p:cNvPr id="3" name="Content Placeholder 2">
            <a:extLst>
              <a:ext uri="{FF2B5EF4-FFF2-40B4-BE49-F238E27FC236}">
                <a16:creationId xmlns:a16="http://schemas.microsoft.com/office/drawing/2014/main" id="{EF6ACE2C-7473-464F-BBDB-AD862AE2F85A}"/>
              </a:ext>
            </a:extLst>
          </p:cNvPr>
          <p:cNvSpPr>
            <a:spLocks noGrp="1"/>
          </p:cNvSpPr>
          <p:nvPr>
            <p:ph idx="1"/>
          </p:nvPr>
        </p:nvSpPr>
        <p:spPr>
          <a:xfrm>
            <a:off x="1130269" y="764145"/>
            <a:ext cx="9603275" cy="5511964"/>
          </a:xfrm>
        </p:spPr>
        <p:txBody>
          <a:bodyPr>
            <a:normAutofit fontScale="47500" lnSpcReduction="20000"/>
          </a:bodyPr>
          <a:lstStyle/>
          <a:p>
            <a:r>
              <a:rPr lang="en-US" dirty="0" err="1">
                <a:latin typeface="Arial" panose="020B0604020202020204" pitchFamily="34" charset="0"/>
                <a:cs typeface="Arial" panose="020B0604020202020204" pitchFamily="34" charset="0"/>
              </a:rPr>
              <a:t>Ackoff</a:t>
            </a:r>
            <a:r>
              <a:rPr lang="en-US" dirty="0">
                <a:latin typeface="Arial" panose="020B0604020202020204" pitchFamily="34" charset="0"/>
                <a:cs typeface="Arial" panose="020B0604020202020204" pitchFamily="34" charset="0"/>
              </a:rPr>
              <a:t>, R., L. (1989). From data to wisdom. </a:t>
            </a:r>
            <a:r>
              <a:rPr lang="en-US" i="1" dirty="0">
                <a:latin typeface="Arial" panose="020B0604020202020204" pitchFamily="34" charset="0"/>
                <a:cs typeface="Arial" panose="020B0604020202020204" pitchFamily="34" charset="0"/>
              </a:rPr>
              <a:t>Journal of Applied Systems Analysis 16. PP. 3-9.</a:t>
            </a:r>
          </a:p>
          <a:p>
            <a:r>
              <a:rPr lang="en-GB" b="0" i="0" dirty="0">
                <a:solidFill>
                  <a:srgbClr val="3E3D40"/>
                </a:solidFill>
                <a:effectLst/>
                <a:latin typeface="Georgia" panose="02040502050405020303" pitchFamily="18" charset="0"/>
              </a:rPr>
              <a:t>Akin, A., and Arslan, S. (2014). The relationship between achievement goal orientations and grit. </a:t>
            </a:r>
            <a:r>
              <a:rPr lang="en-GB" b="0" i="1" dirty="0">
                <a:solidFill>
                  <a:srgbClr val="3E3D40"/>
                </a:solidFill>
                <a:effectLst/>
                <a:latin typeface="Georgia" panose="02040502050405020303" pitchFamily="18" charset="0"/>
              </a:rPr>
              <a:t>Educ. Sci.</a:t>
            </a:r>
            <a:r>
              <a:rPr lang="en-GB" b="0" i="0" dirty="0">
                <a:solidFill>
                  <a:srgbClr val="3E3D40"/>
                </a:solidFill>
                <a:effectLst/>
                <a:latin typeface="Georgia" panose="02040502050405020303" pitchFamily="18" charset="0"/>
              </a:rPr>
              <a:t> 39, 267–274.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10.15390/EB.2014.2125</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Broadbent, M. (1998), The phenomenon of knowledge management. What does it mean to the information profession? Information Outlook. 2(5). Pp 23-36Carr, D. (1979). The logic of knowing how and ability, Mind. 88(1). PP 394-409</a:t>
            </a:r>
          </a:p>
          <a:p>
            <a:r>
              <a:rPr lang="en-GB" b="0" i="0" dirty="0">
                <a:solidFill>
                  <a:srgbClr val="3E3D40"/>
                </a:solidFill>
                <a:effectLst/>
                <a:latin typeface="Georgia" panose="02040502050405020303" pitchFamily="18" charset="0"/>
              </a:rPr>
              <a:t>Ceschi, A., Sartori, R., </a:t>
            </a:r>
            <a:r>
              <a:rPr lang="en-GB" b="0" i="0" dirty="0" err="1">
                <a:solidFill>
                  <a:srgbClr val="3E3D40"/>
                </a:solidFill>
                <a:effectLst/>
                <a:latin typeface="Georgia" panose="02040502050405020303" pitchFamily="18" charset="0"/>
              </a:rPr>
              <a:t>Dickert</a:t>
            </a:r>
            <a:r>
              <a:rPr lang="en-GB" b="0" i="0" dirty="0">
                <a:solidFill>
                  <a:srgbClr val="3E3D40"/>
                </a:solidFill>
                <a:effectLst/>
                <a:latin typeface="Georgia" panose="02040502050405020303" pitchFamily="18" charset="0"/>
              </a:rPr>
              <a:t>, S., and </a:t>
            </a:r>
            <a:r>
              <a:rPr lang="en-GB" b="0" i="0" dirty="0" err="1">
                <a:solidFill>
                  <a:srgbClr val="3E3D40"/>
                </a:solidFill>
                <a:effectLst/>
                <a:latin typeface="Georgia" panose="02040502050405020303" pitchFamily="18" charset="0"/>
              </a:rPr>
              <a:t>Constantini</a:t>
            </a:r>
            <a:r>
              <a:rPr lang="en-GB" b="0" i="0" dirty="0">
                <a:solidFill>
                  <a:srgbClr val="3E3D40"/>
                </a:solidFill>
                <a:effectLst/>
                <a:latin typeface="Georgia" panose="02040502050405020303" pitchFamily="18" charset="0"/>
              </a:rPr>
              <a:t>, A. (2016). Grit or honesty-humility? New insights into the moderating role of personality between the health impairment process and counterproductive work behaviour. </a:t>
            </a:r>
            <a:r>
              <a:rPr lang="en-GB" b="0" i="1" dirty="0">
                <a:solidFill>
                  <a:srgbClr val="3E3D40"/>
                </a:solidFill>
                <a:effectLst/>
                <a:latin typeface="Georgia" panose="02040502050405020303" pitchFamily="18" charset="0"/>
              </a:rPr>
              <a:t>Front. Psychol.</a:t>
            </a:r>
            <a:r>
              <a:rPr lang="en-GB" b="0" i="0" dirty="0">
                <a:solidFill>
                  <a:srgbClr val="3E3D40"/>
                </a:solidFill>
                <a:effectLst/>
                <a:latin typeface="Georgia" panose="02040502050405020303" pitchFamily="18" charset="0"/>
              </a:rPr>
              <a:t> 7:1799.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10.3389/fpsyg.2016.01799</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GB" b="0" i="0" dirty="0" err="1">
                <a:solidFill>
                  <a:srgbClr val="3E3D40"/>
                </a:solidFill>
                <a:effectLst/>
                <a:latin typeface="Georgia" panose="02040502050405020303" pitchFamily="18" charset="0"/>
              </a:rPr>
              <a:t>Credé</a:t>
            </a:r>
            <a:r>
              <a:rPr lang="en-GB" b="0" i="0" dirty="0">
                <a:solidFill>
                  <a:srgbClr val="3E3D40"/>
                </a:solidFill>
                <a:effectLst/>
                <a:latin typeface="Georgia" panose="02040502050405020303" pitchFamily="18" charset="0"/>
              </a:rPr>
              <a:t>, M., Tynan, M. C., and Harms, P. D. (2017). Much do about grit: a meta-analytic synthesis of the grit literature. </a:t>
            </a:r>
            <a:r>
              <a:rPr lang="en-GB" b="0" i="1" dirty="0">
                <a:solidFill>
                  <a:srgbClr val="3E3D40"/>
                </a:solidFill>
                <a:effectLst/>
                <a:latin typeface="Georgia" panose="02040502050405020303" pitchFamily="18" charset="0"/>
              </a:rPr>
              <a:t>J. Pers. Soc. Psychol.</a:t>
            </a:r>
            <a:r>
              <a:rPr lang="en-GB" b="0" i="0" dirty="0">
                <a:solidFill>
                  <a:srgbClr val="3E3D40"/>
                </a:solidFill>
                <a:effectLst/>
                <a:latin typeface="Georgia" panose="02040502050405020303" pitchFamily="18" charset="0"/>
              </a:rPr>
              <a:t> 113, 492–511.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10.1037/pspp0000102</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Dammann</a:t>
            </a:r>
            <a:r>
              <a:rPr lang="en-GB" dirty="0">
                <a:latin typeface="Arial" panose="020B0604020202020204" pitchFamily="34" charset="0"/>
                <a:cs typeface="Arial" panose="020B0604020202020204" pitchFamily="34" charset="0"/>
              </a:rPr>
              <a:t> O. (2019). Data, Information, Evidence, and Knowledge:: A Proposal for Health Informatics and Data Science. Online journal of public health informatics, 10(3), e224. https://doi.org/10.5210/ojphi.v10i3.9631. Accessed on 30.11.2021</a:t>
            </a:r>
          </a:p>
          <a:p>
            <a:r>
              <a:rPr lang="en-US" dirty="0">
                <a:latin typeface="Arial" panose="020B0604020202020204" pitchFamily="34" charset="0"/>
                <a:cs typeface="Arial" panose="020B0604020202020204" pitchFamily="34" charset="0"/>
              </a:rPr>
              <a:t>Duckworth, A., Peterson, C., Matthews, M., D., Kelly, D.(2007) Grit: Perseverance and Passion for Long-Term Goals. </a:t>
            </a:r>
            <a:r>
              <a:rPr lang="en-US" i="1" dirty="0">
                <a:latin typeface="Arial" panose="020B0604020202020204" pitchFamily="34" charset="0"/>
                <a:cs typeface="Arial" panose="020B0604020202020204" pitchFamily="34" charset="0"/>
              </a:rPr>
              <a:t>Journal of Personality and Social Psychology.</a:t>
            </a:r>
            <a:r>
              <a:rPr lang="en-US" dirty="0">
                <a:latin typeface="Arial" panose="020B0604020202020204" pitchFamily="34" charset="0"/>
                <a:cs typeface="Arial" panose="020B0604020202020204" pitchFamily="34" charset="0"/>
              </a:rPr>
              <a:t> 92(6). PP 1087-101.</a:t>
            </a:r>
          </a:p>
          <a:p>
            <a:r>
              <a:rPr lang="en-GB" b="0" i="0" dirty="0">
                <a:solidFill>
                  <a:srgbClr val="3E3D40"/>
                </a:solidFill>
                <a:effectLst/>
                <a:latin typeface="Georgia" panose="02040502050405020303" pitchFamily="18" charset="0"/>
              </a:rPr>
              <a:t>Duckworth, A. L., and Quinn, P. D. (2009). Development and validation of the Short Grit scale (Grit-S). </a:t>
            </a:r>
            <a:r>
              <a:rPr lang="en-GB" b="0" i="1" dirty="0">
                <a:solidFill>
                  <a:srgbClr val="3E3D40"/>
                </a:solidFill>
                <a:effectLst/>
                <a:latin typeface="Georgia" panose="02040502050405020303" pitchFamily="18" charset="0"/>
              </a:rPr>
              <a:t>J. Pers. Assess.</a:t>
            </a:r>
            <a:r>
              <a:rPr lang="en-GB" b="0" i="0" dirty="0">
                <a:solidFill>
                  <a:srgbClr val="3E3D40"/>
                </a:solidFill>
                <a:effectLst/>
                <a:latin typeface="Georgia" panose="02040502050405020303" pitchFamily="18" charset="0"/>
              </a:rPr>
              <a:t> 91, 166–174.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10.1080/00223890802634290</a:t>
            </a:r>
            <a:r>
              <a:rPr lang="en-US" b="0" i="0" dirty="0">
                <a:solidFill>
                  <a:srgbClr val="3E3D40"/>
                </a:solidFill>
                <a:effectLst/>
                <a:latin typeface="Arial" panose="020B0604020202020204" pitchFamily="34" charset="0"/>
                <a:cs typeface="Arial" panose="020B0604020202020204" pitchFamily="34" charset="0"/>
              </a:rPr>
              <a:t>. Accessed on 04.12.2021</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Jennex</a:t>
            </a:r>
            <a:r>
              <a:rPr lang="en-US" dirty="0">
                <a:latin typeface="Arial" panose="020B0604020202020204" pitchFamily="34" charset="0"/>
                <a:cs typeface="Arial" panose="020B0604020202020204" pitchFamily="34" charset="0"/>
              </a:rPr>
              <a:t>, M.E. , </a:t>
            </a:r>
            <a:r>
              <a:rPr lang="en-US" dirty="0" err="1">
                <a:latin typeface="Arial" panose="020B0604020202020204" pitchFamily="34" charset="0"/>
                <a:cs typeface="Arial" panose="020B0604020202020204" pitchFamily="34" charset="0"/>
              </a:rPr>
              <a:t>Bartczak</a:t>
            </a:r>
            <a:r>
              <a:rPr lang="en-US" dirty="0">
                <a:latin typeface="Arial" panose="020B0604020202020204" pitchFamily="34" charset="0"/>
                <a:cs typeface="Arial" panose="020B0604020202020204" pitchFamily="34" charset="0"/>
              </a:rPr>
              <a:t>, S.E. (2013) A revised knowledge pyramid. International Journal of Knowledge Management. 9(3). Pp 19-30.</a:t>
            </a:r>
          </a:p>
          <a:p>
            <a:r>
              <a:rPr lang="en-US" dirty="0">
                <a:latin typeface="Arial" panose="020B0604020202020204" pitchFamily="34" charset="0"/>
                <a:cs typeface="Arial" panose="020B0604020202020204" pitchFamily="34" charset="0"/>
              </a:rPr>
              <a:t>Martin, B. (2008). Knowledge management, in C. Blaise (Ed.). Annual review of information science and technology (ARTIST), vol. 42, 371-424, Information Today , Medford, NJ.</a:t>
            </a:r>
          </a:p>
          <a:p>
            <a:r>
              <a:rPr lang="en-US" dirty="0">
                <a:latin typeface="Arial" panose="020B0604020202020204" pitchFamily="34" charset="0"/>
                <a:cs typeface="Arial" panose="020B0604020202020204" pitchFamily="34" charset="0"/>
              </a:rPr>
              <a:t>Meadow, C.T. and Yuan, W. (1997). Measuring the impact of information. Information processing and management. 33(6). Pp 697-714</a:t>
            </a:r>
          </a:p>
          <a:p>
            <a:r>
              <a:rPr lang="en-US" dirty="0">
                <a:latin typeface="Arial" panose="020B0604020202020204" pitchFamily="34" charset="0"/>
                <a:cs typeface="Arial" panose="020B0604020202020204" pitchFamily="34" charset="0"/>
              </a:rPr>
              <a:t>Nozick, R. ( 1989). What is wisdom and why do philosophers love it so?. </a:t>
            </a:r>
            <a:r>
              <a:rPr lang="en-US" i="1" dirty="0">
                <a:latin typeface="Arial" panose="020B0604020202020204" pitchFamily="34" charset="0"/>
                <a:cs typeface="Arial" panose="020B0604020202020204" pitchFamily="34" charset="0"/>
              </a:rPr>
              <a:t>The examined life</a:t>
            </a:r>
          </a:p>
          <a:p>
            <a:r>
              <a:rPr lang="en-US" dirty="0">
                <a:latin typeface="Arial" panose="020B0604020202020204" pitchFamily="34" charset="0"/>
                <a:cs typeface="Arial" panose="020B0604020202020204" pitchFamily="34" charset="0"/>
              </a:rPr>
              <a:t>O’Neil, C., Schutt, R. ( 2013). Doing data science</a:t>
            </a:r>
          </a:p>
          <a:p>
            <a:r>
              <a:rPr lang="en-US" dirty="0" err="1">
                <a:latin typeface="Arial" panose="020B0604020202020204" pitchFamily="34" charset="0"/>
                <a:cs typeface="Arial" panose="020B0604020202020204" pitchFamily="34" charset="0"/>
              </a:rPr>
              <a:t>Snowdon</a:t>
            </a:r>
            <a:r>
              <a:rPr lang="en-US" dirty="0">
                <a:latin typeface="Arial" panose="020B0604020202020204" pitchFamily="34" charset="0"/>
                <a:cs typeface="Arial" panose="020B0604020202020204" pitchFamily="34" charset="0"/>
              </a:rPr>
              <a:t>, P. (2004). Knowing how and knowing that: a distinction reconsidered. </a:t>
            </a:r>
            <a:r>
              <a:rPr lang="en-US" i="1" dirty="0">
                <a:latin typeface="Arial" panose="020B0604020202020204" pitchFamily="34" charset="0"/>
                <a:cs typeface="Arial" panose="020B0604020202020204" pitchFamily="34" charset="0"/>
              </a:rPr>
              <a:t>Proceeding of The Aristotelian Society.</a:t>
            </a:r>
            <a:r>
              <a:rPr lang="en-US" dirty="0">
                <a:latin typeface="Arial" panose="020B0604020202020204" pitchFamily="34" charset="0"/>
                <a:cs typeface="Arial" panose="020B0604020202020204" pitchFamily="34" charset="0"/>
              </a:rPr>
              <a:t> 104(1). PP 1-29</a:t>
            </a:r>
          </a:p>
          <a:p>
            <a:endParaRPr lang="en-US" dirty="0"/>
          </a:p>
          <a:p>
            <a:endParaRPr lang="en-GB" dirty="0"/>
          </a:p>
          <a:p>
            <a:endParaRPr lang="en-US" dirty="0"/>
          </a:p>
        </p:txBody>
      </p:sp>
    </p:spTree>
    <p:extLst>
      <p:ext uri="{BB962C8B-B14F-4D97-AF65-F5344CB8AC3E}">
        <p14:creationId xmlns:p14="http://schemas.microsoft.com/office/powerpoint/2010/main" val="20886088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{85D7B16E-3289-A348-AF36-64B232E9CAD2}tf10001119_mac</Template>
  <TotalTime>5962</TotalTime>
  <Words>3656</Words>
  <Application>Microsoft Office PowerPoint</Application>
  <PresentationFormat>Widescreen</PresentationFormat>
  <Paragraphs>129</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Georgia</vt:lpstr>
      <vt:lpstr>Gallery</vt:lpstr>
      <vt:lpstr>MODULE: Digital Skills and Research Methods BMSW4003 </vt:lpstr>
      <vt:lpstr>How I can use the DIKW and CRAAP frameworks to confirm or refute my collected Academic GRIT test result (Primary Data) compared to the UWTSD GRIT Result (secondary Data) based on the work of Angela Duckworth TED Talk lecture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Digital Skills and Research Methods BMSW4003 </dc:title>
  <dc:creator>Lucian Daniel Oprea (2107118)</dc:creator>
  <cp:lastModifiedBy>Dalina-Andreea Popov</cp:lastModifiedBy>
  <cp:revision>7</cp:revision>
  <dcterms:created xsi:type="dcterms:W3CDTF">2021-11-14T15:27:15Z</dcterms:created>
  <dcterms:modified xsi:type="dcterms:W3CDTF">2021-12-04T16:45:35Z</dcterms:modified>
</cp:coreProperties>
</file>