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Arimo" panose="020B0604020202020204" pitchFamily="34" charset="0"/>
      <p:regular r:id="rId12"/>
    </p:embeddedFont>
    <p:embeddedFont>
      <p:font typeface="Arimo Italics" panose="020B0604020202090204" pitchFamily="34" charset="0"/>
      <p:regular r:id="rId13"/>
      <p:italic r:id="rId14"/>
    </p:embeddedFont>
    <p:embeddedFont>
      <p:font typeface="Bebas Neue Cyrillic" panose="02000506000000020004" pitchFamily="2" charset="0"/>
      <p:regular r:id="rId15"/>
    </p:embeddedFont>
    <p:embeddedFont>
      <p:font typeface="Canva Sans Bold" panose="020B0803030501040103" pitchFamily="34" charset="0"/>
      <p:regular r:id="rId16"/>
      <p:bold r:id="rId17"/>
    </p:embeddedFont>
    <p:embeddedFont>
      <p:font typeface="HK Grotesk" pitchFamily="2" charset="77"/>
      <p:regular r:id="rId18"/>
    </p:embeddedFont>
    <p:embeddedFont>
      <p:font typeface="HK Grotesk Bold" pitchFamily="2" charset="77"/>
      <p:regular r:id="rId19"/>
      <p:bold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4646" autoAdjust="0"/>
  </p:normalViewPr>
  <p:slideViewPr>
    <p:cSldViewPr>
      <p:cViewPr varScale="1">
        <p:scale>
          <a:sx n="59" d="100"/>
          <a:sy n="59" d="100"/>
        </p:scale>
        <p:origin x="74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dk.finance/blog/what-is-a-transaction-processing-system-definition-types-and-benefits/" TargetMode="External"/><Relationship Id="rId7" Type="http://schemas.openxmlformats.org/officeDocument/2006/relationships/hyperlink" Target="https://www.techtarget.com/searchcio/definition/decision-support-system" TargetMode="External"/><Relationship Id="rId2" Type="http://schemas.openxmlformats.org/officeDocument/2006/relationships/hyperlink" Target="https://uk.indeed.com/career-advice/career-development/what-are-information-system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uk.indeed.com/career-advice/career-development/what-is-crm-software" TargetMode="External"/><Relationship Id="rId5" Type="http://schemas.openxmlformats.org/officeDocument/2006/relationships/hyperlink" Target="https://brainstreamtechnolabs.com/operational-vs-analytical-vs-collaborative-crm/" TargetMode="External"/><Relationship Id="rId4" Type="http://schemas.openxmlformats.org/officeDocument/2006/relationships/hyperlink" Target="https://www.zendesk.co.uk/blog/3-types-crm-everything-need-kno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141079" y="1369845"/>
            <a:ext cx="11313542" cy="5523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45"/>
              </a:lnSpc>
            </a:pPr>
            <a:r>
              <a:rPr lang="en-US" sz="4845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BA (Hons) Leadership and Management</a:t>
            </a:r>
          </a:p>
          <a:p>
            <a:pPr algn="ctr">
              <a:lnSpc>
                <a:spcPts val="4845"/>
              </a:lnSpc>
            </a:pPr>
            <a:endParaRPr lang="en-US" sz="4845">
              <a:solidFill>
                <a:srgbClr val="104378"/>
              </a:solidFill>
              <a:latin typeface="Bebas Neue Cyrillic"/>
              <a:ea typeface="Bebas Neue Cyrillic"/>
              <a:cs typeface="Bebas Neue Cyrillic"/>
              <a:sym typeface="Bebas Neue Cyrillic"/>
            </a:endParaRPr>
          </a:p>
          <a:p>
            <a:pPr algn="ctr">
              <a:lnSpc>
                <a:spcPts val="4845"/>
              </a:lnSpc>
            </a:pPr>
            <a:r>
              <a:rPr lang="en-US" sz="4845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Student Name: Lashaye Otseh-Taiwo</a:t>
            </a:r>
          </a:p>
          <a:p>
            <a:pPr algn="ctr">
              <a:lnSpc>
                <a:spcPts val="4845"/>
              </a:lnSpc>
            </a:pPr>
            <a:r>
              <a:rPr lang="en-US" sz="4845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Student Number: 2410221</a:t>
            </a:r>
          </a:p>
          <a:p>
            <a:pPr algn="ctr">
              <a:lnSpc>
                <a:spcPts val="4845"/>
              </a:lnSpc>
            </a:pPr>
            <a:r>
              <a:rPr lang="en-US" sz="4845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Course Name: MANAGING BUSINESS INFORMATION LCLM5004</a:t>
            </a:r>
          </a:p>
          <a:p>
            <a:pPr algn="ctr">
              <a:lnSpc>
                <a:spcPts val="4845"/>
              </a:lnSpc>
            </a:pPr>
            <a:r>
              <a:rPr lang="en-US" sz="4845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Lecturer Name: amitave Banik</a:t>
            </a:r>
          </a:p>
          <a:p>
            <a:pPr algn="ctr">
              <a:lnSpc>
                <a:spcPts val="4845"/>
              </a:lnSpc>
            </a:pPr>
            <a:r>
              <a:rPr lang="en-US" sz="4845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Session: FEBRUARY 2026 Term</a:t>
            </a:r>
          </a:p>
          <a:p>
            <a:pPr algn="ctr">
              <a:lnSpc>
                <a:spcPts val="4845"/>
              </a:lnSpc>
            </a:pPr>
            <a:endParaRPr lang="en-US" sz="4845">
              <a:solidFill>
                <a:srgbClr val="104378"/>
              </a:solidFill>
              <a:latin typeface="Bebas Neue Cyrillic"/>
              <a:ea typeface="Bebas Neue Cyrillic"/>
              <a:cs typeface="Bebas Neue Cyrillic"/>
              <a:sym typeface="Bebas Neue Cyrillic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1907281" y="8298325"/>
            <a:ext cx="6074168" cy="959975"/>
            <a:chOff x="0" y="0"/>
            <a:chExt cx="1599781" cy="2528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99781" cy="252833"/>
            </a:xfrm>
            <a:custGeom>
              <a:avLst/>
              <a:gdLst/>
              <a:ahLst/>
              <a:cxnLst/>
              <a:rect l="l" t="t" r="r" b="b"/>
              <a:pathLst>
                <a:path w="1599781" h="252833">
                  <a:moveTo>
                    <a:pt x="25491" y="0"/>
                  </a:moveTo>
                  <a:lnTo>
                    <a:pt x="1574290" y="0"/>
                  </a:lnTo>
                  <a:cubicBezTo>
                    <a:pt x="1588368" y="0"/>
                    <a:pt x="1599781" y="11413"/>
                    <a:pt x="1599781" y="25491"/>
                  </a:cubicBezTo>
                  <a:lnTo>
                    <a:pt x="1599781" y="227342"/>
                  </a:lnTo>
                  <a:cubicBezTo>
                    <a:pt x="1599781" y="241420"/>
                    <a:pt x="1588368" y="252833"/>
                    <a:pt x="1574290" y="252833"/>
                  </a:cubicBezTo>
                  <a:lnTo>
                    <a:pt x="25491" y="252833"/>
                  </a:lnTo>
                  <a:cubicBezTo>
                    <a:pt x="18731" y="252833"/>
                    <a:pt x="12247" y="250147"/>
                    <a:pt x="7466" y="245367"/>
                  </a:cubicBezTo>
                  <a:cubicBezTo>
                    <a:pt x="2686" y="240586"/>
                    <a:pt x="0" y="234102"/>
                    <a:pt x="0" y="227342"/>
                  </a:cubicBezTo>
                  <a:lnTo>
                    <a:pt x="0" y="25491"/>
                  </a:lnTo>
                  <a:cubicBezTo>
                    <a:pt x="0" y="11413"/>
                    <a:pt x="11413" y="0"/>
                    <a:pt x="25491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99781" cy="2909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 flipV="1">
            <a:off x="5462191" y="8768788"/>
            <a:ext cx="1866702" cy="0"/>
          </a:xfrm>
          <a:prstGeom prst="line">
            <a:avLst/>
          </a:prstGeom>
          <a:ln w="19050" cap="flat">
            <a:solidFill>
              <a:srgbClr val="E8E8E8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028700" y="1028700"/>
            <a:ext cx="731870" cy="908643"/>
          </a:xfrm>
          <a:custGeom>
            <a:avLst/>
            <a:gdLst/>
            <a:ahLst/>
            <a:cxnLst/>
            <a:rect l="l" t="t" r="r" b="b"/>
            <a:pathLst>
              <a:path w="731870" h="908643">
                <a:moveTo>
                  <a:pt x="0" y="0"/>
                </a:moveTo>
                <a:lnTo>
                  <a:pt x="731870" y="0"/>
                </a:lnTo>
                <a:lnTo>
                  <a:pt x="731870" y="908643"/>
                </a:lnTo>
                <a:lnTo>
                  <a:pt x="0" y="908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8" name="Group 8"/>
          <p:cNvGrpSpPr/>
          <p:nvPr/>
        </p:nvGrpSpPr>
        <p:grpSpPr>
          <a:xfrm>
            <a:off x="12664720" y="38100"/>
            <a:ext cx="5623280" cy="10248900"/>
            <a:chOff x="0" y="0"/>
            <a:chExt cx="1199186" cy="176934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99186" cy="1769341"/>
            </a:xfrm>
            <a:custGeom>
              <a:avLst/>
              <a:gdLst/>
              <a:ahLst/>
              <a:cxnLst/>
              <a:rect l="l" t="t" r="r" b="b"/>
              <a:pathLst>
                <a:path w="1199186" h="1769341">
                  <a:moveTo>
                    <a:pt x="0" y="0"/>
                  </a:moveTo>
                  <a:lnTo>
                    <a:pt x="1199186" y="0"/>
                  </a:lnTo>
                  <a:lnTo>
                    <a:pt x="1199186" y="1769341"/>
                  </a:lnTo>
                  <a:lnTo>
                    <a:pt x="0" y="1769341"/>
                  </a:lnTo>
                  <a:close/>
                </a:path>
              </a:pathLst>
            </a:custGeom>
            <a:blipFill>
              <a:blip r:embed="rId4"/>
              <a:stretch>
                <a:fillRect l="-134503" t="-2780" b="-2780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578657" y="-61590"/>
            <a:ext cx="4709343" cy="10348590"/>
            <a:chOff x="-190754" y="-371530"/>
            <a:chExt cx="6540754" cy="6540754"/>
          </a:xfrm>
        </p:grpSpPr>
        <p:sp>
          <p:nvSpPr>
            <p:cNvPr id="3" name="Freeform 3"/>
            <p:cNvSpPr/>
            <p:nvPr/>
          </p:nvSpPr>
          <p:spPr>
            <a:xfrm>
              <a:off x="-190754" y="-371530"/>
              <a:ext cx="6540754" cy="6540754"/>
            </a:xfrm>
            <a:custGeom>
              <a:avLst/>
              <a:gdLst/>
              <a:ahLst/>
              <a:cxnLst/>
              <a:rect l="l" t="t" r="r" b="b"/>
              <a:pathLst>
                <a:path w="6540754" h="6540754">
                  <a:moveTo>
                    <a:pt x="6540754" y="0"/>
                  </a:moveTo>
                  <a:lnTo>
                    <a:pt x="0" y="6540754"/>
                  </a:lnTo>
                  <a:lnTo>
                    <a:pt x="6540754" y="6540754"/>
                  </a:lnTo>
                  <a:close/>
                </a:path>
              </a:pathLst>
            </a:custGeom>
            <a:blipFill>
              <a:blip r:embed="rId2"/>
              <a:stretch>
                <a:fillRect t="-16666" b="-16666"/>
              </a:stretch>
            </a:blipFill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14400" y="595879"/>
            <a:ext cx="10680494" cy="1339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99"/>
              </a:lnSpc>
            </a:pPr>
            <a:r>
              <a:rPr lang="en-US" sz="9999" dirty="0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INTRODUCTION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1997" y="1967479"/>
            <a:ext cx="14433797" cy="7793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86"/>
              </a:lnSpc>
            </a:pPr>
            <a:r>
              <a:rPr lang="en-US" sz="3405" b="1" dirty="0">
                <a:solidFill>
                  <a:srgbClr val="45607B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WHAT ARE INFORMATION SYSTEMS? (IS)</a:t>
            </a:r>
          </a:p>
          <a:p>
            <a:pPr marL="735227" lvl="1" indent="-367613" algn="l">
              <a:lnSpc>
                <a:spcPts val="4086"/>
              </a:lnSpc>
              <a:buFont typeface="Arial"/>
              <a:buChar char="•"/>
            </a:pP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Computer processes to maintain, update, store </a:t>
            </a:r>
            <a:r>
              <a:rPr lang="en-US" sz="3405" dirty="0" err="1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etc</a:t>
            </a: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 information required</a:t>
            </a:r>
          </a:p>
          <a:p>
            <a:pPr marL="735227" lvl="1" indent="-367613" algn="l">
              <a:lnSpc>
                <a:spcPts val="4086"/>
              </a:lnSpc>
              <a:buFont typeface="Arial"/>
              <a:buChar char="•"/>
            </a:pP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Coverts data into information </a:t>
            </a:r>
          </a:p>
          <a:p>
            <a:pPr marL="756816" lvl="1" indent="-378408" algn="l">
              <a:lnSpc>
                <a:spcPts val="4206"/>
              </a:lnSpc>
              <a:buFont typeface="Arial"/>
              <a:buChar char="•"/>
            </a:pPr>
            <a:r>
              <a:rPr lang="en-US" sz="35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Data needs context and is unorganized </a:t>
            </a:r>
          </a:p>
          <a:p>
            <a:pPr marL="735227" lvl="1" indent="-367613" algn="l">
              <a:lnSpc>
                <a:spcPts val="4086"/>
              </a:lnSpc>
              <a:buFont typeface="Arial"/>
              <a:buChar char="•"/>
            </a:pP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Information is structured and processed </a:t>
            </a:r>
          </a:p>
          <a:p>
            <a:pPr marL="735227" lvl="1" indent="-367613" algn="l">
              <a:lnSpc>
                <a:spcPts val="4086"/>
              </a:lnSpc>
              <a:buFont typeface="Arial"/>
              <a:buChar char="•"/>
            </a:pP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Data is the foundation for information </a:t>
            </a:r>
          </a:p>
          <a:p>
            <a:pPr algn="l">
              <a:lnSpc>
                <a:spcPts val="4086"/>
              </a:lnSpc>
            </a:pPr>
            <a:endParaRPr lang="en-US" sz="3405" dirty="0">
              <a:solidFill>
                <a:srgbClr val="45607B"/>
              </a:solidFill>
              <a:latin typeface="HK Grotesk"/>
              <a:ea typeface="HK Grotesk"/>
              <a:cs typeface="HK Grotesk"/>
              <a:sym typeface="HK Grotesk"/>
            </a:endParaRPr>
          </a:p>
          <a:p>
            <a:pPr algn="l">
              <a:lnSpc>
                <a:spcPts val="4086"/>
              </a:lnSpc>
            </a:pPr>
            <a:r>
              <a:rPr lang="en-US" sz="3405" b="1" dirty="0">
                <a:solidFill>
                  <a:srgbClr val="45607B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EFFICIENCY- </a:t>
            </a: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Reduce time, costs, faster data production</a:t>
            </a:r>
          </a:p>
          <a:p>
            <a:pPr algn="l">
              <a:lnSpc>
                <a:spcPts val="4086"/>
              </a:lnSpc>
            </a:pP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 </a:t>
            </a:r>
            <a:r>
              <a:rPr lang="en-US" sz="3405" b="1" dirty="0">
                <a:solidFill>
                  <a:srgbClr val="45607B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 </a:t>
            </a:r>
          </a:p>
          <a:p>
            <a:pPr algn="l">
              <a:lnSpc>
                <a:spcPts val="4086"/>
              </a:lnSpc>
            </a:pPr>
            <a:r>
              <a:rPr lang="en-US" sz="3405" b="1" dirty="0">
                <a:solidFill>
                  <a:srgbClr val="45607B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DECISION MAKING- </a:t>
            </a: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Help managers make timely and accurate decisions. reduced uncertainty risk, faster response to market changes</a:t>
            </a:r>
          </a:p>
          <a:p>
            <a:pPr algn="l">
              <a:lnSpc>
                <a:spcPts val="4086"/>
              </a:lnSpc>
            </a:pPr>
            <a:endParaRPr lang="en-US" sz="3405" dirty="0">
              <a:solidFill>
                <a:srgbClr val="45607B"/>
              </a:solidFill>
              <a:latin typeface="HK Grotesk"/>
              <a:ea typeface="HK Grotesk"/>
              <a:cs typeface="HK Grotesk"/>
              <a:sym typeface="HK Grotesk"/>
            </a:endParaRPr>
          </a:p>
          <a:p>
            <a:pPr algn="l">
              <a:lnSpc>
                <a:spcPts val="4086"/>
              </a:lnSpc>
            </a:pPr>
            <a:r>
              <a:rPr lang="en-US" sz="3405" b="1" dirty="0">
                <a:solidFill>
                  <a:srgbClr val="45607B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COMPETITIVE ADVANTAGE-</a:t>
            </a:r>
            <a:r>
              <a:rPr lang="en-US" sz="3405" dirty="0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 Strategically outperform competitors, offer tailored services </a:t>
            </a:r>
          </a:p>
          <a:p>
            <a:pPr algn="l">
              <a:lnSpc>
                <a:spcPts val="3006"/>
              </a:lnSpc>
            </a:pPr>
            <a:endParaRPr lang="en-US" sz="3405" dirty="0">
              <a:solidFill>
                <a:srgbClr val="45607B"/>
              </a:solidFill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176657" y="0"/>
            <a:ext cx="1349968" cy="1339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999"/>
              </a:lnSpc>
            </a:pPr>
            <a:r>
              <a:rPr lang="en-US" sz="9999" dirty="0">
                <a:solidFill>
                  <a:srgbClr val="4C749D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01</a:t>
            </a:r>
          </a:p>
        </p:txBody>
      </p:sp>
      <p:sp>
        <p:nvSpPr>
          <p:cNvPr id="7" name="AutoShape 7"/>
          <p:cNvSpPr/>
          <p:nvPr/>
        </p:nvSpPr>
        <p:spPr>
          <a:xfrm>
            <a:off x="2447477" y="306323"/>
            <a:ext cx="6696523" cy="0"/>
          </a:xfrm>
          <a:prstGeom prst="line">
            <a:avLst/>
          </a:prstGeom>
          <a:ln w="76200" cap="flat">
            <a:solidFill>
              <a:srgbClr val="4C74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751736" y="697856"/>
            <a:ext cx="11353995" cy="2606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99"/>
              </a:lnSpc>
            </a:pPr>
            <a:r>
              <a:rPr lang="en-US" sz="9999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 TRANSACTION PROCESSING SYSTEMS (TPS)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421571" y="1964681"/>
            <a:ext cx="1511881" cy="1339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999"/>
              </a:lnSpc>
            </a:pPr>
            <a:r>
              <a:rPr lang="en-US" sz="9999">
                <a:solidFill>
                  <a:srgbClr val="4C749D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02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8794618" y="2525068"/>
            <a:ext cx="5626953" cy="19050"/>
          </a:xfrm>
          <a:prstGeom prst="line">
            <a:avLst/>
          </a:prstGeom>
          <a:ln w="76200" cap="flat">
            <a:solidFill>
              <a:srgbClr val="4C74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1524840" y="3084952"/>
            <a:ext cx="14408612" cy="6862605"/>
            <a:chOff x="0" y="0"/>
            <a:chExt cx="4250724" cy="202455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50724" cy="2024556"/>
            </a:xfrm>
            <a:custGeom>
              <a:avLst/>
              <a:gdLst/>
              <a:ahLst/>
              <a:cxnLst/>
              <a:rect l="l" t="t" r="r" b="b"/>
              <a:pathLst>
                <a:path w="4250724" h="2024556">
                  <a:moveTo>
                    <a:pt x="10746" y="0"/>
                  </a:moveTo>
                  <a:lnTo>
                    <a:pt x="4239978" y="0"/>
                  </a:lnTo>
                  <a:cubicBezTo>
                    <a:pt x="4242828" y="0"/>
                    <a:pt x="4245561" y="1132"/>
                    <a:pt x="4247576" y="3148"/>
                  </a:cubicBezTo>
                  <a:cubicBezTo>
                    <a:pt x="4249592" y="5163"/>
                    <a:pt x="4250724" y="7896"/>
                    <a:pt x="4250724" y="10746"/>
                  </a:cubicBezTo>
                  <a:lnTo>
                    <a:pt x="4250724" y="2013810"/>
                  </a:lnTo>
                  <a:cubicBezTo>
                    <a:pt x="4250724" y="2016660"/>
                    <a:pt x="4249592" y="2019393"/>
                    <a:pt x="4247576" y="2021408"/>
                  </a:cubicBezTo>
                  <a:cubicBezTo>
                    <a:pt x="4245561" y="2023424"/>
                    <a:pt x="4242828" y="2024556"/>
                    <a:pt x="4239978" y="2024556"/>
                  </a:cubicBezTo>
                  <a:lnTo>
                    <a:pt x="10746" y="2024556"/>
                  </a:lnTo>
                  <a:cubicBezTo>
                    <a:pt x="7896" y="2024556"/>
                    <a:pt x="5163" y="2023424"/>
                    <a:pt x="3148" y="2021408"/>
                  </a:cubicBezTo>
                  <a:cubicBezTo>
                    <a:pt x="1132" y="2019393"/>
                    <a:pt x="0" y="2016660"/>
                    <a:pt x="0" y="2013810"/>
                  </a:cubicBezTo>
                  <a:lnTo>
                    <a:pt x="0" y="10746"/>
                  </a:lnTo>
                  <a:cubicBezTo>
                    <a:pt x="0" y="7896"/>
                    <a:pt x="1132" y="5163"/>
                    <a:pt x="3148" y="3148"/>
                  </a:cubicBezTo>
                  <a:cubicBezTo>
                    <a:pt x="5163" y="1132"/>
                    <a:pt x="7896" y="0"/>
                    <a:pt x="10746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250724" cy="206265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826992" y="3295005"/>
            <a:ext cx="14106459" cy="6410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Retrieves daily and high transactions of the business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Ensures data accuracy for functions such as sales, inventory, payroll etc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For example, customer places online order TPS processes the order and updates the inventory of the business </a:t>
            </a:r>
          </a:p>
          <a:p>
            <a:pPr algn="l">
              <a:lnSpc>
                <a:spcPts val="3600"/>
              </a:lnSpc>
            </a:pPr>
            <a:endParaRPr lang="en-US" sz="3000">
              <a:solidFill>
                <a:srgbClr val="FFFFFF"/>
              </a:solidFill>
              <a:latin typeface="HK Grotesk"/>
              <a:ea typeface="HK Grotesk"/>
              <a:cs typeface="HK Grotesk"/>
              <a:sym typeface="HK Grotesk"/>
            </a:endParaRP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Inputs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Starting point, the data entered into TPS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Orders, Payment info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Processing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Interprets the data and performs the necessary actions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Calculating totals, verifying customer information, generating invoices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Outputs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Confirmation message, sending email notifications (order received, shipped)</a:t>
            </a:r>
          </a:p>
          <a:p>
            <a:pPr algn="l">
              <a:lnSpc>
                <a:spcPts val="3600"/>
              </a:lnSpc>
            </a:pPr>
            <a:endParaRPr lang="en-US" sz="3000">
              <a:solidFill>
                <a:srgbClr val="FFFFFF"/>
              </a:solidFill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9" name="Freeform 9"/>
          <p:cNvSpPr/>
          <p:nvPr/>
        </p:nvSpPr>
        <p:spPr>
          <a:xfrm rot="5400000">
            <a:off x="-688972" y="610480"/>
            <a:ext cx="4551988" cy="3298370"/>
          </a:xfrm>
          <a:custGeom>
            <a:avLst/>
            <a:gdLst/>
            <a:ahLst/>
            <a:cxnLst/>
            <a:rect l="l" t="t" r="r" b="b"/>
            <a:pathLst>
              <a:path w="4562782" h="4114800">
                <a:moveTo>
                  <a:pt x="0" y="0"/>
                </a:moveTo>
                <a:lnTo>
                  <a:pt x="4562783" y="0"/>
                </a:lnTo>
                <a:lnTo>
                  <a:pt x="456278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404814" y="655526"/>
            <a:ext cx="1511881" cy="128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999"/>
              </a:lnSpc>
            </a:pPr>
            <a:r>
              <a:rPr lang="en-US" sz="9999" dirty="0">
                <a:solidFill>
                  <a:srgbClr val="4C749D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03</a:t>
            </a:r>
          </a:p>
        </p:txBody>
      </p:sp>
      <p:sp>
        <p:nvSpPr>
          <p:cNvPr id="3" name="AutoShape 3"/>
          <p:cNvSpPr/>
          <p:nvPr/>
        </p:nvSpPr>
        <p:spPr>
          <a:xfrm>
            <a:off x="6812493" y="1084151"/>
            <a:ext cx="2592321" cy="0"/>
          </a:xfrm>
          <a:prstGeom prst="line">
            <a:avLst/>
          </a:prstGeom>
          <a:ln w="76200" cap="flat">
            <a:solidFill>
              <a:srgbClr val="4C74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0" y="4752878"/>
            <a:ext cx="9144000" cy="5534122"/>
            <a:chOff x="0" y="0"/>
            <a:chExt cx="2408296" cy="145754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08296" cy="1457547"/>
            </a:xfrm>
            <a:custGeom>
              <a:avLst/>
              <a:gdLst/>
              <a:ahLst/>
              <a:cxnLst/>
              <a:rect l="l" t="t" r="r" b="b"/>
              <a:pathLst>
                <a:path w="2408296" h="1457547">
                  <a:moveTo>
                    <a:pt x="16933" y="0"/>
                  </a:moveTo>
                  <a:lnTo>
                    <a:pt x="2391363" y="0"/>
                  </a:lnTo>
                  <a:cubicBezTo>
                    <a:pt x="2395854" y="0"/>
                    <a:pt x="2400161" y="1784"/>
                    <a:pt x="2403337" y="4960"/>
                  </a:cubicBezTo>
                  <a:cubicBezTo>
                    <a:pt x="2406512" y="8135"/>
                    <a:pt x="2408296" y="12442"/>
                    <a:pt x="2408296" y="16933"/>
                  </a:cubicBezTo>
                  <a:lnTo>
                    <a:pt x="2408296" y="1440613"/>
                  </a:lnTo>
                  <a:cubicBezTo>
                    <a:pt x="2408296" y="1445104"/>
                    <a:pt x="2406512" y="1449411"/>
                    <a:pt x="2403337" y="1452587"/>
                  </a:cubicBezTo>
                  <a:cubicBezTo>
                    <a:pt x="2400161" y="1455763"/>
                    <a:pt x="2395854" y="1457547"/>
                    <a:pt x="2391363" y="1457547"/>
                  </a:cubicBezTo>
                  <a:lnTo>
                    <a:pt x="16933" y="1457547"/>
                  </a:lnTo>
                  <a:cubicBezTo>
                    <a:pt x="12442" y="1457547"/>
                    <a:pt x="8135" y="1455763"/>
                    <a:pt x="4960" y="1452587"/>
                  </a:cubicBezTo>
                  <a:cubicBezTo>
                    <a:pt x="1784" y="1449411"/>
                    <a:pt x="0" y="1445104"/>
                    <a:pt x="0" y="1440613"/>
                  </a:cubicBezTo>
                  <a:lnTo>
                    <a:pt x="0" y="16933"/>
                  </a:lnTo>
                  <a:cubicBezTo>
                    <a:pt x="0" y="12442"/>
                    <a:pt x="1784" y="8135"/>
                    <a:pt x="4960" y="4960"/>
                  </a:cubicBezTo>
                  <a:cubicBezTo>
                    <a:pt x="8135" y="1784"/>
                    <a:pt x="12442" y="0"/>
                    <a:pt x="16933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408296" cy="1495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228141" y="0"/>
            <a:ext cx="3059859" cy="10287000"/>
            <a:chOff x="0" y="0"/>
            <a:chExt cx="474052" cy="159372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74052" cy="1593725"/>
            </a:xfrm>
            <a:custGeom>
              <a:avLst/>
              <a:gdLst/>
              <a:ahLst/>
              <a:cxnLst/>
              <a:rect l="l" t="t" r="r" b="b"/>
              <a:pathLst>
                <a:path w="474052" h="1593725">
                  <a:moveTo>
                    <a:pt x="0" y="0"/>
                  </a:moveTo>
                  <a:lnTo>
                    <a:pt x="474052" y="0"/>
                  </a:lnTo>
                  <a:lnTo>
                    <a:pt x="474052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348258" r="-5792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434636" y="4752878"/>
            <a:ext cx="8853364" cy="5534122"/>
            <a:chOff x="0" y="0"/>
            <a:chExt cx="2331750" cy="145754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31750" cy="1457547"/>
            </a:xfrm>
            <a:custGeom>
              <a:avLst/>
              <a:gdLst/>
              <a:ahLst/>
              <a:cxnLst/>
              <a:rect l="l" t="t" r="r" b="b"/>
              <a:pathLst>
                <a:path w="2331750" h="1457547">
                  <a:moveTo>
                    <a:pt x="17489" y="0"/>
                  </a:moveTo>
                  <a:lnTo>
                    <a:pt x="2314261" y="0"/>
                  </a:lnTo>
                  <a:cubicBezTo>
                    <a:pt x="2318899" y="0"/>
                    <a:pt x="2323348" y="1843"/>
                    <a:pt x="2326628" y="5122"/>
                  </a:cubicBezTo>
                  <a:cubicBezTo>
                    <a:pt x="2329908" y="8402"/>
                    <a:pt x="2331750" y="12851"/>
                    <a:pt x="2331750" y="17489"/>
                  </a:cubicBezTo>
                  <a:lnTo>
                    <a:pt x="2331750" y="1440057"/>
                  </a:lnTo>
                  <a:cubicBezTo>
                    <a:pt x="2331750" y="1444696"/>
                    <a:pt x="2329908" y="1449144"/>
                    <a:pt x="2326628" y="1452424"/>
                  </a:cubicBezTo>
                  <a:cubicBezTo>
                    <a:pt x="2323348" y="1455704"/>
                    <a:pt x="2318899" y="1457547"/>
                    <a:pt x="2314261" y="1457547"/>
                  </a:cubicBezTo>
                  <a:lnTo>
                    <a:pt x="17489" y="1457547"/>
                  </a:lnTo>
                  <a:cubicBezTo>
                    <a:pt x="12851" y="1457547"/>
                    <a:pt x="8402" y="1455704"/>
                    <a:pt x="5122" y="1452424"/>
                  </a:cubicBezTo>
                  <a:cubicBezTo>
                    <a:pt x="1843" y="1449144"/>
                    <a:pt x="0" y="1444696"/>
                    <a:pt x="0" y="1440057"/>
                  </a:cubicBezTo>
                  <a:lnTo>
                    <a:pt x="0" y="17489"/>
                  </a:lnTo>
                  <a:cubicBezTo>
                    <a:pt x="0" y="12851"/>
                    <a:pt x="1843" y="8402"/>
                    <a:pt x="5122" y="5122"/>
                  </a:cubicBezTo>
                  <a:cubicBezTo>
                    <a:pt x="8402" y="1843"/>
                    <a:pt x="12851" y="0"/>
                    <a:pt x="17489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2331750" cy="1495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 rot="5338188">
            <a:off x="-198906" y="144832"/>
            <a:ext cx="4676487" cy="4293389"/>
          </a:xfrm>
          <a:custGeom>
            <a:avLst/>
            <a:gdLst/>
            <a:ahLst/>
            <a:cxnLst/>
            <a:rect l="l" t="t" r="r" b="b"/>
            <a:pathLst>
              <a:path w="5074065" h="4575884">
                <a:moveTo>
                  <a:pt x="0" y="0"/>
                </a:moveTo>
                <a:lnTo>
                  <a:pt x="5074065" y="0"/>
                </a:lnTo>
                <a:lnTo>
                  <a:pt x="5074065" y="4575884"/>
                </a:lnTo>
                <a:lnTo>
                  <a:pt x="0" y="45758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5863950" y="1772843"/>
            <a:ext cx="8744420" cy="2606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99"/>
              </a:lnSpc>
            </a:pPr>
            <a:r>
              <a:rPr lang="en-US" sz="9999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TRANSACTION PROCESSING SYSTEMS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5133975"/>
            <a:ext cx="7821250" cy="503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Improved accuracy and reduce errors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Humans are made to make mistakes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Using payment systems results accurate and reliable financial records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International reach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Businesses can operate online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Widen customer base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Increased efficiency and productivity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Manual tasks are now automated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Employees can focus on critical areas </a:t>
            </a:r>
          </a:p>
          <a:p>
            <a:pPr algn="l">
              <a:lnSpc>
                <a:spcPts val="3600"/>
              </a:lnSpc>
            </a:pPr>
            <a:endParaRPr lang="en-US" sz="3000">
              <a:solidFill>
                <a:srgbClr val="FFFFFF"/>
              </a:solidFill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910738" y="5453014"/>
            <a:ext cx="7348562" cy="4124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Setup Costs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Initial cost is high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Buy license for software and equipment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Overload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High number of transactions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Slow or break the system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Skill Requirements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Requires highly skilled personnel</a:t>
            </a:r>
          </a:p>
          <a:p>
            <a:pPr algn="l">
              <a:lnSpc>
                <a:spcPts val="3600"/>
              </a:lnSpc>
            </a:pPr>
            <a:endParaRPr lang="en-US" sz="3000">
              <a:solidFill>
                <a:srgbClr val="FFFFFF"/>
              </a:solidFill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5981148" y="4189017"/>
            <a:ext cx="6847333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39"/>
              </a:lnSpc>
            </a:pPr>
            <a:r>
              <a:rPr lang="en-US" sz="3199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BENEFITS AND LIMITATIONS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921625" y="678226"/>
            <a:ext cx="9816950" cy="2606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99"/>
              </a:lnSpc>
            </a:pPr>
            <a:r>
              <a:rPr lang="en-US" sz="9999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Customer relationship management (CRM)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421571" y="1964681"/>
            <a:ext cx="1511881" cy="128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999"/>
              </a:lnSpc>
            </a:pPr>
            <a:r>
              <a:rPr lang="en-US" sz="9999" dirty="0">
                <a:solidFill>
                  <a:srgbClr val="4C749D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04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10936374" y="2525068"/>
            <a:ext cx="3485197" cy="19050"/>
          </a:xfrm>
          <a:prstGeom prst="line">
            <a:avLst/>
          </a:prstGeom>
          <a:ln w="76200" cap="flat">
            <a:solidFill>
              <a:srgbClr val="4C74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2354548" y="3304530"/>
            <a:ext cx="13578903" cy="5953770"/>
            <a:chOff x="0" y="0"/>
            <a:chExt cx="4005949" cy="175643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005949" cy="1756438"/>
            </a:xfrm>
            <a:custGeom>
              <a:avLst/>
              <a:gdLst/>
              <a:ahLst/>
              <a:cxnLst/>
              <a:rect l="l" t="t" r="r" b="b"/>
              <a:pathLst>
                <a:path w="4005949" h="1756438">
                  <a:moveTo>
                    <a:pt x="11403" y="0"/>
                  </a:moveTo>
                  <a:lnTo>
                    <a:pt x="3994546" y="0"/>
                  </a:lnTo>
                  <a:cubicBezTo>
                    <a:pt x="4000844" y="0"/>
                    <a:pt x="4005949" y="5105"/>
                    <a:pt x="4005949" y="11403"/>
                  </a:cubicBezTo>
                  <a:lnTo>
                    <a:pt x="4005949" y="1745035"/>
                  </a:lnTo>
                  <a:cubicBezTo>
                    <a:pt x="4005949" y="1751333"/>
                    <a:pt x="4000844" y="1756438"/>
                    <a:pt x="3994546" y="1756438"/>
                  </a:cubicBezTo>
                  <a:lnTo>
                    <a:pt x="11403" y="1756438"/>
                  </a:lnTo>
                  <a:cubicBezTo>
                    <a:pt x="5105" y="1756438"/>
                    <a:pt x="0" y="1751333"/>
                    <a:pt x="0" y="1745035"/>
                  </a:cubicBezTo>
                  <a:lnTo>
                    <a:pt x="0" y="11403"/>
                  </a:lnTo>
                  <a:cubicBezTo>
                    <a:pt x="0" y="5105"/>
                    <a:pt x="5105" y="0"/>
                    <a:pt x="11403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005949" cy="17945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751736" y="3528690"/>
            <a:ext cx="12784528" cy="5495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Company’s relationship with customer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Store and manage data: contact details, purchase history, customer preferences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Helps businesses understand customer behaviour </a:t>
            </a:r>
          </a:p>
          <a:p>
            <a:pPr algn="l">
              <a:lnSpc>
                <a:spcPts val="3600"/>
              </a:lnSpc>
            </a:pPr>
            <a:endParaRPr lang="en-US" sz="3000">
              <a:solidFill>
                <a:srgbClr val="FFFFFF"/>
              </a:solidFill>
              <a:latin typeface="HK Grotesk"/>
              <a:ea typeface="HK Grotesk"/>
              <a:cs typeface="HK Grotesk"/>
              <a:sym typeface="HK Grotesk"/>
            </a:endParaRP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Input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C</a:t>
            </a: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ustomer names and contact details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Processing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Storing the data in the data base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Analysing buying patterns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Outputs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Marketing campaign results (how to tailor marketing to specifc customer)</a:t>
            </a:r>
          </a:p>
        </p:txBody>
      </p:sp>
      <p:sp>
        <p:nvSpPr>
          <p:cNvPr id="9" name="Freeform 9"/>
          <p:cNvSpPr/>
          <p:nvPr/>
        </p:nvSpPr>
        <p:spPr>
          <a:xfrm>
            <a:off x="0" y="7124699"/>
            <a:ext cx="3733800" cy="3206941"/>
          </a:xfrm>
          <a:custGeom>
            <a:avLst/>
            <a:gdLst/>
            <a:ahLst/>
            <a:cxnLst/>
            <a:rect l="l" t="t" r="r" b="b"/>
            <a:pathLst>
              <a:path w="4562782" h="4114800">
                <a:moveTo>
                  <a:pt x="0" y="0"/>
                </a:moveTo>
                <a:lnTo>
                  <a:pt x="4562782" y="0"/>
                </a:lnTo>
                <a:lnTo>
                  <a:pt x="456278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404814" y="655526"/>
            <a:ext cx="1511881" cy="128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999"/>
              </a:lnSpc>
            </a:pPr>
            <a:r>
              <a:rPr lang="en-US" sz="9999" dirty="0">
                <a:solidFill>
                  <a:srgbClr val="4C749D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05</a:t>
            </a:r>
          </a:p>
        </p:txBody>
      </p:sp>
      <p:sp>
        <p:nvSpPr>
          <p:cNvPr id="3" name="AutoShape 3"/>
          <p:cNvSpPr/>
          <p:nvPr/>
        </p:nvSpPr>
        <p:spPr>
          <a:xfrm>
            <a:off x="6812493" y="1084151"/>
            <a:ext cx="2592321" cy="0"/>
          </a:xfrm>
          <a:prstGeom prst="line">
            <a:avLst/>
          </a:prstGeom>
          <a:ln w="76200" cap="flat">
            <a:solidFill>
              <a:srgbClr val="4C74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0" y="4752878"/>
            <a:ext cx="9144000" cy="5534122"/>
            <a:chOff x="0" y="0"/>
            <a:chExt cx="2408296" cy="145754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08296" cy="1457547"/>
            </a:xfrm>
            <a:custGeom>
              <a:avLst/>
              <a:gdLst/>
              <a:ahLst/>
              <a:cxnLst/>
              <a:rect l="l" t="t" r="r" b="b"/>
              <a:pathLst>
                <a:path w="2408296" h="1457547">
                  <a:moveTo>
                    <a:pt x="16933" y="0"/>
                  </a:moveTo>
                  <a:lnTo>
                    <a:pt x="2391363" y="0"/>
                  </a:lnTo>
                  <a:cubicBezTo>
                    <a:pt x="2395854" y="0"/>
                    <a:pt x="2400161" y="1784"/>
                    <a:pt x="2403337" y="4960"/>
                  </a:cubicBezTo>
                  <a:cubicBezTo>
                    <a:pt x="2406512" y="8135"/>
                    <a:pt x="2408296" y="12442"/>
                    <a:pt x="2408296" y="16933"/>
                  </a:cubicBezTo>
                  <a:lnTo>
                    <a:pt x="2408296" y="1440613"/>
                  </a:lnTo>
                  <a:cubicBezTo>
                    <a:pt x="2408296" y="1445104"/>
                    <a:pt x="2406512" y="1449411"/>
                    <a:pt x="2403337" y="1452587"/>
                  </a:cubicBezTo>
                  <a:cubicBezTo>
                    <a:pt x="2400161" y="1455763"/>
                    <a:pt x="2395854" y="1457547"/>
                    <a:pt x="2391363" y="1457547"/>
                  </a:cubicBezTo>
                  <a:lnTo>
                    <a:pt x="16933" y="1457547"/>
                  </a:lnTo>
                  <a:cubicBezTo>
                    <a:pt x="12442" y="1457547"/>
                    <a:pt x="8135" y="1455763"/>
                    <a:pt x="4960" y="1452587"/>
                  </a:cubicBezTo>
                  <a:cubicBezTo>
                    <a:pt x="1784" y="1449411"/>
                    <a:pt x="0" y="1445104"/>
                    <a:pt x="0" y="1440613"/>
                  </a:cubicBezTo>
                  <a:lnTo>
                    <a:pt x="0" y="16933"/>
                  </a:lnTo>
                  <a:cubicBezTo>
                    <a:pt x="0" y="12442"/>
                    <a:pt x="1784" y="8135"/>
                    <a:pt x="4960" y="4960"/>
                  </a:cubicBezTo>
                  <a:cubicBezTo>
                    <a:pt x="8135" y="1784"/>
                    <a:pt x="12442" y="0"/>
                    <a:pt x="16933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408296" cy="1495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228141" y="0"/>
            <a:ext cx="3059859" cy="10287000"/>
            <a:chOff x="0" y="0"/>
            <a:chExt cx="474052" cy="159372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74052" cy="1593725"/>
            </a:xfrm>
            <a:custGeom>
              <a:avLst/>
              <a:gdLst/>
              <a:ahLst/>
              <a:cxnLst/>
              <a:rect l="l" t="t" r="r" b="b"/>
              <a:pathLst>
                <a:path w="474052" h="1593725">
                  <a:moveTo>
                    <a:pt x="0" y="0"/>
                  </a:moveTo>
                  <a:lnTo>
                    <a:pt x="474052" y="0"/>
                  </a:lnTo>
                  <a:lnTo>
                    <a:pt x="474052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348258" r="-5792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4298803" y="1591868"/>
            <a:ext cx="11125107" cy="2606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99"/>
              </a:lnSpc>
            </a:pPr>
            <a:r>
              <a:rPr lang="en-US" sz="9999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CUSTOMER RELATIONSHIP MANAGEMNET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20719" y="5133975"/>
            <a:ext cx="8523281" cy="3976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04"/>
              </a:lnSpc>
            </a:pPr>
            <a:r>
              <a:rPr lang="en-US" sz="3253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Increased sales  </a:t>
            </a:r>
          </a:p>
          <a:p>
            <a:pPr marL="702470" lvl="1" indent="-351235" algn="l">
              <a:lnSpc>
                <a:spcPts val="3904"/>
              </a:lnSpc>
              <a:buFont typeface="Arial"/>
              <a:buChar char="•"/>
            </a:pPr>
            <a:r>
              <a:rPr lang="en-US" sz="325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More tailored and customised ADS means sales are more likely </a:t>
            </a:r>
          </a:p>
          <a:p>
            <a:pPr marL="702470" lvl="1" indent="-351235" algn="l">
              <a:lnSpc>
                <a:spcPts val="3904"/>
              </a:lnSpc>
              <a:buFont typeface="Arial"/>
              <a:buChar char="•"/>
            </a:pPr>
            <a:r>
              <a:rPr lang="en-US" sz="325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track purchase patterns and trends </a:t>
            </a:r>
          </a:p>
          <a:p>
            <a:pPr algn="l">
              <a:lnSpc>
                <a:spcPts val="3904"/>
              </a:lnSpc>
            </a:pPr>
            <a:r>
              <a:rPr lang="en-US" sz="3253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Customer retention </a:t>
            </a:r>
          </a:p>
          <a:p>
            <a:pPr marL="702470" lvl="1" indent="-351235" algn="l">
              <a:lnSpc>
                <a:spcPts val="3904"/>
              </a:lnSpc>
              <a:buFont typeface="Arial"/>
              <a:buChar char="•"/>
            </a:pPr>
            <a:r>
              <a:rPr lang="en-US" sz="325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helps understand customer patterns and behaviours </a:t>
            </a:r>
          </a:p>
          <a:p>
            <a:pPr algn="l">
              <a:lnSpc>
                <a:spcPts val="3904"/>
              </a:lnSpc>
            </a:pPr>
            <a:endParaRPr lang="en-US" sz="3253">
              <a:solidFill>
                <a:srgbClr val="FFFFFF"/>
              </a:solidFill>
              <a:latin typeface="HK Grotesk"/>
              <a:ea typeface="HK Grotesk"/>
              <a:cs typeface="HK Grotesk"/>
              <a:sym typeface="HK Grotesk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9434636" y="4752878"/>
            <a:ext cx="8853364" cy="5534122"/>
            <a:chOff x="0" y="0"/>
            <a:chExt cx="2331750" cy="145754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331750" cy="1457547"/>
            </a:xfrm>
            <a:custGeom>
              <a:avLst/>
              <a:gdLst/>
              <a:ahLst/>
              <a:cxnLst/>
              <a:rect l="l" t="t" r="r" b="b"/>
              <a:pathLst>
                <a:path w="2331750" h="1457547">
                  <a:moveTo>
                    <a:pt x="17489" y="0"/>
                  </a:moveTo>
                  <a:lnTo>
                    <a:pt x="2314261" y="0"/>
                  </a:lnTo>
                  <a:cubicBezTo>
                    <a:pt x="2318899" y="0"/>
                    <a:pt x="2323348" y="1843"/>
                    <a:pt x="2326628" y="5122"/>
                  </a:cubicBezTo>
                  <a:cubicBezTo>
                    <a:pt x="2329908" y="8402"/>
                    <a:pt x="2331750" y="12851"/>
                    <a:pt x="2331750" y="17489"/>
                  </a:cubicBezTo>
                  <a:lnTo>
                    <a:pt x="2331750" y="1440057"/>
                  </a:lnTo>
                  <a:cubicBezTo>
                    <a:pt x="2331750" y="1444696"/>
                    <a:pt x="2329908" y="1449144"/>
                    <a:pt x="2326628" y="1452424"/>
                  </a:cubicBezTo>
                  <a:cubicBezTo>
                    <a:pt x="2323348" y="1455704"/>
                    <a:pt x="2318899" y="1457547"/>
                    <a:pt x="2314261" y="1457547"/>
                  </a:cubicBezTo>
                  <a:lnTo>
                    <a:pt x="17489" y="1457547"/>
                  </a:lnTo>
                  <a:cubicBezTo>
                    <a:pt x="12851" y="1457547"/>
                    <a:pt x="8402" y="1455704"/>
                    <a:pt x="5122" y="1452424"/>
                  </a:cubicBezTo>
                  <a:cubicBezTo>
                    <a:pt x="1843" y="1449144"/>
                    <a:pt x="0" y="1444696"/>
                    <a:pt x="0" y="1440057"/>
                  </a:cubicBezTo>
                  <a:lnTo>
                    <a:pt x="0" y="17489"/>
                  </a:lnTo>
                  <a:cubicBezTo>
                    <a:pt x="0" y="12851"/>
                    <a:pt x="1843" y="8402"/>
                    <a:pt x="5122" y="5122"/>
                  </a:cubicBezTo>
                  <a:cubicBezTo>
                    <a:pt x="8402" y="1843"/>
                    <a:pt x="12851" y="0"/>
                    <a:pt x="17489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331750" cy="1495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9910738" y="5453014"/>
            <a:ext cx="7348562" cy="3209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Data quality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Information could be incorrect or outdated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Will not receive correct output </a:t>
            </a:r>
          </a:p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Security risks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Sensitive customer data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Data breaches, legal issues, loss of trust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981148" y="4189017"/>
            <a:ext cx="6847333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39"/>
              </a:lnSpc>
            </a:pPr>
            <a:r>
              <a:rPr lang="en-US" sz="3199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BENEFITS AND LIMITATIONS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0" y="1028700"/>
          <a:ext cx="18288000" cy="9161758"/>
        </p:xfrm>
        <a:graphic>
          <a:graphicData uri="http://schemas.openxmlformats.org/drawingml/2006/table">
            <a:tbl>
              <a:tblPr/>
              <a:tblGrid>
                <a:gridCol w="25370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956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3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1773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11631">
                <a:tc>
                  <a:txBody>
                    <a:bodyPr/>
                    <a:lstStyle/>
                    <a:p>
                      <a:pPr algn="ctr">
                        <a:lnSpc>
                          <a:spcPts val="210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5179"/>
                        </a:lnSpc>
                        <a:defRPr/>
                      </a:pPr>
                      <a:r>
                        <a:rPr lang="en-US" sz="36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OPERATIONAL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5179"/>
                        </a:lnSpc>
                        <a:defRPr/>
                      </a:pPr>
                      <a:r>
                        <a:rPr lang="en-US" sz="36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ANALYTICAL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5179"/>
                        </a:lnSpc>
                        <a:defRPr/>
                      </a:pPr>
                      <a:r>
                        <a:rPr lang="en-US" sz="36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STATEGIC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A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73316">
                <a:tc>
                  <a:txBody>
                    <a:bodyPr/>
                    <a:lstStyle/>
                    <a:p>
                      <a:pPr algn="ctr">
                        <a:lnSpc>
                          <a:spcPts val="5879"/>
                        </a:lnSpc>
                        <a:defRPr/>
                      </a:pPr>
                      <a:r>
                        <a:rPr lang="en-US" sz="41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PURPOSE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automate customer operations </a:t>
                      </a:r>
                      <a:endParaRPr lang="en-US" sz="1100"/>
                    </a:p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track sales activities </a:t>
                      </a:r>
                    </a:p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automate marketing campaigns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marL="582924" lvl="1" indent="-291462" algn="l">
                        <a:lnSpc>
                          <a:spcPts val="377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Collect and analyse customer data </a:t>
                      </a:r>
                      <a:endParaRPr lang="en-US" sz="1100"/>
                    </a:p>
                    <a:p>
                      <a:pPr marL="582924" lvl="1" indent="-291462" algn="l">
                        <a:lnSpc>
                          <a:spcPts val="3779"/>
                        </a:lnSpc>
                        <a:buFont typeface="Arial"/>
                        <a:buChar char="•"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help imrove marketing </a:t>
                      </a:r>
                    </a:p>
                    <a:p>
                      <a:pPr marL="582924" lvl="1" indent="-291462" algn="l">
                        <a:lnSpc>
                          <a:spcPts val="3779"/>
                        </a:lnSpc>
                        <a:buFont typeface="Arial"/>
                        <a:buChar char="•"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focused on data and insights 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identify high value customers </a:t>
                      </a:r>
                      <a:endParaRPr lang="en-US" sz="1100"/>
                    </a:p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personalise CRM Strategies 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01201">
                <a:tc>
                  <a:txBody>
                    <a:bodyPr/>
                    <a:lstStyle/>
                    <a:p>
                      <a:pPr algn="ctr">
                        <a:lnSpc>
                          <a:spcPts val="5880"/>
                        </a:lnSpc>
                        <a:defRPr/>
                      </a:pPr>
                      <a:r>
                        <a:rPr lang="en-US" sz="4200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BENEFITS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marL="518155" lvl="1" indent="-259078" algn="l">
                        <a:lnSpc>
                          <a:spcPts val="335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improves efficiency in daily operations </a:t>
                      </a:r>
                      <a:endParaRPr lang="en-US" sz="1100"/>
                    </a:p>
                    <a:p>
                      <a:pPr marL="518155" lvl="1" indent="-259078" algn="l">
                        <a:lnSpc>
                          <a:spcPts val="3359"/>
                        </a:lnSpc>
                        <a:buFont typeface="Arial"/>
                        <a:buChar char="•"/>
                      </a:pPr>
                      <a:r>
                        <a:rPr lang="en-US" sz="23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enhances customer service 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helps businesses impeove customer decision making </a:t>
                      </a:r>
                      <a:endParaRPr lang="en-US" sz="1100"/>
                    </a:p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better undersyanding of customer needs 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Impoved customer loyalty </a:t>
                      </a:r>
                      <a:endParaRPr lang="en-US" sz="1100"/>
                    </a:p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better customer understanding 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15481">
                <a:tc>
                  <a:txBody>
                    <a:bodyPr/>
                    <a:lstStyle/>
                    <a:p>
                      <a:pPr algn="ctr">
                        <a:lnSpc>
                          <a:spcPts val="5880"/>
                        </a:lnSpc>
                        <a:defRPr/>
                      </a:pPr>
                      <a:r>
                        <a:rPr lang="en-US" sz="4200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LIMITATIONS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marL="582924" lvl="1" indent="-291462" algn="l">
                        <a:lnSpc>
                          <a:spcPts val="377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6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too much auomation will reduce personal interaction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marL="561337" lvl="1" indent="-280669" algn="l">
                        <a:lnSpc>
                          <a:spcPts val="363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requires100%  accurte data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breach in personal dtails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60129">
                <a:tc>
                  <a:txBody>
                    <a:bodyPr/>
                    <a:lstStyle/>
                    <a:p>
                      <a:pPr algn="ctr">
                        <a:lnSpc>
                          <a:spcPts val="5880"/>
                        </a:lnSpc>
                        <a:defRPr/>
                      </a:pPr>
                      <a:r>
                        <a:rPr lang="en-US" sz="4200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GOOD FOR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D6FF"/>
                    </a:solidFill>
                  </a:tcPr>
                </a:tc>
                <a:tc>
                  <a:txBody>
                    <a:bodyPr/>
                    <a:lstStyle/>
                    <a:p>
                      <a:pPr marL="539745" lvl="1" indent="-269872" algn="l">
                        <a:lnSpc>
                          <a:spcPts val="349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small- medium business</a:t>
                      </a:r>
                      <a:endParaRPr lang="en-US" sz="1100"/>
                    </a:p>
                    <a:p>
                      <a:pPr marL="539745" lvl="1" indent="-269872" algn="l">
                        <a:lnSpc>
                          <a:spcPts val="3499"/>
                        </a:lnSpc>
                        <a:buFont typeface="Arial"/>
                        <a:buChar char="•"/>
                      </a:pPr>
                      <a:r>
                        <a:rPr lang="en-US" sz="24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better understanding of customer  lifecycle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leverage data for customer targeting </a:t>
                      </a:r>
                      <a:endParaRPr lang="en-US" sz="1100"/>
                    </a:p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medium size business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tc>
                  <a:txBody>
                    <a:bodyPr/>
                    <a:lstStyle/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  <a:defRPr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enterprise leveo businesses</a:t>
                      </a:r>
                      <a:endParaRPr lang="en-US" sz="1100"/>
                    </a:p>
                    <a:p>
                      <a:pPr marL="561339" lvl="1" indent="-280669" algn="l">
                        <a:lnSpc>
                          <a:spcPts val="3639"/>
                        </a:lnSpc>
                        <a:buFont typeface="Arial"/>
                        <a:buChar char="•"/>
                      </a:pPr>
                      <a:r>
                        <a:rPr lang="en-US" sz="2599">
                          <a:solidFill>
                            <a:srgbClr val="000000"/>
                          </a:solidFill>
                          <a:latin typeface="Bebas Neue Cyrillic"/>
                          <a:ea typeface="Bebas Neue Cyrillic"/>
                          <a:cs typeface="Bebas Neue Cyrillic"/>
                          <a:sym typeface="Bebas Neue Cyrillic"/>
                        </a:rPr>
                        <a:t>deep personalized relationships with customers </a:t>
                      </a: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99AC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E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6406424" y="133350"/>
            <a:ext cx="4166741" cy="10553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7800"/>
              </a:lnSpc>
              <a:spcBef>
                <a:spcPct val="0"/>
              </a:spcBef>
            </a:pPr>
            <a:r>
              <a:rPr lang="en-US" sz="7800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Comparison </a:t>
            </a:r>
            <a:r>
              <a:rPr lang="en-US" sz="7800" strike="noStrike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125FF8-2C71-B179-AD9F-32F0C88C77C8}"/>
              </a:ext>
            </a:extLst>
          </p:cNvPr>
          <p:cNvSpPr txBox="1"/>
          <p:nvPr/>
        </p:nvSpPr>
        <p:spPr>
          <a:xfrm>
            <a:off x="10820400" y="-231019"/>
            <a:ext cx="14478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600" dirty="0">
                <a:solidFill>
                  <a:srgbClr val="4C749D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06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699462" y="570856"/>
            <a:ext cx="9515031" cy="2606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99"/>
              </a:lnSpc>
            </a:pPr>
            <a:r>
              <a:rPr lang="en-US" sz="9999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decision support systems (DSS)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421571" y="1964681"/>
            <a:ext cx="1511881" cy="128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999"/>
              </a:lnSpc>
            </a:pPr>
            <a:r>
              <a:rPr lang="en-US" sz="9999" dirty="0">
                <a:solidFill>
                  <a:srgbClr val="4C749D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07</a:t>
            </a:r>
          </a:p>
        </p:txBody>
      </p:sp>
      <p:sp>
        <p:nvSpPr>
          <p:cNvPr id="4" name="AutoShape 4"/>
          <p:cNvSpPr/>
          <p:nvPr/>
        </p:nvSpPr>
        <p:spPr>
          <a:xfrm flipV="1">
            <a:off x="10991268" y="2525068"/>
            <a:ext cx="3430303" cy="19050"/>
          </a:xfrm>
          <a:prstGeom prst="line">
            <a:avLst/>
          </a:prstGeom>
          <a:ln w="76200" cap="flat">
            <a:solidFill>
              <a:srgbClr val="4C74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5" name="Group 5"/>
          <p:cNvGrpSpPr/>
          <p:nvPr/>
        </p:nvGrpSpPr>
        <p:grpSpPr>
          <a:xfrm>
            <a:off x="2354548" y="3304530"/>
            <a:ext cx="13578903" cy="5953770"/>
            <a:chOff x="0" y="0"/>
            <a:chExt cx="4005949" cy="175643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005949" cy="1756438"/>
            </a:xfrm>
            <a:custGeom>
              <a:avLst/>
              <a:gdLst/>
              <a:ahLst/>
              <a:cxnLst/>
              <a:rect l="l" t="t" r="r" b="b"/>
              <a:pathLst>
                <a:path w="4005949" h="1756438">
                  <a:moveTo>
                    <a:pt x="11403" y="0"/>
                  </a:moveTo>
                  <a:lnTo>
                    <a:pt x="3994546" y="0"/>
                  </a:lnTo>
                  <a:cubicBezTo>
                    <a:pt x="4000844" y="0"/>
                    <a:pt x="4005949" y="5105"/>
                    <a:pt x="4005949" y="11403"/>
                  </a:cubicBezTo>
                  <a:lnTo>
                    <a:pt x="4005949" y="1745035"/>
                  </a:lnTo>
                  <a:cubicBezTo>
                    <a:pt x="4005949" y="1751333"/>
                    <a:pt x="4000844" y="1756438"/>
                    <a:pt x="3994546" y="1756438"/>
                  </a:cubicBezTo>
                  <a:lnTo>
                    <a:pt x="11403" y="1756438"/>
                  </a:lnTo>
                  <a:cubicBezTo>
                    <a:pt x="5105" y="1756438"/>
                    <a:pt x="0" y="1751333"/>
                    <a:pt x="0" y="1745035"/>
                  </a:cubicBezTo>
                  <a:lnTo>
                    <a:pt x="0" y="11403"/>
                  </a:lnTo>
                  <a:cubicBezTo>
                    <a:pt x="0" y="5105"/>
                    <a:pt x="5105" y="0"/>
                    <a:pt x="11403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005949" cy="179453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2751736" y="3547740"/>
            <a:ext cx="12784528" cy="5457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12468" lvl="1" indent="-356234" algn="l">
              <a:lnSpc>
                <a:spcPts val="3959"/>
              </a:lnSpc>
              <a:buFont typeface="Arial"/>
              <a:buChar char="•"/>
            </a:pP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Improve company’s deciosion making</a:t>
            </a:r>
          </a:p>
          <a:p>
            <a:pPr marL="712468" lvl="1" indent="-356234" algn="l">
              <a:lnSpc>
                <a:spcPts val="3959"/>
              </a:lnSpc>
              <a:buFont typeface="Arial"/>
              <a:buChar char="•"/>
            </a:pP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Provide useful information, models etc </a:t>
            </a:r>
          </a:p>
          <a:p>
            <a:pPr marL="712468" lvl="1" indent="-356234" algn="l">
              <a:lnSpc>
                <a:spcPts val="3959"/>
              </a:lnSpc>
              <a:buFont typeface="Arial"/>
              <a:buChar char="•"/>
            </a:pP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Helps compare options, predict outcomes </a:t>
            </a:r>
          </a:p>
          <a:p>
            <a:pPr algn="l">
              <a:lnSpc>
                <a:spcPts val="3959"/>
              </a:lnSpc>
            </a:pPr>
            <a:r>
              <a:rPr lang="en-US" sz="3299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Inputs</a:t>
            </a:r>
          </a:p>
          <a:p>
            <a:pPr marL="712468" lvl="1" indent="-356234" algn="l">
              <a:lnSpc>
                <a:spcPts val="3959"/>
              </a:lnSpc>
              <a:buFont typeface="Arial"/>
              <a:buChar char="•"/>
            </a:pP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Sales </a:t>
            </a:r>
          </a:p>
          <a:p>
            <a:pPr marL="712468" lvl="1" indent="-356234" algn="l">
              <a:lnSpc>
                <a:spcPts val="3959"/>
              </a:lnSpc>
              <a:buFont typeface="Arial"/>
              <a:buChar char="•"/>
            </a:pP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Market trends </a:t>
            </a:r>
          </a:p>
          <a:p>
            <a:pPr algn="l">
              <a:lnSpc>
                <a:spcPts val="3959"/>
              </a:lnSpc>
            </a:pPr>
            <a:r>
              <a:rPr lang="en-US" sz="3299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Process</a:t>
            </a:r>
          </a:p>
          <a:p>
            <a:pPr marL="712468" lvl="1" indent="-356234" algn="l">
              <a:lnSpc>
                <a:spcPts val="3959"/>
              </a:lnSpc>
              <a:buFont typeface="Arial"/>
              <a:buChar char="•"/>
            </a:pP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Analyse data using analytical tools </a:t>
            </a:r>
          </a:p>
          <a:p>
            <a:pPr algn="l">
              <a:lnSpc>
                <a:spcPts val="3959"/>
              </a:lnSpc>
            </a:pPr>
            <a:r>
              <a:rPr lang="en-US" sz="3299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Outputs</a:t>
            </a: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 </a:t>
            </a:r>
          </a:p>
          <a:p>
            <a:pPr marL="712468" lvl="1" indent="-356234" algn="l">
              <a:lnSpc>
                <a:spcPts val="3959"/>
              </a:lnSpc>
              <a:buFont typeface="Arial"/>
              <a:buChar char="•"/>
            </a:pP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Reports </a:t>
            </a:r>
          </a:p>
          <a:p>
            <a:pPr marL="712468" lvl="1" indent="-356234" algn="l">
              <a:lnSpc>
                <a:spcPts val="3959"/>
              </a:lnSpc>
              <a:buFont typeface="Arial"/>
              <a:buChar char="•"/>
            </a:pPr>
            <a:r>
              <a:rPr lang="en-US" sz="3299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Charts                                         </a:t>
            </a:r>
          </a:p>
        </p:txBody>
      </p:sp>
      <p:sp>
        <p:nvSpPr>
          <p:cNvPr id="9" name="Freeform 9"/>
          <p:cNvSpPr/>
          <p:nvPr/>
        </p:nvSpPr>
        <p:spPr>
          <a:xfrm rot="-5400000">
            <a:off x="13949209" y="5964538"/>
            <a:ext cx="4562782" cy="4114800"/>
          </a:xfrm>
          <a:custGeom>
            <a:avLst/>
            <a:gdLst/>
            <a:ahLst/>
            <a:cxnLst/>
            <a:rect l="l" t="t" r="r" b="b"/>
            <a:pathLst>
              <a:path w="4562782" h="4114800">
                <a:moveTo>
                  <a:pt x="0" y="0"/>
                </a:moveTo>
                <a:lnTo>
                  <a:pt x="4562782" y="0"/>
                </a:lnTo>
                <a:lnTo>
                  <a:pt x="456278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5400000">
            <a:off x="-220832" y="156215"/>
            <a:ext cx="4236577" cy="3794914"/>
          </a:xfrm>
          <a:custGeom>
            <a:avLst/>
            <a:gdLst/>
            <a:ahLst/>
            <a:cxnLst/>
            <a:rect l="l" t="t" r="r" b="b"/>
            <a:pathLst>
              <a:path w="4705343" h="4243364">
                <a:moveTo>
                  <a:pt x="0" y="0"/>
                </a:moveTo>
                <a:lnTo>
                  <a:pt x="4705343" y="0"/>
                </a:lnTo>
                <a:lnTo>
                  <a:pt x="4705343" y="4243364"/>
                </a:lnTo>
                <a:lnTo>
                  <a:pt x="0" y="42433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404814" y="655526"/>
            <a:ext cx="1511881" cy="12824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999"/>
              </a:lnSpc>
            </a:pPr>
            <a:r>
              <a:rPr lang="en-US" sz="9999" dirty="0">
                <a:solidFill>
                  <a:srgbClr val="4C749D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08</a:t>
            </a:r>
          </a:p>
        </p:txBody>
      </p:sp>
      <p:sp>
        <p:nvSpPr>
          <p:cNvPr id="3" name="AutoShape 3"/>
          <p:cNvSpPr/>
          <p:nvPr/>
        </p:nvSpPr>
        <p:spPr>
          <a:xfrm>
            <a:off x="6812493" y="1084151"/>
            <a:ext cx="2592321" cy="0"/>
          </a:xfrm>
          <a:prstGeom prst="line">
            <a:avLst/>
          </a:prstGeom>
          <a:ln w="76200" cap="flat">
            <a:solidFill>
              <a:srgbClr val="4C749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grpSp>
        <p:nvGrpSpPr>
          <p:cNvPr id="4" name="Group 4"/>
          <p:cNvGrpSpPr/>
          <p:nvPr/>
        </p:nvGrpSpPr>
        <p:grpSpPr>
          <a:xfrm>
            <a:off x="0" y="4752878"/>
            <a:ext cx="9144000" cy="5534122"/>
            <a:chOff x="0" y="0"/>
            <a:chExt cx="2408296" cy="145754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08296" cy="1457547"/>
            </a:xfrm>
            <a:custGeom>
              <a:avLst/>
              <a:gdLst/>
              <a:ahLst/>
              <a:cxnLst/>
              <a:rect l="l" t="t" r="r" b="b"/>
              <a:pathLst>
                <a:path w="2408296" h="1457547">
                  <a:moveTo>
                    <a:pt x="16933" y="0"/>
                  </a:moveTo>
                  <a:lnTo>
                    <a:pt x="2391363" y="0"/>
                  </a:lnTo>
                  <a:cubicBezTo>
                    <a:pt x="2395854" y="0"/>
                    <a:pt x="2400161" y="1784"/>
                    <a:pt x="2403337" y="4960"/>
                  </a:cubicBezTo>
                  <a:cubicBezTo>
                    <a:pt x="2406512" y="8135"/>
                    <a:pt x="2408296" y="12442"/>
                    <a:pt x="2408296" y="16933"/>
                  </a:cubicBezTo>
                  <a:lnTo>
                    <a:pt x="2408296" y="1440613"/>
                  </a:lnTo>
                  <a:cubicBezTo>
                    <a:pt x="2408296" y="1445104"/>
                    <a:pt x="2406512" y="1449411"/>
                    <a:pt x="2403337" y="1452587"/>
                  </a:cubicBezTo>
                  <a:cubicBezTo>
                    <a:pt x="2400161" y="1455763"/>
                    <a:pt x="2395854" y="1457547"/>
                    <a:pt x="2391363" y="1457547"/>
                  </a:cubicBezTo>
                  <a:lnTo>
                    <a:pt x="16933" y="1457547"/>
                  </a:lnTo>
                  <a:cubicBezTo>
                    <a:pt x="12442" y="1457547"/>
                    <a:pt x="8135" y="1455763"/>
                    <a:pt x="4960" y="1452587"/>
                  </a:cubicBezTo>
                  <a:cubicBezTo>
                    <a:pt x="1784" y="1449411"/>
                    <a:pt x="0" y="1445104"/>
                    <a:pt x="0" y="1440613"/>
                  </a:cubicBezTo>
                  <a:lnTo>
                    <a:pt x="0" y="16933"/>
                  </a:lnTo>
                  <a:cubicBezTo>
                    <a:pt x="0" y="12442"/>
                    <a:pt x="1784" y="8135"/>
                    <a:pt x="4960" y="4960"/>
                  </a:cubicBezTo>
                  <a:cubicBezTo>
                    <a:pt x="8135" y="1784"/>
                    <a:pt x="12442" y="0"/>
                    <a:pt x="16933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408296" cy="1495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5228141" y="0"/>
            <a:ext cx="3059859" cy="10287000"/>
            <a:chOff x="0" y="0"/>
            <a:chExt cx="474052" cy="159372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74052" cy="1593725"/>
            </a:xfrm>
            <a:custGeom>
              <a:avLst/>
              <a:gdLst/>
              <a:ahLst/>
              <a:cxnLst/>
              <a:rect l="l" t="t" r="r" b="b"/>
              <a:pathLst>
                <a:path w="474052" h="1593725">
                  <a:moveTo>
                    <a:pt x="0" y="0"/>
                  </a:moveTo>
                  <a:lnTo>
                    <a:pt x="474052" y="0"/>
                  </a:lnTo>
                  <a:lnTo>
                    <a:pt x="474052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348258" r="-5792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4298803" y="1591868"/>
            <a:ext cx="10172733" cy="26066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999"/>
              </a:lnSpc>
            </a:pPr>
            <a:r>
              <a:rPr lang="en-US" sz="9999">
                <a:solidFill>
                  <a:srgbClr val="104378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DECISION SUPPORT SYSTEMS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20719" y="5640063"/>
            <a:ext cx="8523281" cy="2981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04"/>
              </a:lnSpc>
            </a:pPr>
            <a:r>
              <a:rPr lang="en-US" sz="3253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Improved decision making </a:t>
            </a:r>
          </a:p>
          <a:p>
            <a:pPr marL="702471" lvl="1" indent="-351236" algn="l">
              <a:lnSpc>
                <a:spcPts val="3904"/>
              </a:lnSpc>
              <a:buFont typeface="Arial"/>
              <a:buChar char="•"/>
            </a:pPr>
            <a:r>
              <a:rPr lang="en-US" sz="325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Accurate reports provided </a:t>
            </a:r>
          </a:p>
          <a:p>
            <a:pPr marL="702471" lvl="1" indent="-351236" algn="l">
              <a:lnSpc>
                <a:spcPts val="3904"/>
              </a:lnSpc>
              <a:buFont typeface="Arial"/>
              <a:buChar char="•"/>
            </a:pPr>
            <a:r>
              <a:rPr lang="en-US" sz="325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Managers make factual decisions </a:t>
            </a:r>
          </a:p>
          <a:p>
            <a:pPr algn="l">
              <a:lnSpc>
                <a:spcPts val="3904"/>
              </a:lnSpc>
            </a:pPr>
            <a:r>
              <a:rPr lang="en-US" sz="325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F</a:t>
            </a:r>
            <a:r>
              <a:rPr lang="en-US" sz="3253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aster problem solving </a:t>
            </a:r>
          </a:p>
          <a:p>
            <a:pPr marL="702471" lvl="1" indent="-351236" algn="l">
              <a:lnSpc>
                <a:spcPts val="3904"/>
              </a:lnSpc>
              <a:buFont typeface="Arial"/>
              <a:buChar char="•"/>
            </a:pPr>
            <a:r>
              <a:rPr lang="en-US" sz="325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Analyse different scenarios </a:t>
            </a:r>
          </a:p>
          <a:p>
            <a:pPr marL="702471" lvl="1" indent="-351236" algn="l">
              <a:lnSpc>
                <a:spcPts val="3904"/>
              </a:lnSpc>
              <a:buFont typeface="Arial"/>
              <a:buChar char="•"/>
            </a:pPr>
            <a:r>
              <a:rPr lang="en-US" sz="3253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Evaluate all possible solutions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9434636" y="4752878"/>
            <a:ext cx="8853364" cy="5534122"/>
            <a:chOff x="0" y="0"/>
            <a:chExt cx="2331750" cy="145754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331750" cy="1457547"/>
            </a:xfrm>
            <a:custGeom>
              <a:avLst/>
              <a:gdLst/>
              <a:ahLst/>
              <a:cxnLst/>
              <a:rect l="l" t="t" r="r" b="b"/>
              <a:pathLst>
                <a:path w="2331750" h="1457547">
                  <a:moveTo>
                    <a:pt x="17489" y="0"/>
                  </a:moveTo>
                  <a:lnTo>
                    <a:pt x="2314261" y="0"/>
                  </a:lnTo>
                  <a:cubicBezTo>
                    <a:pt x="2318899" y="0"/>
                    <a:pt x="2323348" y="1843"/>
                    <a:pt x="2326628" y="5122"/>
                  </a:cubicBezTo>
                  <a:cubicBezTo>
                    <a:pt x="2329908" y="8402"/>
                    <a:pt x="2331750" y="12851"/>
                    <a:pt x="2331750" y="17489"/>
                  </a:cubicBezTo>
                  <a:lnTo>
                    <a:pt x="2331750" y="1440057"/>
                  </a:lnTo>
                  <a:cubicBezTo>
                    <a:pt x="2331750" y="1444696"/>
                    <a:pt x="2329908" y="1449144"/>
                    <a:pt x="2326628" y="1452424"/>
                  </a:cubicBezTo>
                  <a:cubicBezTo>
                    <a:pt x="2323348" y="1455704"/>
                    <a:pt x="2318899" y="1457547"/>
                    <a:pt x="2314261" y="1457547"/>
                  </a:cubicBezTo>
                  <a:lnTo>
                    <a:pt x="17489" y="1457547"/>
                  </a:lnTo>
                  <a:cubicBezTo>
                    <a:pt x="12851" y="1457547"/>
                    <a:pt x="8402" y="1455704"/>
                    <a:pt x="5122" y="1452424"/>
                  </a:cubicBezTo>
                  <a:cubicBezTo>
                    <a:pt x="1843" y="1449144"/>
                    <a:pt x="0" y="1444696"/>
                    <a:pt x="0" y="1440057"/>
                  </a:cubicBezTo>
                  <a:lnTo>
                    <a:pt x="0" y="17489"/>
                  </a:lnTo>
                  <a:cubicBezTo>
                    <a:pt x="0" y="12851"/>
                    <a:pt x="1843" y="8402"/>
                    <a:pt x="5122" y="5122"/>
                  </a:cubicBezTo>
                  <a:cubicBezTo>
                    <a:pt x="8402" y="1843"/>
                    <a:pt x="12851" y="0"/>
                    <a:pt x="17489" y="0"/>
                  </a:cubicBezTo>
                  <a:close/>
                </a:path>
              </a:pathLst>
            </a:custGeom>
            <a:solidFill>
              <a:srgbClr val="10437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331750" cy="1495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9910738" y="5453014"/>
            <a:ext cx="8144654" cy="1838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Over dependance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May rely too much </a:t>
            </a:r>
          </a:p>
          <a:p>
            <a:pPr marL="647700" lvl="1" indent="-323850" algn="l">
              <a:lnSpc>
                <a:spcPts val="3600"/>
              </a:lnSpc>
              <a:buFont typeface="Arial"/>
              <a:buChar char="•"/>
            </a:pPr>
            <a:r>
              <a:rPr lang="en-US" sz="3000">
                <a:solidFill>
                  <a:srgbClr val="FFFFFF"/>
                </a:solidFill>
                <a:latin typeface="HK Grotesk"/>
                <a:ea typeface="HK Grotesk"/>
                <a:cs typeface="HK Grotesk"/>
                <a:sym typeface="HK Grotesk"/>
              </a:rPr>
              <a:t>not using own experience and knowledge </a:t>
            </a:r>
          </a:p>
          <a:p>
            <a:pPr algn="l">
              <a:lnSpc>
                <a:spcPts val="3600"/>
              </a:lnSpc>
            </a:pPr>
            <a:endParaRPr lang="en-US" sz="3000">
              <a:solidFill>
                <a:srgbClr val="FFFFFF"/>
              </a:solidFill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981148" y="4189017"/>
            <a:ext cx="6847333" cy="495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39"/>
              </a:lnSpc>
            </a:pPr>
            <a:r>
              <a:rPr lang="en-US" sz="3199">
                <a:solidFill>
                  <a:srgbClr val="45607B"/>
                </a:solidFill>
                <a:latin typeface="HK Grotesk"/>
                <a:ea typeface="HK Grotesk"/>
                <a:cs typeface="HK Grotesk"/>
                <a:sym typeface="HK Grotesk"/>
              </a:rPr>
              <a:t>BENEFITS AND LIMITATIONS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171450"/>
            <a:ext cx="1623060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14430" y="1299844"/>
            <a:ext cx="18073570" cy="8726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Indeed(2025) </a:t>
            </a:r>
            <a:r>
              <a:rPr lang="en-US" sz="3299" i="1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What are information Systems.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(Definition and Benefits). Available at:</a:t>
            </a:r>
            <a:r>
              <a:rPr lang="en-US" sz="3299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2" tooltip="https://uk.indeed.com/career-advice/career-development/what-are-information-systems"/>
              </a:rPr>
              <a:t>//uk.indeed.com/career-advice/career-development/what-are-information-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2" tooltip="https://uk.indeed.com/career-advice/career-development/what-are-information-systems"/>
              </a:rPr>
              <a:t>Accessed: 6 March2026).</a:t>
            </a:r>
          </a:p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Malyshev, A. (2025) 'What Is A Transaction Processing System: Definition, Types and Benefits[Guide 2026]', </a:t>
            </a:r>
            <a:r>
              <a:rPr lang="en-US" sz="3299" i="1">
                <a:solidFill>
                  <a:srgbClr val="000000"/>
                </a:solidFill>
                <a:latin typeface="Arimo Italics"/>
                <a:ea typeface="Arimo Italics"/>
                <a:cs typeface="Arimo Italics"/>
                <a:sym typeface="Arimo Italics"/>
              </a:rPr>
              <a:t>SDK.Finance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,05 January. Available at: </a:t>
            </a:r>
            <a:r>
              <a:rPr lang="en-US" sz="3299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3" tooltip="https://sdk.finance/blog/what-is-a-transaction-processing-system-definition-types-and-benefits/"/>
              </a:rPr>
              <a:t>what-is-a-transaction-processing-system-definition-types-and-benefits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(Accessed: 6 March 2026).</a:t>
            </a:r>
          </a:p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Hicks, K. (2024) '4 types of CRM and how to choose the right one', Zendesk, 28 October. Available at: </a:t>
            </a:r>
            <a:r>
              <a:rPr lang="en-US" sz="3299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4" tooltip="https://www.zendesk.co.uk/blog/3-types-crm-everything-need-know/"/>
              </a:rPr>
              <a:t>3-types-crm-everything-need-know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(Accessed: 7 March 2026).</a:t>
            </a:r>
          </a:p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BrainStream (2026)  Operational vs Analytical vs Collaborative CRM: Which is best for your business?. Available at: </a:t>
            </a:r>
            <a:r>
              <a:rPr lang="en-US" sz="3299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5" tooltip="https://brainstreamtechnolabs.com/operational-vs-analytical-vs-collaborative-crm/"/>
              </a:rPr>
              <a:t>operational-vs-analytical-vs-collaborative-crm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(Accessed: 10 March 2026).</a:t>
            </a:r>
          </a:p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Indeed(2025) What is CRM software? (Definition and how to use it). Available at: </a:t>
            </a:r>
            <a:r>
              <a:rPr lang="en-US" sz="3299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6" tooltip="https://uk.indeed.com/career-advice/career-development/what-is-crm-software"/>
              </a:rPr>
              <a:t>what-is-crm-software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(Accessed:10 March 2026).</a:t>
            </a:r>
          </a:p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Gillis, A. (2024) 'What is a decision support system(DSS?)', TechTarget, 25 September. Available at: </a:t>
            </a:r>
            <a:r>
              <a:rPr lang="en-US" sz="3299" u="sng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  <a:hlinkClick r:id="rId7" tooltip="https://www.techtarget.com/searchcio/definition/decision-support-system"/>
              </a:rPr>
              <a:t>decision-support-system</a:t>
            </a:r>
            <a:r>
              <a:rPr lang="en-US" sz="3299">
                <a:solidFill>
                  <a:srgbClr val="000000"/>
                </a:solidFill>
                <a:latin typeface="Arimo"/>
                <a:ea typeface="Arimo"/>
                <a:cs typeface="Arimo"/>
                <a:sym typeface="Arimo"/>
              </a:rPr>
              <a:t> (Accessed:10 March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779</Words>
  <Application>Microsoft Macintosh PowerPoint</Application>
  <PresentationFormat>Custom</PresentationFormat>
  <Paragraphs>146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HK Grotesk</vt:lpstr>
      <vt:lpstr>Calibri</vt:lpstr>
      <vt:lpstr>Canva Sans Bold</vt:lpstr>
      <vt:lpstr>Arimo</vt:lpstr>
      <vt:lpstr>Arimo Italics</vt:lpstr>
      <vt:lpstr>Bebas Neue Cyrillic</vt:lpstr>
      <vt:lpstr>Arial</vt:lpstr>
      <vt:lpstr>HK Grotesk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Minimalist Modern Company Profile Presentation</dc:title>
  <cp:lastModifiedBy>Lashaye Otseh-Taiwo (2410221)</cp:lastModifiedBy>
  <cp:revision>2</cp:revision>
  <dcterms:created xsi:type="dcterms:W3CDTF">2006-08-16T00:00:00Z</dcterms:created>
  <dcterms:modified xsi:type="dcterms:W3CDTF">2026-03-10T18:26:33Z</dcterms:modified>
  <dc:identifier>DAHDH0fN5CQ</dc:identifier>
</cp:coreProperties>
</file>