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66" r:id="rId3"/>
    <p:sldId id="264" r:id="rId4"/>
    <p:sldId id="256" r:id="rId5"/>
    <p:sldId id="257" r:id="rId6"/>
    <p:sldId id="258" r:id="rId7"/>
    <p:sldId id="260" r:id="rId8"/>
    <p:sldId id="261" r:id="rId9"/>
    <p:sldId id="259" r:id="rId10"/>
    <p:sldId id="267"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6" d="100"/>
          <a:sy n="66" d="100"/>
        </p:scale>
        <p:origin x="90"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5D2AF3C-2729-4269-A10B-46827B998B6E}"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6F5A20-58A7-4C55-9DA1-84E07AEA3B1B}" type="slidenum">
              <a:rPr lang="en-GB" smtClean="0"/>
              <a:t>‹#›</a:t>
            </a:fld>
            <a:endParaRPr lang="en-GB"/>
          </a:p>
        </p:txBody>
      </p:sp>
    </p:spTree>
    <p:extLst>
      <p:ext uri="{BB962C8B-B14F-4D97-AF65-F5344CB8AC3E}">
        <p14:creationId xmlns:p14="http://schemas.microsoft.com/office/powerpoint/2010/main" val="1685653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D2AF3C-2729-4269-A10B-46827B998B6E}"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6F5A20-58A7-4C55-9DA1-84E07AEA3B1B}" type="slidenum">
              <a:rPr lang="en-GB" smtClean="0"/>
              <a:t>‹#›</a:t>
            </a:fld>
            <a:endParaRPr lang="en-GB"/>
          </a:p>
        </p:txBody>
      </p:sp>
    </p:spTree>
    <p:extLst>
      <p:ext uri="{BB962C8B-B14F-4D97-AF65-F5344CB8AC3E}">
        <p14:creationId xmlns:p14="http://schemas.microsoft.com/office/powerpoint/2010/main" val="2182409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5D2AF3C-2729-4269-A10B-46827B998B6E}"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6F5A20-58A7-4C55-9DA1-84E07AEA3B1B}" type="slidenum">
              <a:rPr lang="en-GB" smtClean="0"/>
              <a:t>‹#›</a:t>
            </a:fld>
            <a:endParaRPr lang="en-GB"/>
          </a:p>
        </p:txBody>
      </p:sp>
    </p:spTree>
    <p:extLst>
      <p:ext uri="{BB962C8B-B14F-4D97-AF65-F5344CB8AC3E}">
        <p14:creationId xmlns:p14="http://schemas.microsoft.com/office/powerpoint/2010/main" val="2586254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5D2AF3C-2729-4269-A10B-46827B998B6E}"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6F5A20-58A7-4C55-9DA1-84E07AEA3B1B}" type="slidenum">
              <a:rPr lang="en-GB" smtClean="0"/>
              <a:t>‹#›</a:t>
            </a:fld>
            <a:endParaRPr lang="en-GB"/>
          </a:p>
        </p:txBody>
      </p:sp>
    </p:spTree>
    <p:extLst>
      <p:ext uri="{BB962C8B-B14F-4D97-AF65-F5344CB8AC3E}">
        <p14:creationId xmlns:p14="http://schemas.microsoft.com/office/powerpoint/2010/main" val="251376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5D2AF3C-2729-4269-A10B-46827B998B6E}" type="datetimeFigureOut">
              <a:rPr lang="en-GB" smtClean="0"/>
              <a:t>04/03/2022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6F5A20-58A7-4C55-9DA1-84E07AEA3B1B}" type="slidenum">
              <a:rPr lang="en-GB" smtClean="0"/>
              <a:t>‹#›</a:t>
            </a:fld>
            <a:endParaRPr lang="en-GB"/>
          </a:p>
        </p:txBody>
      </p:sp>
    </p:spTree>
    <p:extLst>
      <p:ext uri="{BB962C8B-B14F-4D97-AF65-F5344CB8AC3E}">
        <p14:creationId xmlns:p14="http://schemas.microsoft.com/office/powerpoint/2010/main" val="4163079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5D2AF3C-2729-4269-A10B-46827B998B6E}" type="datetimeFigureOut">
              <a:rPr lang="en-GB" smtClean="0"/>
              <a:t>04/03/2022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6F5A20-58A7-4C55-9DA1-84E07AEA3B1B}" type="slidenum">
              <a:rPr lang="en-GB" smtClean="0"/>
              <a:t>‹#›</a:t>
            </a:fld>
            <a:endParaRPr lang="en-GB"/>
          </a:p>
        </p:txBody>
      </p:sp>
    </p:spTree>
    <p:extLst>
      <p:ext uri="{BB962C8B-B14F-4D97-AF65-F5344CB8AC3E}">
        <p14:creationId xmlns:p14="http://schemas.microsoft.com/office/powerpoint/2010/main" val="3762768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D2AF3C-2729-4269-A10B-46827B998B6E}" type="datetimeFigureOut">
              <a:rPr lang="en-GB" smtClean="0"/>
              <a:t>04/03/2022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6F5A20-58A7-4C55-9DA1-84E07AEA3B1B}" type="slidenum">
              <a:rPr lang="en-GB" smtClean="0"/>
              <a:t>‹#›</a:t>
            </a:fld>
            <a:endParaRPr lang="en-GB"/>
          </a:p>
        </p:txBody>
      </p:sp>
    </p:spTree>
    <p:extLst>
      <p:ext uri="{BB962C8B-B14F-4D97-AF65-F5344CB8AC3E}">
        <p14:creationId xmlns:p14="http://schemas.microsoft.com/office/powerpoint/2010/main" val="3828412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5D2AF3C-2729-4269-A10B-46827B998B6E}"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6F5A20-58A7-4C55-9DA1-84E07AEA3B1B}" type="slidenum">
              <a:rPr lang="en-GB" smtClean="0"/>
              <a:t>‹#›</a:t>
            </a:fld>
            <a:endParaRPr lang="en-GB"/>
          </a:p>
        </p:txBody>
      </p:sp>
    </p:spTree>
    <p:extLst>
      <p:ext uri="{BB962C8B-B14F-4D97-AF65-F5344CB8AC3E}">
        <p14:creationId xmlns:p14="http://schemas.microsoft.com/office/powerpoint/2010/main" val="2769538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5D2AF3C-2729-4269-A10B-46827B998B6E}"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6F5A20-58A7-4C55-9DA1-84E07AEA3B1B}" type="slidenum">
              <a:rPr lang="en-GB" smtClean="0"/>
              <a:t>‹#›</a:t>
            </a:fld>
            <a:endParaRPr lang="en-GB"/>
          </a:p>
        </p:txBody>
      </p:sp>
    </p:spTree>
    <p:extLst>
      <p:ext uri="{BB962C8B-B14F-4D97-AF65-F5344CB8AC3E}">
        <p14:creationId xmlns:p14="http://schemas.microsoft.com/office/powerpoint/2010/main" val="4288676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D2AF3C-2729-4269-A10B-46827B998B6E}"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6F5A20-58A7-4C55-9DA1-84E07AEA3B1B}" type="slidenum">
              <a:rPr lang="en-GB" smtClean="0"/>
              <a:t>‹#›</a:t>
            </a:fld>
            <a:endParaRPr lang="en-GB"/>
          </a:p>
        </p:txBody>
      </p:sp>
    </p:spTree>
    <p:extLst>
      <p:ext uri="{BB962C8B-B14F-4D97-AF65-F5344CB8AC3E}">
        <p14:creationId xmlns:p14="http://schemas.microsoft.com/office/powerpoint/2010/main" val="3667812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D2AF3C-2729-4269-A10B-46827B998B6E}"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6F5A20-58A7-4C55-9DA1-84E07AEA3B1B}" type="slidenum">
              <a:rPr lang="en-GB" smtClean="0"/>
              <a:t>‹#›</a:t>
            </a:fld>
            <a:endParaRPr lang="en-GB"/>
          </a:p>
        </p:txBody>
      </p:sp>
    </p:spTree>
    <p:extLst>
      <p:ext uri="{BB962C8B-B14F-4D97-AF65-F5344CB8AC3E}">
        <p14:creationId xmlns:p14="http://schemas.microsoft.com/office/powerpoint/2010/main" val="16277645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04/03/2022</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645292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04/03/2022</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128598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04/03/2022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531424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04/03/2022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896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04/03/2022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46558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04/03/2022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508803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04/03/2022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39869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04/03/2022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149789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04/03/2022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93372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04/03/2022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960277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04/03/2022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2606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D2AF3C-2729-4269-A10B-46827B998B6E}" type="datetimeFigureOut">
              <a:rPr lang="en-GB" smtClean="0"/>
              <a:t>04/03/2022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6F5A20-58A7-4C55-9DA1-84E07AEA3B1B}" type="slidenum">
              <a:rPr lang="en-GB" smtClean="0"/>
              <a:t>‹#›</a:t>
            </a:fld>
            <a:endParaRPr lang="en-GB"/>
          </a:p>
        </p:txBody>
      </p:sp>
    </p:spTree>
    <p:extLst>
      <p:ext uri="{BB962C8B-B14F-4D97-AF65-F5344CB8AC3E}">
        <p14:creationId xmlns:p14="http://schemas.microsoft.com/office/powerpoint/2010/main" val="38659151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04/03/2022</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7769697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0059" y="1169895"/>
            <a:ext cx="10363200" cy="3583250"/>
          </a:xfrm>
        </p:spPr>
        <p:txBody>
          <a:bodyPr>
            <a:noAutofit/>
          </a:bodyPr>
          <a:lstStyle/>
          <a:p>
            <a:r>
              <a:rPr lang="en-GB" sz="6600" dirty="0" smtClean="0">
                <a:effectLst>
                  <a:glow rad="101600">
                    <a:schemeClr val="bg1">
                      <a:alpha val="60000"/>
                    </a:schemeClr>
                  </a:glow>
                </a:effectLst>
              </a:rPr>
              <a:t>ECIE6001</a:t>
            </a:r>
            <a:r>
              <a:rPr lang="en-GB" sz="6600" dirty="0" smtClean="0"/>
              <a:t> </a:t>
            </a:r>
            <a:r>
              <a:rPr lang="en-GB" sz="6600" dirty="0"/>
              <a:t/>
            </a:r>
            <a:br>
              <a:rPr lang="en-GB" sz="6600" dirty="0"/>
            </a:br>
            <a:r>
              <a:rPr lang="en-GB" sz="4800" i="1" dirty="0" smtClean="0">
                <a:effectLst>
                  <a:glow rad="101600">
                    <a:schemeClr val="bg1">
                      <a:alpha val="60000"/>
                    </a:schemeClr>
                  </a:glow>
                </a:effectLst>
              </a:rPr>
              <a:t>Moving away from the traditional classroom: Outdoor Education and Learning</a:t>
            </a:r>
            <a:endParaRPr lang="en-GB" sz="4800" i="1" dirty="0">
              <a:effectLst>
                <a:glow rad="101600">
                  <a:schemeClr val="bg1">
                    <a:alpha val="60000"/>
                  </a:schemeClr>
                </a:glow>
              </a:effectLst>
            </a:endParaRPr>
          </a:p>
        </p:txBody>
      </p:sp>
      <p:sp>
        <p:nvSpPr>
          <p:cNvPr id="3" name="Subtitle 2"/>
          <p:cNvSpPr>
            <a:spLocks noGrp="1"/>
          </p:cNvSpPr>
          <p:nvPr>
            <p:ph type="subTitle" idx="1"/>
          </p:nvPr>
        </p:nvSpPr>
        <p:spPr>
          <a:xfrm>
            <a:off x="1772035" y="4887615"/>
            <a:ext cx="8534400" cy="612232"/>
          </a:xfrm>
        </p:spPr>
        <p:txBody>
          <a:bodyPr/>
          <a:lstStyle/>
          <a:p>
            <a:r>
              <a:rPr lang="en-GB" dirty="0" smtClean="0">
                <a:solidFill>
                  <a:schemeClr val="bg2"/>
                </a:solidFill>
              </a:rPr>
              <a:t>Extra Support: What is Critical</a:t>
            </a:r>
            <a:r>
              <a:rPr lang="en-GB" dirty="0" smtClean="0">
                <a:solidFill>
                  <a:schemeClr val="bg2"/>
                </a:solidFill>
              </a:rPr>
              <a:t> Reading</a:t>
            </a:r>
            <a:r>
              <a:rPr lang="en-GB" dirty="0">
                <a:solidFill>
                  <a:schemeClr val="bg2"/>
                </a:solidFill>
              </a:rPr>
              <a:t>?</a:t>
            </a:r>
            <a:endParaRPr lang="en-GB" dirty="0"/>
          </a:p>
        </p:txBody>
      </p:sp>
    </p:spTree>
    <p:extLst>
      <p:ext uri="{BB962C8B-B14F-4D97-AF65-F5344CB8AC3E}">
        <p14:creationId xmlns:p14="http://schemas.microsoft.com/office/powerpoint/2010/main" val="528730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Rectangle 1"/>
          <p:cNvSpPr/>
          <p:nvPr/>
        </p:nvSpPr>
        <p:spPr>
          <a:xfrm>
            <a:off x="304800" y="278225"/>
            <a:ext cx="11495314" cy="390363"/>
          </a:xfrm>
          <a:prstGeom prst="rect">
            <a:avLst/>
          </a:prstGeom>
        </p:spPr>
        <p:txBody>
          <a:bodyPr wrap="square">
            <a:spAutoFit/>
          </a:bodyPr>
          <a:lstStyle/>
          <a:p>
            <a:pPr algn="ctr">
              <a:lnSpc>
                <a:spcPct val="115000"/>
              </a:lnSpc>
              <a:spcBef>
                <a:spcPts val="1000"/>
              </a:spcBef>
              <a:spcAft>
                <a:spcPts val="0"/>
              </a:spcAft>
            </a:pPr>
            <a:r>
              <a:rPr lang="en-GB" b="1" i="1" dirty="0" smtClean="0">
                <a:latin typeface="Calibri" panose="020F0502020204030204" pitchFamily="34" charset="0"/>
              </a:rPr>
              <a:t>What is ‘Reading Critically’?</a:t>
            </a:r>
            <a:endParaRPr lang="en-GB" dirty="0">
              <a:effectLst/>
              <a:latin typeface="Cambria" panose="02040503050406030204" pitchFamily="18" charset="0"/>
              <a:ea typeface="Times New Roman" panose="02020603050405020304" pitchFamily="18" charset="0"/>
              <a:cs typeface="Times New Roman" panose="02020603050405020304" pitchFamily="18" charset="0"/>
            </a:endParaRPr>
          </a:p>
        </p:txBody>
      </p:sp>
      <p:sp>
        <p:nvSpPr>
          <p:cNvPr id="3" name="Rectangle 2"/>
          <p:cNvSpPr/>
          <p:nvPr/>
        </p:nvSpPr>
        <p:spPr>
          <a:xfrm>
            <a:off x="94343" y="2248767"/>
            <a:ext cx="11887200" cy="4524315"/>
          </a:xfrm>
          <a:prstGeom prst="rect">
            <a:avLst/>
          </a:prstGeom>
        </p:spPr>
        <p:txBody>
          <a:bodyPr wrap="square">
            <a:spAutoFit/>
          </a:bodyPr>
          <a:lstStyle/>
          <a:p>
            <a:r>
              <a:rPr lang="en-GB" b="1" dirty="0" smtClean="0"/>
              <a:t>Reading with the author: understanding the author’s perspective </a:t>
            </a:r>
          </a:p>
          <a:p>
            <a:r>
              <a:rPr lang="en-GB" dirty="0" smtClean="0"/>
              <a:t>1. Make sure you truly understand the author’s views and ideas. Summarising and paraphrasing his/her argument in your own words may be helpful at this stage.</a:t>
            </a:r>
          </a:p>
          <a:p>
            <a:endParaRPr lang="en-GB" dirty="0" smtClean="0"/>
          </a:p>
          <a:p>
            <a:r>
              <a:rPr lang="en-GB" dirty="0" smtClean="0"/>
              <a:t>2. Accept the author’s ideas temporarily (even if you disagree). Use the author’s ideas as a lens with which to look at your world, extending the author’s theories with examples of your own that are in agreement. </a:t>
            </a:r>
          </a:p>
          <a:p>
            <a:endParaRPr lang="en-GB" b="1" dirty="0" smtClean="0"/>
          </a:p>
          <a:p>
            <a:r>
              <a:rPr lang="en-GB" b="1" dirty="0" smtClean="0"/>
              <a:t>Reading the author critically: engaging the author in a dialogue </a:t>
            </a:r>
          </a:p>
          <a:p>
            <a:r>
              <a:rPr lang="en-GB" dirty="0" smtClean="0"/>
              <a:t>1. Looking through your own lens now, question and challenge the author. Some things to look for include: limitations, biases, faulty reasoning, questions left unaddressed, and problems with or alternate interpretations of the author’s evidence or examples. </a:t>
            </a:r>
          </a:p>
          <a:p>
            <a:endParaRPr lang="en-GB" dirty="0" smtClean="0"/>
          </a:p>
          <a:p>
            <a:r>
              <a:rPr lang="en-GB" dirty="0" smtClean="0"/>
              <a:t>2. Now you can form your own ideas and theories. What parts of the author’s ideas do you agree with? What parts would you question or revise? What aspects would you like more evidence or information about? What is your perspective?</a:t>
            </a:r>
          </a:p>
          <a:p>
            <a:r>
              <a:rPr lang="en-GB" dirty="0" smtClean="0"/>
              <a:t>Engaging effectively in this kind of active reading involves preparation before you start reading, as well as the use of different kinds of strategies while you are actually reading.   </a:t>
            </a:r>
            <a:endParaRPr lang="en-GB" dirty="0"/>
          </a:p>
        </p:txBody>
      </p:sp>
      <p:sp>
        <p:nvSpPr>
          <p:cNvPr id="4" name="Rectangle 3"/>
          <p:cNvSpPr/>
          <p:nvPr/>
        </p:nvSpPr>
        <p:spPr>
          <a:xfrm>
            <a:off x="108857" y="858513"/>
            <a:ext cx="12083143" cy="1200329"/>
          </a:xfrm>
          <a:prstGeom prst="rect">
            <a:avLst/>
          </a:prstGeom>
        </p:spPr>
        <p:txBody>
          <a:bodyPr wrap="square">
            <a:spAutoFit/>
          </a:bodyPr>
          <a:lstStyle/>
          <a:p>
            <a:r>
              <a:rPr lang="en-GB" dirty="0" smtClean="0"/>
              <a:t>Critical reading involves two modes of reading: reading with the author, or trying completely to understand the author’s views, and reading the author critically, or questioning the author’s views. The first mode is necessary for the second to be possible. By reading in two modes, you will be able to develop your own ideas and theories − but only after thoroughly understanding the author’s arguments.</a:t>
            </a:r>
            <a:endParaRPr lang="en-GB" dirty="0"/>
          </a:p>
        </p:txBody>
      </p:sp>
    </p:spTree>
    <p:extLst>
      <p:ext uri="{BB962C8B-B14F-4D97-AF65-F5344CB8AC3E}">
        <p14:creationId xmlns:p14="http://schemas.microsoft.com/office/powerpoint/2010/main" val="1156537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255493" y="763642"/>
            <a:ext cx="11604813" cy="5355312"/>
          </a:xfrm>
          <a:prstGeom prst="rect">
            <a:avLst/>
          </a:prstGeom>
        </p:spPr>
        <p:txBody>
          <a:bodyPr wrap="square">
            <a:spAutoFit/>
          </a:bodyPr>
          <a:lstStyle/>
          <a:p>
            <a:pPr algn="ctr"/>
            <a:r>
              <a:rPr lang="en-GB" b="1" i="1" dirty="0">
                <a:latin typeface="Calibri" panose="020F0502020204030204" pitchFamily="34" charset="0"/>
              </a:rPr>
              <a:t>Critical reading: </a:t>
            </a:r>
            <a:r>
              <a:rPr lang="en-GB" b="1" i="1" dirty="0" smtClean="0">
                <a:latin typeface="Calibri" panose="020F0502020204030204" pitchFamily="34" charset="0"/>
              </a:rPr>
              <a:t>Two </a:t>
            </a:r>
            <a:r>
              <a:rPr lang="en-GB" b="1" i="1" dirty="0">
                <a:latin typeface="Calibri" panose="020F0502020204030204" pitchFamily="34" charset="0"/>
              </a:rPr>
              <a:t>modes of reading</a:t>
            </a:r>
          </a:p>
          <a:p>
            <a:endParaRPr lang="en-GB" dirty="0" smtClean="0"/>
          </a:p>
          <a:p>
            <a:r>
              <a:rPr lang="en-GB" dirty="0" smtClean="0"/>
              <a:t>Before you begin it is important to establish why you are reading a particular item. Is it well-known or highly influential in the area? Or is it because it has just been published and contains up-to-date perspectives (which does not mean they are intrinsically more accurate)? Has it been recommended?   </a:t>
            </a:r>
          </a:p>
          <a:p>
            <a:endParaRPr lang="en-GB" dirty="0" smtClean="0"/>
          </a:p>
          <a:p>
            <a:r>
              <a:rPr lang="en-GB" dirty="0" smtClean="0"/>
              <a:t>Make sure too that you know what you are reading. In some cases this is obvious. It might be a policy document produced by the government; a report of a specific research project; a teacher’s account of their own practice. In other cases this may be much less clear – particularly if the reading is just an extract from a bigger book or chapter. But take note of any information you are given about the author and the context in which the work was written. Does it draw on specific research in classroom settings? (If so - where? With whom? When? On what scale?) Or is it a review of several research studies, or based on the author’s own experience as a teacher, or on theoretical ideas from specific disciplines such as cognitive psychology? Knowing where the author’s ideas or arguments come from will help you in the critical mode of reading – when you are deciding whether you find them persuasive or relevant to your context and establishing what more you might want to know. </a:t>
            </a:r>
          </a:p>
          <a:p>
            <a:endParaRPr lang="en-GB" dirty="0" smtClean="0"/>
          </a:p>
          <a:p>
            <a:r>
              <a:rPr lang="en-GB" dirty="0" smtClean="0"/>
              <a:t>Also, think before you start about what you already know – or want to know − about the issue that you are reading about. Being aware of your existing ideas and assumptions will also help you to engage actively and critically with the author’s claims. </a:t>
            </a:r>
          </a:p>
        </p:txBody>
      </p:sp>
    </p:spTree>
    <p:extLst>
      <p:ext uri="{BB962C8B-B14F-4D97-AF65-F5344CB8AC3E}">
        <p14:creationId xmlns:p14="http://schemas.microsoft.com/office/powerpoint/2010/main" val="2588069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360936" y="1007078"/>
            <a:ext cx="11228295" cy="3416320"/>
          </a:xfrm>
          <a:prstGeom prst="rect">
            <a:avLst/>
          </a:prstGeom>
        </p:spPr>
        <p:txBody>
          <a:bodyPr wrap="square">
            <a:spAutoFit/>
          </a:bodyPr>
          <a:lstStyle/>
          <a:p>
            <a:r>
              <a:rPr lang="en-GB" b="1" i="1" dirty="0">
                <a:latin typeface="Calibri" panose="020F0502020204030204" pitchFamily="34" charset="0"/>
              </a:rPr>
              <a:t>During reading</a:t>
            </a:r>
          </a:p>
          <a:p>
            <a:endParaRPr lang="en-GB" dirty="0" smtClean="0"/>
          </a:p>
          <a:p>
            <a:pPr>
              <a:lnSpc>
                <a:spcPct val="150000"/>
              </a:lnSpc>
            </a:pPr>
            <a:r>
              <a:rPr lang="en-GB" dirty="0" smtClean="0"/>
              <a:t>This advice has been divided into two sections: </a:t>
            </a:r>
          </a:p>
          <a:p>
            <a:pPr>
              <a:lnSpc>
                <a:spcPct val="150000"/>
              </a:lnSpc>
            </a:pPr>
            <a:endParaRPr lang="en-GB" dirty="0"/>
          </a:p>
          <a:p>
            <a:pPr algn="ctr">
              <a:lnSpc>
                <a:spcPct val="150000"/>
              </a:lnSpc>
            </a:pPr>
            <a:r>
              <a:rPr lang="en-GB" dirty="0" smtClean="0"/>
              <a:t>(</a:t>
            </a:r>
            <a:r>
              <a:rPr lang="en-GB" dirty="0" err="1" smtClean="0"/>
              <a:t>i</a:t>
            </a:r>
            <a:r>
              <a:rPr lang="en-GB" dirty="0" smtClean="0"/>
              <a:t>) making notes on your reading (annotation) and (ii) recording your responses to the reading – reflecting the two modes of reading outlined above. But the two are not entirely separate phases and you may in fact move backwards and forwards between clarifying what the author is arguing and noting down your responses to it. Both are part of the reading process. </a:t>
            </a:r>
          </a:p>
          <a:p>
            <a:endParaRPr lang="en-GB" dirty="0" smtClean="0"/>
          </a:p>
        </p:txBody>
      </p:sp>
    </p:spTree>
    <p:extLst>
      <p:ext uri="{BB962C8B-B14F-4D97-AF65-F5344CB8AC3E}">
        <p14:creationId xmlns:p14="http://schemas.microsoft.com/office/powerpoint/2010/main" val="3033916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376518" y="298225"/>
            <a:ext cx="11591364" cy="5493812"/>
          </a:xfrm>
          <a:prstGeom prst="rect">
            <a:avLst/>
          </a:prstGeom>
        </p:spPr>
        <p:txBody>
          <a:bodyPr wrap="square">
            <a:spAutoFit/>
          </a:bodyPr>
          <a:lstStyle/>
          <a:p>
            <a:pPr algn="just"/>
            <a:r>
              <a:rPr lang="en-GB" b="1" i="1" dirty="0">
                <a:latin typeface="Calibri" panose="020F0502020204030204" pitchFamily="34" charset="0"/>
              </a:rPr>
              <a:t>Annotation</a:t>
            </a:r>
          </a:p>
          <a:p>
            <a:pPr marL="400050" indent="-400050" algn="just">
              <a:buAutoNum type="romanLcParenBoth"/>
            </a:pPr>
            <a:endParaRPr lang="en-GB" dirty="0" smtClean="0"/>
          </a:p>
          <a:p>
            <a:pPr algn="just">
              <a:lnSpc>
                <a:spcPct val="150000"/>
              </a:lnSpc>
            </a:pPr>
            <a:r>
              <a:rPr lang="en-GB" dirty="0" smtClean="0"/>
              <a:t>Reading actively means making connections between your current knowledge and what you are reading. You are asking yourself questions as you read, or rather engaging in an ongoing internal dialogue with the authors − reflecting on, postulating and forming opinions about, examining and assessing their arguments. </a:t>
            </a:r>
            <a:endParaRPr lang="en-GB" dirty="0" smtClean="0"/>
          </a:p>
          <a:p>
            <a:pPr algn="just">
              <a:lnSpc>
                <a:spcPct val="150000"/>
              </a:lnSpc>
            </a:pPr>
            <a:endParaRPr lang="en-GB" dirty="0" smtClean="0"/>
          </a:p>
          <a:p>
            <a:pPr algn="just">
              <a:lnSpc>
                <a:spcPct val="150000"/>
              </a:lnSpc>
            </a:pPr>
            <a:r>
              <a:rPr lang="en-GB" dirty="0" smtClean="0"/>
              <a:t>One way of supporting active reading is to use a pencil or highlighter as you read to mark key ideas and supporting examples or evidence. Once you have identified the main ideas from the text, then you can respond with your feelings, interpretations and assessments. So, don’t be afraid to write in books (as long as you own them!) or on copies of articles. Annotating helps you to remember and internalise the material you read. It also encourages you both to engage with the text and to develop your own ideas in response. You may find it helpful to print out electronic copies of documents so that it is easier to engage actively with them by marking the text – or use the highlighting and comment box functions on your computer.</a:t>
            </a:r>
          </a:p>
          <a:p>
            <a:pPr algn="just"/>
            <a:endParaRPr lang="en-GB" dirty="0" smtClean="0"/>
          </a:p>
        </p:txBody>
      </p:sp>
    </p:spTree>
    <p:extLst>
      <p:ext uri="{BB962C8B-B14F-4D97-AF65-F5344CB8AC3E}">
        <p14:creationId xmlns:p14="http://schemas.microsoft.com/office/powerpoint/2010/main" val="1729659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389964" y="876449"/>
            <a:ext cx="11228295" cy="4939814"/>
          </a:xfrm>
          <a:prstGeom prst="rect">
            <a:avLst/>
          </a:prstGeom>
        </p:spPr>
        <p:txBody>
          <a:bodyPr wrap="square">
            <a:spAutoFit/>
          </a:bodyPr>
          <a:lstStyle/>
          <a:p>
            <a:pPr lvl="0" algn="just">
              <a:lnSpc>
                <a:spcPct val="150000"/>
              </a:lnSpc>
            </a:pPr>
            <a:r>
              <a:rPr lang="en-US" dirty="0"/>
              <a:t>Highlight, underline, or circle important parts that you might want to return to later. These may include main ideas, examples used to support the argument, illustrations of important points, or sections where the focus of the argument shifts. </a:t>
            </a:r>
            <a:br>
              <a:rPr lang="en-US" dirty="0"/>
            </a:br>
            <a:endParaRPr lang="en-GB" dirty="0"/>
          </a:p>
          <a:p>
            <a:pPr lvl="0" algn="just">
              <a:lnSpc>
                <a:spcPct val="150000"/>
              </a:lnSpc>
            </a:pPr>
            <a:r>
              <a:rPr lang="en-US" dirty="0"/>
              <a:t>Add your own comments too − reflecting on and challenging the meanings of what you read. Note your questions and objections. Draw comparisons between what you’re reading and your own experience or what you have read elsewhere. Pick out any discrepancies</a:t>
            </a:r>
            <a:r>
              <a:rPr lang="en-US" dirty="0" smtClean="0"/>
              <a:t>.</a:t>
            </a:r>
          </a:p>
          <a:p>
            <a:pPr lvl="0" algn="just">
              <a:lnSpc>
                <a:spcPct val="150000"/>
              </a:lnSpc>
            </a:pPr>
            <a:r>
              <a:rPr lang="en-US" dirty="0" smtClean="0"/>
              <a:t> </a:t>
            </a:r>
            <a:endParaRPr lang="en-GB" dirty="0"/>
          </a:p>
          <a:p>
            <a:pPr lvl="0" algn="just">
              <a:lnSpc>
                <a:spcPct val="150000"/>
              </a:lnSpc>
            </a:pPr>
            <a:r>
              <a:rPr lang="en-US" dirty="0"/>
              <a:t>Annotation also includes writing down definitions of words or terms that you come upon that are not already familiar to you. You may also choose to rearticulate or </a:t>
            </a:r>
            <a:r>
              <a:rPr lang="en-US" dirty="0" err="1"/>
              <a:t>summarise</a:t>
            </a:r>
            <a:r>
              <a:rPr lang="en-US" dirty="0"/>
              <a:t> an idea or argument to clarify it. Finding your own ways to express the author’s ideas will help both to understand and to remember what you have read.</a:t>
            </a:r>
            <a:endParaRPr lang="en-GB" dirty="0"/>
          </a:p>
          <a:p>
            <a:endParaRPr lang="en-GB" dirty="0" smtClean="0"/>
          </a:p>
        </p:txBody>
      </p:sp>
    </p:spTree>
    <p:extLst>
      <p:ext uri="{BB962C8B-B14F-4D97-AF65-F5344CB8AC3E}">
        <p14:creationId xmlns:p14="http://schemas.microsoft.com/office/powerpoint/2010/main" val="3021809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268941" y="394692"/>
            <a:ext cx="11474825" cy="6740307"/>
          </a:xfrm>
          <a:prstGeom prst="rect">
            <a:avLst/>
          </a:prstGeom>
        </p:spPr>
        <p:txBody>
          <a:bodyPr wrap="square">
            <a:spAutoFit/>
          </a:bodyPr>
          <a:lstStyle/>
          <a:p>
            <a:pPr algn="ctr"/>
            <a:r>
              <a:rPr lang="en-GB" b="1" i="1" dirty="0" smtClean="0">
                <a:latin typeface="Calibri" panose="020F0502020204030204" pitchFamily="34" charset="0"/>
              </a:rPr>
              <a:t>Recording </a:t>
            </a:r>
            <a:r>
              <a:rPr lang="en-GB" b="1" i="1" dirty="0">
                <a:latin typeface="Calibri" panose="020F0502020204030204" pitchFamily="34" charset="0"/>
              </a:rPr>
              <a:t>your </a:t>
            </a:r>
            <a:r>
              <a:rPr lang="en-GB" b="1" i="1" dirty="0" smtClean="0">
                <a:latin typeface="Calibri" panose="020F0502020204030204" pitchFamily="34" charset="0"/>
              </a:rPr>
              <a:t>responses</a:t>
            </a:r>
          </a:p>
          <a:p>
            <a:pPr algn="just"/>
            <a:endParaRPr lang="en-GB" b="1" i="1" dirty="0">
              <a:latin typeface="Calibri" panose="020F0502020204030204" pitchFamily="34" charset="0"/>
            </a:endParaRPr>
          </a:p>
          <a:p>
            <a:pPr algn="just">
              <a:lnSpc>
                <a:spcPct val="150000"/>
              </a:lnSpc>
            </a:pPr>
            <a:r>
              <a:rPr lang="en-GB" dirty="0" smtClean="0"/>
              <a:t>You </a:t>
            </a:r>
            <a:r>
              <a:rPr lang="en-GB" dirty="0" smtClean="0"/>
              <a:t>can facilitate the process of two-modal reading by also keeping a reading log that will allow you to develop longer responses, elaborating your understanding of what you have read and your reactions to it.   </a:t>
            </a:r>
          </a:p>
          <a:p>
            <a:pPr marL="400050" indent="-400050" algn="just">
              <a:lnSpc>
                <a:spcPct val="150000"/>
              </a:lnSpc>
              <a:buAutoNum type="romanLcParenBoth"/>
            </a:pPr>
            <a:endParaRPr lang="en-GB" dirty="0" smtClean="0"/>
          </a:p>
          <a:p>
            <a:pPr algn="just">
              <a:lnSpc>
                <a:spcPct val="150000"/>
              </a:lnSpc>
            </a:pPr>
            <a:r>
              <a:rPr lang="en-GB" dirty="0" smtClean="0"/>
              <a:t>This will help you to store and keep track of your own ideas. You may begin by writing down quotations from the text that you feel are important or that you have comments about. Making diagrams to represent the key claims in a visual form, and perhaps show how they relate to ideas you have read about elsewhere, can also be a very helpful technique. Your first impressions and reactions to the text can also go into the log and you can use the space to help clarify the author’s ideas by writing about them in your own words. Here too you can develop the questions you are asking of the text, make connections and explore ideas of your own that are triggered by what you have read.  </a:t>
            </a:r>
          </a:p>
          <a:p>
            <a:pPr marL="400050" indent="-400050" algn="just">
              <a:lnSpc>
                <a:spcPct val="150000"/>
              </a:lnSpc>
              <a:buAutoNum type="romanLcParenBoth"/>
            </a:pPr>
            <a:endParaRPr lang="en-GB" dirty="0" smtClean="0"/>
          </a:p>
          <a:p>
            <a:pPr algn="just">
              <a:lnSpc>
                <a:spcPct val="150000"/>
              </a:lnSpc>
            </a:pPr>
            <a:r>
              <a:rPr lang="en-GB" dirty="0" smtClean="0"/>
              <a:t>Taking time to develop your response logs will give you a great resource to use for your literature review so make sure that your log always includes the full details of the author and publication to which your notes relate – so that you can draw on the material and reference it accurately and so that you can find it again if you want to go back to the original ideas.</a:t>
            </a:r>
          </a:p>
          <a:p>
            <a:pPr algn="just"/>
            <a:endParaRPr lang="en-GB" dirty="0" smtClean="0"/>
          </a:p>
        </p:txBody>
      </p:sp>
    </p:spTree>
    <p:extLst>
      <p:ext uri="{BB962C8B-B14F-4D97-AF65-F5344CB8AC3E}">
        <p14:creationId xmlns:p14="http://schemas.microsoft.com/office/powerpoint/2010/main" val="3281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187192" y="691664"/>
            <a:ext cx="11725835" cy="5202963"/>
          </a:xfrm>
          <a:prstGeom prst="rect">
            <a:avLst/>
          </a:prstGeom>
        </p:spPr>
        <p:txBody>
          <a:bodyPr wrap="square">
            <a:spAutoFit/>
          </a:bodyPr>
          <a:lstStyle/>
          <a:p>
            <a:pPr algn="ctr">
              <a:lnSpc>
                <a:spcPct val="115000"/>
              </a:lnSpc>
              <a:spcAft>
                <a:spcPts val="0"/>
              </a:spcAft>
            </a:pPr>
            <a:r>
              <a:rPr lang="en-US" b="1" i="1" dirty="0">
                <a:latin typeface="Calibri" panose="020F0502020204030204" pitchFamily="34" charset="0"/>
              </a:rPr>
              <a:t>Note-taking:  A three-step strategy for evaluating your reading</a:t>
            </a:r>
            <a:br>
              <a:rPr lang="en-US" b="1" i="1" dirty="0">
                <a:latin typeface="Calibri" panose="020F0502020204030204" pitchFamily="34" charset="0"/>
              </a:rPr>
            </a:br>
            <a:r>
              <a:rPr lang="en-US" u="sng" dirty="0" smtClean="0">
                <a:effectLst/>
                <a:latin typeface="Calibri" panose="020F0502020204030204" pitchFamily="34" charset="0"/>
                <a:ea typeface="Times New Roman" panose="02020603050405020304" pitchFamily="18" charset="0"/>
                <a:cs typeface="Arial" panose="020B0604020202020204" pitchFamily="34" charset="0"/>
              </a:rPr>
              <a:t/>
            </a:r>
            <a:br>
              <a:rPr lang="en-US" u="sng" dirty="0" smtClean="0">
                <a:effectLst/>
                <a:latin typeface="Calibri" panose="020F0502020204030204" pitchFamily="34" charset="0"/>
                <a:ea typeface="Times New Roman" panose="02020603050405020304" pitchFamily="18" charset="0"/>
                <a:cs typeface="Arial" panose="020B0604020202020204" pitchFamily="34" charset="0"/>
              </a:rPr>
            </a:br>
            <a:r>
              <a:rPr lang="en-US" dirty="0" smtClean="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Step 1:</a:t>
            </a:r>
            <a:r>
              <a:rPr lang="en-US" b="1" dirty="0" smtClean="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endParaRPr lang="en-GB" dirty="0" smtClean="0">
              <a:effectLst/>
              <a:latin typeface="Cambria" panose="02040503050406030204" pitchFamily="18" charset="0"/>
              <a:ea typeface="Times New Roman" panose="02020603050405020304" pitchFamily="18" charset="0"/>
              <a:cs typeface="Times New Roman" panose="02020603050405020304" pitchFamily="18" charset="0"/>
            </a:endParaRPr>
          </a:p>
          <a:p>
            <a:pPr>
              <a:lnSpc>
                <a:spcPct val="150000"/>
              </a:lnSpc>
              <a:spcAft>
                <a:spcPts val="0"/>
              </a:spcAft>
            </a:pPr>
            <a:r>
              <a:rPr lang="en-US" dirty="0" smtClean="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Answer the following questions freely (write whatever comes to mind) to gauge the extent to which the text influenced your views. </a:t>
            </a:r>
          </a:p>
          <a:p>
            <a:pPr lvl="2">
              <a:lnSpc>
                <a:spcPct val="150000"/>
              </a:lnSpc>
            </a:pPr>
            <a:r>
              <a:rPr lang="en-US" dirty="0"/>
              <a:t>What does the author want me to believe or agree with? </a:t>
            </a:r>
            <a:endParaRPr lang="en-GB" dirty="0"/>
          </a:p>
          <a:p>
            <a:pPr lvl="2">
              <a:lnSpc>
                <a:spcPct val="150000"/>
              </a:lnSpc>
            </a:pPr>
            <a:r>
              <a:rPr lang="en-US" dirty="0"/>
              <a:t>What were my beliefs about the subject before I read this? </a:t>
            </a:r>
            <a:endParaRPr lang="en-GB" dirty="0"/>
          </a:p>
          <a:p>
            <a:pPr lvl="2">
              <a:lnSpc>
                <a:spcPct val="150000"/>
              </a:lnSpc>
            </a:pPr>
            <a:r>
              <a:rPr lang="en-US" dirty="0"/>
              <a:t>What are my beliefs about it now? </a:t>
            </a:r>
            <a:endParaRPr lang="en-GB" dirty="0"/>
          </a:p>
          <a:p>
            <a:pPr lvl="2">
              <a:lnSpc>
                <a:spcPct val="150000"/>
              </a:lnSpc>
            </a:pPr>
            <a:r>
              <a:rPr lang="en-US" dirty="0"/>
              <a:t>What has the text convinced me of specifically? </a:t>
            </a:r>
            <a:endParaRPr lang="en-GB" dirty="0"/>
          </a:p>
          <a:p>
            <a:pPr lvl="2">
              <a:lnSpc>
                <a:spcPct val="150000"/>
              </a:lnSpc>
            </a:pPr>
            <a:r>
              <a:rPr lang="en-US" dirty="0"/>
              <a:t>What do I still have doubts about? </a:t>
            </a:r>
            <a:endParaRPr lang="en-GB" dirty="0"/>
          </a:p>
          <a:p>
            <a:pPr lvl="2">
              <a:lnSpc>
                <a:spcPct val="150000"/>
              </a:lnSpc>
            </a:pPr>
            <a:r>
              <a:rPr lang="en-US" dirty="0"/>
              <a:t>What questions does this text raise for me? </a:t>
            </a:r>
            <a:endParaRPr lang="en-GB" dirty="0"/>
          </a:p>
          <a:p>
            <a:pPr lvl="2">
              <a:lnSpc>
                <a:spcPct val="150000"/>
              </a:lnSpc>
            </a:pPr>
            <a:r>
              <a:rPr lang="en-US" dirty="0"/>
              <a:t>What insights do I have now that I didn’t have before I read this?</a:t>
            </a:r>
            <a:br>
              <a:rPr lang="en-US" dirty="0"/>
            </a:br>
            <a:endParaRPr lang="en-US" dirty="0" smtClean="0"/>
          </a:p>
        </p:txBody>
      </p:sp>
    </p:spTree>
    <p:extLst>
      <p:ext uri="{BB962C8B-B14F-4D97-AF65-F5344CB8AC3E}">
        <p14:creationId xmlns:p14="http://schemas.microsoft.com/office/powerpoint/2010/main" val="3396700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158163" y="662635"/>
            <a:ext cx="11725835" cy="6047809"/>
          </a:xfrm>
          <a:prstGeom prst="rect">
            <a:avLst/>
          </a:prstGeom>
        </p:spPr>
        <p:txBody>
          <a:bodyPr wrap="square">
            <a:spAutoFit/>
          </a:bodyPr>
          <a:lstStyle/>
          <a:p>
            <a:pPr algn="ctr"/>
            <a:r>
              <a:rPr lang="en-US" b="1" i="1" dirty="0">
                <a:latin typeface="Calibri" panose="020F0502020204030204" pitchFamily="34" charset="0"/>
              </a:rPr>
              <a:t>Note-taking:  A three-step strategy for evaluating your reading</a:t>
            </a:r>
            <a:br>
              <a:rPr lang="en-US" b="1" i="1" dirty="0">
                <a:latin typeface="Calibri" panose="020F0502020204030204" pitchFamily="34" charset="0"/>
              </a:rPr>
            </a:br>
            <a:r>
              <a:rPr lang="en-US" u="sng" dirty="0" smtClean="0">
                <a:effectLst/>
                <a:latin typeface="Calibri" panose="020F0502020204030204" pitchFamily="34" charset="0"/>
                <a:ea typeface="Times New Roman" panose="02020603050405020304" pitchFamily="18" charset="0"/>
                <a:cs typeface="Arial" panose="020B0604020202020204" pitchFamily="34" charset="0"/>
              </a:rPr>
              <a:t/>
            </a:r>
            <a:br>
              <a:rPr lang="en-US" u="sng" dirty="0" smtClean="0">
                <a:effectLst/>
                <a:latin typeface="Calibri" panose="020F0502020204030204" pitchFamily="34" charset="0"/>
                <a:ea typeface="Times New Roman" panose="02020603050405020304" pitchFamily="18" charset="0"/>
                <a:cs typeface="Arial" panose="020B0604020202020204" pitchFamily="34" charset="0"/>
              </a:rPr>
            </a:br>
            <a:r>
              <a:rPr lang="en-US" dirty="0"/>
              <a:t>Step 2:</a:t>
            </a:r>
          </a:p>
          <a:p>
            <a:pPr algn="just">
              <a:lnSpc>
                <a:spcPct val="150000"/>
              </a:lnSpc>
            </a:pPr>
            <a:r>
              <a:rPr lang="en-US" b="1" dirty="0"/>
              <a:t> </a:t>
            </a:r>
            <a:br>
              <a:rPr lang="en-US" b="1" dirty="0"/>
            </a:br>
            <a:r>
              <a:rPr lang="en-US" dirty="0"/>
              <a:t>Now, although you may firmly agree or disagree with the author’s views, take turns writing from each perspective. First write freely in support of the author, looking at the world through the author’s perspective – ‘writing </a:t>
            </a:r>
            <a:r>
              <a:rPr lang="en-US" i="1" dirty="0"/>
              <a:t>with</a:t>
            </a:r>
            <a:r>
              <a:rPr lang="en-US" dirty="0"/>
              <a:t> the author’. In doing this, look to your own personal experiences, memories and knowledge for anything that is in line with the author’s argument.</a:t>
            </a:r>
          </a:p>
          <a:p>
            <a:pPr algn="just">
              <a:lnSpc>
                <a:spcPct val="150000"/>
              </a:lnSpc>
            </a:pPr>
            <a:r>
              <a:rPr lang="en-US" dirty="0"/>
              <a:t/>
            </a:r>
            <a:br>
              <a:rPr lang="en-US" dirty="0"/>
            </a:br>
            <a:r>
              <a:rPr lang="en-US" dirty="0"/>
              <a:t>Next, think of all the problems, contradictions and weak points in the author’s argument −  ‘writing critically about the author’s ideas’. Either one of these roles may be harder for you, depending on whether or not you have a strong opinion about the subject. However, this is a very important exercise for critical readers, because it teaches you to explore unfamiliar perspectives.</a:t>
            </a:r>
            <a:br>
              <a:rPr lang="en-US" dirty="0"/>
            </a:br>
            <a:endParaRPr lang="en-GB" dirty="0">
              <a:latin typeface="Cambria" panose="02040503050406030204" pitchFamily="18" charset="0"/>
              <a:ea typeface="Times New Roman" panose="02020603050405020304" pitchFamily="18" charset="0"/>
              <a:cs typeface="Times New Roman" panose="02020603050405020304" pitchFamily="18" charset="0"/>
            </a:endParaRPr>
          </a:p>
          <a:p>
            <a:pPr lvl="2"/>
            <a:r>
              <a:rPr lang="en-US" dirty="0"/>
              <a:t/>
            </a:r>
            <a:br>
              <a:rPr lang="en-US" dirty="0"/>
            </a:br>
            <a:endParaRPr lang="en-US" dirty="0" smtClean="0"/>
          </a:p>
        </p:txBody>
      </p:sp>
    </p:spTree>
    <p:extLst>
      <p:ext uri="{BB962C8B-B14F-4D97-AF65-F5344CB8AC3E}">
        <p14:creationId xmlns:p14="http://schemas.microsoft.com/office/powerpoint/2010/main" val="3627766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322728" y="1028343"/>
            <a:ext cx="11510683" cy="5078313"/>
          </a:xfrm>
          <a:prstGeom prst="rect">
            <a:avLst/>
          </a:prstGeom>
        </p:spPr>
        <p:txBody>
          <a:bodyPr wrap="square">
            <a:spAutoFit/>
          </a:bodyPr>
          <a:lstStyle/>
          <a:p>
            <a:pPr algn="ctr"/>
            <a:r>
              <a:rPr lang="en-US" b="1" i="1" dirty="0">
                <a:latin typeface="Calibri" panose="020F0502020204030204" pitchFamily="34" charset="0"/>
              </a:rPr>
              <a:t>Note-taking:  A three-step strategy for evaluating your reading</a:t>
            </a:r>
            <a:br>
              <a:rPr lang="en-US" b="1" i="1" dirty="0">
                <a:latin typeface="Calibri" panose="020F0502020204030204" pitchFamily="34" charset="0"/>
              </a:rPr>
            </a:br>
            <a:endParaRPr lang="en-US" b="1" i="1" dirty="0" smtClean="0">
              <a:latin typeface="Calibri" panose="020F0502020204030204" pitchFamily="34" charset="0"/>
            </a:endParaRPr>
          </a:p>
          <a:p>
            <a:pPr algn="ctr"/>
            <a:r>
              <a:rPr lang="en-US" dirty="0" smtClean="0"/>
              <a:t>Step </a:t>
            </a:r>
            <a:r>
              <a:rPr lang="en-US" dirty="0" smtClean="0"/>
              <a:t>3:</a:t>
            </a:r>
          </a:p>
          <a:p>
            <a:pPr algn="just">
              <a:lnSpc>
                <a:spcPct val="150000"/>
              </a:lnSpc>
            </a:pPr>
            <a:r>
              <a:rPr lang="en-US" b="1" dirty="0" smtClean="0"/>
              <a:t> </a:t>
            </a:r>
            <a:r>
              <a:rPr lang="en-US" dirty="0" smtClean="0"/>
              <a:t/>
            </a:r>
            <a:br>
              <a:rPr lang="en-US" dirty="0" smtClean="0"/>
            </a:br>
            <a:r>
              <a:rPr lang="en-US" dirty="0" smtClean="0"/>
              <a:t>Think of questions you would ask the author if you could. These may include ideas that came </a:t>
            </a:r>
            <a:r>
              <a:rPr lang="en-US" dirty="0" smtClean="0"/>
              <a:t>up during the first two parts of this exercise, your doubts about or problems with their argument, or a request for clarification or expansion on a point. </a:t>
            </a:r>
            <a:endParaRPr lang="en-GB" dirty="0" smtClean="0"/>
          </a:p>
          <a:p>
            <a:pPr algn="just">
              <a:lnSpc>
                <a:spcPct val="150000"/>
              </a:lnSpc>
            </a:pPr>
            <a:r>
              <a:rPr lang="en-US" dirty="0" smtClean="0"/>
              <a:t>It can be helpful to </a:t>
            </a:r>
            <a:r>
              <a:rPr lang="en-US" dirty="0" err="1" smtClean="0"/>
              <a:t>organise</a:t>
            </a:r>
            <a:r>
              <a:rPr lang="en-US" dirty="0" smtClean="0"/>
              <a:t> your responses to the reading in relation to the following sub headings:</a:t>
            </a:r>
            <a:br>
              <a:rPr lang="en-US" dirty="0" smtClean="0"/>
            </a:br>
            <a:endParaRPr lang="en-GB" dirty="0" smtClean="0"/>
          </a:p>
          <a:p>
            <a:pPr lvl="0">
              <a:lnSpc>
                <a:spcPct val="150000"/>
              </a:lnSpc>
            </a:pPr>
            <a:r>
              <a:rPr lang="en-US" dirty="0" smtClean="0"/>
              <a:t>affective </a:t>
            </a:r>
            <a:r>
              <a:rPr lang="en-US" dirty="0" smtClean="0"/>
              <a:t>responses – how you feel about the ideas expressed;</a:t>
            </a:r>
            <a:endParaRPr lang="en-GB" dirty="0" smtClean="0"/>
          </a:p>
          <a:p>
            <a:pPr lvl="0">
              <a:lnSpc>
                <a:spcPct val="150000"/>
              </a:lnSpc>
            </a:pPr>
            <a:r>
              <a:rPr lang="en-US" dirty="0" smtClean="0"/>
              <a:t>cognitive responses – what you think about the ideas expressed and the evidence offered in support of them;</a:t>
            </a:r>
            <a:endParaRPr lang="en-GB" dirty="0" smtClean="0"/>
          </a:p>
          <a:p>
            <a:pPr lvl="0">
              <a:lnSpc>
                <a:spcPct val="150000"/>
              </a:lnSpc>
            </a:pPr>
            <a:r>
              <a:rPr lang="en-US" dirty="0" smtClean="0"/>
              <a:t>reflective responses – how your thinking and feeling relate to your practice and experience and how your practice and experience could develop through your thinking and feeling in relation to the text.</a:t>
            </a:r>
            <a:br>
              <a:rPr lang="en-US" dirty="0" smtClean="0"/>
            </a:br>
            <a:endParaRPr lang="en-GB" dirty="0"/>
          </a:p>
        </p:txBody>
      </p:sp>
    </p:spTree>
    <p:extLst>
      <p:ext uri="{BB962C8B-B14F-4D97-AF65-F5344CB8AC3E}">
        <p14:creationId xmlns:p14="http://schemas.microsoft.com/office/powerpoint/2010/main" val="11265168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1202</Words>
  <Application>Microsoft Office PowerPoint</Application>
  <PresentationFormat>Widescreen</PresentationFormat>
  <Paragraphs>62</Paragraphs>
  <Slides>10</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10</vt:i4>
      </vt:variant>
    </vt:vector>
  </HeadingPairs>
  <TitlesOfParts>
    <vt:vector size="18" baseType="lpstr">
      <vt:lpstr>Arial</vt:lpstr>
      <vt:lpstr>Calibri</vt:lpstr>
      <vt:lpstr>Calibri Light</vt:lpstr>
      <vt:lpstr>Cambria</vt:lpstr>
      <vt:lpstr>Myriad Pro</vt:lpstr>
      <vt:lpstr>Times New Roman</vt:lpstr>
      <vt:lpstr>Office Theme</vt:lpstr>
      <vt:lpstr>20140311PresentationUWTSDTemplate</vt:lpstr>
      <vt:lpstr>ECIE6001  Moving away from the traditional classroom: Outdoor Education and Learning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Victoria Girton-Smith</dc:creator>
  <cp:lastModifiedBy>Victoria Girton-Smith</cp:lastModifiedBy>
  <cp:revision>2</cp:revision>
  <dcterms:created xsi:type="dcterms:W3CDTF">2022-03-02T11:57:29Z</dcterms:created>
  <dcterms:modified xsi:type="dcterms:W3CDTF">2022-03-04T12:13:05Z</dcterms:modified>
</cp:coreProperties>
</file>