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3" r:id="rId4"/>
    <p:sldId id="264" r:id="rId5"/>
    <p:sldId id="265" r:id="rId6"/>
    <p:sldId id="266" r:id="rId7"/>
    <p:sldId id="258" r:id="rId8"/>
    <p:sldId id="259" r:id="rId9"/>
    <p:sldId id="260" r:id="rId10"/>
    <p:sldId id="262"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965" autoAdjust="0"/>
  </p:normalViewPr>
  <p:slideViewPr>
    <p:cSldViewPr snapToGrid="0">
      <p:cViewPr varScale="1">
        <p:scale>
          <a:sx n="81" d="100"/>
          <a:sy n="81" d="100"/>
        </p:scale>
        <p:origin x="16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24ECB-78B2-4083-9BCB-9C94386E07F7}" type="datetimeFigureOut">
              <a:rPr lang="en-GB" smtClean="0"/>
              <a:t>05/10/2017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2DA5D7-F2E0-496F-A198-9C7D387922A0}" type="slidenum">
              <a:rPr lang="en-GB" smtClean="0"/>
              <a:t>‹#›</a:t>
            </a:fld>
            <a:endParaRPr lang="en-GB"/>
          </a:p>
        </p:txBody>
      </p:sp>
    </p:spTree>
    <p:extLst>
      <p:ext uri="{BB962C8B-B14F-4D97-AF65-F5344CB8AC3E}">
        <p14:creationId xmlns:p14="http://schemas.microsoft.com/office/powerpoint/2010/main" val="776244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4</a:t>
            </a:fld>
            <a:endParaRPr lang="en-GB"/>
          </a:p>
        </p:txBody>
      </p:sp>
    </p:spTree>
    <p:extLst>
      <p:ext uri="{BB962C8B-B14F-4D97-AF65-F5344CB8AC3E}">
        <p14:creationId xmlns:p14="http://schemas.microsoft.com/office/powerpoint/2010/main" val="3412619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5</a:t>
            </a:fld>
            <a:endParaRPr lang="en-GB"/>
          </a:p>
        </p:txBody>
      </p:sp>
    </p:spTree>
    <p:extLst>
      <p:ext uri="{BB962C8B-B14F-4D97-AF65-F5344CB8AC3E}">
        <p14:creationId xmlns:p14="http://schemas.microsoft.com/office/powerpoint/2010/main" val="1329824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7</a:t>
            </a:fld>
            <a:endParaRPr lang="en-GB"/>
          </a:p>
        </p:txBody>
      </p:sp>
    </p:spTree>
    <p:extLst>
      <p:ext uri="{BB962C8B-B14F-4D97-AF65-F5344CB8AC3E}">
        <p14:creationId xmlns:p14="http://schemas.microsoft.com/office/powerpoint/2010/main" val="592784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8</a:t>
            </a:fld>
            <a:endParaRPr lang="en-GB"/>
          </a:p>
        </p:txBody>
      </p:sp>
    </p:spTree>
    <p:extLst>
      <p:ext uri="{BB962C8B-B14F-4D97-AF65-F5344CB8AC3E}">
        <p14:creationId xmlns:p14="http://schemas.microsoft.com/office/powerpoint/2010/main" val="228957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9</a:t>
            </a:fld>
            <a:endParaRPr lang="en-GB"/>
          </a:p>
        </p:txBody>
      </p:sp>
    </p:spTree>
    <p:extLst>
      <p:ext uri="{BB962C8B-B14F-4D97-AF65-F5344CB8AC3E}">
        <p14:creationId xmlns:p14="http://schemas.microsoft.com/office/powerpoint/2010/main" val="1489577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10</a:t>
            </a:fld>
            <a:endParaRPr lang="en-GB"/>
          </a:p>
        </p:txBody>
      </p:sp>
    </p:spTree>
    <p:extLst>
      <p:ext uri="{BB962C8B-B14F-4D97-AF65-F5344CB8AC3E}">
        <p14:creationId xmlns:p14="http://schemas.microsoft.com/office/powerpoint/2010/main" val="3327728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2DA5D7-F2E0-496F-A198-9C7D387922A0}" type="slidenum">
              <a:rPr lang="en-GB" smtClean="0"/>
              <a:t>11</a:t>
            </a:fld>
            <a:endParaRPr lang="en-GB"/>
          </a:p>
        </p:txBody>
      </p:sp>
    </p:spTree>
    <p:extLst>
      <p:ext uri="{BB962C8B-B14F-4D97-AF65-F5344CB8AC3E}">
        <p14:creationId xmlns:p14="http://schemas.microsoft.com/office/powerpoint/2010/main" val="1528204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346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94494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E6576AF-983D-4E68-9B8C-D6D4CBEBAC81}"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912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E6576AF-983D-4E68-9B8C-D6D4CBEBAC81}"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030431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E6576AF-983D-4E68-9B8C-D6D4CBEBAC81}" type="datetimeFigureOut">
              <a:rPr lang="en-GB" smtClean="0"/>
              <a:t>05/10/2017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931668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E6576AF-983D-4E68-9B8C-D6D4CBEBAC81}" type="datetimeFigureOut">
              <a:rPr lang="en-GB" smtClean="0"/>
              <a:t>05/10/2017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3636043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E6576AF-983D-4E68-9B8C-D6D4CBEBAC81}" type="datetimeFigureOut">
              <a:rPr lang="en-GB" smtClean="0"/>
              <a:t>05/10/2017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715045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E6576AF-983D-4E68-9B8C-D6D4CBEBAC81}" type="datetimeFigureOut">
              <a:rPr lang="en-GB" smtClean="0"/>
              <a:t>05/10/2017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FBA53DA-564B-4740-8327-DB13F11BBF71}" type="slidenum">
              <a:rPr lang="en-GB" smtClean="0"/>
              <a:t>‹#›</a:t>
            </a:fld>
            <a:endParaRPr lang="en-GB"/>
          </a:p>
        </p:txBody>
      </p:sp>
    </p:spTree>
    <p:extLst>
      <p:ext uri="{BB962C8B-B14F-4D97-AF65-F5344CB8AC3E}">
        <p14:creationId xmlns:p14="http://schemas.microsoft.com/office/powerpoint/2010/main" val="1889540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6576AF-983D-4E68-9B8C-D6D4CBEBAC81}" type="datetimeFigureOut">
              <a:rPr lang="en-GB" smtClean="0"/>
              <a:t>05/10/2017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82592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69435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05/10/2017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3920819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E6576AF-983D-4E68-9B8C-D6D4CBEBAC81}" type="datetimeFigureOut">
              <a:rPr lang="en-GB" smtClean="0"/>
              <a:t>05/10/2017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FBA53DA-564B-4740-8327-DB13F11BBF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726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T</a:t>
            </a:r>
            <a:r>
              <a:rPr lang="en-GB" dirty="0" smtClean="0"/>
              <a:t>he Topographical Model and </a:t>
            </a:r>
            <a:br>
              <a:rPr lang="en-GB" dirty="0" smtClean="0"/>
            </a:br>
            <a:r>
              <a:rPr lang="en-GB" dirty="0"/>
              <a:t>t</a:t>
            </a:r>
            <a:r>
              <a:rPr lang="en-GB" dirty="0" smtClean="0"/>
              <a:t>he Structural Model</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58125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Overview</a:t>
            </a:r>
            <a:endParaRPr lang="en-GB" dirty="0"/>
          </a:p>
        </p:txBody>
      </p:sp>
      <p:sp>
        <p:nvSpPr>
          <p:cNvPr id="3" name="Content Placeholder 2"/>
          <p:cNvSpPr>
            <a:spLocks noGrp="1"/>
          </p:cNvSpPr>
          <p:nvPr>
            <p:ph idx="1"/>
          </p:nvPr>
        </p:nvSpPr>
        <p:spPr/>
        <p:txBody>
          <a:bodyPr/>
          <a:lstStyle/>
          <a:p>
            <a:r>
              <a:rPr lang="en-GB" dirty="0" smtClean="0"/>
              <a:t>Freud revised his theories many times during his lifetime. In the 1890s he described the mind in terms of the conscious and unconscious, in 1900 he developed his topographical view: Conscious, Preconscious and Unconscious. In 1923 Freud introduced the idea of the ID, the Ego and the Super-Ego.</a:t>
            </a:r>
          </a:p>
          <a:p>
            <a:r>
              <a:rPr lang="en-GB" dirty="0" smtClean="0"/>
              <a:t>This PowerPoint will look at some of these ideas in a little more detail.</a:t>
            </a:r>
            <a:endParaRPr lang="en-GB" dirty="0"/>
          </a:p>
        </p:txBody>
      </p:sp>
    </p:spTree>
    <p:extLst>
      <p:ext uri="{BB962C8B-B14F-4D97-AF65-F5344CB8AC3E}">
        <p14:creationId xmlns:p14="http://schemas.microsoft.com/office/powerpoint/2010/main" val="3048959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Unconscious, Preconscious and Conscious Mind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35415" y="2215662"/>
            <a:ext cx="5225179" cy="3552092"/>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1556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Unconscious Mind</a:t>
            </a:r>
            <a:endParaRPr lang="en-GB" dirty="0"/>
          </a:p>
        </p:txBody>
      </p:sp>
      <p:sp>
        <p:nvSpPr>
          <p:cNvPr id="3" name="Content Placeholder 2"/>
          <p:cNvSpPr>
            <a:spLocks noGrp="1"/>
          </p:cNvSpPr>
          <p:nvPr>
            <p:ph idx="1"/>
          </p:nvPr>
        </p:nvSpPr>
        <p:spPr/>
        <p:txBody>
          <a:bodyPr/>
          <a:lstStyle/>
          <a:p>
            <a:r>
              <a:rPr lang="en-GB" dirty="0" smtClean="0"/>
              <a:t>Part of our mind is unconscious, we can never fully know what is in the unconscious mind. However, some of what we know can be revealed through dreams, therapy, slips of the tongue (Freud called these parapraxes) and the way in which we speak.</a:t>
            </a:r>
          </a:p>
          <a:p>
            <a:r>
              <a:rPr lang="en-GB" dirty="0" smtClean="0"/>
              <a:t>Freud developed the topographical model and divided the mind into three systems: The Unconscious, Preconscious and Conscious Mind.</a:t>
            </a:r>
            <a:endParaRPr lang="en-GB" dirty="0"/>
          </a:p>
        </p:txBody>
      </p:sp>
    </p:spTree>
    <p:extLst>
      <p:ext uri="{BB962C8B-B14F-4D97-AF65-F5344CB8AC3E}">
        <p14:creationId xmlns:p14="http://schemas.microsoft.com/office/powerpoint/2010/main" val="2821598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Unconscious, Preconscious and Conscious Mind</a:t>
            </a:r>
            <a:endParaRPr lang="en-GB" dirty="0"/>
          </a:p>
        </p:txBody>
      </p:sp>
      <p:sp>
        <p:nvSpPr>
          <p:cNvPr id="4" name="Content Placeholder 3"/>
          <p:cNvSpPr>
            <a:spLocks noGrp="1"/>
          </p:cNvSpPr>
          <p:nvPr>
            <p:ph sz="half" idx="1"/>
          </p:nvPr>
        </p:nvSpPr>
        <p:spPr>
          <a:xfrm>
            <a:off x="914400" y="2322205"/>
            <a:ext cx="5181600" cy="4351338"/>
          </a:xfrm>
        </p:spPr>
        <p:txBody>
          <a:bodyPr/>
          <a:lstStyle/>
          <a:p>
            <a:r>
              <a:rPr lang="en-GB" u="sng" dirty="0" smtClean="0"/>
              <a:t>The Conscious Mind</a:t>
            </a:r>
            <a:r>
              <a:rPr lang="en-GB" dirty="0" smtClean="0"/>
              <a:t>: </a:t>
            </a:r>
            <a:endParaRPr lang="en-GB" dirty="0" smtClean="0"/>
          </a:p>
          <a:p>
            <a:r>
              <a:rPr lang="en-GB" u="sng" dirty="0" smtClean="0"/>
              <a:t>The </a:t>
            </a:r>
            <a:r>
              <a:rPr lang="en-GB" u="sng" dirty="0" smtClean="0"/>
              <a:t>Preconscious Mind</a:t>
            </a:r>
            <a:r>
              <a:rPr lang="en-GB" dirty="0" smtClean="0"/>
              <a:t>: </a:t>
            </a:r>
            <a:endParaRPr lang="en-GB" dirty="0" smtClean="0"/>
          </a:p>
          <a:p>
            <a:r>
              <a:rPr lang="en-GB" u="sng" dirty="0" smtClean="0"/>
              <a:t>The Unconscious Mind</a:t>
            </a:r>
            <a:r>
              <a:rPr lang="en-GB" dirty="0" smtClean="0"/>
              <a:t>:</a:t>
            </a:r>
            <a:endParaRPr lang="en-GB" dirty="0"/>
          </a:p>
        </p:txBody>
      </p:sp>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18238" y="2257759"/>
            <a:ext cx="4937125" cy="3199733"/>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871264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Second Model of the Mind: The Structural Model</a:t>
            </a:r>
            <a:endParaRPr lang="en-GB" dirty="0"/>
          </a:p>
        </p:txBody>
      </p:sp>
      <p:sp>
        <p:nvSpPr>
          <p:cNvPr id="3" name="Content Placeholder 2"/>
          <p:cNvSpPr>
            <a:spLocks noGrp="1"/>
          </p:cNvSpPr>
          <p:nvPr>
            <p:ph sz="half" idx="1"/>
          </p:nvPr>
        </p:nvSpPr>
        <p:spPr>
          <a:xfrm>
            <a:off x="914400" y="2379540"/>
            <a:ext cx="5181600" cy="4351338"/>
          </a:xfrm>
        </p:spPr>
        <p:txBody>
          <a:bodyPr/>
          <a:lstStyle/>
          <a:p>
            <a:r>
              <a:rPr lang="en-GB" dirty="0" smtClean="0"/>
              <a:t>Freud went on to develop a further model of the mind: </a:t>
            </a:r>
          </a:p>
          <a:p>
            <a:pPr lvl="1"/>
            <a:r>
              <a:rPr lang="en-GB" dirty="0" smtClean="0"/>
              <a:t>the id, </a:t>
            </a:r>
          </a:p>
          <a:p>
            <a:pPr lvl="1"/>
            <a:r>
              <a:rPr lang="en-GB" dirty="0" smtClean="0"/>
              <a:t>the ego and </a:t>
            </a:r>
          </a:p>
          <a:p>
            <a:pPr lvl="1"/>
            <a:r>
              <a:rPr lang="en-GB" dirty="0" smtClean="0"/>
              <a:t>the superego.</a:t>
            </a:r>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84601" y="2154115"/>
            <a:ext cx="4041257" cy="269417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69385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 the Ego and the Super-Ego</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7257" y="3015444"/>
            <a:ext cx="3443759" cy="1944399"/>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7268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Ego</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5389" y="2780324"/>
            <a:ext cx="2015852" cy="239892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95867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Super-ego</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0182" y="3306274"/>
            <a:ext cx="5150094" cy="223434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35979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how do these three elements work together?</a:t>
            </a:r>
            <a:endParaRPr lang="en-GB" dirty="0"/>
          </a:p>
        </p:txBody>
      </p:sp>
      <p:sp>
        <p:nvSpPr>
          <p:cNvPr id="4" name="Content Placeholder 3"/>
          <p:cNvSpPr>
            <a:spLocks noGrp="1"/>
          </p:cNvSpPr>
          <p:nvPr>
            <p:ph sz="half" idx="1"/>
          </p:nvPr>
        </p:nvSpPr>
        <p:spPr/>
        <p:txBody>
          <a:bodyPr>
            <a:normAutofit/>
          </a:bodyPr>
          <a:lstStyle/>
          <a:p>
            <a:r>
              <a:rPr lang="en-GB" dirty="0" smtClean="0"/>
              <a:t>This is the Freud’s topographical map of the mind</a:t>
            </a:r>
            <a:r>
              <a:rPr lang="en-GB" dirty="0" smtClean="0"/>
              <a:t>.</a:t>
            </a:r>
            <a:endParaRPr lang="en-GB" dirty="0" smtClean="0"/>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53300" y="2257425"/>
            <a:ext cx="2667000" cy="3200400"/>
          </a:xfrm>
        </p:spPr>
      </p:pic>
    </p:spTree>
    <p:extLst>
      <p:ext uri="{BB962C8B-B14F-4D97-AF65-F5344CB8AC3E}">
        <p14:creationId xmlns:p14="http://schemas.microsoft.com/office/powerpoint/2010/main" val="3204449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structural model and the relationship to the external world.</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13162" y="1846263"/>
            <a:ext cx="5426001" cy="4022725"/>
          </a:xfrm>
        </p:spPr>
      </p:pic>
    </p:spTree>
    <p:extLst>
      <p:ext uri="{BB962C8B-B14F-4D97-AF65-F5344CB8AC3E}">
        <p14:creationId xmlns:p14="http://schemas.microsoft.com/office/powerpoint/2010/main" val="1477699314"/>
      </p:ext>
    </p:extLst>
  </p:cSld>
  <p:clrMapOvr>
    <a:masterClrMapping/>
  </p:clrMapOvr>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10218</TotalTime>
  <Words>257</Words>
  <Application>Microsoft Office PowerPoint</Application>
  <PresentationFormat>Widescreen</PresentationFormat>
  <Paragraphs>30</Paragraphs>
  <Slides>11</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Calibri</vt:lpstr>
      <vt:lpstr>Calibri Light</vt:lpstr>
      <vt:lpstr>Retrospect</vt:lpstr>
      <vt:lpstr>The Topographical Model and  the Structural Model</vt:lpstr>
      <vt:lpstr>Brief Overview</vt:lpstr>
      <vt:lpstr>The Unconscious, Preconscious and Conscious Mind</vt:lpstr>
      <vt:lpstr>The Unconscious Mind</vt:lpstr>
      <vt:lpstr>The Unconscious, Preconscious and Conscious Mind</vt:lpstr>
      <vt:lpstr>Freud’s Second Model of the Mind: The Structural Model</vt:lpstr>
      <vt:lpstr>Id, the Ego and the Super-Ego</vt:lpstr>
      <vt:lpstr>The Ego</vt:lpstr>
      <vt:lpstr>The Super-ego</vt:lpstr>
      <vt:lpstr>So how do these three elements work together?</vt:lpstr>
      <vt:lpstr>The structural model and the relationship to the external world.</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Structural Model and the Topographical Model</dc:title>
  <dc:creator>Catherine Slade</dc:creator>
  <cp:lastModifiedBy>Catherine Slade</cp:lastModifiedBy>
  <cp:revision>4</cp:revision>
  <dcterms:created xsi:type="dcterms:W3CDTF">2017-09-27T11:22:21Z</dcterms:created>
  <dcterms:modified xsi:type="dcterms:W3CDTF">2017-10-05T15:07:02Z</dcterms:modified>
</cp:coreProperties>
</file>