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4"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474" y="-9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1FDAC19-0FA3-4A41-8758-8EE9075BA832}" type="datetimeFigureOut">
              <a:rPr lang="en-US" smtClean="0"/>
              <a:t>6/14/2026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3AA2AF-F086-441A-AE6A-2206D36B422B}" type="slidenum">
              <a:rPr lang="en-US" smtClean="0"/>
              <a:t>‹#›</a:t>
            </a:fld>
            <a:endParaRPr lang="en-US"/>
          </a:p>
        </p:txBody>
      </p:sp>
    </p:spTree>
    <p:extLst>
      <p:ext uri="{BB962C8B-B14F-4D97-AF65-F5344CB8AC3E}">
        <p14:creationId xmlns:p14="http://schemas.microsoft.com/office/powerpoint/2010/main" val="982007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83AA2AF-F086-441A-AE6A-2206D36B422B}" type="slidenum">
              <a:rPr lang="en-US" smtClean="0"/>
              <a:t>2</a:t>
            </a:fld>
            <a:endParaRPr lang="en-US"/>
          </a:p>
        </p:txBody>
      </p:sp>
    </p:spTree>
    <p:extLst>
      <p:ext uri="{BB962C8B-B14F-4D97-AF65-F5344CB8AC3E}">
        <p14:creationId xmlns:p14="http://schemas.microsoft.com/office/powerpoint/2010/main" val="10989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sphere1.png"/>
          <p:cNvPicPr>
            <a:picLocks noChangeAspect="1"/>
          </p:cNvPicPr>
          <p:nvPr/>
        </p:nvPicPr>
        <p:blipFill>
          <a:blip r:embed="rId2" cstate="print"/>
          <a:stretch>
            <a:fillRect/>
          </a:stretch>
        </p:blipFill>
        <p:spPr>
          <a:xfrm>
            <a:off x="6850374" y="0"/>
            <a:ext cx="2293626" cy="6858000"/>
          </a:xfrm>
          <a:prstGeom prst="rect">
            <a:avLst/>
          </a:prstGeom>
        </p:spPr>
      </p:pic>
      <p:sp>
        <p:nvSpPr>
          <p:cNvPr id="3" name="Subtitle 2"/>
          <p:cNvSpPr>
            <a:spLocks noGrp="1"/>
          </p:cNvSpPr>
          <p:nvPr>
            <p:ph type="subTitle" idx="1"/>
          </p:nvPr>
        </p:nvSpPr>
        <p:spPr>
          <a:xfrm>
            <a:off x="2438400" y="3581400"/>
            <a:ext cx="39624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6" name="Title 15"/>
          <p:cNvSpPr>
            <a:spLocks noGrp="1"/>
          </p:cNvSpPr>
          <p:nvPr>
            <p:ph type="title"/>
          </p:nvPr>
        </p:nvSpPr>
        <p:spPr>
          <a:xfrm>
            <a:off x="2438400" y="1447800"/>
            <a:ext cx="3962400" cy="2133600"/>
          </a:xfrm>
        </p:spPr>
        <p:txBody>
          <a:bodyPr anchor="b"/>
          <a:lstStyle/>
          <a:p>
            <a:r>
              <a:rPr lang="en-US" smtClean="0"/>
              <a:t>Click to edit Master title style</a:t>
            </a:r>
            <a:endParaRPr lang="en-US" dirty="0"/>
          </a:p>
        </p:txBody>
      </p:sp>
      <p:sp>
        <p:nvSpPr>
          <p:cNvPr id="13" name="Date Placeholder 12"/>
          <p:cNvSpPr>
            <a:spLocks noGrp="1"/>
          </p:cNvSpPr>
          <p:nvPr>
            <p:ph type="dt" sz="half" idx="10"/>
          </p:nvPr>
        </p:nvSpPr>
        <p:spPr>
          <a:xfrm>
            <a:off x="3582988" y="6426201"/>
            <a:ext cx="2819399" cy="126999"/>
          </a:xfrm>
        </p:spPr>
        <p:txBody>
          <a:bodyPr/>
          <a:lstStyle/>
          <a:p>
            <a:fld id="{B84B7688-9093-40C3-8CE4-5EF6D937D6A0}" type="datetimeFigureOut">
              <a:rPr lang="en-US" smtClean="0"/>
              <a:t>6/14/2026</a:t>
            </a:fld>
            <a:endParaRPr lang="en-US"/>
          </a:p>
        </p:txBody>
      </p:sp>
      <p:sp>
        <p:nvSpPr>
          <p:cNvPr id="14" name="Slide Number Placeholder 13"/>
          <p:cNvSpPr>
            <a:spLocks noGrp="1"/>
          </p:cNvSpPr>
          <p:nvPr>
            <p:ph type="sldNum" sz="quarter" idx="11"/>
          </p:nvPr>
        </p:nvSpPr>
        <p:spPr>
          <a:xfrm>
            <a:off x="6414976" y="6400800"/>
            <a:ext cx="457200" cy="152400"/>
          </a:xfrm>
        </p:spPr>
        <p:txBody>
          <a:bodyPr/>
          <a:lstStyle>
            <a:lvl1pPr algn="r">
              <a:defRPr/>
            </a:lvl1pPr>
          </a:lstStyle>
          <a:p>
            <a:fld id="{64CECF76-83C8-4F60-8ED4-F689DC553273}" type="slidenum">
              <a:rPr lang="en-US" smtClean="0"/>
              <a:t>‹#›</a:t>
            </a:fld>
            <a:endParaRPr lang="en-US"/>
          </a:p>
        </p:txBody>
      </p:sp>
      <p:sp>
        <p:nvSpPr>
          <p:cNvPr id="15" name="Footer Placeholder 14"/>
          <p:cNvSpPr>
            <a:spLocks noGrp="1"/>
          </p:cNvSpPr>
          <p:nvPr>
            <p:ph type="ftr" sz="quarter" idx="12"/>
          </p:nvPr>
        </p:nvSpPr>
        <p:spPr>
          <a:xfrm>
            <a:off x="3581400" y="6296248"/>
            <a:ext cx="2820987" cy="152400"/>
          </a:xfrm>
        </p:spPr>
        <p:txBody>
          <a:bodyPr/>
          <a:lstStyle/>
          <a:p>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3657600" cy="5714999"/>
          </a:xfrm>
        </p:spPr>
        <p:txBody>
          <a:bodyPr/>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6" name="Title 15"/>
          <p:cNvSpPr>
            <a:spLocks noGrp="1"/>
          </p:cNvSpPr>
          <p:nvPr>
            <p:ph type="title"/>
          </p:nvPr>
        </p:nvSpPr>
        <p:spPr/>
        <p:txBody>
          <a:bodyPr/>
          <a:lstStyle/>
          <a:p>
            <a:r>
              <a:rPr lang="en-US" smtClean="0"/>
              <a:t>Click to edit Master title style</a:t>
            </a:r>
            <a:endParaRPr lang="en-US"/>
          </a:p>
        </p:txBody>
      </p:sp>
      <p:sp>
        <p:nvSpPr>
          <p:cNvPr id="10" name="Date Placeholder 9"/>
          <p:cNvSpPr>
            <a:spLocks noGrp="1"/>
          </p:cNvSpPr>
          <p:nvPr>
            <p:ph type="dt" sz="half" idx="10"/>
          </p:nvPr>
        </p:nvSpPr>
        <p:spPr/>
        <p:txBody>
          <a:bodyPr/>
          <a:lstStyle/>
          <a:p>
            <a:fld id="{B84B7688-9093-40C3-8CE4-5EF6D937D6A0}" type="datetimeFigureOut">
              <a:rPr lang="en-US" smtClean="0"/>
              <a:t>6/14/2026</a:t>
            </a:fld>
            <a:endParaRPr lang="en-US"/>
          </a:p>
        </p:txBody>
      </p:sp>
      <p:sp>
        <p:nvSpPr>
          <p:cNvPr id="11" name="Slide Number Placeholder 10"/>
          <p:cNvSpPr>
            <a:spLocks noGrp="1"/>
          </p:cNvSpPr>
          <p:nvPr>
            <p:ph type="sldNum" sz="quarter" idx="11"/>
          </p:nvPr>
        </p:nvSpPr>
        <p:spPr/>
        <p:txBody>
          <a:bodyPr/>
          <a:lstStyle/>
          <a:p>
            <a:fld id="{64CECF76-83C8-4F60-8ED4-F689DC553273}" type="slidenum">
              <a:rPr lang="en-US" smtClean="0"/>
              <a:t>‹#›</a:t>
            </a:fld>
            <a:endParaRPr lang="en-US"/>
          </a:p>
        </p:txBody>
      </p:sp>
      <p:sp>
        <p:nvSpPr>
          <p:cNvPr id="12" name="Footer Placeholder 11"/>
          <p:cNvSpPr>
            <a:spLocks noGrp="1"/>
          </p:cNvSpPr>
          <p:nvPr>
            <p:ph type="ftr" sz="quarter" idx="12"/>
          </p:nvPr>
        </p:nvSpPr>
        <p:spPr/>
        <p:txBody>
          <a:bodyPr/>
          <a:lstStyle/>
          <a:p>
            <a:endParaRPr 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descr="sphere1.png"/>
          <p:cNvPicPr>
            <a:picLocks noChangeAspect="1"/>
          </p:cNvPicPr>
          <p:nvPr/>
        </p:nvPicPr>
        <p:blipFill>
          <a:blip r:embed="rId2" cstate="print"/>
          <a:stretch>
            <a:fillRect/>
          </a:stretch>
        </p:blipFill>
        <p:spPr>
          <a:xfrm>
            <a:off x="6858000" y="0"/>
            <a:ext cx="2293626" cy="6858000"/>
          </a:xfrm>
          <a:prstGeom prst="rect">
            <a:avLst/>
          </a:prstGeom>
        </p:spPr>
      </p:pic>
      <p:sp>
        <p:nvSpPr>
          <p:cNvPr id="12" name="Date Placeholder 11"/>
          <p:cNvSpPr>
            <a:spLocks noGrp="1"/>
          </p:cNvSpPr>
          <p:nvPr>
            <p:ph type="dt" sz="half" idx="10"/>
          </p:nvPr>
        </p:nvSpPr>
        <p:spPr>
          <a:xfrm>
            <a:off x="839788" y="6426201"/>
            <a:ext cx="2819399" cy="126999"/>
          </a:xfrm>
        </p:spPr>
        <p:txBody>
          <a:bodyPr/>
          <a:lstStyle/>
          <a:p>
            <a:fld id="{B84B7688-9093-40C3-8CE4-5EF6D937D6A0}" type="datetimeFigureOut">
              <a:rPr lang="en-US" smtClean="0"/>
              <a:t>6/14/2026</a:t>
            </a:fld>
            <a:endParaRPr lang="en-US"/>
          </a:p>
        </p:txBody>
      </p:sp>
      <p:sp>
        <p:nvSpPr>
          <p:cNvPr id="13" name="Slide Number Placeholder 12"/>
          <p:cNvSpPr>
            <a:spLocks noGrp="1"/>
          </p:cNvSpPr>
          <p:nvPr>
            <p:ph type="sldNum" sz="quarter" idx="11"/>
          </p:nvPr>
        </p:nvSpPr>
        <p:spPr>
          <a:xfrm>
            <a:off x="4116388" y="6400800"/>
            <a:ext cx="533400" cy="152400"/>
          </a:xfrm>
        </p:spPr>
        <p:txBody>
          <a:bodyPr/>
          <a:lstStyle/>
          <a:p>
            <a:fld id="{64CECF76-83C8-4F60-8ED4-F689DC553273}" type="slidenum">
              <a:rPr lang="en-US" smtClean="0"/>
              <a:t>‹#›</a:t>
            </a:fld>
            <a:endParaRPr lang="en-US"/>
          </a:p>
        </p:txBody>
      </p:sp>
      <p:sp>
        <p:nvSpPr>
          <p:cNvPr id="14" name="Footer Placeholder 13"/>
          <p:cNvSpPr>
            <a:spLocks noGrp="1"/>
          </p:cNvSpPr>
          <p:nvPr>
            <p:ph type="ftr" sz="quarter" idx="12"/>
          </p:nvPr>
        </p:nvSpPr>
        <p:spPr>
          <a:xfrm>
            <a:off x="838200" y="6296248"/>
            <a:ext cx="2820987" cy="152400"/>
          </a:xfrm>
        </p:spPr>
        <p:txBody>
          <a:bodyPr/>
          <a:lstStyle/>
          <a:p>
            <a:endParaRPr lang="en-US"/>
          </a:p>
        </p:txBody>
      </p:sp>
      <p:sp>
        <p:nvSpPr>
          <p:cNvPr id="15" name="Title 14"/>
          <p:cNvSpPr>
            <a:spLocks noGrp="1"/>
          </p:cNvSpPr>
          <p:nvPr>
            <p:ph type="title"/>
          </p:nvPr>
        </p:nvSpPr>
        <p:spPr>
          <a:xfrm>
            <a:off x="457200" y="1828800"/>
            <a:ext cx="3200400" cy="1752600"/>
          </a:xfrm>
        </p:spPr>
        <p:txBody>
          <a:bodyPr anchor="b"/>
          <a:lstStyle/>
          <a:p>
            <a:r>
              <a:rPr lang="en-US" smtClean="0"/>
              <a:t>Click to edit Master title style</a:t>
            </a:r>
            <a:endParaRPr lang="en-US"/>
          </a:p>
        </p:txBody>
      </p:sp>
      <p:sp>
        <p:nvSpPr>
          <p:cNvPr id="3" name="Text Placeholder 2"/>
          <p:cNvSpPr>
            <a:spLocks noGrp="1"/>
          </p:cNvSpPr>
          <p:nvPr>
            <p:ph type="body" sz="quarter" idx="13"/>
          </p:nvPr>
        </p:nvSpPr>
        <p:spPr>
          <a:xfrm>
            <a:off x="457200" y="3578224"/>
            <a:ext cx="3200645"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smtClean="0"/>
              <a:t>Click to edit Master text styles</a:t>
            </a:r>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3429000"/>
            <a:ext cx="31242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57200" y="457200"/>
            <a:ext cx="31242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itle 1"/>
          <p:cNvSpPr>
            <a:spLocks noGrp="1"/>
          </p:cNvSpPr>
          <p:nvPr>
            <p:ph type="title"/>
          </p:nvPr>
        </p:nvSpPr>
        <p:spPr>
          <a:xfrm>
            <a:off x="4876800" y="457200"/>
            <a:ext cx="2819400" cy="5714999"/>
          </a:xfrm>
        </p:spPr>
        <p:txBody>
          <a:bodyPr/>
          <a:lstStyle/>
          <a:p>
            <a:r>
              <a:rPr lang="en-US" smtClean="0"/>
              <a:t>Click to edit Master title style</a:t>
            </a:r>
            <a:endParaRPr lang="en-US"/>
          </a:p>
        </p:txBody>
      </p:sp>
      <p:sp>
        <p:nvSpPr>
          <p:cNvPr id="9" name="Date Placeholder 8"/>
          <p:cNvSpPr>
            <a:spLocks noGrp="1"/>
          </p:cNvSpPr>
          <p:nvPr>
            <p:ph type="dt" sz="half" idx="10"/>
          </p:nvPr>
        </p:nvSpPr>
        <p:spPr/>
        <p:txBody>
          <a:bodyPr/>
          <a:lstStyle/>
          <a:p>
            <a:fld id="{B84B7688-9093-40C3-8CE4-5EF6D937D6A0}" type="datetimeFigureOut">
              <a:rPr lang="en-US" smtClean="0"/>
              <a:t>6/14/2026</a:t>
            </a:fld>
            <a:endParaRPr lang="en-US"/>
          </a:p>
        </p:txBody>
      </p:sp>
      <p:sp>
        <p:nvSpPr>
          <p:cNvPr id="13" name="Slide Number Placeholder 12"/>
          <p:cNvSpPr>
            <a:spLocks noGrp="1"/>
          </p:cNvSpPr>
          <p:nvPr>
            <p:ph type="sldNum" sz="quarter" idx="11"/>
          </p:nvPr>
        </p:nvSpPr>
        <p:spPr/>
        <p:txBody>
          <a:bodyPr/>
          <a:lstStyle/>
          <a:p>
            <a:fld id="{64CECF76-83C8-4F60-8ED4-F689DC553273}"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275238"/>
            <a:ext cx="35814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675288"/>
            <a:ext cx="35814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5" name="Text Placeholder 4"/>
          <p:cNvSpPr>
            <a:spLocks noGrp="1"/>
          </p:cNvSpPr>
          <p:nvPr>
            <p:ph type="body" sz="quarter" idx="3"/>
          </p:nvPr>
        </p:nvSpPr>
        <p:spPr>
          <a:xfrm>
            <a:off x="457199" y="3429000"/>
            <a:ext cx="35814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57199" y="3840162"/>
            <a:ext cx="35814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1" name="Title 1"/>
          <p:cNvSpPr>
            <a:spLocks noGrp="1"/>
          </p:cNvSpPr>
          <p:nvPr>
            <p:ph type="title"/>
          </p:nvPr>
        </p:nvSpPr>
        <p:spPr>
          <a:xfrm>
            <a:off x="4876800" y="457200"/>
            <a:ext cx="2819400" cy="5714999"/>
          </a:xfrm>
        </p:spPr>
        <p:txBody>
          <a:bodyPr/>
          <a:lstStyle/>
          <a:p>
            <a:r>
              <a:rPr lang="en-US" smtClean="0"/>
              <a:t>Click to edit Master title style</a:t>
            </a:r>
            <a:endParaRPr lang="en-US"/>
          </a:p>
        </p:txBody>
      </p:sp>
      <p:sp>
        <p:nvSpPr>
          <p:cNvPr id="12" name="Date Placeholder 11"/>
          <p:cNvSpPr>
            <a:spLocks noGrp="1"/>
          </p:cNvSpPr>
          <p:nvPr>
            <p:ph type="dt" sz="half" idx="10"/>
          </p:nvPr>
        </p:nvSpPr>
        <p:spPr/>
        <p:txBody>
          <a:bodyPr/>
          <a:lstStyle/>
          <a:p>
            <a:fld id="{B84B7688-9093-40C3-8CE4-5EF6D937D6A0}" type="datetimeFigureOut">
              <a:rPr lang="en-US" smtClean="0"/>
              <a:t>6/14/2026</a:t>
            </a:fld>
            <a:endParaRPr lang="en-US"/>
          </a:p>
        </p:txBody>
      </p:sp>
      <p:sp>
        <p:nvSpPr>
          <p:cNvPr id="14" name="Slide Number Placeholder 13"/>
          <p:cNvSpPr>
            <a:spLocks noGrp="1"/>
          </p:cNvSpPr>
          <p:nvPr>
            <p:ph type="sldNum" sz="quarter" idx="11"/>
          </p:nvPr>
        </p:nvSpPr>
        <p:spPr/>
        <p:txBody>
          <a:bodyPr/>
          <a:lstStyle/>
          <a:p>
            <a:fld id="{64CECF76-83C8-4F60-8ED4-F689DC553273}" type="slidenum">
              <a:rPr lang="en-US" smtClean="0"/>
              <a:t>‹#›</a:t>
            </a:fld>
            <a:endParaRPr lang="en-US"/>
          </a:p>
        </p:txBody>
      </p:sp>
      <p:sp>
        <p:nvSpPr>
          <p:cNvPr id="16" name="Footer Placeholder 15"/>
          <p:cNvSpPr>
            <a:spLocks noGrp="1"/>
          </p:cNvSpPr>
          <p:nvPr>
            <p:ph type="ftr" sz="quarter" idx="12"/>
          </p:nvPr>
        </p:nvSpPr>
        <p:spPr/>
        <p:txBody>
          <a:bodyPr/>
          <a:lstStyle/>
          <a:p>
            <a:endParaRPr lang="en-US"/>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33800" y="457200"/>
            <a:ext cx="3962400" cy="5715000"/>
          </a:xfrm>
        </p:spPr>
        <p:txBody>
          <a:bodyPr/>
          <a:lstStyle/>
          <a:p>
            <a:r>
              <a:rPr lang="en-US" smtClean="0"/>
              <a:t>Click to edit Master title style</a:t>
            </a:r>
            <a:endParaRPr lang="en-US" dirty="0"/>
          </a:p>
        </p:txBody>
      </p:sp>
      <p:sp>
        <p:nvSpPr>
          <p:cNvPr id="9" name="Date Placeholder 8"/>
          <p:cNvSpPr>
            <a:spLocks noGrp="1"/>
          </p:cNvSpPr>
          <p:nvPr>
            <p:ph type="dt" sz="half" idx="10"/>
          </p:nvPr>
        </p:nvSpPr>
        <p:spPr/>
        <p:txBody>
          <a:bodyPr/>
          <a:lstStyle/>
          <a:p>
            <a:fld id="{B84B7688-9093-40C3-8CE4-5EF6D937D6A0}" type="datetimeFigureOut">
              <a:rPr lang="en-US" smtClean="0"/>
              <a:t>6/14/2026</a:t>
            </a:fld>
            <a:endParaRPr lang="en-US"/>
          </a:p>
        </p:txBody>
      </p:sp>
      <p:sp>
        <p:nvSpPr>
          <p:cNvPr id="10" name="Slide Number Placeholder 9"/>
          <p:cNvSpPr>
            <a:spLocks noGrp="1"/>
          </p:cNvSpPr>
          <p:nvPr>
            <p:ph type="sldNum" sz="quarter" idx="11"/>
          </p:nvPr>
        </p:nvSpPr>
        <p:spPr/>
        <p:txBody>
          <a:bodyPr/>
          <a:lstStyle/>
          <a:p>
            <a:fld id="{64CECF76-83C8-4F60-8ED4-F689DC553273}" type="slidenum">
              <a:rPr lang="en-US" smtClean="0"/>
              <a:t>‹#›</a:t>
            </a:fld>
            <a:endParaRPr lang="en-US"/>
          </a:p>
        </p:txBody>
      </p:sp>
      <p:sp>
        <p:nvSpPr>
          <p:cNvPr id="11" name="Footer Placeholder 10"/>
          <p:cNvSpPr>
            <a:spLocks noGrp="1"/>
          </p:cNvSpPr>
          <p:nvPr>
            <p:ph type="ftr" sz="quarter" idx="12"/>
          </p:nvPr>
        </p:nvSpPr>
        <p:spPr/>
        <p:txBody>
          <a:bodyPr/>
          <a:lstStyle/>
          <a:p>
            <a:endParaRPr lang="en-US"/>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B84B7688-9093-40C3-8CE4-5EF6D937D6A0}" type="datetimeFigureOut">
              <a:rPr lang="en-US" smtClean="0"/>
              <a:t>6/14/2026</a:t>
            </a:fld>
            <a:endParaRPr lang="en-US"/>
          </a:p>
        </p:txBody>
      </p:sp>
      <p:sp>
        <p:nvSpPr>
          <p:cNvPr id="9" name="Slide Number Placeholder 8"/>
          <p:cNvSpPr>
            <a:spLocks noGrp="1"/>
          </p:cNvSpPr>
          <p:nvPr>
            <p:ph type="sldNum" sz="quarter" idx="11"/>
          </p:nvPr>
        </p:nvSpPr>
        <p:spPr/>
        <p:txBody>
          <a:bodyPr/>
          <a:lstStyle/>
          <a:p>
            <a:fld id="{64CECF76-83C8-4F60-8ED4-F689DC553273}"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181600" y="1676400"/>
            <a:ext cx="2514600" cy="1874837"/>
          </a:xfrm>
        </p:spPr>
        <p:txBody>
          <a:bodyPr anchor="b">
            <a:normAutofit/>
          </a:bodyPr>
          <a:lstStyle>
            <a:lvl1pPr algn="r">
              <a:defRPr sz="2000" b="0">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304800" y="1676400"/>
            <a:ext cx="4700016"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14" name="Text Placeholder 3"/>
          <p:cNvSpPr>
            <a:spLocks noGrp="1"/>
          </p:cNvSpPr>
          <p:nvPr>
            <p:ph type="body" sz="half" idx="2"/>
          </p:nvPr>
        </p:nvSpPr>
        <p:spPr>
          <a:xfrm>
            <a:off x="5486400" y="3552372"/>
            <a:ext cx="22098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14"/>
          <p:cNvSpPr>
            <a:spLocks noGrp="1"/>
          </p:cNvSpPr>
          <p:nvPr>
            <p:ph type="dt" sz="half" idx="10"/>
          </p:nvPr>
        </p:nvSpPr>
        <p:spPr/>
        <p:txBody>
          <a:bodyPr/>
          <a:lstStyle/>
          <a:p>
            <a:fld id="{B84B7688-9093-40C3-8CE4-5EF6D937D6A0}" type="datetimeFigureOut">
              <a:rPr lang="en-US" smtClean="0"/>
              <a:t>6/14/2026</a:t>
            </a:fld>
            <a:endParaRPr lang="en-US"/>
          </a:p>
        </p:txBody>
      </p:sp>
      <p:sp>
        <p:nvSpPr>
          <p:cNvPr id="16" name="Slide Number Placeholder 15"/>
          <p:cNvSpPr>
            <a:spLocks noGrp="1"/>
          </p:cNvSpPr>
          <p:nvPr>
            <p:ph type="sldNum" sz="quarter" idx="11"/>
          </p:nvPr>
        </p:nvSpPr>
        <p:spPr/>
        <p:txBody>
          <a:bodyPr/>
          <a:lstStyle/>
          <a:p>
            <a:fld id="{64CECF76-83C8-4F60-8ED4-F689DC553273}" type="slidenum">
              <a:rPr lang="en-US" smtClean="0"/>
              <a:t>‹#›</a:t>
            </a:fld>
            <a:endParaRPr lang="en-US"/>
          </a:p>
        </p:txBody>
      </p:sp>
      <p:sp>
        <p:nvSpPr>
          <p:cNvPr id="17" name="Footer Placeholder 16"/>
          <p:cNvSpPr>
            <a:spLocks noGrp="1"/>
          </p:cNvSpPr>
          <p:nvPr>
            <p:ph type="ftr" sz="quarter" idx="12"/>
          </p:nvPr>
        </p:nvSpPr>
        <p:spPr/>
        <p:txBody>
          <a:bodyPr/>
          <a:lstStyle/>
          <a:p>
            <a:endParaRPr lang="en-US"/>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04800" y="1676400"/>
            <a:ext cx="4696967" cy="35052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11" name="Title 1"/>
          <p:cNvSpPr>
            <a:spLocks noGrp="1"/>
          </p:cNvSpPr>
          <p:nvPr>
            <p:ph type="title"/>
          </p:nvPr>
        </p:nvSpPr>
        <p:spPr>
          <a:xfrm>
            <a:off x="5181600" y="1676400"/>
            <a:ext cx="2514600" cy="1875972"/>
          </a:xfrm>
        </p:spPr>
        <p:txBody>
          <a:bodyPr anchor="b">
            <a:normAutofit/>
          </a:bodyPr>
          <a:lstStyle>
            <a:lvl1pPr algn="r">
              <a:defRPr sz="2000" b="0">
                <a:effectLst/>
              </a:defRPr>
            </a:lvl1pPr>
          </a:lstStyle>
          <a:p>
            <a:r>
              <a:rPr lang="en-US" smtClean="0"/>
              <a:t>Click to edit Master title style</a:t>
            </a:r>
            <a:endParaRPr lang="en-US" dirty="0"/>
          </a:p>
        </p:txBody>
      </p:sp>
      <p:sp>
        <p:nvSpPr>
          <p:cNvPr id="12" name="Text Placeholder 3"/>
          <p:cNvSpPr>
            <a:spLocks noGrp="1"/>
          </p:cNvSpPr>
          <p:nvPr>
            <p:ph type="body" sz="half" idx="2"/>
          </p:nvPr>
        </p:nvSpPr>
        <p:spPr>
          <a:xfrm>
            <a:off x="5486400" y="3552372"/>
            <a:ext cx="22098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Date Placeholder 15"/>
          <p:cNvSpPr>
            <a:spLocks noGrp="1"/>
          </p:cNvSpPr>
          <p:nvPr>
            <p:ph type="dt" sz="half" idx="10"/>
          </p:nvPr>
        </p:nvSpPr>
        <p:spPr/>
        <p:txBody>
          <a:bodyPr/>
          <a:lstStyle/>
          <a:p>
            <a:fld id="{B84B7688-9093-40C3-8CE4-5EF6D937D6A0}" type="datetimeFigureOut">
              <a:rPr lang="en-US" smtClean="0"/>
              <a:t>6/14/2026</a:t>
            </a:fld>
            <a:endParaRPr lang="en-US"/>
          </a:p>
        </p:txBody>
      </p:sp>
      <p:sp>
        <p:nvSpPr>
          <p:cNvPr id="17" name="Slide Number Placeholder 16"/>
          <p:cNvSpPr>
            <a:spLocks noGrp="1"/>
          </p:cNvSpPr>
          <p:nvPr>
            <p:ph type="sldNum" sz="quarter" idx="11"/>
          </p:nvPr>
        </p:nvSpPr>
        <p:spPr/>
        <p:txBody>
          <a:bodyPr/>
          <a:lstStyle/>
          <a:p>
            <a:fld id="{64CECF76-83C8-4F60-8ED4-F689DC553273}" type="slidenum">
              <a:rPr lang="en-US" smtClean="0"/>
              <a:t>‹#›</a:t>
            </a:fld>
            <a:endParaRPr lang="en-US"/>
          </a:p>
        </p:txBody>
      </p:sp>
      <p:sp>
        <p:nvSpPr>
          <p:cNvPr id="18" name="Footer Placeholder 17"/>
          <p:cNvSpPr>
            <a:spLocks noGrp="1"/>
          </p:cNvSpPr>
          <p:nvPr>
            <p:ph type="ftr" sz="quarter" idx="12"/>
          </p:nvPr>
        </p:nvSpPr>
        <p:spPr/>
        <p:txBody>
          <a:bodyPr/>
          <a:lstStyle/>
          <a:p>
            <a:endParaRPr lang="en-US"/>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Date Placeholder 12"/>
          <p:cNvSpPr>
            <a:spLocks noGrp="1"/>
          </p:cNvSpPr>
          <p:nvPr>
            <p:ph type="dt" sz="half" idx="10"/>
          </p:nvPr>
        </p:nvSpPr>
        <p:spPr/>
        <p:txBody>
          <a:bodyPr/>
          <a:lstStyle/>
          <a:p>
            <a:fld id="{B84B7688-9093-40C3-8CE4-5EF6D937D6A0}" type="datetimeFigureOut">
              <a:rPr lang="en-US" smtClean="0"/>
              <a:t>6/14/2026</a:t>
            </a:fld>
            <a:endParaRPr lang="en-US"/>
          </a:p>
        </p:txBody>
      </p:sp>
      <p:sp>
        <p:nvSpPr>
          <p:cNvPr id="14" name="Slide Number Placeholder 13"/>
          <p:cNvSpPr>
            <a:spLocks noGrp="1"/>
          </p:cNvSpPr>
          <p:nvPr>
            <p:ph type="sldNum" sz="quarter" idx="11"/>
          </p:nvPr>
        </p:nvSpPr>
        <p:spPr/>
        <p:txBody>
          <a:bodyPr/>
          <a:lstStyle/>
          <a:p>
            <a:fld id="{64CECF76-83C8-4F60-8ED4-F689DC553273}" type="slidenum">
              <a:rPr lang="en-US" smtClean="0"/>
              <a:t>‹#›</a:t>
            </a:fld>
            <a:endParaRPr lang="en-US"/>
          </a:p>
        </p:txBody>
      </p:sp>
      <p:sp>
        <p:nvSpPr>
          <p:cNvPr id="15" name="Footer Placeholder 14"/>
          <p:cNvSpPr>
            <a:spLocks noGrp="1"/>
          </p:cNvSpPr>
          <p:nvPr>
            <p:ph type="ftr" sz="quarter" idx="12"/>
          </p:nvPr>
        </p:nvSpPr>
        <p:spPr/>
        <p:txBody>
          <a:bodyPr/>
          <a:lstStyle/>
          <a:p>
            <a:endParaRPr 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Date Placeholder 12"/>
          <p:cNvSpPr>
            <a:spLocks noGrp="1"/>
          </p:cNvSpPr>
          <p:nvPr>
            <p:ph type="dt" sz="half" idx="10"/>
          </p:nvPr>
        </p:nvSpPr>
        <p:spPr/>
        <p:txBody>
          <a:bodyPr/>
          <a:lstStyle/>
          <a:p>
            <a:fld id="{B84B7688-9093-40C3-8CE4-5EF6D937D6A0}" type="datetimeFigureOut">
              <a:rPr lang="en-US" smtClean="0"/>
              <a:t>6/14/2026</a:t>
            </a:fld>
            <a:endParaRPr lang="en-US"/>
          </a:p>
        </p:txBody>
      </p:sp>
      <p:sp>
        <p:nvSpPr>
          <p:cNvPr id="14" name="Slide Number Placeholder 13"/>
          <p:cNvSpPr>
            <a:spLocks noGrp="1"/>
          </p:cNvSpPr>
          <p:nvPr>
            <p:ph type="sldNum" sz="quarter" idx="11"/>
          </p:nvPr>
        </p:nvSpPr>
        <p:spPr/>
        <p:txBody>
          <a:bodyPr/>
          <a:lstStyle/>
          <a:p>
            <a:fld id="{64CECF76-83C8-4F60-8ED4-F689DC553273}" type="slidenum">
              <a:rPr lang="en-US" smtClean="0"/>
              <a:t>‹#›</a:t>
            </a:fld>
            <a:endParaRPr lang="en-US"/>
          </a:p>
        </p:txBody>
      </p:sp>
      <p:sp>
        <p:nvSpPr>
          <p:cNvPr id="15" name="Footer Placeholder 14"/>
          <p:cNvSpPr>
            <a:spLocks noGrp="1"/>
          </p:cNvSpPr>
          <p:nvPr>
            <p:ph type="ftr" sz="quarter" idx="12"/>
          </p:nvPr>
        </p:nvSpPr>
        <p:spPr/>
        <p:txBody>
          <a:bodyPr/>
          <a:lstStyle/>
          <a:p>
            <a:endParaRPr lang="en-US"/>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2" name="Picture 11" descr="sphere2.png"/>
          <p:cNvPicPr>
            <a:picLocks noChangeAspect="1"/>
          </p:cNvPicPr>
          <p:nvPr/>
        </p:nvPicPr>
        <p:blipFill>
          <a:blip r:embed="rId13" cstate="print"/>
          <a:stretch>
            <a:fillRect/>
          </a:stretch>
        </p:blipFill>
        <p:spPr>
          <a:xfrm>
            <a:off x="8823693" y="0"/>
            <a:ext cx="320307" cy="6858000"/>
          </a:xfrm>
          <a:prstGeom prst="rect">
            <a:avLst/>
          </a:prstGeom>
        </p:spPr>
      </p:pic>
      <p:sp>
        <p:nvSpPr>
          <p:cNvPr id="2" name="Title Placeholder 1"/>
          <p:cNvSpPr>
            <a:spLocks noGrp="1"/>
          </p:cNvSpPr>
          <p:nvPr>
            <p:ph type="title"/>
          </p:nvPr>
        </p:nvSpPr>
        <p:spPr>
          <a:xfrm>
            <a:off x="4876800" y="457200"/>
            <a:ext cx="2819400" cy="571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457200"/>
            <a:ext cx="3657600" cy="5714999"/>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Slide Number Placeholder 7"/>
          <p:cNvSpPr>
            <a:spLocks noGrp="1"/>
          </p:cNvSpPr>
          <p:nvPr>
            <p:ph type="sldNum" sz="quarter" idx="4"/>
          </p:nvPr>
        </p:nvSpPr>
        <p:spPr>
          <a:xfrm>
            <a:off x="7772400" y="6400800"/>
            <a:ext cx="533400" cy="152400"/>
          </a:xfrm>
          <a:prstGeom prst="rect">
            <a:avLst/>
          </a:prstGeom>
        </p:spPr>
        <p:txBody>
          <a:bodyPr vert="horz" lIns="91440" tIns="45720" rIns="91440" bIns="45720" rtlCol="0" anchor="ctr"/>
          <a:lstStyle>
            <a:lvl1pPr algn="ctr">
              <a:defRPr sz="1050">
                <a:solidFill>
                  <a:schemeClr val="tx1">
                    <a:lumMod val="50000"/>
                    <a:lumOff val="50000"/>
                  </a:schemeClr>
                </a:solidFill>
              </a:defRPr>
            </a:lvl1pPr>
          </a:lstStyle>
          <a:p>
            <a:fld id="{64CECF76-83C8-4F60-8ED4-F689DC553273}" type="slidenum">
              <a:rPr lang="en-US" smtClean="0"/>
              <a:t>‹#›</a:t>
            </a:fld>
            <a:endParaRPr lang="en-US"/>
          </a:p>
        </p:txBody>
      </p:sp>
      <p:sp>
        <p:nvSpPr>
          <p:cNvPr id="9" name="Date Placeholder 8"/>
          <p:cNvSpPr>
            <a:spLocks noGrp="1"/>
          </p:cNvSpPr>
          <p:nvPr>
            <p:ph type="dt" sz="half" idx="2"/>
          </p:nvPr>
        </p:nvSpPr>
        <p:spPr>
          <a:xfrm>
            <a:off x="4876801" y="6426201"/>
            <a:ext cx="2819399" cy="126999"/>
          </a:xfrm>
          <a:prstGeom prst="rect">
            <a:avLst/>
          </a:prstGeom>
        </p:spPr>
        <p:txBody>
          <a:bodyPr vert="horz" lIns="91440" tIns="45720" rIns="91440" bIns="45720" rtlCol="0" anchor="ctr"/>
          <a:lstStyle>
            <a:lvl1pPr algn="r">
              <a:defRPr sz="1050">
                <a:solidFill>
                  <a:schemeClr val="tx1">
                    <a:lumMod val="50000"/>
                    <a:lumOff val="50000"/>
                  </a:schemeClr>
                </a:solidFill>
              </a:defRPr>
            </a:lvl1pPr>
          </a:lstStyle>
          <a:p>
            <a:fld id="{B84B7688-9093-40C3-8CE4-5EF6D937D6A0}" type="datetimeFigureOut">
              <a:rPr lang="en-US" smtClean="0"/>
              <a:t>6/14/2026</a:t>
            </a:fld>
            <a:endParaRPr lang="en-US"/>
          </a:p>
        </p:txBody>
      </p:sp>
      <p:sp>
        <p:nvSpPr>
          <p:cNvPr id="10" name="Footer Placeholder 9"/>
          <p:cNvSpPr>
            <a:spLocks noGrp="1"/>
          </p:cNvSpPr>
          <p:nvPr>
            <p:ph type="ftr" sz="quarter" idx="3"/>
          </p:nvPr>
        </p:nvSpPr>
        <p:spPr>
          <a:xfrm>
            <a:off x="4875213" y="6296248"/>
            <a:ext cx="2820987" cy="152400"/>
          </a:xfrm>
          <a:prstGeom prst="rect">
            <a:avLst/>
          </a:prstGeom>
        </p:spPr>
        <p:txBody>
          <a:bodyPr vert="horz" lIns="91440" tIns="45720" rIns="91440" bIns="45720" rtlCol="0" anchor="b"/>
          <a:lstStyle>
            <a:lvl1pPr algn="r">
              <a:defRPr sz="1050">
                <a:solidFill>
                  <a:schemeClr val="tx1"/>
                </a:solidFill>
              </a:defRPr>
            </a:lvl1pPr>
          </a:lstStyle>
          <a:p>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r" defTabSz="914400" rtl="0" eaLnBrk="1" latinLnBrk="0" hangingPunct="1">
        <a:spcBef>
          <a:spcPct val="0"/>
        </a:spcBef>
        <a:buNone/>
        <a:defRPr sz="2800" kern="1200">
          <a:gradFill>
            <a:gsLst>
              <a:gs pos="0">
                <a:schemeClr val="tx1">
                  <a:lumMod val="50000"/>
                </a:schemeClr>
              </a:gs>
              <a:gs pos="61000">
                <a:schemeClr val="tx1"/>
              </a:gs>
            </a:gsLst>
            <a:lin ang="5400000" scaled="0"/>
          </a:gradFill>
          <a:effectLst/>
          <a:latin typeface="+mj-lt"/>
          <a:ea typeface="+mj-ea"/>
          <a:cs typeface="+mj-cs"/>
        </a:defRPr>
      </a:lvl1pPr>
    </p:titleStyle>
    <p:bodyStyle>
      <a:lvl1pPr marL="182880" indent="-182880" algn="l" defTabSz="914400" rtl="0" eaLnBrk="1" latinLnBrk="0" hangingPunct="1">
        <a:spcBef>
          <a:spcPct val="20000"/>
        </a:spcBef>
        <a:buClr>
          <a:schemeClr val="tx1">
            <a:lumMod val="50000"/>
            <a:lumOff val="50000"/>
          </a:schemeClr>
        </a:buClr>
        <a:buFont typeface="Wingdings" pitchFamily="2" charset="2"/>
        <a:buChar char="§"/>
        <a:defRPr sz="1800" kern="1200">
          <a:solidFill>
            <a:schemeClr val="tx1">
              <a:lumMod val="85000"/>
            </a:schemeClr>
          </a:solidFill>
          <a:latin typeface="+mn-lt"/>
          <a:ea typeface="+mn-ea"/>
          <a:cs typeface="+mn-cs"/>
        </a:defRPr>
      </a:lvl1pPr>
      <a:lvl2pPr marL="41148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2pPr>
      <a:lvl3pPr marL="59436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3pPr>
      <a:lvl4pPr marL="77724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4pPr>
      <a:lvl5pPr marL="96012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hyperlink" Target="https://www.simplypsychology.org/Erik-Erikson.html"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43608" y="3284984"/>
            <a:ext cx="4997152" cy="3456384"/>
          </a:xfrm>
          <a:solidFill>
            <a:schemeClr val="bg1"/>
          </a:solidFill>
          <a:ln>
            <a:solidFill>
              <a:schemeClr val="tx1"/>
            </a:solidFill>
          </a:ln>
        </p:spPr>
        <p:txBody>
          <a:bodyPr>
            <a:normAutofit/>
          </a:bodyPr>
          <a:lstStyle/>
          <a:p>
            <a:pPr lvl="0" algn="l" defTabSz="457200">
              <a:buClrTx/>
            </a:pPr>
            <a:r>
              <a:rPr lang="en-GB" sz="2400" b="1" dirty="0" smtClean="0">
                <a:solidFill>
                  <a:schemeClr val="tx1"/>
                </a:solidFill>
                <a:latin typeface="Arial" pitchFamily="34" charset="0"/>
                <a:cs typeface="Arial" pitchFamily="34" charset="0"/>
              </a:rPr>
              <a:t>Name = </a:t>
            </a:r>
            <a:r>
              <a:rPr lang="en-GB" sz="2400" b="1" dirty="0" err="1" smtClean="0">
                <a:solidFill>
                  <a:schemeClr val="tx1"/>
                </a:solidFill>
                <a:latin typeface="Arial" pitchFamily="34" charset="0"/>
                <a:cs typeface="Arial" pitchFamily="34" charset="0"/>
              </a:rPr>
              <a:t>Zatoon</a:t>
            </a:r>
            <a:r>
              <a:rPr lang="en-GB" sz="2400" b="1" dirty="0" smtClean="0">
                <a:solidFill>
                  <a:schemeClr val="tx1"/>
                </a:solidFill>
                <a:latin typeface="Arial" pitchFamily="34" charset="0"/>
                <a:cs typeface="Arial" pitchFamily="34" charset="0"/>
              </a:rPr>
              <a:t> Ali</a:t>
            </a:r>
            <a:endParaRPr lang="en-GB" sz="2400" b="1" dirty="0">
              <a:solidFill>
                <a:schemeClr val="tx1"/>
              </a:solidFill>
              <a:latin typeface="Arial" pitchFamily="34" charset="0"/>
              <a:cs typeface="Arial" pitchFamily="34" charset="0"/>
            </a:endParaRPr>
          </a:p>
          <a:p>
            <a:pPr lvl="0" algn="l" defTabSz="457200">
              <a:buClrTx/>
            </a:pPr>
            <a:r>
              <a:rPr lang="en-GB" sz="2400" b="1" dirty="0">
                <a:solidFill>
                  <a:schemeClr val="tx1"/>
                </a:solidFill>
                <a:latin typeface="Arial" pitchFamily="34" charset="0"/>
                <a:cs typeface="Arial" pitchFamily="34" charset="0"/>
              </a:rPr>
              <a:t>Student </a:t>
            </a:r>
            <a:r>
              <a:rPr lang="en-GB" sz="2400" b="1" dirty="0" smtClean="0">
                <a:solidFill>
                  <a:schemeClr val="tx1"/>
                </a:solidFill>
                <a:latin typeface="Arial" pitchFamily="34" charset="0"/>
                <a:cs typeface="Arial" pitchFamily="34" charset="0"/>
              </a:rPr>
              <a:t>ID = 2427957</a:t>
            </a:r>
            <a:endParaRPr lang="en-GB" sz="2400" b="1" dirty="0">
              <a:solidFill>
                <a:schemeClr val="tx1"/>
              </a:solidFill>
              <a:latin typeface="Arial" pitchFamily="34" charset="0"/>
              <a:cs typeface="Arial" pitchFamily="34" charset="0"/>
            </a:endParaRPr>
          </a:p>
          <a:p>
            <a:pPr lvl="0" algn="l" defTabSz="457200">
              <a:buClrTx/>
            </a:pPr>
            <a:r>
              <a:rPr lang="en-GB" sz="2400" b="1" dirty="0">
                <a:solidFill>
                  <a:schemeClr val="tx1"/>
                </a:solidFill>
                <a:latin typeface="Arial" pitchFamily="34" charset="0"/>
                <a:cs typeface="Arial" pitchFamily="34" charset="0"/>
              </a:rPr>
              <a:t>LCHS4010 </a:t>
            </a:r>
            <a:endParaRPr lang="en-GB" sz="2400" b="1" dirty="0" smtClean="0">
              <a:solidFill>
                <a:schemeClr val="tx1"/>
              </a:solidFill>
              <a:latin typeface="Arial" pitchFamily="34" charset="0"/>
              <a:cs typeface="Arial" pitchFamily="34" charset="0"/>
            </a:endParaRPr>
          </a:p>
          <a:p>
            <a:pPr lvl="0" algn="l" defTabSz="457200">
              <a:buClrTx/>
            </a:pPr>
            <a:r>
              <a:rPr lang="en-GB" sz="2400" b="1" dirty="0" smtClean="0">
                <a:solidFill>
                  <a:schemeClr val="tx1"/>
                </a:solidFill>
                <a:latin typeface="Arial" pitchFamily="34" charset="0"/>
                <a:cs typeface="Arial" pitchFamily="34" charset="0"/>
              </a:rPr>
              <a:t>Module = Psychology </a:t>
            </a:r>
            <a:r>
              <a:rPr lang="en-GB" sz="2400" b="1" dirty="0">
                <a:solidFill>
                  <a:schemeClr val="tx1"/>
                </a:solidFill>
                <a:latin typeface="Arial" pitchFamily="34" charset="0"/>
                <a:cs typeface="Arial" pitchFamily="34" charset="0"/>
              </a:rPr>
              <a:t>in Health and Social </a:t>
            </a:r>
            <a:r>
              <a:rPr lang="en-GB" sz="2400" b="1" dirty="0" smtClean="0">
                <a:solidFill>
                  <a:schemeClr val="tx1"/>
                </a:solidFill>
                <a:latin typeface="Arial" pitchFamily="34" charset="0"/>
                <a:cs typeface="Arial" pitchFamily="34" charset="0"/>
              </a:rPr>
              <a:t>Care</a:t>
            </a:r>
          </a:p>
          <a:p>
            <a:pPr lvl="0" algn="l" defTabSz="457200">
              <a:buClrTx/>
            </a:pPr>
            <a:r>
              <a:rPr lang="en-GB" sz="2400" b="1" dirty="0">
                <a:solidFill>
                  <a:schemeClr val="tx1"/>
                </a:solidFill>
                <a:latin typeface="Arial" pitchFamily="34" charset="0"/>
                <a:cs typeface="Arial" pitchFamily="34" charset="0"/>
              </a:rPr>
              <a:t>Lecturer Name : </a:t>
            </a:r>
            <a:r>
              <a:rPr lang="en-GB" sz="2400" b="1" dirty="0" err="1">
                <a:solidFill>
                  <a:schemeClr val="tx1"/>
                </a:solidFill>
                <a:latin typeface="Arial" pitchFamily="34" charset="0"/>
                <a:cs typeface="Arial" pitchFamily="34" charset="0"/>
              </a:rPr>
              <a:t>Prabjot</a:t>
            </a:r>
            <a:r>
              <a:rPr lang="en-GB" sz="2400" b="1" dirty="0">
                <a:solidFill>
                  <a:schemeClr val="tx1"/>
                </a:solidFill>
                <a:latin typeface="Arial" pitchFamily="34" charset="0"/>
                <a:cs typeface="Arial" pitchFamily="34" charset="0"/>
              </a:rPr>
              <a:t> </a:t>
            </a:r>
            <a:r>
              <a:rPr lang="en-GB" sz="2400" b="1" dirty="0" err="1">
                <a:solidFill>
                  <a:schemeClr val="tx1"/>
                </a:solidFill>
                <a:latin typeface="Arial" pitchFamily="34" charset="0"/>
                <a:cs typeface="Arial" pitchFamily="34" charset="0"/>
              </a:rPr>
              <a:t>Kaur</a:t>
            </a:r>
            <a:r>
              <a:rPr lang="en-GB" sz="2400" b="1" dirty="0">
                <a:solidFill>
                  <a:schemeClr val="tx1"/>
                </a:solidFill>
                <a:latin typeface="Arial" pitchFamily="34" charset="0"/>
                <a:cs typeface="Arial" pitchFamily="34" charset="0"/>
              </a:rPr>
              <a:t> </a:t>
            </a:r>
            <a:r>
              <a:rPr lang="en-GB" sz="2400" b="1" dirty="0" err="1">
                <a:solidFill>
                  <a:schemeClr val="tx1"/>
                </a:solidFill>
                <a:latin typeface="Arial" pitchFamily="34" charset="0"/>
                <a:cs typeface="Arial" pitchFamily="34" charset="0"/>
              </a:rPr>
              <a:t>Sahota</a:t>
            </a:r>
            <a:endParaRPr lang="en-GB" sz="2400" b="1" dirty="0">
              <a:solidFill>
                <a:schemeClr val="tx1"/>
              </a:solidFill>
              <a:latin typeface="Arial" pitchFamily="34" charset="0"/>
              <a:cs typeface="Arial" pitchFamily="34" charset="0"/>
            </a:endParaRPr>
          </a:p>
          <a:p>
            <a:pPr lvl="0" algn="l" defTabSz="457200">
              <a:buClrTx/>
            </a:pPr>
            <a:endParaRPr lang="en-GB" sz="2400" dirty="0">
              <a:solidFill>
                <a:prstClr val="black">
                  <a:tint val="75000"/>
                </a:prstClr>
              </a:solidFill>
              <a:latin typeface="Arial" pitchFamily="34" charset="0"/>
              <a:cs typeface="Arial" pitchFamily="34" charset="0"/>
            </a:endParaRPr>
          </a:p>
          <a:p>
            <a:endParaRPr lang="en-US" dirty="0">
              <a:latin typeface="Arial" pitchFamily="34" charset="0"/>
              <a:cs typeface="Arial" pitchFamily="34" charset="0"/>
            </a:endParaRPr>
          </a:p>
        </p:txBody>
      </p:sp>
      <p:sp>
        <p:nvSpPr>
          <p:cNvPr id="2" name="Title 1"/>
          <p:cNvSpPr>
            <a:spLocks noGrp="1"/>
          </p:cNvSpPr>
          <p:nvPr>
            <p:ph type="title"/>
          </p:nvPr>
        </p:nvSpPr>
        <p:spPr>
          <a:xfrm>
            <a:off x="395536" y="764704"/>
            <a:ext cx="6077272" cy="2304256"/>
          </a:xfrm>
        </p:spPr>
        <p:txBody>
          <a:bodyPr>
            <a:normAutofit/>
          </a:bodyPr>
          <a:lstStyle/>
          <a:p>
            <a:pPr lvl="0" algn="ctr" defTabSz="457200"/>
            <a:r>
              <a:rPr lang="en-GB" b="1" dirty="0">
                <a:solidFill>
                  <a:prstClr val="black"/>
                </a:solidFill>
                <a:latin typeface="Arial" pitchFamily="34" charset="0"/>
                <a:cs typeface="Arial" pitchFamily="34" charset="0"/>
              </a:rPr>
              <a:t>Understanding Isaac's Development Through Erikson's Psychosocial Theory</a:t>
            </a:r>
            <a:br>
              <a:rPr lang="en-GB" b="1" dirty="0">
                <a:solidFill>
                  <a:prstClr val="black"/>
                </a:solidFill>
                <a:latin typeface="Arial" pitchFamily="34" charset="0"/>
                <a:cs typeface="Arial" pitchFamily="34" charset="0"/>
              </a:rPr>
            </a:br>
            <a:endParaRPr lang="en-US" b="1" dirty="0">
              <a:latin typeface="Arial" pitchFamily="34" charset="0"/>
              <a:cs typeface="Arial" pitchFamily="34" charset="0"/>
            </a:endParaRPr>
          </a:p>
        </p:txBody>
      </p:sp>
    </p:spTree>
    <p:extLst>
      <p:ext uri="{BB962C8B-B14F-4D97-AF65-F5344CB8AC3E}">
        <p14:creationId xmlns:p14="http://schemas.microsoft.com/office/powerpoint/2010/main" val="1728300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92696"/>
            <a:ext cx="3200400" cy="1752600"/>
          </a:xfrm>
        </p:spPr>
        <p:txBody>
          <a:bodyPr>
            <a:noAutofit/>
          </a:bodyPr>
          <a:lstStyle/>
          <a:p>
            <a:pPr lvl="0" algn="ctr" defTabSz="457200"/>
            <a:r>
              <a:rPr lang="en-GB" b="1" dirty="0">
                <a:solidFill>
                  <a:prstClr val="black"/>
                </a:solidFill>
                <a:latin typeface="Arial" pitchFamily="34" charset="0"/>
                <a:cs typeface="Arial" pitchFamily="34" charset="0"/>
              </a:rPr>
              <a:t>A Child Facing Developmental Challenges</a:t>
            </a:r>
            <a:r>
              <a:rPr lang="en-GB" dirty="0">
                <a:solidFill>
                  <a:prstClr val="black"/>
                </a:solidFill>
              </a:rPr>
              <a:t/>
            </a:r>
            <a:br>
              <a:rPr lang="en-GB" dirty="0">
                <a:solidFill>
                  <a:prstClr val="black"/>
                </a:solidFill>
              </a:rPr>
            </a:br>
            <a:endParaRPr lang="en-US"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71900" y="260648"/>
            <a:ext cx="3168352" cy="1991883"/>
          </a:xfrm>
          <a:prstGeom prst="rect">
            <a:avLst/>
          </a:prstGeom>
        </p:spPr>
      </p:pic>
      <p:sp>
        <p:nvSpPr>
          <p:cNvPr id="3" name="Text Placeholder 2"/>
          <p:cNvSpPr>
            <a:spLocks noGrp="1"/>
          </p:cNvSpPr>
          <p:nvPr>
            <p:ph type="body" sz="quarter" idx="13"/>
          </p:nvPr>
        </p:nvSpPr>
        <p:spPr>
          <a:xfrm>
            <a:off x="251520" y="2252531"/>
            <a:ext cx="6048672" cy="4488837"/>
          </a:xfrm>
        </p:spPr>
        <p:txBody>
          <a:bodyPr>
            <a:normAutofit fontScale="62500" lnSpcReduction="20000"/>
          </a:bodyPr>
          <a:lstStyle/>
          <a:p>
            <a:pPr marL="342900" lvl="0" indent="-342900" algn="l" defTabSz="457200">
              <a:buClrTx/>
              <a:buFont typeface="Arial" panose="020B0604020202020204"/>
              <a:buChar char="•"/>
            </a:pPr>
            <a:r>
              <a:rPr lang="en-GB" sz="3800" dirty="0" smtClean="0">
                <a:solidFill>
                  <a:prstClr val="black"/>
                </a:solidFill>
                <a:latin typeface="Arial" pitchFamily="34" charset="0"/>
                <a:cs typeface="Arial" pitchFamily="34" charset="0"/>
              </a:rPr>
              <a:t>Isaac </a:t>
            </a:r>
            <a:r>
              <a:rPr lang="en-GB" sz="3800" dirty="0">
                <a:solidFill>
                  <a:prstClr val="black"/>
                </a:solidFill>
                <a:latin typeface="Arial" pitchFamily="34" charset="0"/>
                <a:cs typeface="Arial" pitchFamily="34" charset="0"/>
              </a:rPr>
              <a:t>is a four-year-old child attending a Children's Centre</a:t>
            </a:r>
          </a:p>
          <a:p>
            <a:pPr marL="342900" lvl="0" indent="-342900" algn="l" defTabSz="457200">
              <a:buClrTx/>
              <a:buFont typeface="Arial" panose="020B0604020202020204"/>
              <a:buChar char="•"/>
            </a:pPr>
            <a:r>
              <a:rPr lang="en-GB" sz="3800" dirty="0" smtClean="0">
                <a:solidFill>
                  <a:prstClr val="black"/>
                </a:solidFill>
                <a:latin typeface="Arial" pitchFamily="34" charset="0"/>
                <a:cs typeface="Arial" pitchFamily="34" charset="0"/>
              </a:rPr>
              <a:t>Staff </a:t>
            </a:r>
            <a:r>
              <a:rPr lang="en-GB" sz="3800" dirty="0">
                <a:solidFill>
                  <a:prstClr val="black"/>
                </a:solidFill>
                <a:latin typeface="Arial" pitchFamily="34" charset="0"/>
                <a:cs typeface="Arial" pitchFamily="34" charset="0"/>
              </a:rPr>
              <a:t>have observed emotional and social difficulties</a:t>
            </a:r>
          </a:p>
          <a:p>
            <a:pPr marL="342900" lvl="0" indent="-342900" algn="l" defTabSz="457200">
              <a:buClrTx/>
              <a:buFont typeface="Arial" panose="020B0604020202020204"/>
              <a:buChar char="•"/>
            </a:pPr>
            <a:r>
              <a:rPr lang="en-GB" sz="3800" dirty="0" smtClean="0">
                <a:solidFill>
                  <a:prstClr val="black"/>
                </a:solidFill>
                <a:latin typeface="Arial" pitchFamily="34" charset="0"/>
                <a:cs typeface="Arial" pitchFamily="34" charset="0"/>
              </a:rPr>
              <a:t> </a:t>
            </a:r>
            <a:r>
              <a:rPr lang="en-GB" sz="3800" dirty="0">
                <a:solidFill>
                  <a:prstClr val="black"/>
                </a:solidFill>
                <a:latin typeface="Arial" pitchFamily="34" charset="0"/>
                <a:cs typeface="Arial" pitchFamily="34" charset="0"/>
              </a:rPr>
              <a:t>He finds it difficult to separate from his mother</a:t>
            </a:r>
          </a:p>
          <a:p>
            <a:pPr marL="342900" lvl="0" indent="-342900" algn="l" defTabSz="457200">
              <a:buClrTx/>
              <a:buFont typeface="Arial" panose="020B0604020202020204"/>
              <a:buChar char="•"/>
            </a:pPr>
            <a:r>
              <a:rPr lang="en-GB" sz="3800" dirty="0" smtClean="0">
                <a:solidFill>
                  <a:prstClr val="black"/>
                </a:solidFill>
                <a:latin typeface="Arial" pitchFamily="34" charset="0"/>
                <a:cs typeface="Arial" pitchFamily="34" charset="0"/>
              </a:rPr>
              <a:t>He </a:t>
            </a:r>
            <a:r>
              <a:rPr lang="en-GB" sz="3800" dirty="0">
                <a:solidFill>
                  <a:prstClr val="black"/>
                </a:solidFill>
                <a:latin typeface="Arial" pitchFamily="34" charset="0"/>
                <a:cs typeface="Arial" pitchFamily="34" charset="0"/>
              </a:rPr>
              <a:t>rarely joins group activities</a:t>
            </a:r>
          </a:p>
          <a:p>
            <a:pPr marL="342900" lvl="0" indent="-342900" algn="l" defTabSz="457200">
              <a:buClrTx/>
              <a:buFont typeface="Arial" panose="020B0604020202020204"/>
              <a:buChar char="•"/>
            </a:pPr>
            <a:r>
              <a:rPr lang="en-GB" sz="3800" dirty="0" smtClean="0">
                <a:solidFill>
                  <a:prstClr val="black"/>
                </a:solidFill>
                <a:latin typeface="Arial" pitchFamily="34" charset="0"/>
                <a:cs typeface="Arial" pitchFamily="34" charset="0"/>
              </a:rPr>
              <a:t>His </a:t>
            </a:r>
            <a:r>
              <a:rPr lang="en-GB" sz="3800" dirty="0">
                <a:solidFill>
                  <a:prstClr val="black"/>
                </a:solidFill>
                <a:latin typeface="Arial" pitchFamily="34" charset="0"/>
                <a:cs typeface="Arial" pitchFamily="34" charset="0"/>
              </a:rPr>
              <a:t>language development appears delayed</a:t>
            </a:r>
          </a:p>
          <a:p>
            <a:pPr marL="342900" lvl="0" indent="-342900" algn="l" defTabSz="457200">
              <a:buClrTx/>
              <a:buFont typeface="Arial" panose="020B0604020202020204"/>
              <a:buChar char="•"/>
            </a:pPr>
            <a:r>
              <a:rPr lang="en-GB" sz="3800" dirty="0" smtClean="0">
                <a:solidFill>
                  <a:prstClr val="black"/>
                </a:solidFill>
                <a:latin typeface="Arial" pitchFamily="34" charset="0"/>
                <a:cs typeface="Arial" pitchFamily="34" charset="0"/>
              </a:rPr>
              <a:t>These </a:t>
            </a:r>
            <a:r>
              <a:rPr lang="en-GB" sz="3800" dirty="0">
                <a:solidFill>
                  <a:prstClr val="black"/>
                </a:solidFill>
                <a:latin typeface="Arial" pitchFamily="34" charset="0"/>
                <a:cs typeface="Arial" pitchFamily="34" charset="0"/>
              </a:rPr>
              <a:t>concerns may affect his emotional, social and language development.</a:t>
            </a:r>
          </a:p>
          <a:p>
            <a:pPr marL="342900" lvl="0" indent="-342900" algn="l" defTabSz="457200">
              <a:buClrTx/>
              <a:buFont typeface="Arial" panose="020B0604020202020204"/>
              <a:buChar char="•"/>
            </a:pPr>
            <a:r>
              <a:rPr lang="en-GB" sz="3800" dirty="0">
                <a:solidFill>
                  <a:prstClr val="black"/>
                </a:solidFill>
                <a:latin typeface="Arial" pitchFamily="34" charset="0"/>
                <a:cs typeface="Arial" pitchFamily="34" charset="0"/>
              </a:rPr>
              <a:t>(Erikson, 1963)</a:t>
            </a:r>
          </a:p>
          <a:p>
            <a:endParaRPr lang="en-US" dirty="0"/>
          </a:p>
        </p:txBody>
      </p:sp>
    </p:spTree>
    <p:extLst>
      <p:ext uri="{BB962C8B-B14F-4D97-AF65-F5344CB8AC3E}">
        <p14:creationId xmlns:p14="http://schemas.microsoft.com/office/powerpoint/2010/main" val="3280623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16632"/>
            <a:ext cx="4464496" cy="6696744"/>
          </a:xfrm>
        </p:spPr>
        <p:txBody>
          <a:bodyPr>
            <a:normAutofit lnSpcReduction="10000"/>
          </a:bodyPr>
          <a:lstStyle/>
          <a:p>
            <a:r>
              <a:rPr lang="en-US" sz="2800" b="1" dirty="0">
                <a:solidFill>
                  <a:prstClr val="black"/>
                </a:solidFill>
                <a:latin typeface="Arial" pitchFamily="34" charset="0"/>
                <a:ea typeface="+mj-ea"/>
                <a:cs typeface="Arial" pitchFamily="34" charset="0"/>
              </a:rPr>
              <a:t>Understanding Erikson's Psychosocial Theory</a:t>
            </a:r>
            <a:br>
              <a:rPr lang="en-US" sz="2800" b="1" dirty="0">
                <a:solidFill>
                  <a:prstClr val="black"/>
                </a:solidFill>
                <a:latin typeface="Arial" pitchFamily="34" charset="0"/>
                <a:ea typeface="+mj-ea"/>
                <a:cs typeface="Arial" pitchFamily="34" charset="0"/>
              </a:rPr>
            </a:br>
            <a:r>
              <a:rPr lang="en-US" sz="1600" dirty="0">
                <a:solidFill>
                  <a:prstClr val="black"/>
                </a:solidFill>
                <a:latin typeface="Arial" pitchFamily="34" charset="0"/>
                <a:ea typeface="+mj-ea"/>
                <a:cs typeface="Arial" pitchFamily="34" charset="0"/>
              </a:rPr>
              <a:t/>
            </a:r>
            <a:br>
              <a:rPr lang="en-US" sz="1600" dirty="0">
                <a:solidFill>
                  <a:prstClr val="black"/>
                </a:solidFill>
                <a:latin typeface="Arial" pitchFamily="34" charset="0"/>
                <a:ea typeface="+mj-ea"/>
                <a:cs typeface="Arial" pitchFamily="34" charset="0"/>
              </a:rPr>
            </a:br>
            <a:r>
              <a:rPr lang="en-GB" sz="2400" dirty="0">
                <a:solidFill>
                  <a:prstClr val="black"/>
                </a:solidFill>
                <a:latin typeface="Arial" pitchFamily="34" charset="0"/>
                <a:ea typeface="+mj-ea"/>
                <a:cs typeface="Arial" pitchFamily="34" charset="0"/>
              </a:rPr>
              <a:t>Erikson developed Psychosocial Development Theory</a:t>
            </a:r>
            <a:br>
              <a:rPr lang="en-GB" sz="2400" dirty="0">
                <a:solidFill>
                  <a:prstClr val="black"/>
                </a:solidFill>
                <a:latin typeface="Arial" pitchFamily="34" charset="0"/>
                <a:ea typeface="+mj-ea"/>
                <a:cs typeface="Arial" pitchFamily="34" charset="0"/>
              </a:rPr>
            </a:br>
            <a:r>
              <a:rPr lang="en-GB" sz="2400" dirty="0">
                <a:solidFill>
                  <a:prstClr val="black"/>
                </a:solidFill>
                <a:latin typeface="Arial" pitchFamily="34" charset="0"/>
                <a:ea typeface="+mj-ea"/>
                <a:cs typeface="Arial" pitchFamily="34" charset="0"/>
              </a:rPr>
              <a:t>• Development occurs through eight stages</a:t>
            </a:r>
            <a:br>
              <a:rPr lang="en-GB" sz="2400" dirty="0">
                <a:solidFill>
                  <a:prstClr val="black"/>
                </a:solidFill>
                <a:latin typeface="Arial" pitchFamily="34" charset="0"/>
                <a:ea typeface="+mj-ea"/>
                <a:cs typeface="Arial" pitchFamily="34" charset="0"/>
              </a:rPr>
            </a:br>
            <a:r>
              <a:rPr lang="en-GB" sz="2400" dirty="0">
                <a:solidFill>
                  <a:prstClr val="black"/>
                </a:solidFill>
                <a:latin typeface="Arial" pitchFamily="34" charset="0"/>
                <a:ea typeface="+mj-ea"/>
                <a:cs typeface="Arial" pitchFamily="34" charset="0"/>
              </a:rPr>
              <a:t>• Each stage includes a psychosocial challenge</a:t>
            </a:r>
            <a:br>
              <a:rPr lang="en-GB" sz="2400" dirty="0">
                <a:solidFill>
                  <a:prstClr val="black"/>
                </a:solidFill>
                <a:latin typeface="Arial" pitchFamily="34" charset="0"/>
                <a:ea typeface="+mj-ea"/>
                <a:cs typeface="Arial" pitchFamily="34" charset="0"/>
              </a:rPr>
            </a:br>
            <a:r>
              <a:rPr lang="en-GB" sz="2400" dirty="0">
                <a:solidFill>
                  <a:prstClr val="black"/>
                </a:solidFill>
                <a:latin typeface="Arial" pitchFamily="34" charset="0"/>
                <a:ea typeface="+mj-ea"/>
                <a:cs typeface="Arial" pitchFamily="34" charset="0"/>
              </a:rPr>
              <a:t>• Social experiences influence development</a:t>
            </a:r>
            <a:br>
              <a:rPr lang="en-GB" sz="2400" dirty="0">
                <a:solidFill>
                  <a:prstClr val="black"/>
                </a:solidFill>
                <a:latin typeface="Arial" pitchFamily="34" charset="0"/>
                <a:ea typeface="+mj-ea"/>
                <a:cs typeface="Arial" pitchFamily="34" charset="0"/>
              </a:rPr>
            </a:br>
            <a:r>
              <a:rPr lang="en-GB" sz="2400" dirty="0">
                <a:solidFill>
                  <a:prstClr val="black"/>
                </a:solidFill>
                <a:latin typeface="Arial" pitchFamily="34" charset="0"/>
                <a:ea typeface="+mj-ea"/>
                <a:cs typeface="Arial" pitchFamily="34" charset="0"/>
              </a:rPr>
              <a:t>• Successful stages promote healthy growth</a:t>
            </a:r>
            <a:br>
              <a:rPr lang="en-GB" sz="2400" dirty="0">
                <a:solidFill>
                  <a:prstClr val="black"/>
                </a:solidFill>
                <a:latin typeface="Arial" pitchFamily="34" charset="0"/>
                <a:ea typeface="+mj-ea"/>
                <a:cs typeface="Arial" pitchFamily="34" charset="0"/>
              </a:rPr>
            </a:br>
            <a:r>
              <a:rPr lang="en-GB" sz="2400" dirty="0">
                <a:solidFill>
                  <a:prstClr val="black"/>
                </a:solidFill>
                <a:latin typeface="Arial" pitchFamily="34" charset="0"/>
                <a:ea typeface="+mj-ea"/>
                <a:cs typeface="Arial" pitchFamily="34" charset="0"/>
              </a:rPr>
              <a:t>(Erikson, 1963; Erikson, 1968)</a:t>
            </a:r>
            <a:br>
              <a:rPr lang="en-GB" sz="2400" dirty="0">
                <a:solidFill>
                  <a:prstClr val="black"/>
                </a:solidFill>
                <a:latin typeface="Arial" pitchFamily="34" charset="0"/>
                <a:ea typeface="+mj-ea"/>
                <a:cs typeface="Arial" pitchFamily="34" charset="0"/>
              </a:rPr>
            </a:br>
            <a:endParaRPr lang="en-US" sz="2400" dirty="0"/>
          </a:p>
        </p:txBody>
      </p:sp>
      <p:sp>
        <p:nvSpPr>
          <p:cNvPr id="3" name="Title 2"/>
          <p:cNvSpPr>
            <a:spLocks noGrp="1"/>
          </p:cNvSpPr>
          <p:nvPr>
            <p:ph type="title"/>
          </p:nvPr>
        </p:nvSpPr>
        <p:spPr>
          <a:xfrm>
            <a:off x="4788024" y="2132856"/>
            <a:ext cx="3799656" cy="3600400"/>
          </a:xfrm>
        </p:spPr>
        <p:txBody>
          <a:bodyPr>
            <a:normAutofit/>
          </a:bodyPr>
          <a:lstStyle/>
          <a:p>
            <a:pPr marL="342900" lvl="0" indent="-342900" defTabSz="457200">
              <a:spcBef>
                <a:spcPct val="20000"/>
              </a:spcBef>
            </a:pPr>
            <a:endParaRPr lang="en-US" sz="2000" dirty="0">
              <a:latin typeface="Arial" pitchFamily="34" charset="0"/>
              <a:cs typeface="Arial" pitchFamily="34" charset="0"/>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6016" y="2420888"/>
            <a:ext cx="3923928" cy="2615952"/>
          </a:xfrm>
          <a:prstGeom prst="rect">
            <a:avLst/>
          </a:prstGeom>
        </p:spPr>
      </p:pic>
    </p:spTree>
    <p:extLst>
      <p:ext uri="{BB962C8B-B14F-4D97-AF65-F5344CB8AC3E}">
        <p14:creationId xmlns:p14="http://schemas.microsoft.com/office/powerpoint/2010/main" val="3928664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8104" y="1988840"/>
            <a:ext cx="2952328" cy="2594917"/>
          </a:xfrm>
        </p:spPr>
        <p:txBody>
          <a:bodyPr/>
          <a:lstStyle/>
          <a:p>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04048" y="2102344"/>
            <a:ext cx="3816424" cy="2544283"/>
          </a:xfrm>
          <a:prstGeom prst="rect">
            <a:avLst/>
          </a:prstGeom>
        </p:spPr>
      </p:pic>
      <p:sp>
        <p:nvSpPr>
          <p:cNvPr id="3" name="Content Placeholder 2"/>
          <p:cNvSpPr>
            <a:spLocks noGrp="1"/>
          </p:cNvSpPr>
          <p:nvPr>
            <p:ph idx="1"/>
          </p:nvPr>
        </p:nvSpPr>
        <p:spPr>
          <a:xfrm>
            <a:off x="323528" y="1484784"/>
            <a:ext cx="4771256" cy="4896544"/>
          </a:xfrm>
        </p:spPr>
        <p:txBody>
          <a:bodyPr>
            <a:normAutofit/>
          </a:bodyPr>
          <a:lstStyle/>
          <a:p>
            <a:pPr marL="342900" lvl="0" indent="-342900" defTabSz="457200">
              <a:buClrTx/>
              <a:buFont typeface="Arial" panose="020B0604020202020204"/>
              <a:buChar char="•"/>
            </a:pPr>
            <a:r>
              <a:rPr lang="en-GB" sz="2400" dirty="0">
                <a:solidFill>
                  <a:prstClr val="black"/>
                </a:solidFill>
                <a:latin typeface="Arial" pitchFamily="34" charset="0"/>
                <a:cs typeface="Arial" pitchFamily="34" charset="0"/>
              </a:rPr>
              <a:t>Age range: 3–5 years</a:t>
            </a:r>
          </a:p>
          <a:p>
            <a:pPr marL="342900" lvl="0" indent="-342900" defTabSz="457200">
              <a:buClrTx/>
              <a:buFont typeface="Arial" panose="020B0604020202020204"/>
              <a:buChar char="•"/>
            </a:pPr>
            <a:r>
              <a:rPr lang="en-GB" sz="2400" dirty="0" smtClean="0">
                <a:solidFill>
                  <a:prstClr val="black"/>
                </a:solidFill>
                <a:latin typeface="Arial" pitchFamily="34" charset="0"/>
                <a:cs typeface="Arial" pitchFamily="34" charset="0"/>
              </a:rPr>
              <a:t>Isaac </a:t>
            </a:r>
            <a:r>
              <a:rPr lang="en-GB" sz="2400" dirty="0">
                <a:solidFill>
                  <a:prstClr val="black"/>
                </a:solidFill>
                <a:latin typeface="Arial" pitchFamily="34" charset="0"/>
                <a:cs typeface="Arial" pitchFamily="34" charset="0"/>
              </a:rPr>
              <a:t>is currently in this stage</a:t>
            </a:r>
          </a:p>
          <a:p>
            <a:pPr marL="342900" lvl="0" indent="-342900" defTabSz="457200">
              <a:buClrTx/>
              <a:buFont typeface="Arial" panose="020B0604020202020204"/>
              <a:buChar char="•"/>
            </a:pPr>
            <a:r>
              <a:rPr lang="en-GB" sz="2400" dirty="0" smtClean="0">
                <a:solidFill>
                  <a:prstClr val="black"/>
                </a:solidFill>
                <a:latin typeface="Arial" pitchFamily="34" charset="0"/>
                <a:cs typeface="Arial" pitchFamily="34" charset="0"/>
              </a:rPr>
              <a:t>Children </a:t>
            </a:r>
            <a:r>
              <a:rPr lang="en-GB" sz="2400" dirty="0">
                <a:solidFill>
                  <a:prstClr val="black"/>
                </a:solidFill>
                <a:latin typeface="Arial" pitchFamily="34" charset="0"/>
                <a:cs typeface="Arial" pitchFamily="34" charset="0"/>
              </a:rPr>
              <a:t>become curious and independent</a:t>
            </a:r>
          </a:p>
          <a:p>
            <a:pPr marL="342900" lvl="0" indent="-342900" defTabSz="457200">
              <a:buClrTx/>
              <a:buFont typeface="Arial" panose="020B0604020202020204"/>
              <a:buChar char="•"/>
            </a:pPr>
            <a:r>
              <a:rPr lang="en-GB" sz="2400" dirty="0" smtClean="0">
                <a:solidFill>
                  <a:prstClr val="black"/>
                </a:solidFill>
                <a:latin typeface="Arial" pitchFamily="34" charset="0"/>
                <a:cs typeface="Arial" pitchFamily="34" charset="0"/>
              </a:rPr>
              <a:t>They </a:t>
            </a:r>
            <a:r>
              <a:rPr lang="en-GB" sz="2400" dirty="0">
                <a:solidFill>
                  <a:prstClr val="black"/>
                </a:solidFill>
                <a:latin typeface="Arial" pitchFamily="34" charset="0"/>
                <a:cs typeface="Arial" pitchFamily="34" charset="0"/>
              </a:rPr>
              <a:t>enjoy exploring and trying new activities</a:t>
            </a:r>
          </a:p>
          <a:p>
            <a:pPr marL="342900" lvl="0" indent="-342900" defTabSz="457200">
              <a:buClrTx/>
              <a:buFont typeface="Arial" panose="020B0604020202020204"/>
              <a:buChar char="•"/>
            </a:pPr>
            <a:r>
              <a:rPr lang="en-GB" sz="2400" dirty="0" smtClean="0">
                <a:solidFill>
                  <a:prstClr val="black"/>
                </a:solidFill>
                <a:latin typeface="Arial" pitchFamily="34" charset="0"/>
                <a:cs typeface="Arial" pitchFamily="34" charset="0"/>
              </a:rPr>
              <a:t>Positive </a:t>
            </a:r>
            <a:r>
              <a:rPr lang="en-GB" sz="2400" dirty="0">
                <a:solidFill>
                  <a:prstClr val="black"/>
                </a:solidFill>
                <a:latin typeface="Arial" pitchFamily="34" charset="0"/>
                <a:cs typeface="Arial" pitchFamily="34" charset="0"/>
              </a:rPr>
              <a:t>support develops confidence</a:t>
            </a:r>
          </a:p>
          <a:p>
            <a:pPr marL="342900" lvl="0" indent="-342900" defTabSz="457200">
              <a:buClrTx/>
              <a:buFont typeface="Arial" panose="020B0604020202020204"/>
              <a:buChar char="•"/>
            </a:pPr>
            <a:r>
              <a:rPr lang="en-GB" sz="2400" dirty="0" smtClean="0">
                <a:solidFill>
                  <a:prstClr val="black"/>
                </a:solidFill>
                <a:latin typeface="Arial" pitchFamily="34" charset="0"/>
                <a:cs typeface="Arial" pitchFamily="34" charset="0"/>
              </a:rPr>
              <a:t>Lack </a:t>
            </a:r>
            <a:r>
              <a:rPr lang="en-GB" sz="2400" dirty="0">
                <a:solidFill>
                  <a:prstClr val="black"/>
                </a:solidFill>
                <a:latin typeface="Arial" pitchFamily="34" charset="0"/>
                <a:cs typeface="Arial" pitchFamily="34" charset="0"/>
              </a:rPr>
              <a:t>of support may lead to guilt</a:t>
            </a:r>
          </a:p>
          <a:p>
            <a:pPr marL="342900" lvl="0" indent="-342900" defTabSz="457200">
              <a:buClrTx/>
              <a:buFont typeface="Arial" panose="020B0604020202020204"/>
              <a:buChar char="•"/>
            </a:pPr>
            <a:r>
              <a:rPr lang="en-GB" sz="2400" dirty="0">
                <a:solidFill>
                  <a:prstClr val="black"/>
                </a:solidFill>
                <a:latin typeface="Arial" pitchFamily="34" charset="0"/>
                <a:cs typeface="Arial" pitchFamily="34" charset="0"/>
              </a:rPr>
              <a:t>(Erikson, 1963)</a:t>
            </a:r>
          </a:p>
          <a:p>
            <a:endParaRPr lang="en-US" sz="3200" dirty="0">
              <a:latin typeface="Arial" pitchFamily="34" charset="0"/>
              <a:cs typeface="Arial" pitchFamily="34" charset="0"/>
            </a:endParaRPr>
          </a:p>
        </p:txBody>
      </p:sp>
      <p:sp>
        <p:nvSpPr>
          <p:cNvPr id="4" name="Text Placeholder 3"/>
          <p:cNvSpPr>
            <a:spLocks noGrp="1"/>
          </p:cNvSpPr>
          <p:nvPr>
            <p:ph type="body" sz="half" idx="2"/>
          </p:nvPr>
        </p:nvSpPr>
        <p:spPr>
          <a:xfrm>
            <a:off x="611560" y="332656"/>
            <a:ext cx="7704856" cy="1080120"/>
          </a:xfrm>
        </p:spPr>
        <p:txBody>
          <a:bodyPr>
            <a:normAutofit/>
          </a:bodyPr>
          <a:lstStyle/>
          <a:p>
            <a:pPr algn="ctr"/>
            <a:r>
              <a:rPr lang="en-GB" sz="2800" b="1" dirty="0">
                <a:solidFill>
                  <a:prstClr val="black"/>
                </a:solidFill>
                <a:latin typeface="Arial" pitchFamily="34" charset="0"/>
                <a:ea typeface="+mj-ea"/>
                <a:cs typeface="Arial" pitchFamily="34" charset="0"/>
              </a:rPr>
              <a:t>The Initiative </a:t>
            </a:r>
            <a:r>
              <a:rPr lang="en-GB" sz="2800" b="1" dirty="0" err="1">
                <a:solidFill>
                  <a:prstClr val="black"/>
                </a:solidFill>
                <a:latin typeface="Arial" pitchFamily="34" charset="0"/>
                <a:ea typeface="+mj-ea"/>
                <a:cs typeface="Arial" pitchFamily="34" charset="0"/>
              </a:rPr>
              <a:t>vs</a:t>
            </a:r>
            <a:r>
              <a:rPr lang="en-GB" sz="2800" b="1" dirty="0">
                <a:solidFill>
                  <a:prstClr val="black"/>
                </a:solidFill>
                <a:latin typeface="Arial" pitchFamily="34" charset="0"/>
                <a:ea typeface="+mj-ea"/>
                <a:cs typeface="Arial" pitchFamily="34" charset="0"/>
              </a:rPr>
              <a:t> Guilt Stage</a:t>
            </a:r>
            <a:endParaRPr lang="en-US" sz="2800" b="1" dirty="0">
              <a:latin typeface="Arial" pitchFamily="34" charset="0"/>
              <a:cs typeface="Arial" pitchFamily="34" charset="0"/>
            </a:endParaRPr>
          </a:p>
        </p:txBody>
      </p:sp>
    </p:spTree>
    <p:extLst>
      <p:ext uri="{BB962C8B-B14F-4D97-AF65-F5344CB8AC3E}">
        <p14:creationId xmlns:p14="http://schemas.microsoft.com/office/powerpoint/2010/main" val="3659901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5"/>
            <a:ext cx="7992888" cy="1728192"/>
          </a:xfrm>
        </p:spPr>
        <p:txBody>
          <a:bodyPr>
            <a:normAutofit/>
          </a:bodyPr>
          <a:lstStyle/>
          <a:p>
            <a:pPr lvl="0" algn="ctr" defTabSz="457200"/>
            <a:r>
              <a:rPr lang="en-GB" sz="2800" b="1" dirty="0">
                <a:solidFill>
                  <a:prstClr val="black"/>
                </a:solidFill>
                <a:latin typeface="Arial" pitchFamily="34" charset="0"/>
                <a:cs typeface="Arial" pitchFamily="34" charset="0"/>
              </a:rPr>
              <a:t>Exploring Isaac's Development Through Erikson's Theory</a:t>
            </a:r>
            <a:r>
              <a:rPr lang="en-GB" sz="4400" dirty="0">
                <a:solidFill>
                  <a:prstClr val="black"/>
                </a:solidFill>
              </a:rPr>
              <a:t/>
            </a:r>
            <a:br>
              <a:rPr lang="en-GB" sz="4400" dirty="0">
                <a:solidFill>
                  <a:prstClr val="black"/>
                </a:solidFill>
              </a:rPr>
            </a:br>
            <a:endParaRPr lang="en-US" dirty="0"/>
          </a:p>
        </p:txBody>
      </p:sp>
      <p:sp>
        <p:nvSpPr>
          <p:cNvPr id="3" name="Content Placeholder 2"/>
          <p:cNvSpPr>
            <a:spLocks noGrp="1"/>
          </p:cNvSpPr>
          <p:nvPr>
            <p:ph idx="1"/>
          </p:nvPr>
        </p:nvSpPr>
        <p:spPr>
          <a:xfrm>
            <a:off x="323528" y="1700808"/>
            <a:ext cx="5544616" cy="4968552"/>
          </a:xfrm>
        </p:spPr>
        <p:txBody>
          <a:bodyPr>
            <a:noAutofit/>
          </a:bodyPr>
          <a:lstStyle/>
          <a:p>
            <a:r>
              <a:rPr lang="en-GB" sz="2400" dirty="0">
                <a:latin typeface="Arial" pitchFamily="34" charset="0"/>
                <a:cs typeface="Arial" pitchFamily="34" charset="0"/>
              </a:rPr>
              <a:t>Postnatal depression may reduce emotional support</a:t>
            </a:r>
          </a:p>
          <a:p>
            <a:r>
              <a:rPr lang="en-GB" sz="2400" dirty="0" smtClean="0">
                <a:latin typeface="Arial" pitchFamily="34" charset="0"/>
                <a:cs typeface="Arial" pitchFamily="34" charset="0"/>
              </a:rPr>
              <a:t>Separation </a:t>
            </a:r>
            <a:r>
              <a:rPr lang="en-GB" sz="2400" dirty="0">
                <a:latin typeface="Arial" pitchFamily="34" charset="0"/>
                <a:cs typeface="Arial" pitchFamily="34" charset="0"/>
              </a:rPr>
              <a:t>anxiety may affect confidence</a:t>
            </a:r>
          </a:p>
          <a:p>
            <a:r>
              <a:rPr lang="en-GB" sz="2400" dirty="0" smtClean="0">
                <a:latin typeface="Arial" pitchFamily="34" charset="0"/>
                <a:cs typeface="Arial" pitchFamily="34" charset="0"/>
              </a:rPr>
              <a:t>Disrupted </a:t>
            </a:r>
            <a:r>
              <a:rPr lang="en-GB" sz="2400" dirty="0">
                <a:latin typeface="Arial" pitchFamily="34" charset="0"/>
                <a:cs typeface="Arial" pitchFamily="34" charset="0"/>
              </a:rPr>
              <a:t>childcare may reduce independence</a:t>
            </a:r>
          </a:p>
          <a:p>
            <a:r>
              <a:rPr lang="en-GB" sz="2400" dirty="0" smtClean="0">
                <a:latin typeface="Arial" pitchFamily="34" charset="0"/>
                <a:cs typeface="Arial" pitchFamily="34" charset="0"/>
              </a:rPr>
              <a:t>Language </a:t>
            </a:r>
            <a:r>
              <a:rPr lang="en-GB" sz="2400" dirty="0">
                <a:latin typeface="Arial" pitchFamily="34" charset="0"/>
                <a:cs typeface="Arial" pitchFamily="34" charset="0"/>
              </a:rPr>
              <a:t>delay may affect participation</a:t>
            </a:r>
          </a:p>
          <a:p>
            <a:r>
              <a:rPr lang="en-GB" sz="2400" dirty="0" smtClean="0">
                <a:latin typeface="Arial" pitchFamily="34" charset="0"/>
                <a:cs typeface="Arial" pitchFamily="34" charset="0"/>
              </a:rPr>
              <a:t>Difficulty </a:t>
            </a:r>
            <a:r>
              <a:rPr lang="en-GB" sz="2400" dirty="0">
                <a:latin typeface="Arial" pitchFamily="34" charset="0"/>
                <a:cs typeface="Arial" pitchFamily="34" charset="0"/>
              </a:rPr>
              <a:t>joining activities may limit initiative</a:t>
            </a:r>
          </a:p>
          <a:p>
            <a:r>
              <a:rPr lang="en-GB" sz="2400" dirty="0" smtClean="0">
                <a:latin typeface="Arial" pitchFamily="34" charset="0"/>
                <a:cs typeface="Arial" pitchFamily="34" charset="0"/>
              </a:rPr>
              <a:t>These </a:t>
            </a:r>
            <a:r>
              <a:rPr lang="en-GB" sz="2400" dirty="0">
                <a:latin typeface="Arial" pitchFamily="34" charset="0"/>
                <a:cs typeface="Arial" pitchFamily="34" charset="0"/>
              </a:rPr>
              <a:t>experiences may lower self-confidence</a:t>
            </a:r>
          </a:p>
          <a:p>
            <a:r>
              <a:rPr lang="en-GB" sz="2400" dirty="0">
                <a:latin typeface="Arial" pitchFamily="34" charset="0"/>
                <a:cs typeface="Arial" pitchFamily="34" charset="0"/>
              </a:rPr>
              <a:t>(Berk, 2018)</a:t>
            </a:r>
          </a:p>
        </p:txBody>
      </p:sp>
      <p:sp>
        <p:nvSpPr>
          <p:cNvPr id="4" name="Text Placeholder 3"/>
          <p:cNvSpPr>
            <a:spLocks noGrp="1"/>
          </p:cNvSpPr>
          <p:nvPr>
            <p:ph type="body" sz="half" idx="2"/>
          </p:nvPr>
        </p:nvSpPr>
        <p:spPr>
          <a:xfrm>
            <a:off x="5796136" y="2564904"/>
            <a:ext cx="2808312" cy="2592288"/>
          </a:xfrm>
        </p:spPr>
        <p:txBody>
          <a:bodyPr/>
          <a:lstStyle/>
          <a:p>
            <a:endParaRPr lang="en-US" dirty="0"/>
          </a:p>
        </p:txBody>
      </p:sp>
      <p:pic>
        <p:nvPicPr>
          <p:cNvPr id="25" name="Picture 2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90255" y="2420888"/>
            <a:ext cx="3419160" cy="2736304"/>
          </a:xfrm>
          <a:prstGeom prst="rect">
            <a:avLst/>
          </a:prstGeom>
        </p:spPr>
      </p:pic>
    </p:spTree>
    <p:extLst>
      <p:ext uri="{BB962C8B-B14F-4D97-AF65-F5344CB8AC3E}">
        <p14:creationId xmlns:p14="http://schemas.microsoft.com/office/powerpoint/2010/main" val="1266300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4625"/>
            <a:ext cx="8712968" cy="1728192"/>
          </a:xfrm>
        </p:spPr>
        <p:txBody>
          <a:bodyPr>
            <a:normAutofit/>
          </a:bodyPr>
          <a:lstStyle/>
          <a:p>
            <a:pPr lvl="0" algn="ctr" defTabSz="457200"/>
            <a:r>
              <a:rPr lang="en-US" sz="2800" b="1" dirty="0">
                <a:solidFill>
                  <a:prstClr val="black"/>
                </a:solidFill>
                <a:latin typeface="Arial" pitchFamily="34" charset="0"/>
                <a:cs typeface="Arial" pitchFamily="34" charset="0"/>
              </a:rPr>
              <a:t>Biological and Environmental Influences</a:t>
            </a:r>
            <a:br>
              <a:rPr lang="en-US" sz="2800" b="1" dirty="0">
                <a:solidFill>
                  <a:prstClr val="black"/>
                </a:solidFill>
                <a:latin typeface="Arial" pitchFamily="34" charset="0"/>
                <a:cs typeface="Arial" pitchFamily="34" charset="0"/>
              </a:rPr>
            </a:br>
            <a:endParaRPr lang="en-US" sz="2800" b="1" dirty="0">
              <a:latin typeface="Arial" pitchFamily="34" charset="0"/>
              <a:cs typeface="Arial" pitchFamily="34" charset="0"/>
            </a:endParaRPr>
          </a:p>
        </p:txBody>
      </p:sp>
      <p:sp>
        <p:nvSpPr>
          <p:cNvPr id="3" name="Content Placeholder 2"/>
          <p:cNvSpPr>
            <a:spLocks noGrp="1"/>
          </p:cNvSpPr>
          <p:nvPr>
            <p:ph idx="1"/>
          </p:nvPr>
        </p:nvSpPr>
        <p:spPr>
          <a:xfrm>
            <a:off x="395536" y="1844824"/>
            <a:ext cx="5112568" cy="4824536"/>
          </a:xfrm>
        </p:spPr>
        <p:txBody>
          <a:bodyPr>
            <a:normAutofit/>
          </a:bodyPr>
          <a:lstStyle/>
          <a:p>
            <a:pPr marL="342900" lvl="0" indent="-342900" defTabSz="457200">
              <a:buClrTx/>
              <a:buFont typeface="Arial" panose="020B0604020202020204"/>
              <a:buChar char="•"/>
            </a:pPr>
            <a:r>
              <a:rPr lang="en-GB" sz="2400" dirty="0">
                <a:solidFill>
                  <a:prstClr val="black"/>
                </a:solidFill>
                <a:latin typeface="Arial" pitchFamily="34" charset="0"/>
                <a:cs typeface="Arial" pitchFamily="34" charset="0"/>
              </a:rPr>
              <a:t>Biological factors include temperament and development</a:t>
            </a:r>
          </a:p>
          <a:p>
            <a:pPr marL="342900" lvl="0" indent="-342900" defTabSz="457200">
              <a:buClrTx/>
              <a:buFont typeface="Arial" panose="020B0604020202020204"/>
              <a:buChar char="•"/>
            </a:pPr>
            <a:r>
              <a:rPr lang="en-GB" sz="2400" dirty="0" smtClean="0">
                <a:solidFill>
                  <a:prstClr val="black"/>
                </a:solidFill>
                <a:latin typeface="Arial" pitchFamily="34" charset="0"/>
                <a:cs typeface="Arial" pitchFamily="34" charset="0"/>
              </a:rPr>
              <a:t>Environmental </a:t>
            </a:r>
            <a:r>
              <a:rPr lang="en-GB" sz="2400" dirty="0">
                <a:solidFill>
                  <a:prstClr val="black"/>
                </a:solidFill>
                <a:latin typeface="Arial" pitchFamily="34" charset="0"/>
                <a:cs typeface="Arial" pitchFamily="34" charset="0"/>
              </a:rPr>
              <a:t>factors include parenting and childcare</a:t>
            </a:r>
          </a:p>
          <a:p>
            <a:pPr marL="342900" lvl="0" indent="-342900" defTabSz="457200">
              <a:buClrTx/>
              <a:buFont typeface="Arial" panose="020B0604020202020204"/>
              <a:buChar char="•"/>
            </a:pPr>
            <a:r>
              <a:rPr lang="en-GB" sz="2400" dirty="0" smtClean="0">
                <a:solidFill>
                  <a:prstClr val="black"/>
                </a:solidFill>
                <a:latin typeface="Arial" pitchFamily="34" charset="0"/>
                <a:cs typeface="Arial" pitchFamily="34" charset="0"/>
              </a:rPr>
              <a:t>Social </a:t>
            </a:r>
            <a:r>
              <a:rPr lang="en-GB" sz="2400" dirty="0">
                <a:solidFill>
                  <a:prstClr val="black"/>
                </a:solidFill>
                <a:latin typeface="Arial" pitchFamily="34" charset="0"/>
                <a:cs typeface="Arial" pitchFamily="34" charset="0"/>
              </a:rPr>
              <a:t>interactions shape development</a:t>
            </a:r>
          </a:p>
          <a:p>
            <a:pPr marL="342900" lvl="0" indent="-342900" defTabSz="457200">
              <a:buClrTx/>
              <a:buFont typeface="Arial" panose="020B0604020202020204"/>
              <a:buChar char="•"/>
            </a:pPr>
            <a:r>
              <a:rPr lang="en-GB" sz="2400" dirty="0" smtClean="0">
                <a:solidFill>
                  <a:prstClr val="black"/>
                </a:solidFill>
                <a:latin typeface="Arial" pitchFamily="34" charset="0"/>
                <a:cs typeface="Arial" pitchFamily="34" charset="0"/>
              </a:rPr>
              <a:t>Both </a:t>
            </a:r>
            <a:r>
              <a:rPr lang="en-GB" sz="2400" dirty="0">
                <a:solidFill>
                  <a:prstClr val="black"/>
                </a:solidFill>
                <a:latin typeface="Arial" pitchFamily="34" charset="0"/>
                <a:cs typeface="Arial" pitchFamily="34" charset="0"/>
              </a:rPr>
              <a:t>influences affect Isaac's growth</a:t>
            </a:r>
          </a:p>
          <a:p>
            <a:pPr marL="342900" lvl="0" indent="-342900" defTabSz="457200">
              <a:buClrTx/>
              <a:buFont typeface="Arial" panose="020B0604020202020204"/>
              <a:buChar char="•"/>
            </a:pPr>
            <a:r>
              <a:rPr lang="en-GB" sz="2400" dirty="0">
                <a:solidFill>
                  <a:prstClr val="black"/>
                </a:solidFill>
                <a:latin typeface="Arial" pitchFamily="34" charset="0"/>
                <a:cs typeface="Arial" pitchFamily="34" charset="0"/>
              </a:rPr>
              <a:t>(Bee and Boyd, 2019)</a:t>
            </a:r>
          </a:p>
          <a:p>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76056" y="2708920"/>
            <a:ext cx="3780420" cy="2520280"/>
          </a:xfrm>
          <a:prstGeom prst="rect">
            <a:avLst/>
          </a:prstGeom>
        </p:spPr>
      </p:pic>
      <p:sp>
        <p:nvSpPr>
          <p:cNvPr id="4" name="Text Placeholder 3"/>
          <p:cNvSpPr>
            <a:spLocks noGrp="1"/>
          </p:cNvSpPr>
          <p:nvPr>
            <p:ph type="body" sz="half" idx="2"/>
          </p:nvPr>
        </p:nvSpPr>
        <p:spPr>
          <a:xfrm>
            <a:off x="5940152" y="2852936"/>
            <a:ext cx="2664296" cy="2592288"/>
          </a:xfrm>
        </p:spPr>
        <p:txBody>
          <a:bodyPr/>
          <a:lstStyle/>
          <a:p>
            <a:endParaRPr lang="en-US" dirty="0"/>
          </a:p>
        </p:txBody>
      </p:sp>
    </p:spTree>
    <p:extLst>
      <p:ext uri="{BB962C8B-B14F-4D97-AF65-F5344CB8AC3E}">
        <p14:creationId xmlns:p14="http://schemas.microsoft.com/office/powerpoint/2010/main" val="537276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04664"/>
            <a:ext cx="8424936" cy="1323103"/>
          </a:xfrm>
        </p:spPr>
        <p:txBody>
          <a:bodyPr>
            <a:normAutofit fontScale="90000"/>
          </a:bodyPr>
          <a:lstStyle/>
          <a:p>
            <a:pPr lvl="0" algn="ctr" defTabSz="457200"/>
            <a:r>
              <a:rPr lang="en-US" sz="3600" b="1" dirty="0">
                <a:solidFill>
                  <a:prstClr val="black"/>
                </a:solidFill>
                <a:latin typeface="Arial" pitchFamily="34" charset="0"/>
                <a:cs typeface="Arial" pitchFamily="34" charset="0"/>
              </a:rPr>
              <a:t>Building Confidence and Independence</a:t>
            </a:r>
            <a:r>
              <a:rPr lang="en-US" sz="4400" dirty="0">
                <a:solidFill>
                  <a:prstClr val="black"/>
                </a:solidFill>
              </a:rPr>
              <a:t/>
            </a:r>
            <a:br>
              <a:rPr lang="en-US" sz="4400" dirty="0">
                <a:solidFill>
                  <a:prstClr val="black"/>
                </a:solidFill>
              </a:rPr>
            </a:br>
            <a:endParaRPr lang="en-US" dirty="0"/>
          </a:p>
        </p:txBody>
      </p:sp>
      <p:sp>
        <p:nvSpPr>
          <p:cNvPr id="3" name="Content Placeholder 2"/>
          <p:cNvSpPr>
            <a:spLocks noGrp="1"/>
          </p:cNvSpPr>
          <p:nvPr>
            <p:ph idx="1"/>
          </p:nvPr>
        </p:nvSpPr>
        <p:spPr>
          <a:xfrm>
            <a:off x="395536" y="1628800"/>
            <a:ext cx="4968552" cy="4968552"/>
          </a:xfrm>
        </p:spPr>
        <p:txBody>
          <a:bodyPr>
            <a:normAutofit/>
          </a:bodyPr>
          <a:lstStyle/>
          <a:p>
            <a:pPr marL="342900" lvl="0" indent="-342900" defTabSz="457200">
              <a:buClrTx/>
              <a:buFont typeface="Arial" panose="020B0604020202020204"/>
              <a:buChar char="•"/>
            </a:pPr>
            <a:r>
              <a:rPr lang="en-GB" sz="2800" dirty="0">
                <a:solidFill>
                  <a:prstClr val="black"/>
                </a:solidFill>
                <a:latin typeface="Arial" pitchFamily="34" charset="0"/>
                <a:cs typeface="Arial" pitchFamily="34" charset="0"/>
              </a:rPr>
              <a:t>Encourage independent play</a:t>
            </a:r>
          </a:p>
          <a:p>
            <a:pPr marL="342900" lvl="0" indent="-342900" defTabSz="457200">
              <a:buClrTx/>
              <a:buFont typeface="Arial" panose="020B0604020202020204"/>
              <a:buChar char="•"/>
            </a:pPr>
            <a:r>
              <a:rPr lang="en-GB" sz="2800" dirty="0" smtClean="0">
                <a:solidFill>
                  <a:prstClr val="black"/>
                </a:solidFill>
                <a:latin typeface="Arial" pitchFamily="34" charset="0"/>
                <a:cs typeface="Arial" pitchFamily="34" charset="0"/>
              </a:rPr>
              <a:t>Praise </a:t>
            </a:r>
            <a:r>
              <a:rPr lang="en-GB" sz="2800" dirty="0">
                <a:solidFill>
                  <a:prstClr val="black"/>
                </a:solidFill>
                <a:latin typeface="Arial" pitchFamily="34" charset="0"/>
                <a:cs typeface="Arial" pitchFamily="34" charset="0"/>
              </a:rPr>
              <a:t>effort and achievements</a:t>
            </a:r>
          </a:p>
          <a:p>
            <a:pPr marL="342900" lvl="0" indent="-342900" defTabSz="457200">
              <a:buClrTx/>
              <a:buFont typeface="Arial" panose="020B0604020202020204"/>
              <a:buChar char="•"/>
            </a:pPr>
            <a:r>
              <a:rPr lang="en-GB" sz="2800" dirty="0" smtClean="0">
                <a:solidFill>
                  <a:prstClr val="black"/>
                </a:solidFill>
                <a:latin typeface="Arial" pitchFamily="34" charset="0"/>
                <a:cs typeface="Arial" pitchFamily="34" charset="0"/>
              </a:rPr>
              <a:t>Use </a:t>
            </a:r>
            <a:r>
              <a:rPr lang="en-GB" sz="2800" dirty="0">
                <a:solidFill>
                  <a:prstClr val="black"/>
                </a:solidFill>
                <a:latin typeface="Arial" pitchFamily="34" charset="0"/>
                <a:cs typeface="Arial" pitchFamily="34" charset="0"/>
              </a:rPr>
              <a:t>positive reinforcement</a:t>
            </a:r>
          </a:p>
          <a:p>
            <a:pPr marL="342900" lvl="0" indent="-342900" defTabSz="457200">
              <a:buClrTx/>
              <a:buFont typeface="Arial" panose="020B0604020202020204"/>
              <a:buChar char="•"/>
            </a:pPr>
            <a:r>
              <a:rPr lang="en-GB" sz="2800" dirty="0" smtClean="0">
                <a:solidFill>
                  <a:prstClr val="black"/>
                </a:solidFill>
                <a:latin typeface="Arial" pitchFamily="34" charset="0"/>
                <a:cs typeface="Arial" pitchFamily="34" charset="0"/>
              </a:rPr>
              <a:t>Create </a:t>
            </a:r>
            <a:r>
              <a:rPr lang="en-GB" sz="2800" dirty="0">
                <a:solidFill>
                  <a:prstClr val="black"/>
                </a:solidFill>
                <a:latin typeface="Arial" pitchFamily="34" charset="0"/>
                <a:cs typeface="Arial" pitchFamily="34" charset="0"/>
              </a:rPr>
              <a:t>predictable routines</a:t>
            </a:r>
          </a:p>
          <a:p>
            <a:pPr marL="342900" lvl="0" indent="-342900" defTabSz="457200">
              <a:buClrTx/>
              <a:buFont typeface="Arial" panose="020B0604020202020204"/>
              <a:buChar char="•"/>
            </a:pPr>
            <a:r>
              <a:rPr lang="en-GB" sz="2800" dirty="0" smtClean="0">
                <a:solidFill>
                  <a:prstClr val="black"/>
                </a:solidFill>
                <a:latin typeface="Arial" pitchFamily="34" charset="0"/>
                <a:cs typeface="Arial" pitchFamily="34" charset="0"/>
              </a:rPr>
              <a:t>Encourage </a:t>
            </a:r>
            <a:r>
              <a:rPr lang="en-GB" sz="2800" dirty="0">
                <a:solidFill>
                  <a:prstClr val="black"/>
                </a:solidFill>
                <a:latin typeface="Arial" pitchFamily="34" charset="0"/>
                <a:cs typeface="Arial" pitchFamily="34" charset="0"/>
              </a:rPr>
              <a:t>decision making</a:t>
            </a:r>
          </a:p>
          <a:p>
            <a:pPr marL="342900" lvl="0" indent="-342900" defTabSz="457200">
              <a:buClrTx/>
              <a:buFont typeface="Arial" panose="020B0604020202020204"/>
              <a:buChar char="•"/>
            </a:pPr>
            <a:r>
              <a:rPr lang="en-GB" sz="2800" dirty="0">
                <a:solidFill>
                  <a:prstClr val="black"/>
                </a:solidFill>
                <a:latin typeface="Arial" pitchFamily="34" charset="0"/>
                <a:cs typeface="Arial" pitchFamily="34" charset="0"/>
              </a:rPr>
              <a:t>(Newman and Newman, 2020)</a:t>
            </a:r>
          </a:p>
          <a:p>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64088" y="2708920"/>
            <a:ext cx="3456384" cy="2304256"/>
          </a:xfrm>
          <a:prstGeom prst="rect">
            <a:avLst/>
          </a:prstGeom>
        </p:spPr>
      </p:pic>
      <p:sp>
        <p:nvSpPr>
          <p:cNvPr id="4" name="Text Placeholder 3"/>
          <p:cNvSpPr>
            <a:spLocks noGrp="1"/>
          </p:cNvSpPr>
          <p:nvPr>
            <p:ph type="body" sz="half" idx="2"/>
          </p:nvPr>
        </p:nvSpPr>
        <p:spPr>
          <a:xfrm>
            <a:off x="5486400" y="2708920"/>
            <a:ext cx="2541984" cy="2472680"/>
          </a:xfrm>
        </p:spPr>
        <p:txBody>
          <a:bodyPr/>
          <a:lstStyle/>
          <a:p>
            <a:endParaRPr lang="en-US" dirty="0"/>
          </a:p>
        </p:txBody>
      </p:sp>
    </p:spTree>
    <p:extLst>
      <p:ext uri="{BB962C8B-B14F-4D97-AF65-F5344CB8AC3E}">
        <p14:creationId xmlns:p14="http://schemas.microsoft.com/office/powerpoint/2010/main" val="3716840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8641"/>
            <a:ext cx="8208912" cy="1368152"/>
          </a:xfrm>
        </p:spPr>
        <p:txBody>
          <a:bodyPr>
            <a:noAutofit/>
          </a:bodyPr>
          <a:lstStyle/>
          <a:p>
            <a:pPr algn="ctr"/>
            <a:r>
              <a:rPr lang="en-GB" sz="2800" b="1" dirty="0">
                <a:solidFill>
                  <a:prstClr val="black"/>
                </a:solidFill>
                <a:latin typeface="Arial" pitchFamily="34" charset="0"/>
                <a:cs typeface="Arial" pitchFamily="34" charset="0"/>
              </a:rPr>
              <a:t>Encouraging Communication and Social Development</a:t>
            </a:r>
            <a:endParaRPr lang="en-US" sz="2800" b="1" dirty="0">
              <a:latin typeface="Arial" pitchFamily="34" charset="0"/>
              <a:cs typeface="Arial" pitchFamily="34" charset="0"/>
            </a:endParaRPr>
          </a:p>
        </p:txBody>
      </p:sp>
      <p:sp>
        <p:nvSpPr>
          <p:cNvPr id="3" name="Content Placeholder 2"/>
          <p:cNvSpPr>
            <a:spLocks noGrp="1"/>
          </p:cNvSpPr>
          <p:nvPr>
            <p:ph idx="1"/>
          </p:nvPr>
        </p:nvSpPr>
        <p:spPr>
          <a:xfrm>
            <a:off x="304800" y="1676400"/>
            <a:ext cx="4843264" cy="4560912"/>
          </a:xfrm>
        </p:spPr>
        <p:txBody>
          <a:bodyPr>
            <a:normAutofit/>
          </a:bodyPr>
          <a:lstStyle/>
          <a:p>
            <a:r>
              <a:rPr lang="en-GB" sz="2400" dirty="0">
                <a:latin typeface="Arial" pitchFamily="34" charset="0"/>
                <a:cs typeface="Arial" pitchFamily="34" charset="0"/>
              </a:rPr>
              <a:t>Storytelling and reading activities</a:t>
            </a:r>
          </a:p>
          <a:p>
            <a:r>
              <a:rPr lang="en-GB" sz="2400" dirty="0" smtClean="0">
                <a:latin typeface="Arial" pitchFamily="34" charset="0"/>
                <a:cs typeface="Arial" pitchFamily="34" charset="0"/>
              </a:rPr>
              <a:t>Small-group </a:t>
            </a:r>
            <a:r>
              <a:rPr lang="en-GB" sz="2400" dirty="0">
                <a:latin typeface="Arial" pitchFamily="34" charset="0"/>
                <a:cs typeface="Arial" pitchFamily="34" charset="0"/>
              </a:rPr>
              <a:t>play opportunities</a:t>
            </a:r>
          </a:p>
          <a:p>
            <a:r>
              <a:rPr lang="en-GB" sz="2400" dirty="0" smtClean="0">
                <a:latin typeface="Arial" pitchFamily="34" charset="0"/>
                <a:cs typeface="Arial" pitchFamily="34" charset="0"/>
              </a:rPr>
              <a:t>Role-play </a:t>
            </a:r>
            <a:r>
              <a:rPr lang="en-GB" sz="2400" dirty="0">
                <a:latin typeface="Arial" pitchFamily="34" charset="0"/>
                <a:cs typeface="Arial" pitchFamily="34" charset="0"/>
              </a:rPr>
              <a:t>activities</a:t>
            </a:r>
          </a:p>
          <a:p>
            <a:r>
              <a:rPr lang="en-GB" sz="2400" dirty="0" smtClean="0">
                <a:latin typeface="Arial" pitchFamily="34" charset="0"/>
                <a:cs typeface="Arial" pitchFamily="34" charset="0"/>
              </a:rPr>
              <a:t>Peer </a:t>
            </a:r>
            <a:r>
              <a:rPr lang="en-GB" sz="2400" dirty="0">
                <a:latin typeface="Arial" pitchFamily="34" charset="0"/>
                <a:cs typeface="Arial" pitchFamily="34" charset="0"/>
              </a:rPr>
              <a:t>interaction opportunities</a:t>
            </a:r>
          </a:p>
          <a:p>
            <a:r>
              <a:rPr lang="en-GB" sz="2400" dirty="0" smtClean="0">
                <a:latin typeface="Arial" pitchFamily="34" charset="0"/>
                <a:cs typeface="Arial" pitchFamily="34" charset="0"/>
              </a:rPr>
              <a:t>Speech </a:t>
            </a:r>
            <a:r>
              <a:rPr lang="en-GB" sz="2400" dirty="0">
                <a:latin typeface="Arial" pitchFamily="34" charset="0"/>
                <a:cs typeface="Arial" pitchFamily="34" charset="0"/>
              </a:rPr>
              <a:t>and language support if needed</a:t>
            </a:r>
          </a:p>
          <a:p>
            <a:r>
              <a:rPr lang="en-GB" sz="2400" dirty="0">
                <a:latin typeface="Arial" pitchFamily="34" charset="0"/>
                <a:cs typeface="Arial" pitchFamily="34" charset="0"/>
              </a:rPr>
              <a:t>(Berk, 2018)</a:t>
            </a:r>
          </a:p>
        </p:txBody>
      </p:sp>
      <p:sp>
        <p:nvSpPr>
          <p:cNvPr id="4" name="Text Placeholder 3"/>
          <p:cNvSpPr>
            <a:spLocks noGrp="1"/>
          </p:cNvSpPr>
          <p:nvPr>
            <p:ph type="body" sz="half" idx="2"/>
          </p:nvPr>
        </p:nvSpPr>
        <p:spPr>
          <a:xfrm>
            <a:off x="5486400" y="2852936"/>
            <a:ext cx="2758008" cy="2328664"/>
          </a:xfrm>
        </p:spPr>
        <p:txBody>
          <a:bodyPr/>
          <a:lstStyle/>
          <a:p>
            <a:endParaRPr lang="en-US"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004048" y="2708920"/>
            <a:ext cx="3779912" cy="2519942"/>
          </a:xfrm>
          <a:prstGeom prst="rect">
            <a:avLst/>
          </a:prstGeom>
        </p:spPr>
      </p:pic>
    </p:spTree>
    <p:extLst>
      <p:ext uri="{BB962C8B-B14F-4D97-AF65-F5344CB8AC3E}">
        <p14:creationId xmlns:p14="http://schemas.microsoft.com/office/powerpoint/2010/main" val="3715059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640960" cy="6696744"/>
          </a:xfrm>
        </p:spPr>
        <p:txBody>
          <a:bodyPr>
            <a:normAutofit/>
          </a:bodyPr>
          <a:lstStyle/>
          <a:p>
            <a:pPr algn="ctr"/>
            <a:r>
              <a:rPr lang="en-GB" b="1" dirty="0">
                <a:latin typeface="Arial" pitchFamily="34" charset="0"/>
                <a:cs typeface="Arial" pitchFamily="34" charset="0"/>
              </a:rPr>
              <a:t>Strengths and Criticisms of Erikson's </a:t>
            </a:r>
            <a:r>
              <a:rPr lang="en-GB" b="1" dirty="0" smtClean="0">
                <a:latin typeface="Arial" pitchFamily="34" charset="0"/>
                <a:cs typeface="Arial" pitchFamily="34" charset="0"/>
              </a:rPr>
              <a:t>Theory</a:t>
            </a:r>
            <a:br>
              <a:rPr lang="en-GB" b="1" dirty="0" smtClean="0">
                <a:latin typeface="Arial" pitchFamily="34" charset="0"/>
                <a:cs typeface="Arial" pitchFamily="34" charset="0"/>
              </a:rPr>
            </a:br>
            <a:r>
              <a:rPr lang="en-GB" b="1" dirty="0" smtClean="0">
                <a:latin typeface="Arial" pitchFamily="34" charset="0"/>
                <a:cs typeface="Arial" pitchFamily="34" charset="0"/>
              </a:rPr>
              <a:t/>
            </a:r>
            <a:br>
              <a:rPr lang="en-GB" b="1" dirty="0" smtClean="0">
                <a:latin typeface="Arial" pitchFamily="34" charset="0"/>
                <a:cs typeface="Arial" pitchFamily="34" charset="0"/>
              </a:rPr>
            </a:br>
            <a:r>
              <a:rPr lang="en-GB" b="1" dirty="0" smtClean="0">
                <a:latin typeface="Arial" pitchFamily="34" charset="0"/>
                <a:cs typeface="Arial" pitchFamily="34" charset="0"/>
              </a:rPr>
              <a:t>Strengths</a:t>
            </a:r>
            <a:r>
              <a:rPr lang="en-GB" dirty="0" smtClean="0">
                <a:latin typeface="Arial" pitchFamily="34" charset="0"/>
                <a:cs typeface="Arial" pitchFamily="34" charset="0"/>
              </a:rPr>
              <a:t> </a:t>
            </a:r>
            <a:br>
              <a:rPr lang="en-GB" dirty="0" smtClean="0">
                <a:latin typeface="Arial" pitchFamily="34" charset="0"/>
                <a:cs typeface="Arial" pitchFamily="34" charset="0"/>
              </a:rPr>
            </a:br>
            <a:r>
              <a:rPr lang="en-GB" sz="2400" dirty="0" smtClean="0">
                <a:latin typeface="Arial" pitchFamily="34" charset="0"/>
                <a:cs typeface="Arial" pitchFamily="34" charset="0"/>
              </a:rPr>
              <a:t>Explains </a:t>
            </a:r>
            <a:r>
              <a:rPr lang="en-GB" sz="2400" dirty="0">
                <a:latin typeface="Arial" pitchFamily="34" charset="0"/>
                <a:cs typeface="Arial" pitchFamily="34" charset="0"/>
              </a:rPr>
              <a:t>emotional and social </a:t>
            </a:r>
            <a:r>
              <a:rPr lang="en-GB" sz="2400" dirty="0" smtClean="0">
                <a:latin typeface="Arial" pitchFamily="34" charset="0"/>
                <a:cs typeface="Arial" pitchFamily="34" charset="0"/>
              </a:rPr>
              <a:t>development.</a:t>
            </a:r>
            <a:r>
              <a:rPr lang="en-GB" sz="2400" dirty="0">
                <a:latin typeface="Arial" pitchFamily="34" charset="0"/>
                <a:cs typeface="Arial" pitchFamily="34" charset="0"/>
              </a:rPr>
              <a:t/>
            </a:r>
            <a:br>
              <a:rPr lang="en-GB" sz="2400" dirty="0">
                <a:latin typeface="Arial" pitchFamily="34" charset="0"/>
                <a:cs typeface="Arial" pitchFamily="34" charset="0"/>
              </a:rPr>
            </a:br>
            <a:r>
              <a:rPr lang="en-GB" sz="2400" dirty="0" smtClean="0">
                <a:latin typeface="Arial" pitchFamily="34" charset="0"/>
                <a:cs typeface="Arial" pitchFamily="34" charset="0"/>
              </a:rPr>
              <a:t>Covers </a:t>
            </a:r>
            <a:r>
              <a:rPr lang="en-GB" sz="2400" dirty="0">
                <a:latin typeface="Arial" pitchFamily="34" charset="0"/>
                <a:cs typeface="Arial" pitchFamily="34" charset="0"/>
              </a:rPr>
              <a:t>development throughout the </a:t>
            </a:r>
            <a:r>
              <a:rPr lang="en-GB" sz="2400" dirty="0" smtClean="0">
                <a:latin typeface="Arial" pitchFamily="34" charset="0"/>
                <a:cs typeface="Arial" pitchFamily="34" charset="0"/>
              </a:rPr>
              <a:t>lifespan.</a:t>
            </a:r>
            <a:r>
              <a:rPr lang="en-GB" sz="2400" dirty="0">
                <a:latin typeface="Arial" pitchFamily="34" charset="0"/>
                <a:cs typeface="Arial" pitchFamily="34" charset="0"/>
              </a:rPr>
              <a:t/>
            </a:r>
            <a:br>
              <a:rPr lang="en-GB" sz="2400" dirty="0">
                <a:latin typeface="Arial" pitchFamily="34" charset="0"/>
                <a:cs typeface="Arial" pitchFamily="34" charset="0"/>
              </a:rPr>
            </a:br>
            <a:r>
              <a:rPr lang="en-GB" sz="2400" dirty="0" smtClean="0">
                <a:latin typeface="Arial" pitchFamily="34" charset="0"/>
                <a:cs typeface="Arial" pitchFamily="34" charset="0"/>
              </a:rPr>
              <a:t>Useful </a:t>
            </a:r>
            <a:r>
              <a:rPr lang="en-GB" sz="2400" dirty="0">
                <a:latin typeface="Arial" pitchFamily="34" charset="0"/>
                <a:cs typeface="Arial" pitchFamily="34" charset="0"/>
              </a:rPr>
              <a:t>for understanding children's confidence and </a:t>
            </a:r>
            <a:r>
              <a:rPr lang="en-GB" sz="2400" dirty="0" smtClean="0">
                <a:latin typeface="Arial" pitchFamily="34" charset="0"/>
                <a:cs typeface="Arial" pitchFamily="34" charset="0"/>
              </a:rPr>
              <a:t>independence.</a:t>
            </a:r>
            <a:r>
              <a:rPr lang="en-GB" sz="2400" dirty="0">
                <a:latin typeface="Arial" pitchFamily="34" charset="0"/>
                <a:cs typeface="Arial" pitchFamily="34" charset="0"/>
              </a:rPr>
              <a:t/>
            </a:r>
            <a:br>
              <a:rPr lang="en-GB" sz="2400" dirty="0">
                <a:latin typeface="Arial" pitchFamily="34" charset="0"/>
                <a:cs typeface="Arial" pitchFamily="34" charset="0"/>
              </a:rPr>
            </a:br>
            <a:r>
              <a:rPr lang="en-GB" sz="2400" dirty="0" smtClean="0">
                <a:latin typeface="Arial" pitchFamily="34" charset="0"/>
                <a:cs typeface="Arial" pitchFamily="34" charset="0"/>
              </a:rPr>
              <a:t>Widely </a:t>
            </a:r>
            <a:r>
              <a:rPr lang="en-GB" sz="2400" dirty="0">
                <a:latin typeface="Arial" pitchFamily="34" charset="0"/>
                <a:cs typeface="Arial" pitchFamily="34" charset="0"/>
              </a:rPr>
              <a:t>used in education and childcare </a:t>
            </a:r>
            <a:r>
              <a:rPr lang="en-GB" sz="2400" dirty="0" smtClean="0">
                <a:latin typeface="Arial" pitchFamily="34" charset="0"/>
                <a:cs typeface="Arial" pitchFamily="34" charset="0"/>
              </a:rPr>
              <a:t>settings.</a:t>
            </a:r>
            <a:br>
              <a:rPr lang="en-GB" sz="2400" dirty="0" smtClean="0">
                <a:latin typeface="Arial" pitchFamily="34" charset="0"/>
                <a:cs typeface="Arial" pitchFamily="34" charset="0"/>
              </a:rPr>
            </a:br>
            <a:r>
              <a:rPr lang="en-GB" b="1" dirty="0" smtClean="0">
                <a:latin typeface="Arial" pitchFamily="34" charset="0"/>
                <a:cs typeface="Arial" pitchFamily="34" charset="0"/>
              </a:rPr>
              <a:t>Criticisms</a:t>
            </a:r>
            <a:r>
              <a:rPr lang="en-GB" dirty="0">
                <a:latin typeface="Arial" pitchFamily="34" charset="0"/>
                <a:cs typeface="Arial" pitchFamily="34" charset="0"/>
              </a:rPr>
              <a:t/>
            </a:r>
            <a:br>
              <a:rPr lang="en-GB" dirty="0">
                <a:latin typeface="Arial" pitchFamily="34" charset="0"/>
                <a:cs typeface="Arial" pitchFamily="34" charset="0"/>
              </a:rPr>
            </a:br>
            <a:r>
              <a:rPr lang="en-GB" sz="2400" dirty="0" smtClean="0">
                <a:latin typeface="Arial" pitchFamily="34" charset="0"/>
                <a:cs typeface="Arial" pitchFamily="34" charset="0"/>
              </a:rPr>
              <a:t>Some </a:t>
            </a:r>
            <a:r>
              <a:rPr lang="en-GB" sz="2400" dirty="0">
                <a:latin typeface="Arial" pitchFamily="34" charset="0"/>
                <a:cs typeface="Arial" pitchFamily="34" charset="0"/>
              </a:rPr>
              <a:t>stages may overlap</a:t>
            </a:r>
            <a:r>
              <a:rPr lang="en-GB" sz="2400" dirty="0" smtClean="0">
                <a:latin typeface="Arial" pitchFamily="34" charset="0"/>
                <a:cs typeface="Arial" pitchFamily="34" charset="0"/>
              </a:rPr>
              <a:t>.</a:t>
            </a:r>
            <a:br>
              <a:rPr lang="en-GB" sz="2400" dirty="0" smtClean="0">
                <a:latin typeface="Arial" pitchFamily="34" charset="0"/>
                <a:cs typeface="Arial" pitchFamily="34" charset="0"/>
              </a:rPr>
            </a:br>
            <a:r>
              <a:rPr lang="en-GB" sz="2400" dirty="0" smtClean="0">
                <a:latin typeface="Arial" pitchFamily="34" charset="0"/>
                <a:cs typeface="Arial" pitchFamily="34" charset="0"/>
              </a:rPr>
              <a:t>Limited </a:t>
            </a:r>
            <a:r>
              <a:rPr lang="en-GB" sz="2400" dirty="0">
                <a:latin typeface="Arial" pitchFamily="34" charset="0"/>
                <a:cs typeface="Arial" pitchFamily="34" charset="0"/>
              </a:rPr>
              <a:t>scientific evidence for some </a:t>
            </a:r>
            <a:r>
              <a:rPr lang="en-GB" sz="2400" dirty="0" smtClean="0">
                <a:latin typeface="Arial" pitchFamily="34" charset="0"/>
                <a:cs typeface="Arial" pitchFamily="34" charset="0"/>
              </a:rPr>
              <a:t>stages.</a:t>
            </a:r>
            <a:br>
              <a:rPr lang="en-GB" sz="2400" dirty="0" smtClean="0">
                <a:latin typeface="Arial" pitchFamily="34" charset="0"/>
                <a:cs typeface="Arial" pitchFamily="34" charset="0"/>
              </a:rPr>
            </a:br>
            <a:r>
              <a:rPr lang="en-GB" sz="2400" dirty="0" smtClean="0">
                <a:latin typeface="Arial" pitchFamily="34" charset="0"/>
                <a:cs typeface="Arial" pitchFamily="34" charset="0"/>
              </a:rPr>
              <a:t>Cultural </a:t>
            </a:r>
            <a:r>
              <a:rPr lang="en-GB" sz="2400" dirty="0">
                <a:latin typeface="Arial" pitchFamily="34" charset="0"/>
                <a:cs typeface="Arial" pitchFamily="34" charset="0"/>
              </a:rPr>
              <a:t>differences may affect </a:t>
            </a:r>
            <a:r>
              <a:rPr lang="en-GB" sz="2400" dirty="0" smtClean="0">
                <a:latin typeface="Arial" pitchFamily="34" charset="0"/>
                <a:cs typeface="Arial" pitchFamily="34" charset="0"/>
              </a:rPr>
              <a:t>development.</a:t>
            </a:r>
            <a:r>
              <a:rPr lang="en-GB" sz="2400" dirty="0">
                <a:latin typeface="Arial" pitchFamily="34" charset="0"/>
                <a:cs typeface="Arial" pitchFamily="34" charset="0"/>
              </a:rPr>
              <a:t/>
            </a:r>
            <a:br>
              <a:rPr lang="en-GB" sz="2400" dirty="0">
                <a:latin typeface="Arial" pitchFamily="34" charset="0"/>
                <a:cs typeface="Arial" pitchFamily="34" charset="0"/>
              </a:rPr>
            </a:br>
            <a:r>
              <a:rPr lang="en-GB" sz="2400" dirty="0" smtClean="0">
                <a:latin typeface="Arial" pitchFamily="34" charset="0"/>
                <a:cs typeface="Arial" pitchFamily="34" charset="0"/>
              </a:rPr>
              <a:t>Does </a:t>
            </a:r>
            <a:r>
              <a:rPr lang="en-GB" sz="2400" dirty="0">
                <a:latin typeface="Arial" pitchFamily="34" charset="0"/>
                <a:cs typeface="Arial" pitchFamily="34" charset="0"/>
              </a:rPr>
              <a:t>not fully explain biological </a:t>
            </a:r>
            <a:r>
              <a:rPr lang="en-GB" sz="2400" dirty="0" smtClean="0">
                <a:latin typeface="Arial" pitchFamily="34" charset="0"/>
                <a:cs typeface="Arial" pitchFamily="34" charset="0"/>
              </a:rPr>
              <a:t>influences.</a:t>
            </a:r>
            <a:br>
              <a:rPr lang="en-GB" sz="2400" dirty="0" smtClean="0">
                <a:latin typeface="Arial" pitchFamily="34" charset="0"/>
                <a:cs typeface="Arial" pitchFamily="34" charset="0"/>
              </a:rPr>
            </a:br>
            <a:r>
              <a:rPr lang="en-GB" sz="2400" dirty="0" smtClean="0">
                <a:latin typeface="Arial" pitchFamily="34" charset="0"/>
                <a:cs typeface="Arial" pitchFamily="34" charset="0"/>
              </a:rPr>
              <a:t>(Bee </a:t>
            </a:r>
            <a:r>
              <a:rPr lang="en-GB" sz="2400" dirty="0">
                <a:latin typeface="Arial" pitchFamily="34" charset="0"/>
                <a:cs typeface="Arial" pitchFamily="34" charset="0"/>
              </a:rPr>
              <a:t>and Boyd, 2019)</a:t>
            </a:r>
            <a:endParaRPr lang="en-US" sz="2400" dirty="0">
              <a:latin typeface="Arial" pitchFamily="34" charset="0"/>
              <a:cs typeface="Arial" pitchFamily="34" charset="0"/>
            </a:endParaRPr>
          </a:p>
        </p:txBody>
      </p:sp>
    </p:spTree>
    <p:extLst>
      <p:ext uri="{BB962C8B-B14F-4D97-AF65-F5344CB8AC3E}">
        <p14:creationId xmlns:p14="http://schemas.microsoft.com/office/powerpoint/2010/main" val="4089060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692696"/>
            <a:ext cx="8568952" cy="1584176"/>
          </a:xfrm>
        </p:spPr>
        <p:txBody>
          <a:bodyPr>
            <a:normAutofit/>
          </a:bodyPr>
          <a:lstStyle/>
          <a:p>
            <a:pPr algn="ctr"/>
            <a:r>
              <a:rPr lang="en-US" sz="2800" b="1" dirty="0">
                <a:solidFill>
                  <a:prstClr val="black"/>
                </a:solidFill>
                <a:latin typeface="Arial" pitchFamily="34" charset="0"/>
                <a:cs typeface="Arial" pitchFamily="34" charset="0"/>
              </a:rPr>
              <a:t>Key Learning Points</a:t>
            </a:r>
            <a:endParaRPr lang="en-US" sz="2800" b="1" dirty="0">
              <a:latin typeface="Arial" pitchFamily="34" charset="0"/>
              <a:cs typeface="Arial" pitchFamily="34" charset="0"/>
            </a:endParaRPr>
          </a:p>
        </p:txBody>
      </p:sp>
      <p:sp>
        <p:nvSpPr>
          <p:cNvPr id="3" name="Content Placeholder 2"/>
          <p:cNvSpPr>
            <a:spLocks noGrp="1"/>
          </p:cNvSpPr>
          <p:nvPr>
            <p:ph idx="1"/>
          </p:nvPr>
        </p:nvSpPr>
        <p:spPr>
          <a:xfrm>
            <a:off x="323528" y="1844824"/>
            <a:ext cx="8064896" cy="4536504"/>
          </a:xfrm>
        </p:spPr>
        <p:txBody>
          <a:bodyPr>
            <a:normAutofit/>
          </a:bodyPr>
          <a:lstStyle/>
          <a:p>
            <a:r>
              <a:rPr lang="en-GB" sz="2400" dirty="0">
                <a:latin typeface="Arial" pitchFamily="34" charset="0"/>
                <a:cs typeface="Arial" pitchFamily="34" charset="0"/>
              </a:rPr>
              <a:t>Erikson helps explain Isaac's confidence and independence</a:t>
            </a:r>
          </a:p>
          <a:p>
            <a:r>
              <a:rPr lang="en-GB" sz="2400" dirty="0" smtClean="0">
                <a:latin typeface="Arial" pitchFamily="34" charset="0"/>
                <a:cs typeface="Arial" pitchFamily="34" charset="0"/>
              </a:rPr>
              <a:t>Family </a:t>
            </a:r>
            <a:r>
              <a:rPr lang="en-GB" sz="2400" dirty="0">
                <a:latin typeface="Arial" pitchFamily="34" charset="0"/>
                <a:cs typeface="Arial" pitchFamily="34" charset="0"/>
              </a:rPr>
              <a:t>circumstances influence development</a:t>
            </a:r>
          </a:p>
          <a:p>
            <a:r>
              <a:rPr lang="en-GB" sz="2400" dirty="0" smtClean="0">
                <a:latin typeface="Arial" pitchFamily="34" charset="0"/>
                <a:cs typeface="Arial" pitchFamily="34" charset="0"/>
              </a:rPr>
              <a:t>Early </a:t>
            </a:r>
            <a:r>
              <a:rPr lang="en-GB" sz="2400" dirty="0">
                <a:latin typeface="Arial" pitchFamily="34" charset="0"/>
                <a:cs typeface="Arial" pitchFamily="34" charset="0"/>
              </a:rPr>
              <a:t>support can improve outcomes</a:t>
            </a:r>
          </a:p>
          <a:p>
            <a:r>
              <a:rPr lang="en-GB" sz="2400" dirty="0">
                <a:latin typeface="Arial" pitchFamily="34" charset="0"/>
                <a:cs typeface="Arial" pitchFamily="34" charset="0"/>
              </a:rPr>
              <a:t>(Erikson, 1963; Berk, 2018)</a:t>
            </a:r>
          </a:p>
          <a:p>
            <a:endParaRPr lang="en-US" sz="2000" dirty="0">
              <a:latin typeface="Arial" pitchFamily="34" charset="0"/>
              <a:cs typeface="Arial" pitchFamily="34" charset="0"/>
            </a:endParaRPr>
          </a:p>
        </p:txBody>
      </p:sp>
      <p:sp>
        <p:nvSpPr>
          <p:cNvPr id="4" name="Text Placeholder 3"/>
          <p:cNvSpPr>
            <a:spLocks noGrp="1"/>
          </p:cNvSpPr>
          <p:nvPr>
            <p:ph type="body" sz="half" idx="2"/>
          </p:nvPr>
        </p:nvSpPr>
        <p:spPr>
          <a:xfrm>
            <a:off x="5486400" y="2636912"/>
            <a:ext cx="2758008" cy="2544688"/>
          </a:xfrm>
        </p:spPr>
        <p:txBody>
          <a:bodyPr/>
          <a:lstStyle/>
          <a:p>
            <a:endParaRPr lang="en-US" dirty="0"/>
          </a:p>
        </p:txBody>
      </p:sp>
    </p:spTree>
    <p:extLst>
      <p:ext uri="{BB962C8B-B14F-4D97-AF65-F5344CB8AC3E}">
        <p14:creationId xmlns:p14="http://schemas.microsoft.com/office/powerpoint/2010/main" val="1856518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712968" cy="6741368"/>
          </a:xfrm>
        </p:spPr>
        <p:txBody>
          <a:bodyPr>
            <a:normAutofit fontScale="90000"/>
          </a:bodyPr>
          <a:lstStyle/>
          <a:p>
            <a:pPr indent="-457200" algn="l">
              <a:lnSpc>
                <a:spcPct val="150000"/>
              </a:lnSpc>
            </a:pPr>
            <a:r>
              <a:rPr lang="en-US" sz="3100" b="1" dirty="0" smtClean="0">
                <a:latin typeface="Arial" pitchFamily="34" charset="0"/>
                <a:cs typeface="Arial" pitchFamily="34" charset="0"/>
              </a:rPr>
              <a:t>References</a:t>
            </a:r>
            <a:r>
              <a:rPr lang="en-US" sz="3200" dirty="0" smtClean="0">
                <a:latin typeface="Arial" pitchFamily="34" charset="0"/>
                <a:cs typeface="Arial" pitchFamily="34" charset="0"/>
              </a:rPr>
              <a:t/>
            </a:r>
            <a:br>
              <a:rPr lang="en-US" sz="3200" dirty="0" smtClean="0">
                <a:latin typeface="Arial" pitchFamily="34" charset="0"/>
                <a:cs typeface="Arial" pitchFamily="34" charset="0"/>
              </a:rPr>
            </a:br>
            <a:r>
              <a:rPr lang="en-US" sz="2000" b="1" dirty="0" smtClean="0">
                <a:latin typeface="Arial" pitchFamily="34" charset="0"/>
                <a:cs typeface="Arial" pitchFamily="34" charset="0"/>
              </a:rPr>
              <a:t>Bee</a:t>
            </a:r>
            <a:r>
              <a:rPr lang="en-US" sz="2000" b="1" dirty="0">
                <a:latin typeface="Arial" pitchFamily="34" charset="0"/>
                <a:cs typeface="Arial" pitchFamily="34" charset="0"/>
              </a:rPr>
              <a:t>, H. and Boyd, D. (2019)</a:t>
            </a:r>
            <a:r>
              <a:rPr lang="en-US" sz="2000" dirty="0">
                <a:latin typeface="Arial" pitchFamily="34" charset="0"/>
                <a:cs typeface="Arial" pitchFamily="34" charset="0"/>
              </a:rPr>
              <a:t> </a:t>
            </a:r>
            <a:r>
              <a:rPr lang="en-US" sz="2000" i="1" dirty="0">
                <a:latin typeface="Arial" pitchFamily="34" charset="0"/>
                <a:cs typeface="Arial" pitchFamily="34" charset="0"/>
              </a:rPr>
              <a:t>The Developing Child</a:t>
            </a:r>
            <a:r>
              <a:rPr lang="en-US" sz="2000" dirty="0">
                <a:latin typeface="Arial" pitchFamily="34" charset="0"/>
                <a:cs typeface="Arial" pitchFamily="34" charset="0"/>
              </a:rPr>
              <a:t>. 14th </a:t>
            </a:r>
            <a:r>
              <a:rPr lang="en-US" sz="2000" dirty="0" err="1">
                <a:latin typeface="Arial" pitchFamily="34" charset="0"/>
                <a:cs typeface="Arial" pitchFamily="34" charset="0"/>
              </a:rPr>
              <a:t>edn</a:t>
            </a:r>
            <a:r>
              <a:rPr lang="en-US" sz="2000" dirty="0">
                <a:latin typeface="Arial" pitchFamily="34" charset="0"/>
                <a:cs typeface="Arial" pitchFamily="34" charset="0"/>
              </a:rPr>
              <a:t>. Harlow: Pearson.</a:t>
            </a:r>
            <a:br>
              <a:rPr lang="en-US" sz="2000" dirty="0">
                <a:latin typeface="Arial" pitchFamily="34" charset="0"/>
                <a:cs typeface="Arial" pitchFamily="34" charset="0"/>
              </a:rPr>
            </a:br>
            <a:r>
              <a:rPr lang="en-US" sz="2000" b="1" dirty="0" err="1">
                <a:latin typeface="Arial" pitchFamily="34" charset="0"/>
                <a:cs typeface="Arial" pitchFamily="34" charset="0"/>
              </a:rPr>
              <a:t>Berk</a:t>
            </a:r>
            <a:r>
              <a:rPr lang="en-US" sz="2000" b="1" dirty="0">
                <a:latin typeface="Arial" pitchFamily="34" charset="0"/>
                <a:cs typeface="Arial" pitchFamily="34" charset="0"/>
              </a:rPr>
              <a:t>, L.E. (2018)</a:t>
            </a:r>
            <a:r>
              <a:rPr lang="en-US" sz="2000" dirty="0">
                <a:latin typeface="Arial" pitchFamily="34" charset="0"/>
                <a:cs typeface="Arial" pitchFamily="34" charset="0"/>
              </a:rPr>
              <a:t> </a:t>
            </a:r>
            <a:r>
              <a:rPr lang="en-US" sz="2000" i="1" dirty="0">
                <a:latin typeface="Arial" pitchFamily="34" charset="0"/>
                <a:cs typeface="Arial" pitchFamily="34" charset="0"/>
              </a:rPr>
              <a:t>Development Through the Lifespan</a:t>
            </a:r>
            <a:r>
              <a:rPr lang="en-US" sz="2000" dirty="0">
                <a:latin typeface="Arial" pitchFamily="34" charset="0"/>
                <a:cs typeface="Arial" pitchFamily="34" charset="0"/>
              </a:rPr>
              <a:t>. 7th </a:t>
            </a:r>
            <a:r>
              <a:rPr lang="en-US" sz="2000" dirty="0" err="1">
                <a:latin typeface="Arial" pitchFamily="34" charset="0"/>
                <a:cs typeface="Arial" pitchFamily="34" charset="0"/>
              </a:rPr>
              <a:t>edn</a:t>
            </a:r>
            <a:r>
              <a:rPr lang="en-US" sz="2000" dirty="0">
                <a:latin typeface="Arial" pitchFamily="34" charset="0"/>
                <a:cs typeface="Arial" pitchFamily="34" charset="0"/>
              </a:rPr>
              <a:t>. Harlow: Pearson.</a:t>
            </a:r>
            <a:br>
              <a:rPr lang="en-US" sz="2000" dirty="0">
                <a:latin typeface="Arial" pitchFamily="34" charset="0"/>
                <a:cs typeface="Arial" pitchFamily="34" charset="0"/>
              </a:rPr>
            </a:br>
            <a:r>
              <a:rPr lang="en-US" sz="2000" b="1" dirty="0">
                <a:latin typeface="Arial" pitchFamily="34" charset="0"/>
                <a:cs typeface="Arial" pitchFamily="34" charset="0"/>
              </a:rPr>
              <a:t>Erikson, E.H. (1963)</a:t>
            </a:r>
            <a:r>
              <a:rPr lang="en-US" sz="2000" dirty="0">
                <a:latin typeface="Arial" pitchFamily="34" charset="0"/>
                <a:cs typeface="Arial" pitchFamily="34" charset="0"/>
              </a:rPr>
              <a:t> </a:t>
            </a:r>
            <a:r>
              <a:rPr lang="en-US" sz="2000" i="1" dirty="0">
                <a:latin typeface="Arial" pitchFamily="34" charset="0"/>
                <a:cs typeface="Arial" pitchFamily="34" charset="0"/>
              </a:rPr>
              <a:t>Childhood and Society</a:t>
            </a:r>
            <a:r>
              <a:rPr lang="en-US" sz="2000" dirty="0">
                <a:latin typeface="Arial" pitchFamily="34" charset="0"/>
                <a:cs typeface="Arial" pitchFamily="34" charset="0"/>
              </a:rPr>
              <a:t>. 2nd </a:t>
            </a:r>
            <a:r>
              <a:rPr lang="en-US" sz="2000" dirty="0" err="1">
                <a:latin typeface="Arial" pitchFamily="34" charset="0"/>
                <a:cs typeface="Arial" pitchFamily="34" charset="0"/>
              </a:rPr>
              <a:t>edn</a:t>
            </a:r>
            <a:r>
              <a:rPr lang="en-US" sz="2000" dirty="0">
                <a:latin typeface="Arial" pitchFamily="34" charset="0"/>
                <a:cs typeface="Arial" pitchFamily="34" charset="0"/>
              </a:rPr>
              <a:t>. New York: W.W. Norton &amp; Company.</a:t>
            </a:r>
            <a:br>
              <a:rPr lang="en-US" sz="2000" dirty="0">
                <a:latin typeface="Arial" pitchFamily="34" charset="0"/>
                <a:cs typeface="Arial" pitchFamily="34" charset="0"/>
              </a:rPr>
            </a:br>
            <a:r>
              <a:rPr lang="en-US" sz="2000" b="1" dirty="0">
                <a:latin typeface="Arial" pitchFamily="34" charset="0"/>
                <a:cs typeface="Arial" pitchFamily="34" charset="0"/>
              </a:rPr>
              <a:t>Erikson, E.H. (1968)</a:t>
            </a:r>
            <a:r>
              <a:rPr lang="en-US" sz="2000" dirty="0">
                <a:latin typeface="Arial" pitchFamily="34" charset="0"/>
                <a:cs typeface="Arial" pitchFamily="34" charset="0"/>
              </a:rPr>
              <a:t> </a:t>
            </a:r>
            <a:r>
              <a:rPr lang="en-US" sz="2000" i="1" dirty="0">
                <a:latin typeface="Arial" pitchFamily="34" charset="0"/>
                <a:cs typeface="Arial" pitchFamily="34" charset="0"/>
              </a:rPr>
              <a:t>Identity: Youth and Crisis</a:t>
            </a:r>
            <a:r>
              <a:rPr lang="en-US" sz="2000" dirty="0">
                <a:latin typeface="Arial" pitchFamily="34" charset="0"/>
                <a:cs typeface="Arial" pitchFamily="34" charset="0"/>
              </a:rPr>
              <a:t>. New York: W.W. Norton &amp; Company.</a:t>
            </a:r>
            <a:br>
              <a:rPr lang="en-US" sz="2000" dirty="0">
                <a:latin typeface="Arial" pitchFamily="34" charset="0"/>
                <a:cs typeface="Arial" pitchFamily="34" charset="0"/>
              </a:rPr>
            </a:br>
            <a:r>
              <a:rPr lang="en-US" sz="2000" b="1" dirty="0">
                <a:latin typeface="Arial" pitchFamily="34" charset="0"/>
                <a:cs typeface="Arial" pitchFamily="34" charset="0"/>
              </a:rPr>
              <a:t>McLeod, S. (2024)</a:t>
            </a:r>
            <a:r>
              <a:rPr lang="en-US" sz="2000" dirty="0">
                <a:latin typeface="Arial" pitchFamily="34" charset="0"/>
                <a:cs typeface="Arial" pitchFamily="34" charset="0"/>
              </a:rPr>
              <a:t> </a:t>
            </a:r>
            <a:r>
              <a:rPr lang="en-US" sz="2000" i="1" dirty="0">
                <a:latin typeface="Arial" pitchFamily="34" charset="0"/>
                <a:cs typeface="Arial" pitchFamily="34" charset="0"/>
              </a:rPr>
              <a:t>Erikson's Psychosocial Theory</a:t>
            </a:r>
            <a:r>
              <a:rPr lang="en-US" sz="2000" dirty="0">
                <a:latin typeface="Arial" pitchFamily="34" charset="0"/>
                <a:cs typeface="Arial" pitchFamily="34" charset="0"/>
              </a:rPr>
              <a:t>. Available at: </a:t>
            </a:r>
            <a:r>
              <a:rPr lang="en-US" sz="2000" dirty="0">
                <a:latin typeface="Arial" pitchFamily="34" charset="0"/>
                <a:cs typeface="Arial" pitchFamily="34" charset="0"/>
                <a:hlinkClick r:id="rId2"/>
              </a:rPr>
              <a:t>https://www.simplypsychology.org/Erik-Erikson.html</a:t>
            </a:r>
            <a:r>
              <a:rPr lang="en-US" sz="2000" dirty="0">
                <a:latin typeface="Arial" pitchFamily="34" charset="0"/>
                <a:cs typeface="Arial" pitchFamily="34" charset="0"/>
              </a:rPr>
              <a:t> (Accessed: 5 June 2026).</a:t>
            </a:r>
            <a:br>
              <a:rPr lang="en-US" sz="2000" dirty="0">
                <a:latin typeface="Arial" pitchFamily="34" charset="0"/>
                <a:cs typeface="Arial" pitchFamily="34" charset="0"/>
              </a:rPr>
            </a:br>
            <a:r>
              <a:rPr lang="en-US" sz="2000" b="1" dirty="0">
                <a:latin typeface="Arial" pitchFamily="34" charset="0"/>
                <a:cs typeface="Arial" pitchFamily="34" charset="0"/>
              </a:rPr>
              <a:t>Newman, B.M. and Newman, P.R. (2020)</a:t>
            </a:r>
            <a:r>
              <a:rPr lang="en-US" sz="2000" dirty="0">
                <a:latin typeface="Arial" pitchFamily="34" charset="0"/>
                <a:cs typeface="Arial" pitchFamily="34" charset="0"/>
              </a:rPr>
              <a:t> </a:t>
            </a:r>
            <a:r>
              <a:rPr lang="en-US" sz="2000" i="1" dirty="0">
                <a:latin typeface="Arial" pitchFamily="34" charset="0"/>
                <a:cs typeface="Arial" pitchFamily="34" charset="0"/>
              </a:rPr>
              <a:t>Development Through Life: A Psychosocial Approach</a:t>
            </a:r>
            <a:r>
              <a:rPr lang="en-US" sz="2000" dirty="0">
                <a:latin typeface="Arial" pitchFamily="34" charset="0"/>
                <a:cs typeface="Arial" pitchFamily="34" charset="0"/>
              </a:rPr>
              <a:t>. 13th </a:t>
            </a:r>
            <a:r>
              <a:rPr lang="en-US" sz="2000" dirty="0" err="1">
                <a:latin typeface="Arial" pitchFamily="34" charset="0"/>
                <a:cs typeface="Arial" pitchFamily="34" charset="0"/>
              </a:rPr>
              <a:t>edn</a:t>
            </a:r>
            <a:r>
              <a:rPr lang="en-US" sz="2000" dirty="0">
                <a:latin typeface="Arial" pitchFamily="34" charset="0"/>
                <a:cs typeface="Arial" pitchFamily="34" charset="0"/>
              </a:rPr>
              <a:t>. Boston: </a:t>
            </a:r>
            <a:r>
              <a:rPr lang="en-US" sz="2000" dirty="0" err="1">
                <a:latin typeface="Arial" pitchFamily="34" charset="0"/>
                <a:cs typeface="Arial" pitchFamily="34" charset="0"/>
              </a:rPr>
              <a:t>Cengage</a:t>
            </a:r>
            <a:r>
              <a:rPr lang="en-US" sz="2000" dirty="0">
                <a:latin typeface="Arial" pitchFamily="34" charset="0"/>
                <a:cs typeface="Arial" pitchFamily="34" charset="0"/>
              </a:rPr>
              <a:t> Learning.</a:t>
            </a:r>
            <a:br>
              <a:rPr lang="en-US" sz="2000" dirty="0">
                <a:latin typeface="Arial" pitchFamily="34" charset="0"/>
                <a:cs typeface="Arial" pitchFamily="34" charset="0"/>
              </a:rPr>
            </a:br>
            <a:r>
              <a:rPr lang="en-US" sz="2000" dirty="0">
                <a:latin typeface="Arial" pitchFamily="34" charset="0"/>
                <a:cs typeface="Arial" pitchFamily="34" charset="0"/>
              </a:rPr>
              <a:t/>
            </a:r>
            <a:br>
              <a:rPr lang="en-US" sz="2000" dirty="0">
                <a:latin typeface="Arial" pitchFamily="34" charset="0"/>
                <a:cs typeface="Arial" pitchFamily="34" charset="0"/>
              </a:rPr>
            </a:br>
            <a:endParaRPr lang="en-US" sz="2000" dirty="0">
              <a:latin typeface="Arial" pitchFamily="34" charset="0"/>
              <a:cs typeface="Arial" pitchFamily="34" charset="0"/>
            </a:endParaRPr>
          </a:p>
        </p:txBody>
      </p:sp>
    </p:spTree>
    <p:extLst>
      <p:ext uri="{BB962C8B-B14F-4D97-AF65-F5344CB8AC3E}">
        <p14:creationId xmlns:p14="http://schemas.microsoft.com/office/powerpoint/2010/main" val="1931916704"/>
      </p:ext>
    </p:extLst>
  </p:cSld>
  <p:clrMapOvr>
    <a:masterClrMapping/>
  </p:clrMapOvr>
</p:sld>
</file>

<file path=ppt/theme/theme1.xml><?xml version="1.0" encoding="utf-8"?>
<a:theme xmlns:a="http://schemas.openxmlformats.org/drawingml/2006/main" name="Composite">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Composite</Template>
  <TotalTime>154</TotalTime>
  <Words>302</Words>
  <Application>Microsoft Office PowerPoint</Application>
  <PresentationFormat>On-screen Show (4:3)</PresentationFormat>
  <Paragraphs>59</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Composite</vt:lpstr>
      <vt:lpstr>Understanding Isaac's Development Through Erikson's Psychosocial Theory </vt:lpstr>
      <vt:lpstr>A Child Facing Developmental Challenges </vt:lpstr>
      <vt:lpstr>PowerPoint Presentation</vt:lpstr>
      <vt:lpstr>PowerPoint Presentation</vt:lpstr>
      <vt:lpstr>Exploring Isaac's Development Through Erikson's Theory </vt:lpstr>
      <vt:lpstr>Biological and Environmental Influences </vt:lpstr>
      <vt:lpstr>Building Confidence and Independence </vt:lpstr>
      <vt:lpstr>Encouraging Communication and Social Development</vt:lpstr>
      <vt:lpstr>Strengths and Criticisms of Erikson's Theory  Strengths  Explains emotional and social development. Covers development throughout the lifespan. Useful for understanding children's confidence and independence. Widely used in education and childcare settings. Criticisms Some stages may overlap. Limited scientific evidence for some stages. Cultural differences may affect development. Does not fully explain biological influences. (Bee and Boyd, 2019)</vt:lpstr>
      <vt:lpstr>Key Learning Points</vt:lpstr>
      <vt:lpstr>References Bee, H. and Boyd, D. (2019) The Developing Child. 14th edn. Harlow: Pearson. Berk, L.E. (2018) Development Through the Lifespan. 7th edn. Harlow: Pearson. Erikson, E.H. (1963) Childhood and Society. 2nd edn. New York: W.W. Norton &amp; Company. Erikson, E.H. (1968) Identity: Youth and Crisis. New York: W.W. Norton &amp; Company. McLeod, S. (2024) Erikson's Psychosocial Theory. Available at: https://www.simplypsychology.org/Erik-Erikson.html (Accessed: 5 June 2026). Newman, B.M. and Newman, P.R. (2020) Development Through Life: A Psychosocial Approach. 13th edn. Boston: Cengage Learning.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Isaac's Development Through Erikson's Psychosocial Theory</dc:title>
  <dc:creator>kiranshahzad</dc:creator>
  <cp:lastModifiedBy>kiranshahzad</cp:lastModifiedBy>
  <cp:revision>15</cp:revision>
  <dcterms:created xsi:type="dcterms:W3CDTF">2026-06-04T17:55:20Z</dcterms:created>
  <dcterms:modified xsi:type="dcterms:W3CDTF">2026-06-14T12:26:55Z</dcterms:modified>
</cp:coreProperties>
</file>