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4"/>
  </p:sldMasterIdLst>
  <p:notesMasterIdLst>
    <p:notesMasterId r:id="rId29"/>
  </p:notesMasterIdLst>
  <p:sldIdLst>
    <p:sldId id="256" r:id="rId5"/>
    <p:sldId id="258" r:id="rId6"/>
    <p:sldId id="259" r:id="rId7"/>
    <p:sldId id="276" r:id="rId8"/>
    <p:sldId id="260" r:id="rId9"/>
    <p:sldId id="261" r:id="rId10"/>
    <p:sldId id="262" r:id="rId11"/>
    <p:sldId id="263" r:id="rId12"/>
    <p:sldId id="282" r:id="rId13"/>
    <p:sldId id="283" r:id="rId14"/>
    <p:sldId id="264" r:id="rId15"/>
    <p:sldId id="277" r:id="rId16"/>
    <p:sldId id="284" r:id="rId17"/>
    <p:sldId id="287" r:id="rId18"/>
    <p:sldId id="280" r:id="rId19"/>
    <p:sldId id="279" r:id="rId20"/>
    <p:sldId id="286" r:id="rId21"/>
    <p:sldId id="269" r:id="rId22"/>
    <p:sldId id="270" r:id="rId23"/>
    <p:sldId id="281" r:id="rId24"/>
    <p:sldId id="267" r:id="rId25"/>
    <p:sldId id="266" r:id="rId26"/>
    <p:sldId id="268" r:id="rId27"/>
    <p:sldId id="275"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03FDB-1C01-4962-A32D-1F2FFF7172B4}" v="2" dt="2024-12-11T15:28:10.545"/>
    <p1510:client id="{1360155F-7256-7F2D-2721-75737E4148D6}" v="11" dt="2024-12-11T17:49:44.099"/>
    <p1510:client id="{28114682-E203-0DF8-F9B5-43826264742E}" v="46" dt="2024-12-11T17:54:04.831"/>
    <p1510:client id="{2F1938EB-57A7-0930-E609-8BFA4B5E73C3}" v="1835" dt="2024-12-11T18:33:50.325"/>
    <p1510:client id="{33E95369-5EDA-413D-B95A-A69AB90F254D}" v="213" dt="2024-12-11T14:47:51.550"/>
    <p1510:client id="{504029C3-8A8A-DD02-615D-3B89640A0876}" v="62" dt="2024-12-11T21:30:50.600"/>
    <p1510:client id="{605D08DC-989F-41B7-ADFE-7BD80F77F017}" v="29" dt="2024-12-11T19:43:11.562"/>
    <p1510:client id="{65239148-21C2-427F-8F3D-222D8F00F3AA}" v="225" dt="2024-12-11T15:57:06.158"/>
    <p1510:client id="{671907B6-5B34-CF0B-22E9-8704AFC47064}" v="13" dt="2024-12-11T15:59:04.030"/>
    <p1510:client id="{6CD45ADF-B32D-C7DA-AC4F-D3035C2F5181}" v="2220" dt="2024-12-11T20:16:03.670"/>
    <p1510:client id="{7996ED6A-F4BF-3E3A-FCD1-021DE1A53D1B}" v="1395" dt="2024-12-11T20:18:12.347"/>
    <p1510:client id="{95C47A7F-05AA-4827-84B5-EA698C415F39}" v="45" dt="2024-12-11T15:43:41.762"/>
    <p1510:client id="{A1AF9CD9-46C8-F824-319E-AFB4E0E98F8A}" v="1889" dt="2024-12-11T20:08:50.655"/>
    <p1510:client id="{A2CEECA7-AD42-4EE5-B901-AC1071E65490}" v="1908" dt="2024-12-11T19:38:18.072"/>
    <p1510:client id="{A771398B-BBD3-A53B-4883-BBE74E50BE5B}" v="193" dt="2024-12-11T18:04:33.001"/>
    <p1510:client id="{AC7746E3-B415-C6AD-CFE7-A2FA91BC5E60}" v="227" dt="2024-12-11T20:12:56.688"/>
    <p1510:client id="{B9997FE5-D68D-54C3-A887-1BA491BFC035}" v="11" dt="2024-12-11T16:34:30.589"/>
    <p1510:client id="{C0A9E652-A0CD-7F80-0838-A29D3E08D764}" v="236" dt="2024-12-11T18:24:56.393"/>
    <p1510:client id="{C86E49DC-67D8-4376-8CAA-102506DB840C}" v="874" dt="2024-12-11T19:11:53.970"/>
    <p1510:client id="{CB4804BF-3B2F-4DD7-B953-AD4168249760}" v="239" dt="2024-12-11T21:41:08.647"/>
    <p1510:client id="{E69DEBC7-F687-4237-A401-9BB98F01D827}" v="1" dt="2024-12-11T11:13:17.197"/>
    <p1510:client id="{ECBD187F-25DF-4518-A66F-185EF635D611}" v="79" dt="2024-12-11T15:13:54.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26FC2-C35B-4E2E-914C-C9CD69D5FDFA}"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5A11A7-8BA0-466A-8118-A85533C802D7}" type="slidenum">
              <a:rPr lang="en-GB" smtClean="0"/>
              <a:t>‹#›</a:t>
            </a:fld>
            <a:endParaRPr lang="en-GB"/>
          </a:p>
        </p:txBody>
      </p:sp>
    </p:spTree>
    <p:extLst>
      <p:ext uri="{BB962C8B-B14F-4D97-AF65-F5344CB8AC3E}">
        <p14:creationId xmlns:p14="http://schemas.microsoft.com/office/powerpoint/2010/main" val="1941779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Mention the 10%</a:t>
            </a:r>
          </a:p>
        </p:txBody>
      </p:sp>
      <p:sp>
        <p:nvSpPr>
          <p:cNvPr id="4" name="Slide Number Placeholder 3"/>
          <p:cNvSpPr>
            <a:spLocks noGrp="1"/>
          </p:cNvSpPr>
          <p:nvPr>
            <p:ph type="sldNum" sz="quarter" idx="5"/>
          </p:nvPr>
        </p:nvSpPr>
        <p:spPr/>
        <p:txBody>
          <a:bodyPr/>
          <a:lstStyle/>
          <a:p>
            <a:fld id="{065A11A7-8BA0-466A-8118-A85533C802D7}" type="slidenum">
              <a:rPr lang="en-GB" smtClean="0"/>
              <a:t>22</a:t>
            </a:fld>
            <a:endParaRPr lang="en-GB"/>
          </a:p>
        </p:txBody>
      </p:sp>
    </p:spTree>
    <p:extLst>
      <p:ext uri="{BB962C8B-B14F-4D97-AF65-F5344CB8AC3E}">
        <p14:creationId xmlns:p14="http://schemas.microsoft.com/office/powerpoint/2010/main" val="1207081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65A11A7-8BA0-466A-8118-A85533C802D7}" type="slidenum">
              <a:rPr lang="en-GB" smtClean="0"/>
              <a:t>23</a:t>
            </a:fld>
            <a:endParaRPr lang="en-GB"/>
          </a:p>
        </p:txBody>
      </p:sp>
    </p:spTree>
    <p:extLst>
      <p:ext uri="{BB962C8B-B14F-4D97-AF65-F5344CB8AC3E}">
        <p14:creationId xmlns:p14="http://schemas.microsoft.com/office/powerpoint/2010/main" val="3501587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12/11/2024</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38327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9058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264904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4692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4262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5276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49502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5826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4579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4884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12/11/2024</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85887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12/11/2024</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33444869"/>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44" r:id="rId5"/>
    <p:sldLayoutId id="2147483745" r:id="rId6"/>
    <p:sldLayoutId id="2147483750"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mecfluid2.com/en/description-and-function-of-3-2-valves/" TargetMode="External"/><Relationship Id="rId2" Type="http://schemas.openxmlformats.org/officeDocument/2006/relationships/hyperlink" Target="https://fluidpowerjournal.com/understanding-the-function-of-accumulators/" TargetMode="External"/><Relationship Id="rId1" Type="http://schemas.openxmlformats.org/officeDocument/2006/relationships/slideLayout" Target="../slideLayouts/slideLayout1.xml"/><Relationship Id="rId4" Type="http://schemas.openxmlformats.org/officeDocument/2006/relationships/hyperlink" Target="https://www.e4training.com/hydraulic_pumps/pistonpumps1.php"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tms.engin.umich.edu/CTMS/index.php?example=Introduction&#167;ion=ControlPID" TargetMode="External"/><Relationship Id="rId2" Type="http://schemas.openxmlformats.org/officeDocument/2006/relationships/hyperlink" Target="https://www.reddit.com/r/FromTheDepths/comments/kuyftc/pid_tuning_guide_for_dummies/?rdt=38212" TargetMode="External"/><Relationship Id="rId1" Type="http://schemas.openxmlformats.org/officeDocument/2006/relationships/slideLayout" Target="../slideLayouts/slideLayout2.xml"/><Relationship Id="rId4" Type="http://schemas.openxmlformats.org/officeDocument/2006/relationships/hyperlink" Target="https://doi.org/106114913842.woff2"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atlassian.com/blog/productivity/how-to-write-smart-goals"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diamart.com/proddetail/ansys-workbench-software-programs-9899787191.html" TargetMode="External"/><Relationship Id="rId2" Type="http://schemas.openxmlformats.org/officeDocument/2006/relationships/hyperlink" Target="https://www.wallpaper.com/transportation/morgan-plus-four-review" TargetMode="External"/><Relationship Id="rId1" Type="http://schemas.openxmlformats.org/officeDocument/2006/relationships/slideLayout" Target="../slideLayouts/slideLayout4.xml"/><Relationship Id="rId5" Type="http://schemas.openxmlformats.org/officeDocument/2006/relationships/hyperlink" Target="https://www.youtube.com/watch?v=glz_fVMrw4M" TargetMode="External"/><Relationship Id="rId4" Type="http://schemas.openxmlformats.org/officeDocument/2006/relationships/hyperlink" Target="https://www.reddit.com/r/WeirdWheels/comments/9jc83q/morgan_aero_supersports_gt3/?rdt=624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AD24C-E794-C4B8-D36D-EA232E7BF629}"/>
              </a:ext>
            </a:extLst>
          </p:cNvPr>
          <p:cNvSpPr>
            <a:spLocks noGrp="1"/>
          </p:cNvSpPr>
          <p:nvPr>
            <p:ph type="ctrTitle"/>
          </p:nvPr>
        </p:nvSpPr>
        <p:spPr>
          <a:xfrm>
            <a:off x="169333" y="541943"/>
            <a:ext cx="4065511" cy="1728868"/>
          </a:xfrm>
        </p:spPr>
        <p:txBody>
          <a:bodyPr>
            <a:normAutofit fontScale="90000"/>
          </a:bodyPr>
          <a:lstStyle/>
          <a:p>
            <a:pPr algn="l"/>
            <a:r>
              <a:rPr lang="en-US" sz="4400"/>
              <a:t>Morgan Active Rear Wing System </a:t>
            </a:r>
          </a:p>
        </p:txBody>
      </p:sp>
      <p:sp>
        <p:nvSpPr>
          <p:cNvPr id="3" name="Subtitle 2">
            <a:extLst>
              <a:ext uri="{FF2B5EF4-FFF2-40B4-BE49-F238E27FC236}">
                <a16:creationId xmlns:a16="http://schemas.microsoft.com/office/drawing/2014/main" id="{E38EC1DF-07D4-4697-C05A-D3D7A4B950CB}"/>
              </a:ext>
            </a:extLst>
          </p:cNvPr>
          <p:cNvSpPr>
            <a:spLocks noGrp="1"/>
          </p:cNvSpPr>
          <p:nvPr>
            <p:ph type="subTitle" idx="1"/>
          </p:nvPr>
        </p:nvSpPr>
        <p:spPr>
          <a:xfrm>
            <a:off x="0" y="2545052"/>
            <a:ext cx="4077605" cy="1775291"/>
          </a:xfrm>
        </p:spPr>
        <p:txBody>
          <a:bodyPr vert="horz" lIns="91440" tIns="45720" rIns="91440" bIns="45720" rtlCol="0" anchor="t">
            <a:normAutofit/>
          </a:bodyPr>
          <a:lstStyle/>
          <a:p>
            <a:pPr algn="l"/>
            <a:r>
              <a:rPr lang="en-US" sz="2000" dirty="0"/>
              <a:t>A Collaborative Investigation Conducted By Alex Griffiths, Jacob Ling, Nevin Jyothis, Angel Stanley, Emily Dawes, Mohammed Nasir Mahmood, Preston Thomas</a:t>
            </a:r>
            <a:endParaRPr lang="en-US" dirty="0"/>
          </a:p>
        </p:txBody>
      </p:sp>
      <p:pic>
        <p:nvPicPr>
          <p:cNvPr id="4" name="Picture 3" descr="Aesthetic liquid watercolor and ink">
            <a:extLst>
              <a:ext uri="{FF2B5EF4-FFF2-40B4-BE49-F238E27FC236}">
                <a16:creationId xmlns:a16="http://schemas.microsoft.com/office/drawing/2014/main" id="{8F46C30C-7EFE-5075-2CA0-C6D2B340CD9F}"/>
              </a:ext>
            </a:extLst>
          </p:cNvPr>
          <p:cNvPicPr>
            <a:picLocks noChangeAspect="1"/>
          </p:cNvPicPr>
          <p:nvPr/>
        </p:nvPicPr>
        <p:blipFill>
          <a:blip r:embed="rId2"/>
          <a:srcRect l="615" r="28007"/>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11" name="Group 10">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12" name="Freeform: Shape 11">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Morgan Plus Four remains a timeless and invigorating car | Wallpaper">
            <a:extLst>
              <a:ext uri="{FF2B5EF4-FFF2-40B4-BE49-F238E27FC236}">
                <a16:creationId xmlns:a16="http://schemas.microsoft.com/office/drawing/2014/main" id="{56C27B1B-7AA7-B515-2EC3-265D183A98A3}"/>
              </a:ext>
            </a:extLst>
          </p:cNvPr>
          <p:cNvPicPr>
            <a:picLocks noChangeAspect="1"/>
          </p:cNvPicPr>
          <p:nvPr/>
        </p:nvPicPr>
        <p:blipFill>
          <a:blip r:embed="rId4"/>
          <a:stretch>
            <a:fillRect/>
          </a:stretch>
        </p:blipFill>
        <p:spPr>
          <a:xfrm>
            <a:off x="6009701" y="1151836"/>
            <a:ext cx="5607585" cy="316803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94292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7823FA-1B3E-4584-8A71-416FCE831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2074"/>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A29E6-7729-8D6A-6973-66F2916A016C}"/>
              </a:ext>
            </a:extLst>
          </p:cNvPr>
          <p:cNvSpPr>
            <a:spLocks noGrp="1"/>
          </p:cNvSpPr>
          <p:nvPr>
            <p:ph type="title"/>
          </p:nvPr>
        </p:nvSpPr>
        <p:spPr>
          <a:xfrm>
            <a:off x="-1104605" y="177208"/>
            <a:ext cx="8624187" cy="746925"/>
          </a:xfrm>
        </p:spPr>
        <p:txBody>
          <a:bodyPr vert="horz" lIns="91440" tIns="45720" rIns="91440" bIns="45720" rtlCol="0" anchor="ctr" anchorCtr="0">
            <a:normAutofit fontScale="90000"/>
          </a:bodyPr>
          <a:lstStyle/>
          <a:p>
            <a:pPr algn="ctr"/>
            <a:r>
              <a:rPr lang="en-US" sz="8000">
                <a:solidFill>
                  <a:srgbClr val="FFFFFF"/>
                </a:solidFill>
              </a:rPr>
              <a:t>Group Structure</a:t>
            </a:r>
          </a:p>
        </p:txBody>
      </p:sp>
      <p:pic>
        <p:nvPicPr>
          <p:cNvPr id="4" name="Picture 3" descr="A screenshot of a computer&#10;&#10;Description automatically generated">
            <a:extLst>
              <a:ext uri="{FF2B5EF4-FFF2-40B4-BE49-F238E27FC236}">
                <a16:creationId xmlns:a16="http://schemas.microsoft.com/office/drawing/2014/main" id="{BD546E4C-938B-B554-3B83-71E4F22C9BAE}"/>
              </a:ext>
            </a:extLst>
          </p:cNvPr>
          <p:cNvPicPr>
            <a:picLocks noChangeAspect="1"/>
          </p:cNvPicPr>
          <p:nvPr/>
        </p:nvPicPr>
        <p:blipFill>
          <a:blip r:embed="rId2"/>
          <a:stretch>
            <a:fillRect/>
          </a:stretch>
        </p:blipFill>
        <p:spPr>
          <a:xfrm>
            <a:off x="685209" y="1361282"/>
            <a:ext cx="8139814" cy="4572553"/>
          </a:xfrm>
          <a:prstGeom prst="rect">
            <a:avLst/>
          </a:prstGeom>
        </p:spPr>
      </p:pic>
    </p:spTree>
    <p:extLst>
      <p:ext uri="{BB962C8B-B14F-4D97-AF65-F5344CB8AC3E}">
        <p14:creationId xmlns:p14="http://schemas.microsoft.com/office/powerpoint/2010/main" val="2745889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8EF9E-7A3F-5C1E-272F-BDD9CBFCEDB8}"/>
              </a:ext>
            </a:extLst>
          </p:cNvPr>
          <p:cNvSpPr>
            <a:spLocks noGrp="1"/>
          </p:cNvSpPr>
          <p:nvPr>
            <p:ph type="title"/>
          </p:nvPr>
        </p:nvSpPr>
        <p:spPr>
          <a:xfrm>
            <a:off x="336698" y="224465"/>
            <a:ext cx="9144000" cy="1263649"/>
          </a:xfrm>
        </p:spPr>
        <p:txBody>
          <a:bodyPr/>
          <a:lstStyle/>
          <a:p>
            <a:r>
              <a:rPr lang="en-GB"/>
              <a:t>Group roles </a:t>
            </a:r>
          </a:p>
        </p:txBody>
      </p:sp>
      <p:sp>
        <p:nvSpPr>
          <p:cNvPr id="3" name="Content Placeholder 2">
            <a:extLst>
              <a:ext uri="{FF2B5EF4-FFF2-40B4-BE49-F238E27FC236}">
                <a16:creationId xmlns:a16="http://schemas.microsoft.com/office/drawing/2014/main" id="{91C42FE5-45B5-A0CD-A29E-D3B44AA6DB38}"/>
              </a:ext>
            </a:extLst>
          </p:cNvPr>
          <p:cNvSpPr>
            <a:spLocks noGrp="1"/>
          </p:cNvSpPr>
          <p:nvPr>
            <p:ph sz="half" idx="1"/>
          </p:nvPr>
        </p:nvSpPr>
        <p:spPr>
          <a:xfrm>
            <a:off x="336698" y="1394047"/>
            <a:ext cx="4572000" cy="3802642"/>
          </a:xfrm>
        </p:spPr>
        <p:txBody>
          <a:bodyPr vert="horz" lIns="91440" tIns="45720" rIns="91440" bIns="45720" rtlCol="0" anchor="t">
            <a:normAutofit fontScale="92500" lnSpcReduction="10000"/>
          </a:bodyPr>
          <a:lstStyle/>
          <a:p>
            <a:r>
              <a:rPr lang="en-GB" sz="2400"/>
              <a:t>Aerodynamics – Alex and Mo</a:t>
            </a:r>
          </a:p>
          <a:p>
            <a:pPr marL="0" indent="0">
              <a:buNone/>
            </a:pPr>
            <a:endParaRPr lang="en-GB" sz="2400"/>
          </a:p>
          <a:p>
            <a:r>
              <a:rPr lang="en-GB" sz="2400"/>
              <a:t>Structural – Jacob G and Nevin</a:t>
            </a:r>
          </a:p>
          <a:p>
            <a:endParaRPr lang="en-GB" sz="2400"/>
          </a:p>
          <a:p>
            <a:r>
              <a:rPr lang="en-GB" sz="2400"/>
              <a:t>Mechatronics and Control – Jacob L, James and Preston</a:t>
            </a:r>
          </a:p>
          <a:p>
            <a:pPr marL="0" indent="0">
              <a:buNone/>
            </a:pPr>
            <a:endParaRPr lang="en-GB" sz="2400"/>
          </a:p>
          <a:p>
            <a:r>
              <a:rPr lang="en-GB" sz="2400"/>
              <a:t>Simulation – Angel and Emily</a:t>
            </a:r>
          </a:p>
          <a:p>
            <a:pPr marL="0" indent="0">
              <a:buNone/>
            </a:pPr>
            <a:endParaRPr lang="en-GB" sz="2400"/>
          </a:p>
          <a:p>
            <a:r>
              <a:rPr lang="en-GB" sz="2400"/>
              <a:t>Project manager - Alex</a:t>
            </a:r>
          </a:p>
        </p:txBody>
      </p:sp>
    </p:spTree>
    <p:extLst>
      <p:ext uri="{BB962C8B-B14F-4D97-AF65-F5344CB8AC3E}">
        <p14:creationId xmlns:p14="http://schemas.microsoft.com/office/powerpoint/2010/main" val="1515407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360C9-848C-32DD-1C9A-6AB93E537A07}"/>
              </a:ext>
            </a:extLst>
          </p:cNvPr>
          <p:cNvSpPr>
            <a:spLocks noGrp="1"/>
          </p:cNvSpPr>
          <p:nvPr>
            <p:ph type="title"/>
          </p:nvPr>
        </p:nvSpPr>
        <p:spPr>
          <a:xfrm>
            <a:off x="342125" y="175025"/>
            <a:ext cx="4647618" cy="762054"/>
          </a:xfrm>
        </p:spPr>
        <p:txBody>
          <a:bodyPr vert="horz" lIns="91440" tIns="45720" rIns="91440" bIns="45720" rtlCol="0" anchor="b" anchorCtr="0">
            <a:normAutofit/>
          </a:bodyPr>
          <a:lstStyle/>
          <a:p>
            <a:r>
              <a:rPr lang="en-US" kern="1200" dirty="0">
                <a:solidFill>
                  <a:schemeClr val="tx1"/>
                </a:solidFill>
                <a:latin typeface="+mj-lt"/>
                <a:ea typeface="+mj-ea"/>
                <a:cs typeface="+mj-cs"/>
              </a:rPr>
              <a:t>Build Parameters</a:t>
            </a:r>
          </a:p>
        </p:txBody>
      </p:sp>
      <p:pic>
        <p:nvPicPr>
          <p:cNvPr id="6" name="Content Placeholder 5" descr="A white text on a black background&#10;&#10;Description automatically generated">
            <a:extLst>
              <a:ext uri="{FF2B5EF4-FFF2-40B4-BE49-F238E27FC236}">
                <a16:creationId xmlns:a16="http://schemas.microsoft.com/office/drawing/2014/main" id="{6790A48B-6D82-1E61-008C-6E63DBFAF90E}"/>
              </a:ext>
            </a:extLst>
          </p:cNvPr>
          <p:cNvPicPr>
            <a:picLocks noGrp="1" noChangeAspect="1"/>
          </p:cNvPicPr>
          <p:nvPr>
            <p:ph sz="half" idx="2"/>
          </p:nvPr>
        </p:nvPicPr>
        <p:blipFill>
          <a:blip r:embed="rId2"/>
          <a:stretch>
            <a:fillRect/>
          </a:stretch>
        </p:blipFill>
        <p:spPr>
          <a:xfrm>
            <a:off x="6348018" y="1710613"/>
            <a:ext cx="5239931" cy="3897948"/>
          </a:xfrm>
          <a:prstGeom prst="rect">
            <a:avLst/>
          </a:prstGeom>
        </p:spPr>
      </p:pic>
      <p:pic>
        <p:nvPicPr>
          <p:cNvPr id="5" name="Content Placeholder 4" descr="A white text on a black background&#10;&#10;Description automatically generated">
            <a:extLst>
              <a:ext uri="{FF2B5EF4-FFF2-40B4-BE49-F238E27FC236}">
                <a16:creationId xmlns:a16="http://schemas.microsoft.com/office/drawing/2014/main" id="{000A5687-39F2-D9D0-A0B8-43BE81088954}"/>
              </a:ext>
            </a:extLst>
          </p:cNvPr>
          <p:cNvPicPr>
            <a:picLocks noChangeAspect="1"/>
          </p:cNvPicPr>
          <p:nvPr/>
        </p:nvPicPr>
        <p:blipFill>
          <a:blip r:embed="rId3"/>
          <a:stretch>
            <a:fillRect/>
          </a:stretch>
        </p:blipFill>
        <p:spPr>
          <a:xfrm>
            <a:off x="406084" y="1708193"/>
            <a:ext cx="5693797" cy="3866847"/>
          </a:xfrm>
          <a:prstGeom prst="rect">
            <a:avLst/>
          </a:prstGeom>
        </p:spPr>
      </p:pic>
    </p:spTree>
    <p:extLst>
      <p:ext uri="{BB962C8B-B14F-4D97-AF65-F5344CB8AC3E}">
        <p14:creationId xmlns:p14="http://schemas.microsoft.com/office/powerpoint/2010/main" val="3201570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B6E4-60E5-047B-D4A6-68E7479A3E32}"/>
              </a:ext>
            </a:extLst>
          </p:cNvPr>
          <p:cNvSpPr>
            <a:spLocks noGrp="1"/>
          </p:cNvSpPr>
          <p:nvPr>
            <p:ph type="title"/>
          </p:nvPr>
        </p:nvSpPr>
        <p:spPr>
          <a:xfrm>
            <a:off x="-4033" y="-3858"/>
            <a:ext cx="9144000" cy="1263649"/>
          </a:xfrm>
        </p:spPr>
        <p:txBody>
          <a:bodyPr>
            <a:normAutofit/>
          </a:bodyPr>
          <a:lstStyle/>
          <a:p>
            <a:r>
              <a:rPr lang="en-GB" sz="2800" dirty="0"/>
              <a:t>Aerodynamic Investigation </a:t>
            </a:r>
            <a:r>
              <a:rPr lang="en-GB" sz="2000" dirty="0"/>
              <a:t>- </a:t>
            </a:r>
            <a:r>
              <a:rPr lang="en-GB" sz="1600" dirty="0"/>
              <a:t>Mohammed Nasir Mahmood </a:t>
            </a:r>
            <a:endParaRPr lang="en-GB" sz="2800" dirty="0"/>
          </a:p>
        </p:txBody>
      </p:sp>
      <p:pic>
        <p:nvPicPr>
          <p:cNvPr id="3" name="Picture 2" descr="https://5.imimg.com/data5/SELLER/Default/2021/9/VG/GH/SK/12863461/educational-wind-tunnel-500x500.jpg">
            <a:extLst>
              <a:ext uri="{FF2B5EF4-FFF2-40B4-BE49-F238E27FC236}">
                <a16:creationId xmlns:a16="http://schemas.microsoft.com/office/drawing/2014/main" id="{96F1AAC4-58C9-832C-F378-0A1020D7B137}"/>
              </a:ext>
            </a:extLst>
          </p:cNvPr>
          <p:cNvPicPr>
            <a:picLocks noChangeAspect="1"/>
          </p:cNvPicPr>
          <p:nvPr/>
        </p:nvPicPr>
        <p:blipFill>
          <a:blip r:embed="rId2"/>
          <a:stretch>
            <a:fillRect/>
          </a:stretch>
        </p:blipFill>
        <p:spPr>
          <a:xfrm>
            <a:off x="79121" y="685800"/>
            <a:ext cx="2743200" cy="2743200"/>
          </a:xfrm>
          <a:prstGeom prst="rect">
            <a:avLst/>
          </a:prstGeom>
        </p:spPr>
      </p:pic>
      <p:pic>
        <p:nvPicPr>
          <p:cNvPr id="4" name="Picture 3" descr="Ansys Workbench Software Programs at best price in Chennai by Cadd Centre  Training Services Private Limited | ID: 9899787191">
            <a:extLst>
              <a:ext uri="{FF2B5EF4-FFF2-40B4-BE49-F238E27FC236}">
                <a16:creationId xmlns:a16="http://schemas.microsoft.com/office/drawing/2014/main" id="{DEB036EC-9D04-D010-FDBF-C5CA486037C0}"/>
              </a:ext>
            </a:extLst>
          </p:cNvPr>
          <p:cNvPicPr>
            <a:picLocks noChangeAspect="1"/>
          </p:cNvPicPr>
          <p:nvPr/>
        </p:nvPicPr>
        <p:blipFill>
          <a:blip r:embed="rId3"/>
          <a:srcRect l="8499" t="112" b="-620"/>
          <a:stretch/>
        </p:blipFill>
        <p:spPr>
          <a:xfrm>
            <a:off x="79121" y="4835821"/>
            <a:ext cx="3152997" cy="1932275"/>
          </a:xfrm>
          <a:prstGeom prst="rect">
            <a:avLst/>
          </a:prstGeom>
        </p:spPr>
      </p:pic>
      <p:pic>
        <p:nvPicPr>
          <p:cNvPr id="5" name="Picture 4" descr="Race Car Aerodynamics: Designing for Speed (Technical (including tuning &amp;  modifying)): Amazon.co.uk: Katz, Joseph: 9780837601427: Books">
            <a:extLst>
              <a:ext uri="{FF2B5EF4-FFF2-40B4-BE49-F238E27FC236}">
                <a16:creationId xmlns:a16="http://schemas.microsoft.com/office/drawing/2014/main" id="{FC39EB58-06A3-A60D-0B58-8862AF640C82}"/>
              </a:ext>
            </a:extLst>
          </p:cNvPr>
          <p:cNvPicPr>
            <a:picLocks noChangeAspect="1"/>
          </p:cNvPicPr>
          <p:nvPr/>
        </p:nvPicPr>
        <p:blipFill>
          <a:blip r:embed="rId4"/>
          <a:stretch>
            <a:fillRect/>
          </a:stretch>
        </p:blipFill>
        <p:spPr>
          <a:xfrm>
            <a:off x="2961701" y="687461"/>
            <a:ext cx="2146454" cy="2839029"/>
          </a:xfrm>
          <a:prstGeom prst="rect">
            <a:avLst/>
          </a:prstGeom>
        </p:spPr>
      </p:pic>
      <p:pic>
        <p:nvPicPr>
          <p:cNvPr id="6" name="Picture 5" descr="Pin page">
            <a:extLst>
              <a:ext uri="{FF2B5EF4-FFF2-40B4-BE49-F238E27FC236}">
                <a16:creationId xmlns:a16="http://schemas.microsoft.com/office/drawing/2014/main" id="{5EC53CD1-9A66-11E8-B562-810EF501054B}"/>
              </a:ext>
            </a:extLst>
          </p:cNvPr>
          <p:cNvPicPr>
            <a:picLocks noChangeAspect="1"/>
          </p:cNvPicPr>
          <p:nvPr/>
        </p:nvPicPr>
        <p:blipFill>
          <a:blip r:embed="rId5"/>
          <a:srcRect t="13169" r="291" b="78"/>
          <a:stretch/>
        </p:blipFill>
        <p:spPr>
          <a:xfrm>
            <a:off x="4908014" y="4835657"/>
            <a:ext cx="3147159" cy="1921852"/>
          </a:xfrm>
          <a:prstGeom prst="rect">
            <a:avLst/>
          </a:prstGeom>
        </p:spPr>
      </p:pic>
      <p:sp>
        <p:nvSpPr>
          <p:cNvPr id="7" name="TextBox 6">
            <a:extLst>
              <a:ext uri="{FF2B5EF4-FFF2-40B4-BE49-F238E27FC236}">
                <a16:creationId xmlns:a16="http://schemas.microsoft.com/office/drawing/2014/main" id="{328ABC47-A8DD-BD1B-C6B8-EC9600D3C99E}"/>
              </a:ext>
            </a:extLst>
          </p:cNvPr>
          <p:cNvSpPr txBox="1"/>
          <p:nvPr/>
        </p:nvSpPr>
        <p:spPr>
          <a:xfrm>
            <a:off x="82989" y="3500633"/>
            <a:ext cx="217571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Wind-tunnel</a:t>
            </a:r>
          </a:p>
          <a:p>
            <a:r>
              <a:rPr lang="en-US"/>
              <a:t> </a:t>
            </a:r>
            <a:r>
              <a:rPr lang="en-US" sz="1200"/>
              <a:t>Used for physical 3d model testing. </a:t>
            </a:r>
          </a:p>
        </p:txBody>
      </p:sp>
      <p:sp>
        <p:nvSpPr>
          <p:cNvPr id="8" name="TextBox 7">
            <a:extLst>
              <a:ext uri="{FF2B5EF4-FFF2-40B4-BE49-F238E27FC236}">
                <a16:creationId xmlns:a16="http://schemas.microsoft.com/office/drawing/2014/main" id="{6DD795E1-6584-C2E9-83A7-04DFC2A4E585}"/>
              </a:ext>
            </a:extLst>
          </p:cNvPr>
          <p:cNvSpPr txBox="1"/>
          <p:nvPr/>
        </p:nvSpPr>
        <p:spPr>
          <a:xfrm>
            <a:off x="2854479" y="3593769"/>
            <a:ext cx="22497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AERODYNAMICS </a:t>
            </a:r>
            <a:endParaRPr lang="en-US"/>
          </a:p>
          <a:p>
            <a:r>
              <a:rPr lang="en-US" sz="1200"/>
              <a:t>Book By Joseph Katz. Used for reference and guidance on aero</a:t>
            </a:r>
            <a:endParaRPr lang="en-US"/>
          </a:p>
        </p:txBody>
      </p:sp>
      <p:sp>
        <p:nvSpPr>
          <p:cNvPr id="9" name="TextBox 8">
            <a:extLst>
              <a:ext uri="{FF2B5EF4-FFF2-40B4-BE49-F238E27FC236}">
                <a16:creationId xmlns:a16="http://schemas.microsoft.com/office/drawing/2014/main" id="{56C7803D-9DAA-86EB-3E57-EFCAC1D29ADB}"/>
              </a:ext>
            </a:extLst>
          </p:cNvPr>
          <p:cNvSpPr txBox="1"/>
          <p:nvPr/>
        </p:nvSpPr>
        <p:spPr>
          <a:xfrm>
            <a:off x="3340454" y="5565450"/>
            <a:ext cx="1383631"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Ansys</a:t>
            </a:r>
          </a:p>
          <a:p>
            <a:r>
              <a:rPr lang="en-US" sz="1400"/>
              <a:t>CFD software for computer simulations on aerodynamics</a:t>
            </a:r>
          </a:p>
        </p:txBody>
      </p:sp>
      <p:sp>
        <p:nvSpPr>
          <p:cNvPr id="10" name="TextBox 9">
            <a:extLst>
              <a:ext uri="{FF2B5EF4-FFF2-40B4-BE49-F238E27FC236}">
                <a16:creationId xmlns:a16="http://schemas.microsoft.com/office/drawing/2014/main" id="{8467CD00-011C-4B3E-DFFC-698770C3EBF6}"/>
              </a:ext>
            </a:extLst>
          </p:cNvPr>
          <p:cNvSpPr txBox="1"/>
          <p:nvPr/>
        </p:nvSpPr>
        <p:spPr>
          <a:xfrm>
            <a:off x="8169031" y="5797627"/>
            <a:ext cx="24965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Morgan Aero8 GT3 race car used as inspiration and to get an idea of what Morgan has done in the past with similar chassis</a:t>
            </a:r>
          </a:p>
        </p:txBody>
      </p:sp>
      <p:pic>
        <p:nvPicPr>
          <p:cNvPr id="11" name="Picture 10" descr="A document with text and black text&#10;&#10;Description automatically generated">
            <a:extLst>
              <a:ext uri="{FF2B5EF4-FFF2-40B4-BE49-F238E27FC236}">
                <a16:creationId xmlns:a16="http://schemas.microsoft.com/office/drawing/2014/main" id="{F97BACB2-4F78-18B8-1CEC-6ABF315A7189}"/>
              </a:ext>
            </a:extLst>
          </p:cNvPr>
          <p:cNvPicPr>
            <a:picLocks noChangeAspect="1"/>
          </p:cNvPicPr>
          <p:nvPr/>
        </p:nvPicPr>
        <p:blipFill>
          <a:blip r:embed="rId6"/>
          <a:stretch>
            <a:fillRect/>
          </a:stretch>
        </p:blipFill>
        <p:spPr>
          <a:xfrm>
            <a:off x="5414680" y="688554"/>
            <a:ext cx="2179724" cy="2846024"/>
          </a:xfrm>
          <a:prstGeom prst="rect">
            <a:avLst/>
          </a:prstGeom>
        </p:spPr>
      </p:pic>
      <p:sp>
        <p:nvSpPr>
          <p:cNvPr id="12" name="TextBox 11">
            <a:extLst>
              <a:ext uri="{FF2B5EF4-FFF2-40B4-BE49-F238E27FC236}">
                <a16:creationId xmlns:a16="http://schemas.microsoft.com/office/drawing/2014/main" id="{D7F55401-C694-E476-66A8-D6A144EAF481}"/>
              </a:ext>
            </a:extLst>
          </p:cNvPr>
          <p:cNvSpPr txBox="1"/>
          <p:nvPr/>
        </p:nvSpPr>
        <p:spPr>
          <a:xfrm>
            <a:off x="5416747" y="3597876"/>
            <a:ext cx="215565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SAE verified paper from Department of Mechanical and aerospace engineering. On effects of a rear wing on a vehicle</a:t>
            </a:r>
          </a:p>
        </p:txBody>
      </p:sp>
      <p:pic>
        <p:nvPicPr>
          <p:cNvPr id="13" name="Picture 12" descr="CSR Racing 2 - ZENVO TS1 GT I EVOLUTION CUP I Time to beat (last 10 RACES)">
            <a:extLst>
              <a:ext uri="{FF2B5EF4-FFF2-40B4-BE49-F238E27FC236}">
                <a16:creationId xmlns:a16="http://schemas.microsoft.com/office/drawing/2014/main" id="{53E606CD-F1AE-282F-31A6-3275989D696C}"/>
              </a:ext>
            </a:extLst>
          </p:cNvPr>
          <p:cNvPicPr>
            <a:picLocks noChangeAspect="1"/>
          </p:cNvPicPr>
          <p:nvPr/>
        </p:nvPicPr>
        <p:blipFill>
          <a:blip r:embed="rId7"/>
          <a:stretch>
            <a:fillRect/>
          </a:stretch>
        </p:blipFill>
        <p:spPr>
          <a:xfrm>
            <a:off x="8662931" y="160318"/>
            <a:ext cx="3220597" cy="1818471"/>
          </a:xfrm>
          <a:prstGeom prst="rect">
            <a:avLst/>
          </a:prstGeom>
        </p:spPr>
      </p:pic>
      <p:pic>
        <p:nvPicPr>
          <p:cNvPr id="14" name="Picture 13" descr="$4M Koenigsegg Jesko is Now Ready to Enter Production - The Car Guide">
            <a:extLst>
              <a:ext uri="{FF2B5EF4-FFF2-40B4-BE49-F238E27FC236}">
                <a16:creationId xmlns:a16="http://schemas.microsoft.com/office/drawing/2014/main" id="{D98743F0-9C58-2AAD-0867-0EDA70551304}"/>
              </a:ext>
            </a:extLst>
          </p:cNvPr>
          <p:cNvPicPr>
            <a:picLocks noChangeAspect="1"/>
          </p:cNvPicPr>
          <p:nvPr/>
        </p:nvPicPr>
        <p:blipFill>
          <a:blip r:embed="rId8"/>
          <a:stretch>
            <a:fillRect/>
          </a:stretch>
        </p:blipFill>
        <p:spPr>
          <a:xfrm>
            <a:off x="8662930" y="2104248"/>
            <a:ext cx="3220597" cy="2006853"/>
          </a:xfrm>
          <a:prstGeom prst="rect">
            <a:avLst/>
          </a:prstGeom>
        </p:spPr>
      </p:pic>
      <p:sp>
        <p:nvSpPr>
          <p:cNvPr id="15" name="TextBox 14">
            <a:extLst>
              <a:ext uri="{FF2B5EF4-FFF2-40B4-BE49-F238E27FC236}">
                <a16:creationId xmlns:a16="http://schemas.microsoft.com/office/drawing/2014/main" id="{99588370-07CC-832F-D5F1-CD12FF0ABFF5}"/>
              </a:ext>
            </a:extLst>
          </p:cNvPr>
          <p:cNvSpPr txBox="1"/>
          <p:nvPr/>
        </p:nvSpPr>
        <p:spPr>
          <a:xfrm>
            <a:off x="8662857" y="4244633"/>
            <a:ext cx="311818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Koenigsegg</a:t>
            </a:r>
            <a:r>
              <a:rPr lang="en-US" sz="1400"/>
              <a:t> Jesko and </a:t>
            </a:r>
            <a:r>
              <a:rPr lang="en-US" sz="1400" err="1"/>
              <a:t>Zenvo</a:t>
            </a:r>
            <a:r>
              <a:rPr lang="en-US" sz="1400"/>
              <a:t> TS1 GT- Examples of road production cars with active Aero</a:t>
            </a:r>
            <a:endParaRPr lang="en-US"/>
          </a:p>
        </p:txBody>
      </p:sp>
    </p:spTree>
    <p:extLst>
      <p:ext uri="{BB962C8B-B14F-4D97-AF65-F5344CB8AC3E}">
        <p14:creationId xmlns:p14="http://schemas.microsoft.com/office/powerpoint/2010/main" val="2279796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car with a green background&#10;&#10;Description automatically generated">
            <a:extLst>
              <a:ext uri="{FF2B5EF4-FFF2-40B4-BE49-F238E27FC236}">
                <a16:creationId xmlns:a16="http://schemas.microsoft.com/office/drawing/2014/main" id="{47912D85-377D-AA86-A4C5-78F7C6663776}"/>
              </a:ext>
            </a:extLst>
          </p:cNvPr>
          <p:cNvPicPr>
            <a:picLocks noChangeAspect="1"/>
          </p:cNvPicPr>
          <p:nvPr/>
        </p:nvPicPr>
        <p:blipFill>
          <a:blip r:embed="rId2"/>
          <a:stretch>
            <a:fillRect/>
          </a:stretch>
        </p:blipFill>
        <p:spPr>
          <a:xfrm>
            <a:off x="97155" y="883026"/>
            <a:ext cx="4209589" cy="2367223"/>
          </a:xfrm>
          <a:prstGeom prst="rect">
            <a:avLst/>
          </a:prstGeom>
        </p:spPr>
      </p:pic>
      <p:pic>
        <p:nvPicPr>
          <p:cNvPr id="9" name="Picture 8" descr="A yellow car with green and red lights&#10;&#10;Description automatically generated">
            <a:extLst>
              <a:ext uri="{FF2B5EF4-FFF2-40B4-BE49-F238E27FC236}">
                <a16:creationId xmlns:a16="http://schemas.microsoft.com/office/drawing/2014/main" id="{369D3CAA-19B9-A65B-CC7F-43099A1101F9}"/>
              </a:ext>
            </a:extLst>
          </p:cNvPr>
          <p:cNvPicPr>
            <a:picLocks noChangeAspect="1"/>
          </p:cNvPicPr>
          <p:nvPr/>
        </p:nvPicPr>
        <p:blipFill>
          <a:blip r:embed="rId3"/>
          <a:srcRect l="545" r="218" b="4449"/>
          <a:stretch/>
        </p:blipFill>
        <p:spPr>
          <a:xfrm>
            <a:off x="97155" y="4047143"/>
            <a:ext cx="4167969" cy="2022103"/>
          </a:xfrm>
          <a:prstGeom prst="rect">
            <a:avLst/>
          </a:prstGeom>
        </p:spPr>
      </p:pic>
      <p:pic>
        <p:nvPicPr>
          <p:cNvPr id="10" name="Picture 9" descr="A graph with a line&#10;&#10;Description automatically generated">
            <a:extLst>
              <a:ext uri="{FF2B5EF4-FFF2-40B4-BE49-F238E27FC236}">
                <a16:creationId xmlns:a16="http://schemas.microsoft.com/office/drawing/2014/main" id="{6E0AE8B2-C639-69E7-919C-A082EE30D6A2}"/>
              </a:ext>
            </a:extLst>
          </p:cNvPr>
          <p:cNvPicPr>
            <a:picLocks noChangeAspect="1"/>
          </p:cNvPicPr>
          <p:nvPr/>
        </p:nvPicPr>
        <p:blipFill>
          <a:blip r:embed="rId4"/>
          <a:stretch>
            <a:fillRect/>
          </a:stretch>
        </p:blipFill>
        <p:spPr>
          <a:xfrm>
            <a:off x="4516409" y="776327"/>
            <a:ext cx="3840828" cy="2426451"/>
          </a:xfrm>
          <a:prstGeom prst="rect">
            <a:avLst/>
          </a:prstGeom>
        </p:spPr>
      </p:pic>
      <p:pic>
        <p:nvPicPr>
          <p:cNvPr id="11" name="Picture 10" descr="A graph of a function&#10;&#10;Description automatically generated">
            <a:extLst>
              <a:ext uri="{FF2B5EF4-FFF2-40B4-BE49-F238E27FC236}">
                <a16:creationId xmlns:a16="http://schemas.microsoft.com/office/drawing/2014/main" id="{C09230B7-22B2-0246-6E2A-F8E53FA73BA8}"/>
              </a:ext>
            </a:extLst>
          </p:cNvPr>
          <p:cNvPicPr>
            <a:picLocks noChangeAspect="1"/>
          </p:cNvPicPr>
          <p:nvPr/>
        </p:nvPicPr>
        <p:blipFill>
          <a:blip r:embed="rId5"/>
          <a:stretch>
            <a:fillRect/>
          </a:stretch>
        </p:blipFill>
        <p:spPr>
          <a:xfrm>
            <a:off x="4513811" y="3960579"/>
            <a:ext cx="3848793" cy="2104913"/>
          </a:xfrm>
          <a:prstGeom prst="rect">
            <a:avLst/>
          </a:prstGeom>
        </p:spPr>
      </p:pic>
      <p:sp>
        <p:nvSpPr>
          <p:cNvPr id="12" name="TextBox 11">
            <a:extLst>
              <a:ext uri="{FF2B5EF4-FFF2-40B4-BE49-F238E27FC236}">
                <a16:creationId xmlns:a16="http://schemas.microsoft.com/office/drawing/2014/main" id="{3C7A4DF2-118C-CEA7-457C-7ED7E28DE090}"/>
              </a:ext>
            </a:extLst>
          </p:cNvPr>
          <p:cNvSpPr txBox="1"/>
          <p:nvPr/>
        </p:nvSpPr>
        <p:spPr>
          <a:xfrm>
            <a:off x="2827" y="94210"/>
            <a:ext cx="916119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CFD and </a:t>
            </a:r>
            <a:r>
              <a:rPr lang="en-US" sz="2800" b="1" dirty="0" err="1"/>
              <a:t>Aerofoil</a:t>
            </a:r>
            <a:r>
              <a:rPr lang="en-US" sz="2800" b="1" dirty="0"/>
              <a:t> Investigation </a:t>
            </a:r>
            <a:r>
              <a:rPr lang="en-US" sz="1600" b="1" dirty="0"/>
              <a:t>- Mohammed Nasir Mahmood </a:t>
            </a:r>
            <a:endParaRPr lang="en-US" sz="2400" b="1" dirty="0"/>
          </a:p>
        </p:txBody>
      </p:sp>
      <p:pic>
        <p:nvPicPr>
          <p:cNvPr id="13" name="Picture 12">
            <a:extLst>
              <a:ext uri="{FF2B5EF4-FFF2-40B4-BE49-F238E27FC236}">
                <a16:creationId xmlns:a16="http://schemas.microsoft.com/office/drawing/2014/main" id="{F107541B-40DB-AB2E-E6E7-916CC0A5AED0}"/>
              </a:ext>
            </a:extLst>
          </p:cNvPr>
          <p:cNvPicPr>
            <a:picLocks noChangeAspect="1"/>
          </p:cNvPicPr>
          <p:nvPr/>
        </p:nvPicPr>
        <p:blipFill>
          <a:blip r:embed="rId6"/>
          <a:srcRect l="8532" t="14458" r="4938" b="10093"/>
          <a:stretch/>
        </p:blipFill>
        <p:spPr>
          <a:xfrm>
            <a:off x="8540896" y="883027"/>
            <a:ext cx="3513313" cy="1784208"/>
          </a:xfrm>
          <a:prstGeom prst="rect">
            <a:avLst/>
          </a:prstGeom>
        </p:spPr>
      </p:pic>
      <p:sp>
        <p:nvSpPr>
          <p:cNvPr id="2" name="TextBox 1">
            <a:extLst>
              <a:ext uri="{FF2B5EF4-FFF2-40B4-BE49-F238E27FC236}">
                <a16:creationId xmlns:a16="http://schemas.microsoft.com/office/drawing/2014/main" id="{4CAAA916-697A-61C0-0E82-13904E0DD53D}"/>
              </a:ext>
            </a:extLst>
          </p:cNvPr>
          <p:cNvSpPr txBox="1"/>
          <p:nvPr/>
        </p:nvSpPr>
        <p:spPr>
          <a:xfrm>
            <a:off x="8538434" y="2773302"/>
            <a:ext cx="35489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NACA6312 – This is one example of an aero foil shape that has been considered.</a:t>
            </a:r>
          </a:p>
        </p:txBody>
      </p:sp>
      <p:sp>
        <p:nvSpPr>
          <p:cNvPr id="3" name="TextBox 2">
            <a:extLst>
              <a:ext uri="{FF2B5EF4-FFF2-40B4-BE49-F238E27FC236}">
                <a16:creationId xmlns:a16="http://schemas.microsoft.com/office/drawing/2014/main" id="{48FE871A-2AED-F0B8-9080-FAA71A13F1D2}"/>
              </a:ext>
            </a:extLst>
          </p:cNvPr>
          <p:cNvSpPr txBox="1"/>
          <p:nvPr/>
        </p:nvSpPr>
        <p:spPr>
          <a:xfrm>
            <a:off x="4516190" y="6173190"/>
            <a:ext cx="35392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Lift Graph</a:t>
            </a:r>
          </a:p>
        </p:txBody>
      </p:sp>
      <p:sp>
        <p:nvSpPr>
          <p:cNvPr id="4" name="TextBox 3">
            <a:extLst>
              <a:ext uri="{FF2B5EF4-FFF2-40B4-BE49-F238E27FC236}">
                <a16:creationId xmlns:a16="http://schemas.microsoft.com/office/drawing/2014/main" id="{562EECBF-26DB-3669-7BC2-CE114ED5AB80}"/>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5" name="TextBox 4">
            <a:extLst>
              <a:ext uri="{FF2B5EF4-FFF2-40B4-BE49-F238E27FC236}">
                <a16:creationId xmlns:a16="http://schemas.microsoft.com/office/drawing/2014/main" id="{A022B867-ED45-D5D6-8A44-E215CE8F0773}"/>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6" name="TextBox 5">
            <a:extLst>
              <a:ext uri="{FF2B5EF4-FFF2-40B4-BE49-F238E27FC236}">
                <a16:creationId xmlns:a16="http://schemas.microsoft.com/office/drawing/2014/main" id="{4ECE6FE7-C0C6-0B1C-FCB9-14B8C91E1598}"/>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5" name="TextBox 14">
            <a:extLst>
              <a:ext uri="{FF2B5EF4-FFF2-40B4-BE49-F238E27FC236}">
                <a16:creationId xmlns:a16="http://schemas.microsoft.com/office/drawing/2014/main" id="{F0859142-9481-D36E-8EA9-B2AF3246E167}"/>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6" name="TextBox 15">
            <a:extLst>
              <a:ext uri="{FF2B5EF4-FFF2-40B4-BE49-F238E27FC236}">
                <a16:creationId xmlns:a16="http://schemas.microsoft.com/office/drawing/2014/main" id="{65357168-18DF-3936-1B77-C32C63BA0FFC}"/>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Graph</a:t>
            </a:r>
            <a:endParaRPr lang="en-US"/>
          </a:p>
        </p:txBody>
      </p:sp>
      <p:sp>
        <p:nvSpPr>
          <p:cNvPr id="17" name="TextBox 16">
            <a:extLst>
              <a:ext uri="{FF2B5EF4-FFF2-40B4-BE49-F238E27FC236}">
                <a16:creationId xmlns:a16="http://schemas.microsoft.com/office/drawing/2014/main" id="{4E1135EB-98EA-E718-ABAB-2E07546BCF22}"/>
              </a:ext>
            </a:extLst>
          </p:cNvPr>
          <p:cNvSpPr txBox="1"/>
          <p:nvPr/>
        </p:nvSpPr>
        <p:spPr>
          <a:xfrm>
            <a:off x="200526" y="3328736"/>
            <a:ext cx="403057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Velocity Magnitude of Morgan Plus 4</a:t>
            </a:r>
          </a:p>
        </p:txBody>
      </p:sp>
      <p:sp>
        <p:nvSpPr>
          <p:cNvPr id="18" name="TextBox 17">
            <a:extLst>
              <a:ext uri="{FF2B5EF4-FFF2-40B4-BE49-F238E27FC236}">
                <a16:creationId xmlns:a16="http://schemas.microsoft.com/office/drawing/2014/main" id="{51161C24-D8B0-2582-D19E-C202D0727A6D}"/>
              </a:ext>
            </a:extLst>
          </p:cNvPr>
          <p:cNvSpPr txBox="1"/>
          <p:nvPr/>
        </p:nvSpPr>
        <p:spPr>
          <a:xfrm>
            <a:off x="97316" y="6064786"/>
            <a:ext cx="41753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Static Pressure of Morgan Plus 4</a:t>
            </a:r>
          </a:p>
        </p:txBody>
      </p:sp>
      <p:sp>
        <p:nvSpPr>
          <p:cNvPr id="19" name="TextBox 18">
            <a:extLst>
              <a:ext uri="{FF2B5EF4-FFF2-40B4-BE49-F238E27FC236}">
                <a16:creationId xmlns:a16="http://schemas.microsoft.com/office/drawing/2014/main" id="{58133524-915B-9EE8-4402-C6105E21255E}"/>
              </a:ext>
            </a:extLst>
          </p:cNvPr>
          <p:cNvSpPr txBox="1"/>
          <p:nvPr/>
        </p:nvSpPr>
        <p:spPr>
          <a:xfrm>
            <a:off x="8715527" y="3961241"/>
            <a:ext cx="31997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Lift = </a:t>
            </a:r>
            <a:r>
              <a:rPr lang="en-US" sz="1400">
                <a:ea typeface="+mn-lt"/>
                <a:cs typeface="+mn-lt"/>
              </a:rPr>
              <a:t>0.053</a:t>
            </a:r>
            <a:endParaRPr lang="en-US" sz="1400"/>
          </a:p>
        </p:txBody>
      </p:sp>
      <p:sp>
        <p:nvSpPr>
          <p:cNvPr id="20" name="TextBox 19">
            <a:extLst>
              <a:ext uri="{FF2B5EF4-FFF2-40B4-BE49-F238E27FC236}">
                <a16:creationId xmlns:a16="http://schemas.microsoft.com/office/drawing/2014/main" id="{05BC7488-5535-A364-D15A-8E62DF8C1F06}"/>
              </a:ext>
            </a:extLst>
          </p:cNvPr>
          <p:cNvSpPr txBox="1"/>
          <p:nvPr/>
        </p:nvSpPr>
        <p:spPr>
          <a:xfrm>
            <a:off x="8713110" y="4269880"/>
            <a:ext cx="32063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Coefficient of Drag = </a:t>
            </a:r>
            <a:r>
              <a:rPr lang="en-US" sz="1400">
                <a:ea typeface="+mn-lt"/>
                <a:cs typeface="+mn-lt"/>
              </a:rPr>
              <a:t>0.708</a:t>
            </a:r>
            <a:endParaRPr lang="en-US" sz="1400"/>
          </a:p>
          <a:p>
            <a:endParaRPr lang="en-US"/>
          </a:p>
        </p:txBody>
      </p:sp>
    </p:spTree>
    <p:extLst>
      <p:ext uri="{BB962C8B-B14F-4D97-AF65-F5344CB8AC3E}">
        <p14:creationId xmlns:p14="http://schemas.microsoft.com/office/powerpoint/2010/main" val="3856127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AF51-632B-8156-5357-DF644C4D9E46}"/>
              </a:ext>
            </a:extLst>
          </p:cNvPr>
          <p:cNvSpPr>
            <a:spLocks noGrp="1"/>
          </p:cNvSpPr>
          <p:nvPr>
            <p:ph type="title"/>
          </p:nvPr>
        </p:nvSpPr>
        <p:spPr>
          <a:xfrm>
            <a:off x="445325" y="415637"/>
            <a:ext cx="6382987" cy="610507"/>
          </a:xfrm>
        </p:spPr>
        <p:txBody>
          <a:bodyPr>
            <a:normAutofit fontScale="90000"/>
          </a:bodyPr>
          <a:lstStyle/>
          <a:p>
            <a:r>
              <a:rPr lang="en-GB" dirty="0"/>
              <a:t>Structural design </a:t>
            </a:r>
            <a:r>
              <a:rPr lang="en-GB" sz="3100" dirty="0"/>
              <a:t>- Jacob Gough</a:t>
            </a:r>
            <a:r>
              <a:rPr lang="en-GB" sz="1800" dirty="0"/>
              <a:t> </a:t>
            </a:r>
            <a:endParaRPr lang="en-GB" dirty="0"/>
          </a:p>
        </p:txBody>
      </p:sp>
      <p:pic>
        <p:nvPicPr>
          <p:cNvPr id="5" name="Content Placeholder 4">
            <a:extLst>
              <a:ext uri="{FF2B5EF4-FFF2-40B4-BE49-F238E27FC236}">
                <a16:creationId xmlns:a16="http://schemas.microsoft.com/office/drawing/2014/main" id="{37B2C70E-77B1-BE41-E152-1ED854BFE309}"/>
              </a:ext>
            </a:extLst>
          </p:cNvPr>
          <p:cNvPicPr>
            <a:picLocks noGrp="1" noChangeAspect="1"/>
          </p:cNvPicPr>
          <p:nvPr>
            <p:ph sz="half" idx="1"/>
          </p:nvPr>
        </p:nvPicPr>
        <p:blipFill>
          <a:blip r:embed="rId2"/>
          <a:srcRect l="10324" t="9325" r="5870" b="6431"/>
          <a:stretch/>
        </p:blipFill>
        <p:spPr>
          <a:xfrm>
            <a:off x="589471" y="3872792"/>
            <a:ext cx="3595266" cy="2270051"/>
          </a:xfrm>
          <a:prstGeom prst="rect">
            <a:avLst/>
          </a:prstGeom>
          <a:ln w="228600" cap="sq" cmpd="thickThin">
            <a:solidFill>
              <a:srgbClr val="000000"/>
            </a:solidFill>
            <a:prstDash val="solid"/>
            <a:miter lim="800000"/>
          </a:ln>
          <a:effectLst>
            <a:innerShdw blurRad="76200">
              <a:srgbClr val="000000"/>
            </a:innerShdw>
          </a:effectLst>
        </p:spPr>
      </p:pic>
      <p:pic>
        <p:nvPicPr>
          <p:cNvPr id="6" name="Content Placeholder 5" descr="A drawing of a seat&#10;&#10;Description automatically generated">
            <a:extLst>
              <a:ext uri="{FF2B5EF4-FFF2-40B4-BE49-F238E27FC236}">
                <a16:creationId xmlns:a16="http://schemas.microsoft.com/office/drawing/2014/main" id="{8049E440-827E-C16E-B43C-C570776D3C7B}"/>
              </a:ext>
            </a:extLst>
          </p:cNvPr>
          <p:cNvPicPr>
            <a:picLocks noGrp="1" noChangeAspect="1"/>
          </p:cNvPicPr>
          <p:nvPr>
            <p:ph sz="half" idx="2"/>
          </p:nvPr>
        </p:nvPicPr>
        <p:blipFill>
          <a:blip r:embed="rId3"/>
          <a:stretch>
            <a:fillRect/>
          </a:stretch>
        </p:blipFill>
        <p:spPr>
          <a:xfrm>
            <a:off x="6997146" y="1154297"/>
            <a:ext cx="2615852" cy="2410916"/>
          </a:xfrm>
          <a:prstGeom prst="rect">
            <a:avLst/>
          </a:prstGeom>
          <a:ln w="228600" cap="sq" cmpd="thickThin">
            <a:solidFill>
              <a:srgbClr val="000000"/>
            </a:solidFill>
            <a:prstDash val="solid"/>
            <a:miter lim="800000"/>
          </a:ln>
          <a:effectLst>
            <a:innerShdw blurRad="76200">
              <a:srgbClr val="000000"/>
            </a:innerShdw>
          </a:effectLst>
        </p:spPr>
      </p:pic>
      <p:pic>
        <p:nvPicPr>
          <p:cNvPr id="3" name="Picture 2" descr="A computer screen shot of a computer screen&#10;&#10;Description automatically generated">
            <a:extLst>
              <a:ext uri="{FF2B5EF4-FFF2-40B4-BE49-F238E27FC236}">
                <a16:creationId xmlns:a16="http://schemas.microsoft.com/office/drawing/2014/main" id="{3C2B425C-7F59-C2BD-8113-6091A303F43B}"/>
              </a:ext>
            </a:extLst>
          </p:cNvPr>
          <p:cNvPicPr>
            <a:picLocks noChangeAspect="1"/>
          </p:cNvPicPr>
          <p:nvPr/>
        </p:nvPicPr>
        <p:blipFill>
          <a:blip r:embed="rId4"/>
          <a:srcRect l="50988" t="21701" r="13180" b="34604"/>
          <a:stretch/>
        </p:blipFill>
        <p:spPr>
          <a:xfrm>
            <a:off x="6997147" y="4294908"/>
            <a:ext cx="2607188" cy="1853695"/>
          </a:xfrm>
          <a:prstGeom prst="rect">
            <a:avLst/>
          </a:prstGeom>
        </p:spPr>
      </p:pic>
      <p:pic>
        <p:nvPicPr>
          <p:cNvPr id="4" name="Picture 3" descr="A computer screen shot of a computer&#10;&#10;Description automatically generated">
            <a:extLst>
              <a:ext uri="{FF2B5EF4-FFF2-40B4-BE49-F238E27FC236}">
                <a16:creationId xmlns:a16="http://schemas.microsoft.com/office/drawing/2014/main" id="{C160F62F-FD83-F78F-067D-E7BECE2E17C5}"/>
              </a:ext>
            </a:extLst>
          </p:cNvPr>
          <p:cNvPicPr>
            <a:picLocks noChangeAspect="1"/>
          </p:cNvPicPr>
          <p:nvPr/>
        </p:nvPicPr>
        <p:blipFill>
          <a:blip r:embed="rId5"/>
          <a:srcRect l="34578" t="27706" r="18425" b="20635"/>
          <a:stretch/>
        </p:blipFill>
        <p:spPr>
          <a:xfrm>
            <a:off x="593766" y="1217221"/>
            <a:ext cx="3592293" cy="2276108"/>
          </a:xfrm>
          <a:prstGeom prst="rect">
            <a:avLst/>
          </a:prstGeom>
        </p:spPr>
      </p:pic>
      <p:sp>
        <p:nvSpPr>
          <p:cNvPr id="9" name="TextBox 8">
            <a:extLst>
              <a:ext uri="{FF2B5EF4-FFF2-40B4-BE49-F238E27FC236}">
                <a16:creationId xmlns:a16="http://schemas.microsoft.com/office/drawing/2014/main" id="{9C84F81C-9A23-B563-9736-567EA8A46210}"/>
              </a:ext>
            </a:extLst>
          </p:cNvPr>
          <p:cNvSpPr txBox="1"/>
          <p:nvPr/>
        </p:nvSpPr>
        <p:spPr>
          <a:xfrm>
            <a:off x="4413661" y="1217220"/>
            <a:ext cx="2414649"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Initial design</a:t>
            </a:r>
            <a:r>
              <a:rPr lang="en-GB" sz="1200"/>
              <a:t> </a:t>
            </a:r>
          </a:p>
          <a:p>
            <a:endParaRPr lang="en-GB" sz="1200"/>
          </a:p>
          <a:p>
            <a:r>
              <a:rPr lang="en-GB" sz="1200"/>
              <a:t>For the initial design, we decided to use a single arm structured mounting system. The mounting system features an underneath threaded plate, that secures to the chassis subframe directly. The mount features a plate that extends out for the wing to pivot against, while also allowing for the actuation points.</a:t>
            </a:r>
          </a:p>
          <a:p>
            <a:endParaRPr lang="en-GB" sz="1200"/>
          </a:p>
          <a:p>
            <a:endParaRPr lang="en-GB" sz="1200"/>
          </a:p>
          <a:p>
            <a:endParaRPr lang="en-GB" sz="1200" b="1"/>
          </a:p>
          <a:p>
            <a:r>
              <a:rPr lang="en-GB" sz="1200" b="1"/>
              <a:t>Altered design</a:t>
            </a:r>
          </a:p>
          <a:p>
            <a:endParaRPr lang="en-GB" sz="1200"/>
          </a:p>
          <a:p>
            <a:r>
              <a:rPr lang="en-GB" sz="1200"/>
              <a:t>We made some changes to the wing, as you can see, we decided to address the wing profile and surface area/ path line. Creating a slightly more curved surface area, the side plates also follow the profile similar to that of an aerofoil. While also removing some material from the mount to provide a more streamline design.</a:t>
            </a:r>
          </a:p>
          <a:p>
            <a:endParaRPr lang="en-US" sz="1200"/>
          </a:p>
          <a:p>
            <a:endParaRPr lang="en-US" sz="1200"/>
          </a:p>
          <a:p>
            <a:endParaRPr lang="en-US" sz="1400"/>
          </a:p>
        </p:txBody>
      </p:sp>
      <p:sp>
        <p:nvSpPr>
          <p:cNvPr id="11" name="TextBox 10">
            <a:extLst>
              <a:ext uri="{FF2B5EF4-FFF2-40B4-BE49-F238E27FC236}">
                <a16:creationId xmlns:a16="http://schemas.microsoft.com/office/drawing/2014/main" id="{6B6ECB69-6A88-35D0-5C2F-2CEEE9254C70}"/>
              </a:ext>
            </a:extLst>
          </p:cNvPr>
          <p:cNvSpPr txBox="1"/>
          <p:nvPr/>
        </p:nvSpPr>
        <p:spPr>
          <a:xfrm>
            <a:off x="9797142" y="1157844"/>
            <a:ext cx="2167246"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Detailed view/ wing profile</a:t>
            </a:r>
          </a:p>
          <a:p>
            <a:endParaRPr lang="en-US" sz="1200"/>
          </a:p>
          <a:p>
            <a:r>
              <a:rPr lang="en-US" sz="1200"/>
              <a:t>Shown in this image, displays a detailed side profile view of the wing and mounting system. As shown, we decided to use an aerofoiled-like shape for the base wing profile, </a:t>
            </a:r>
            <a:r>
              <a:rPr lang="en-GB" sz="1200"/>
              <a:t>flat side</a:t>
            </a:r>
            <a:r>
              <a:rPr lang="en-US" sz="1200"/>
              <a:t> up and rounded underneath to reduce lift.</a:t>
            </a:r>
          </a:p>
          <a:p>
            <a:endParaRPr lang="en-US" sz="1200"/>
          </a:p>
          <a:p>
            <a:endParaRPr lang="en-US" sz="1200"/>
          </a:p>
          <a:p>
            <a:endParaRPr lang="en-US" sz="1200"/>
          </a:p>
          <a:p>
            <a:endParaRPr lang="en-US" sz="1200"/>
          </a:p>
          <a:p>
            <a:endParaRPr lang="en-US" sz="1200"/>
          </a:p>
          <a:p>
            <a:endParaRPr lang="en-US" sz="1200"/>
          </a:p>
          <a:p>
            <a:endParaRPr lang="en-US" sz="1200"/>
          </a:p>
          <a:p>
            <a:r>
              <a:rPr lang="en-US" sz="1200" b="1"/>
              <a:t>Mounted</a:t>
            </a:r>
            <a:endParaRPr lang="en-US" sz="1200"/>
          </a:p>
          <a:p>
            <a:endParaRPr lang="en-US" sz="1200" b="1"/>
          </a:p>
          <a:p>
            <a:r>
              <a:rPr lang="en-US" sz="1200"/>
              <a:t>For the mounting system, we decided on two actuators spread apart evenly, making sure to distribute forces correctly. The actuator travel and dimensions is estimated for time being, as its for future decisions. The actuators are mounted via eye/ bearing joints mounted directly to the mount and wing.</a:t>
            </a:r>
          </a:p>
          <a:p>
            <a:endParaRPr lang="en-US" sz="1200" b="1"/>
          </a:p>
          <a:p>
            <a:endParaRPr lang="en-US" sz="1200" b="1"/>
          </a:p>
          <a:p>
            <a:endParaRPr lang="en-US" sz="1200" b="1"/>
          </a:p>
          <a:p>
            <a:endParaRPr lang="en-US" sz="1200"/>
          </a:p>
        </p:txBody>
      </p:sp>
    </p:spTree>
    <p:extLst>
      <p:ext uri="{BB962C8B-B14F-4D97-AF65-F5344CB8AC3E}">
        <p14:creationId xmlns:p14="http://schemas.microsoft.com/office/powerpoint/2010/main" val="384632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D5C6-6E6F-6571-4D9E-ACC7E1CB7DC0}"/>
              </a:ext>
            </a:extLst>
          </p:cNvPr>
          <p:cNvSpPr>
            <a:spLocks noGrp="1"/>
          </p:cNvSpPr>
          <p:nvPr>
            <p:ph type="title"/>
          </p:nvPr>
        </p:nvSpPr>
        <p:spPr>
          <a:xfrm>
            <a:off x="336468" y="326571"/>
            <a:ext cx="11726882" cy="679779"/>
          </a:xfrm>
        </p:spPr>
        <p:txBody>
          <a:bodyPr>
            <a:normAutofit fontScale="90000"/>
          </a:bodyPr>
          <a:lstStyle/>
          <a:p>
            <a:r>
              <a:rPr lang="en-GB" dirty="0"/>
              <a:t>Structure analysis/ future development </a:t>
            </a:r>
            <a:r>
              <a:rPr lang="en-GB" sz="1800" dirty="0"/>
              <a:t>-</a:t>
            </a:r>
            <a:r>
              <a:rPr lang="en-GB" sz="3100" dirty="0"/>
              <a:t> </a:t>
            </a:r>
            <a:r>
              <a:rPr lang="en-GB" sz="1800" dirty="0"/>
              <a:t>Jacob Gough</a:t>
            </a:r>
            <a:r>
              <a:rPr lang="en-GB" sz="3100" dirty="0"/>
              <a:t>  </a:t>
            </a:r>
            <a:endParaRPr lang="en-GB" dirty="0"/>
          </a:p>
        </p:txBody>
      </p:sp>
      <p:pic>
        <p:nvPicPr>
          <p:cNvPr id="5" name="Content Placeholder 4">
            <a:extLst>
              <a:ext uri="{FF2B5EF4-FFF2-40B4-BE49-F238E27FC236}">
                <a16:creationId xmlns:a16="http://schemas.microsoft.com/office/drawing/2014/main" id="{34FD5808-C93C-7997-B64A-D4FBA62DDC65}"/>
              </a:ext>
            </a:extLst>
          </p:cNvPr>
          <p:cNvPicPr>
            <a:picLocks noGrp="1" noChangeAspect="1"/>
          </p:cNvPicPr>
          <p:nvPr>
            <p:ph sz="half" idx="1"/>
          </p:nvPr>
        </p:nvPicPr>
        <p:blipFill>
          <a:blip r:embed="rId2"/>
          <a:stretch>
            <a:fillRect/>
          </a:stretch>
        </p:blipFill>
        <p:spPr>
          <a:xfrm>
            <a:off x="334869" y="1147948"/>
            <a:ext cx="4278313" cy="3048000"/>
          </a:xfrm>
        </p:spPr>
      </p:pic>
      <p:pic>
        <p:nvPicPr>
          <p:cNvPr id="6" name="Content Placeholder 5">
            <a:extLst>
              <a:ext uri="{FF2B5EF4-FFF2-40B4-BE49-F238E27FC236}">
                <a16:creationId xmlns:a16="http://schemas.microsoft.com/office/drawing/2014/main" id="{9E0ABE07-0C0B-7AE0-FD1F-8F2BED2C44AB}"/>
              </a:ext>
            </a:extLst>
          </p:cNvPr>
          <p:cNvPicPr>
            <a:picLocks noGrp="1" noChangeAspect="1"/>
          </p:cNvPicPr>
          <p:nvPr>
            <p:ph sz="half" idx="2"/>
          </p:nvPr>
        </p:nvPicPr>
        <p:blipFill>
          <a:blip r:embed="rId3"/>
          <a:stretch>
            <a:fillRect/>
          </a:stretch>
        </p:blipFill>
        <p:spPr>
          <a:xfrm>
            <a:off x="336468" y="4465278"/>
            <a:ext cx="4275117" cy="1499937"/>
          </a:xfrm>
        </p:spPr>
      </p:pic>
      <p:sp>
        <p:nvSpPr>
          <p:cNvPr id="4" name="TextBox 3">
            <a:extLst>
              <a:ext uri="{FF2B5EF4-FFF2-40B4-BE49-F238E27FC236}">
                <a16:creationId xmlns:a16="http://schemas.microsoft.com/office/drawing/2014/main" id="{A583C1FE-EB1E-636F-15BE-5A9B30E461B8}"/>
              </a:ext>
            </a:extLst>
          </p:cNvPr>
          <p:cNvSpPr txBox="1"/>
          <p:nvPr/>
        </p:nvSpPr>
        <p:spPr>
          <a:xfrm>
            <a:off x="4779818" y="1147948"/>
            <a:ext cx="6956960"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Estimated Calculations</a:t>
            </a:r>
          </a:p>
          <a:p>
            <a:endParaRPr lang="en-US" sz="1400" b="1"/>
          </a:p>
          <a:p>
            <a:r>
              <a:rPr lang="en-US" sz="1400"/>
              <a:t>Defining some basic calculations for the structure of the mounting system, I've used a section of this framework to work out basic forces acting on the framework, using F = MA.</a:t>
            </a:r>
          </a:p>
          <a:p>
            <a:endParaRPr lang="en-US" sz="1400"/>
          </a:p>
          <a:p>
            <a:r>
              <a:rPr lang="en-US" sz="1400"/>
              <a:t>F = MA</a:t>
            </a:r>
          </a:p>
          <a:p>
            <a:r>
              <a:rPr lang="en-US" sz="1400"/>
              <a:t>F = M x Total area of L shape framework = 21023.92mm^2 (referenced from SolidWorks evaluate)</a:t>
            </a:r>
          </a:p>
          <a:p>
            <a:endParaRPr lang="en-US" sz="1400"/>
          </a:p>
          <a:p>
            <a:r>
              <a:rPr lang="en-US" sz="1400"/>
              <a:t>Estimated mass for this section using billet Aluminum</a:t>
            </a:r>
          </a:p>
          <a:p>
            <a:endParaRPr lang="en-US" sz="1400"/>
          </a:p>
          <a:p>
            <a:r>
              <a:rPr lang="en-US" sz="1400"/>
              <a:t>Density of aluminum = 2.7 g/cm^3</a:t>
            </a:r>
          </a:p>
          <a:p>
            <a:endParaRPr lang="en-US" sz="1400">
              <a:ea typeface="+mn-lt"/>
              <a:cs typeface="+mn-lt"/>
            </a:endParaRPr>
          </a:p>
          <a:p>
            <a:r>
              <a:rPr lang="en-US" sz="1400">
                <a:ea typeface="+mn-lt"/>
                <a:cs typeface="+mn-lt"/>
              </a:rPr>
              <a:t>Mass = 2.7 × 210.2392 × Length</a:t>
            </a:r>
            <a:endParaRPr lang="en-US" sz="1400"/>
          </a:p>
          <a:p>
            <a:endParaRPr lang="en-US" sz="1400"/>
          </a:p>
          <a:p>
            <a:r>
              <a:rPr lang="en-US" sz="1400"/>
              <a:t>Mass = 2.7 x 210.2392 x 95.496</a:t>
            </a:r>
          </a:p>
          <a:p>
            <a:endParaRPr lang="en-US" sz="1400"/>
          </a:p>
          <a:p>
            <a:r>
              <a:rPr lang="en-US" sz="1400"/>
              <a:t>Mass = 5420.79071g so 5.42kg </a:t>
            </a:r>
          </a:p>
          <a:p>
            <a:endParaRPr lang="en-US" sz="1400"/>
          </a:p>
          <a:p>
            <a:r>
              <a:rPr lang="en-US" sz="1400"/>
              <a:t>F = 5.42kg x 210.2392</a:t>
            </a:r>
          </a:p>
          <a:p>
            <a:endParaRPr lang="en-US" sz="1400"/>
          </a:p>
          <a:p>
            <a:r>
              <a:rPr lang="en-US" sz="1400"/>
              <a:t>F = 1139.49 N estimated failure force. </a:t>
            </a:r>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sz="1400"/>
          </a:p>
          <a:p>
            <a:endParaRPr lang="en-US"/>
          </a:p>
          <a:p>
            <a:endParaRPr lang="en-US" sz="1400"/>
          </a:p>
          <a:p>
            <a:endParaRPr lang="en-US" sz="1400"/>
          </a:p>
        </p:txBody>
      </p:sp>
    </p:spTree>
    <p:extLst>
      <p:ext uri="{BB962C8B-B14F-4D97-AF65-F5344CB8AC3E}">
        <p14:creationId xmlns:p14="http://schemas.microsoft.com/office/powerpoint/2010/main" val="1261835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06F28-5A08-22A9-5EB9-55834003EF9F}"/>
              </a:ext>
            </a:extLst>
          </p:cNvPr>
          <p:cNvSpPr>
            <a:spLocks noGrp="1"/>
          </p:cNvSpPr>
          <p:nvPr>
            <p:ph type="title"/>
          </p:nvPr>
        </p:nvSpPr>
        <p:spPr>
          <a:xfrm>
            <a:off x="0" y="124407"/>
            <a:ext cx="5441133" cy="626058"/>
          </a:xfrm>
        </p:spPr>
        <p:txBody>
          <a:bodyPr vert="horz" lIns="91440" tIns="45720" rIns="91440" bIns="45720" rtlCol="0" anchor="b" anchorCtr="0">
            <a:normAutofit fontScale="90000"/>
          </a:bodyPr>
          <a:lstStyle/>
          <a:p>
            <a:r>
              <a:rPr lang="en-US" kern="1200" dirty="0">
                <a:latin typeface="+mj-lt"/>
                <a:ea typeface="+mj-ea"/>
                <a:cs typeface="+mj-cs"/>
              </a:rPr>
              <a:t>Material Matrix </a:t>
            </a:r>
            <a:r>
              <a:rPr lang="en-US" sz="1800" dirty="0"/>
              <a:t>- Nevin Jyothis </a:t>
            </a:r>
            <a:endParaRPr lang="en-US" sz="1000" kern="1200" dirty="0">
              <a:latin typeface="+mj-lt"/>
              <a:ea typeface="+mj-ea"/>
              <a:cs typeface="+mj-cs"/>
            </a:endParaRPr>
          </a:p>
        </p:txBody>
      </p:sp>
      <p:pic>
        <p:nvPicPr>
          <p:cNvPr id="5" name="Content Placeholder 4" descr="A table with numbers and symbols&#10;&#10;Description automatically generated">
            <a:extLst>
              <a:ext uri="{FF2B5EF4-FFF2-40B4-BE49-F238E27FC236}">
                <a16:creationId xmlns:a16="http://schemas.microsoft.com/office/drawing/2014/main" id="{725DB74B-696F-BA62-A3FE-002DE5A08A4A}"/>
              </a:ext>
            </a:extLst>
          </p:cNvPr>
          <p:cNvPicPr>
            <a:picLocks noGrp="1" noChangeAspect="1"/>
          </p:cNvPicPr>
          <p:nvPr>
            <p:ph sz="half" idx="1"/>
          </p:nvPr>
        </p:nvPicPr>
        <p:blipFill>
          <a:blip r:embed="rId2"/>
          <a:stretch>
            <a:fillRect/>
          </a:stretch>
        </p:blipFill>
        <p:spPr>
          <a:xfrm>
            <a:off x="3682924" y="874677"/>
            <a:ext cx="8086360" cy="4092718"/>
          </a:xfrm>
          <a:prstGeom prst="rect">
            <a:avLst/>
          </a:prstGeom>
        </p:spPr>
      </p:pic>
      <p:sp>
        <p:nvSpPr>
          <p:cNvPr id="4" name="Content Placeholder 3">
            <a:extLst>
              <a:ext uri="{FF2B5EF4-FFF2-40B4-BE49-F238E27FC236}">
                <a16:creationId xmlns:a16="http://schemas.microsoft.com/office/drawing/2014/main" id="{4C2DF6DA-01FC-5FCA-BAA9-320E2D0FCCC7}"/>
              </a:ext>
            </a:extLst>
          </p:cNvPr>
          <p:cNvSpPr>
            <a:spLocks noGrp="1"/>
          </p:cNvSpPr>
          <p:nvPr>
            <p:ph sz="half" idx="2"/>
          </p:nvPr>
        </p:nvSpPr>
        <p:spPr>
          <a:xfrm>
            <a:off x="1" y="999519"/>
            <a:ext cx="3810000" cy="5144891"/>
          </a:xfrm>
        </p:spPr>
        <p:txBody>
          <a:bodyPr vert="horz" lIns="91440" tIns="45720" rIns="91440" bIns="45720" rtlCol="0" anchor="t">
            <a:normAutofit/>
          </a:bodyPr>
          <a:lstStyle/>
          <a:p>
            <a:pPr marL="0" indent="0">
              <a:buNone/>
            </a:pPr>
            <a:r>
              <a:rPr lang="en-US" sz="1600" u="sng" dirty="0">
                <a:ea typeface="+mn-lt"/>
                <a:cs typeface="+mn-lt"/>
              </a:rPr>
              <a:t>Material Selection</a:t>
            </a:r>
            <a:endParaRPr lang="en-US" sz="1600" u="sng" dirty="0"/>
          </a:p>
          <a:p>
            <a:pPr marL="0" indent="0">
              <a:buNone/>
            </a:pPr>
            <a:r>
              <a:rPr lang="en-US" sz="1600" dirty="0"/>
              <a:t>-Steel</a:t>
            </a:r>
          </a:p>
          <a:p>
            <a:pPr marL="0" indent="0">
              <a:buNone/>
            </a:pPr>
            <a:r>
              <a:rPr lang="en-US" sz="1600" dirty="0"/>
              <a:t>-Aluminum </a:t>
            </a:r>
            <a:endParaRPr lang="en-US" sz="1600" dirty="0">
              <a:solidFill>
                <a:srgbClr val="111111"/>
              </a:solidFill>
              <a:latin typeface="Arial Nova Cond"/>
              <a:ea typeface="Roboto"/>
              <a:cs typeface="Roboto"/>
            </a:endParaRPr>
          </a:p>
          <a:p>
            <a:pPr marL="0" indent="0">
              <a:buNone/>
            </a:pPr>
            <a:r>
              <a:rPr lang="en-US" sz="1600" dirty="0"/>
              <a:t>-</a:t>
            </a:r>
            <a:r>
              <a:rPr lang="en-GB" sz="1600" dirty="0"/>
              <a:t>Carbon</a:t>
            </a:r>
            <a:r>
              <a:rPr lang="en-US" sz="1600" dirty="0"/>
              <a:t> fiber</a:t>
            </a:r>
          </a:p>
          <a:p>
            <a:pPr marL="0" indent="0">
              <a:buNone/>
            </a:pPr>
            <a:endParaRPr lang="en-US" sz="1600" dirty="0"/>
          </a:p>
          <a:p>
            <a:pPr>
              <a:buNone/>
            </a:pPr>
            <a:r>
              <a:rPr lang="en-US" sz="1500" b="1" dirty="0">
                <a:ea typeface="+mn-lt"/>
                <a:cs typeface="+mn-lt"/>
              </a:rPr>
              <a:t> Manufacturing Processes</a:t>
            </a:r>
            <a:r>
              <a:rPr lang="en-US" sz="1500" dirty="0">
                <a:ea typeface="+mn-lt"/>
                <a:cs typeface="+mn-lt"/>
              </a:rPr>
              <a:t> </a:t>
            </a:r>
          </a:p>
          <a:p>
            <a:pPr>
              <a:buFont typeface="Arial"/>
              <a:buChar char="•"/>
            </a:pPr>
            <a:r>
              <a:rPr lang="en-US" sz="1500" b="1" dirty="0">
                <a:ea typeface="+mn-lt"/>
                <a:cs typeface="+mn-lt"/>
              </a:rPr>
              <a:t>Welded Steel</a:t>
            </a:r>
            <a:r>
              <a:rPr lang="en-US" sz="1500" dirty="0">
                <a:ea typeface="+mn-lt"/>
                <a:cs typeface="+mn-lt"/>
              </a:rPr>
              <a:t>: Provides strong structural components at a cost-effective price.</a:t>
            </a:r>
            <a:endParaRPr lang="en-US" sz="1500" dirty="0"/>
          </a:p>
          <a:p>
            <a:pPr>
              <a:buFont typeface="Arial"/>
              <a:buChar char="•"/>
            </a:pPr>
            <a:r>
              <a:rPr lang="en-US" sz="1500" b="1" dirty="0">
                <a:ea typeface="+mn-lt"/>
                <a:cs typeface="+mn-lt"/>
              </a:rPr>
              <a:t>Billet Steel</a:t>
            </a:r>
            <a:r>
              <a:rPr lang="en-US" sz="1500" dirty="0">
                <a:ea typeface="+mn-lt"/>
                <a:cs typeface="+mn-lt"/>
              </a:rPr>
              <a:t>: Offers precision and strength for critical parts.</a:t>
            </a:r>
            <a:endParaRPr lang="en-US" sz="1500" dirty="0"/>
          </a:p>
          <a:p>
            <a:pPr>
              <a:buFont typeface="Arial"/>
              <a:buChar char="•"/>
            </a:pPr>
            <a:r>
              <a:rPr lang="en-US" sz="1500" b="1" dirty="0">
                <a:ea typeface="+mn-lt"/>
                <a:cs typeface="+mn-lt"/>
              </a:rPr>
              <a:t>CNC Machined Aluminum</a:t>
            </a:r>
            <a:r>
              <a:rPr lang="en-US" sz="1500" dirty="0">
                <a:ea typeface="+mn-lt"/>
                <a:cs typeface="+mn-lt"/>
              </a:rPr>
              <a:t>: Ensures high precision and excellent aesthetics.</a:t>
            </a:r>
            <a:endParaRPr lang="en-US" sz="1500" dirty="0"/>
          </a:p>
          <a:p>
            <a:pPr>
              <a:buFont typeface="Arial"/>
              <a:buChar char="•"/>
            </a:pPr>
            <a:r>
              <a:rPr lang="en-US" sz="1500" b="1" dirty="0">
                <a:ea typeface="+mn-lt"/>
                <a:cs typeface="+mn-lt"/>
              </a:rPr>
              <a:t>CNC Machined Carbon Fiber</a:t>
            </a:r>
            <a:r>
              <a:rPr lang="en-US" sz="1500" dirty="0">
                <a:ea typeface="+mn-lt"/>
                <a:cs typeface="+mn-lt"/>
              </a:rPr>
              <a:t>: Allows for customized, high-performance components despite the higher cost and machining challenges.</a:t>
            </a:r>
            <a:endParaRPr lang="en-US" sz="1500" dirty="0"/>
          </a:p>
          <a:p>
            <a:pPr marL="0" indent="0">
              <a:buNone/>
            </a:pPr>
            <a:endParaRPr lang="en-US" sz="1200" dirty="0"/>
          </a:p>
        </p:txBody>
      </p:sp>
    </p:spTree>
    <p:extLst>
      <p:ext uri="{BB962C8B-B14F-4D97-AF65-F5344CB8AC3E}">
        <p14:creationId xmlns:p14="http://schemas.microsoft.com/office/powerpoint/2010/main" val="806634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054A9-C740-ED55-5903-5C49C4FC7A7C}"/>
              </a:ext>
            </a:extLst>
          </p:cNvPr>
          <p:cNvSpPr>
            <a:spLocks noGrp="1"/>
          </p:cNvSpPr>
          <p:nvPr>
            <p:ph type="title"/>
          </p:nvPr>
        </p:nvSpPr>
        <p:spPr>
          <a:xfrm>
            <a:off x="234473" y="123825"/>
            <a:ext cx="8305801" cy="1381124"/>
          </a:xfrm>
        </p:spPr>
        <p:txBody>
          <a:bodyPr vert="horz" lIns="91440" tIns="45720" rIns="91440" bIns="45720" rtlCol="0" anchor="b" anchorCtr="0">
            <a:normAutofit fontScale="90000"/>
          </a:bodyPr>
          <a:lstStyle/>
          <a:p>
            <a:r>
              <a:rPr lang="en-US" kern="1200" dirty="0">
                <a:latin typeface="+mj-lt"/>
                <a:ea typeface="+mj-ea"/>
                <a:cs typeface="+mj-cs"/>
              </a:rPr>
              <a:t>Preliminary Bill Of Materials </a:t>
            </a:r>
            <a:r>
              <a:rPr lang="en-US" dirty="0"/>
              <a:t>For Structure </a:t>
            </a:r>
            <a:r>
              <a:rPr lang="en-US" sz="1800" dirty="0"/>
              <a:t>- Nevin Jyothis </a:t>
            </a:r>
            <a:r>
              <a:rPr lang="en-US" sz="6700" dirty="0"/>
              <a:t> </a:t>
            </a:r>
            <a:endParaRPr lang="en-US" kern="1200" dirty="0">
              <a:latin typeface="+mj-lt"/>
              <a:ea typeface="+mj-ea"/>
              <a:cs typeface="+mj-cs"/>
            </a:endParaRPr>
          </a:p>
        </p:txBody>
      </p:sp>
      <p:pic>
        <p:nvPicPr>
          <p:cNvPr id="5" name="Content Placeholder 4" descr="A table with numbers and text&#10;&#10;Description automatically generated">
            <a:extLst>
              <a:ext uri="{FF2B5EF4-FFF2-40B4-BE49-F238E27FC236}">
                <a16:creationId xmlns:a16="http://schemas.microsoft.com/office/drawing/2014/main" id="{83DC5F14-8F47-58B7-EE88-D135CD0C7306}"/>
              </a:ext>
            </a:extLst>
          </p:cNvPr>
          <p:cNvPicPr>
            <a:picLocks noGrp="1" noChangeAspect="1"/>
          </p:cNvPicPr>
          <p:nvPr>
            <p:ph sz="half" idx="1"/>
          </p:nvPr>
        </p:nvPicPr>
        <p:blipFill>
          <a:blip r:embed="rId2"/>
          <a:stretch>
            <a:fillRect/>
          </a:stretch>
        </p:blipFill>
        <p:spPr>
          <a:xfrm>
            <a:off x="91362" y="1860045"/>
            <a:ext cx="7230271" cy="2170636"/>
          </a:xfrm>
          <a:prstGeom prst="rect">
            <a:avLst/>
          </a:prstGeom>
        </p:spPr>
      </p:pic>
      <p:sp>
        <p:nvSpPr>
          <p:cNvPr id="4" name="Content Placeholder 3">
            <a:extLst>
              <a:ext uri="{FF2B5EF4-FFF2-40B4-BE49-F238E27FC236}">
                <a16:creationId xmlns:a16="http://schemas.microsoft.com/office/drawing/2014/main" id="{D3043DB8-865A-D62F-9CAB-9B5CF281539F}"/>
              </a:ext>
            </a:extLst>
          </p:cNvPr>
          <p:cNvSpPr>
            <a:spLocks noGrp="1"/>
          </p:cNvSpPr>
          <p:nvPr>
            <p:ph sz="half" idx="2"/>
          </p:nvPr>
        </p:nvSpPr>
        <p:spPr>
          <a:xfrm>
            <a:off x="7517924" y="1714499"/>
            <a:ext cx="4307632" cy="5032570"/>
          </a:xfrm>
        </p:spPr>
        <p:txBody>
          <a:bodyPr vert="horz" lIns="91440" tIns="45720" rIns="91440" bIns="45720" rtlCol="0" anchor="t">
            <a:normAutofit/>
          </a:bodyPr>
          <a:lstStyle/>
          <a:p>
            <a:r>
              <a:rPr lang="en-US" sz="2000">
                <a:ea typeface="+mn-lt"/>
                <a:cs typeface="+mn-lt"/>
              </a:rPr>
              <a:t>This table provides a detailed comparison of the key materials selected for the rear wing design of the Morgan Plus 4.</a:t>
            </a:r>
            <a:endParaRPr lang="en-US" sz="2000"/>
          </a:p>
          <a:p>
            <a:r>
              <a:rPr lang="en-US" sz="2000">
                <a:ea typeface="+mn-lt"/>
                <a:cs typeface="+mn-lt"/>
              </a:rPr>
              <a:t>We have focused on three primary materials: Carbon Fiber , Aluminum , Aluminum and Steel.</a:t>
            </a:r>
            <a:endParaRPr lang="en-US" sz="2000"/>
          </a:p>
          <a:p>
            <a:endParaRPr lang="en-US" sz="2000"/>
          </a:p>
        </p:txBody>
      </p:sp>
    </p:spTree>
    <p:extLst>
      <p:ext uri="{BB962C8B-B14F-4D97-AF65-F5344CB8AC3E}">
        <p14:creationId xmlns:p14="http://schemas.microsoft.com/office/powerpoint/2010/main" val="1586217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3322-1C21-E9A4-7058-A483C69D1A4F}"/>
              </a:ext>
            </a:extLst>
          </p:cNvPr>
          <p:cNvSpPr>
            <a:spLocks noGrp="1"/>
          </p:cNvSpPr>
          <p:nvPr>
            <p:ph type="title"/>
          </p:nvPr>
        </p:nvSpPr>
        <p:spPr>
          <a:xfrm>
            <a:off x="481343" y="390526"/>
            <a:ext cx="9144000" cy="1263649"/>
          </a:xfrm>
        </p:spPr>
        <p:txBody>
          <a:bodyPr/>
          <a:lstStyle/>
          <a:p>
            <a:r>
              <a:rPr lang="en-GB" dirty="0"/>
              <a:t>Mechatronics </a:t>
            </a:r>
            <a:r>
              <a:rPr lang="en-GB" sz="1600" dirty="0"/>
              <a:t>– James Evans  </a:t>
            </a:r>
            <a:endParaRPr lang="en-GB" dirty="0"/>
          </a:p>
        </p:txBody>
      </p:sp>
      <p:pic>
        <p:nvPicPr>
          <p:cNvPr id="5" name="Picture 4" descr="A close-up of a machine&#10;&#10;Description automatically generated">
            <a:extLst>
              <a:ext uri="{FF2B5EF4-FFF2-40B4-BE49-F238E27FC236}">
                <a16:creationId xmlns:a16="http://schemas.microsoft.com/office/drawing/2014/main" id="{F2338016-13F6-EFE3-63A8-2DE8315EF0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5661" y="1318661"/>
            <a:ext cx="4220678" cy="4220678"/>
          </a:xfrm>
          <a:prstGeom prst="rect">
            <a:avLst/>
          </a:prstGeom>
        </p:spPr>
      </p:pic>
      <p:sp>
        <p:nvSpPr>
          <p:cNvPr id="6" name="TextBox 5">
            <a:extLst>
              <a:ext uri="{FF2B5EF4-FFF2-40B4-BE49-F238E27FC236}">
                <a16:creationId xmlns:a16="http://schemas.microsoft.com/office/drawing/2014/main" id="{FC10E5D8-6B32-99DF-E8E3-D6F2FD62F6A2}"/>
              </a:ext>
            </a:extLst>
          </p:cNvPr>
          <p:cNvSpPr txBox="1"/>
          <p:nvPr/>
        </p:nvSpPr>
        <p:spPr>
          <a:xfrm>
            <a:off x="3985661" y="5539339"/>
            <a:ext cx="4220678" cy="215444"/>
          </a:xfrm>
          <a:prstGeom prst="rect">
            <a:avLst/>
          </a:prstGeom>
          <a:noFill/>
        </p:spPr>
        <p:txBody>
          <a:bodyPr wrap="square" rtlCol="0">
            <a:spAutoFit/>
          </a:bodyPr>
          <a:lstStyle/>
          <a:p>
            <a:pPr algn="ctr"/>
            <a:r>
              <a:rPr lang="en-GB" sz="800"/>
              <a:t>What a DRS actuator looks like ( The-Race, 2024)</a:t>
            </a:r>
          </a:p>
        </p:txBody>
      </p:sp>
    </p:spTree>
    <p:extLst>
      <p:ext uri="{BB962C8B-B14F-4D97-AF65-F5344CB8AC3E}">
        <p14:creationId xmlns:p14="http://schemas.microsoft.com/office/powerpoint/2010/main" val="1621363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6140-35EC-FFDC-4A7F-113C0EB970D2}"/>
              </a:ext>
            </a:extLst>
          </p:cNvPr>
          <p:cNvSpPr txBox="1">
            <a:spLocks/>
          </p:cNvSpPr>
          <p:nvPr/>
        </p:nvSpPr>
        <p:spPr>
          <a:xfrm>
            <a:off x="816321" y="274774"/>
            <a:ext cx="9144000" cy="126364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Actuator system</a:t>
            </a:r>
          </a:p>
        </p:txBody>
      </p:sp>
      <p:sp>
        <p:nvSpPr>
          <p:cNvPr id="3" name="Title 1">
            <a:extLst>
              <a:ext uri="{FF2B5EF4-FFF2-40B4-BE49-F238E27FC236}">
                <a16:creationId xmlns:a16="http://schemas.microsoft.com/office/drawing/2014/main" id="{5D48568F-3FDF-9DC0-92B9-0C9284D53F32}"/>
              </a:ext>
            </a:extLst>
          </p:cNvPr>
          <p:cNvSpPr txBox="1">
            <a:spLocks/>
          </p:cNvSpPr>
          <p:nvPr/>
        </p:nvSpPr>
        <p:spPr>
          <a:xfrm>
            <a:off x="816321" y="4630849"/>
            <a:ext cx="9115331" cy="72125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Input</a:t>
            </a:r>
          </a:p>
        </p:txBody>
      </p:sp>
      <p:pic>
        <p:nvPicPr>
          <p:cNvPr id="7" name="Picture 6" descr="A diagram of a machine&#10;&#10;Description automatically generated">
            <a:extLst>
              <a:ext uri="{FF2B5EF4-FFF2-40B4-BE49-F238E27FC236}">
                <a16:creationId xmlns:a16="http://schemas.microsoft.com/office/drawing/2014/main" id="{23883002-7BA2-AB56-AE1A-C911A8CCFE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6321" y="1064422"/>
            <a:ext cx="8428776" cy="3333253"/>
          </a:xfrm>
          <a:prstGeom prst="rect">
            <a:avLst/>
          </a:prstGeom>
        </p:spPr>
      </p:pic>
      <p:pic>
        <p:nvPicPr>
          <p:cNvPr id="9" name="Picture 8" descr="A diagram of a vehicle&#10;&#10;Description automatically generated">
            <a:extLst>
              <a:ext uri="{FF2B5EF4-FFF2-40B4-BE49-F238E27FC236}">
                <a16:creationId xmlns:a16="http://schemas.microsoft.com/office/drawing/2014/main" id="{8FBF2B22-8EF5-3705-9DC5-98A538592C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1400" y="4630849"/>
            <a:ext cx="2858618" cy="2145645"/>
          </a:xfrm>
          <a:prstGeom prst="rect">
            <a:avLst/>
          </a:prstGeom>
        </p:spPr>
      </p:pic>
      <p:sp>
        <p:nvSpPr>
          <p:cNvPr id="6" name="TextBox 5">
            <a:extLst>
              <a:ext uri="{FF2B5EF4-FFF2-40B4-BE49-F238E27FC236}">
                <a16:creationId xmlns:a16="http://schemas.microsoft.com/office/drawing/2014/main" id="{C17BB381-9031-53D4-69CF-F037BA0BB788}"/>
              </a:ext>
            </a:extLst>
          </p:cNvPr>
          <p:cNvSpPr txBox="1"/>
          <p:nvPr/>
        </p:nvSpPr>
        <p:spPr>
          <a:xfrm>
            <a:off x="10843760" y="4468258"/>
            <a:ext cx="1105192" cy="523220"/>
          </a:xfrm>
          <a:prstGeom prst="rect">
            <a:avLst/>
          </a:prstGeom>
          <a:noFill/>
        </p:spPr>
        <p:txBody>
          <a:bodyPr wrap="square" rtlCol="0">
            <a:spAutoFit/>
          </a:bodyPr>
          <a:lstStyle/>
          <a:p>
            <a:r>
              <a:rPr lang="en-GB" sz="700"/>
              <a:t>Fig 2 – Spring loaded hydraulic accumulator (Fluid Power Journal, 2020)</a:t>
            </a:r>
          </a:p>
        </p:txBody>
      </p:sp>
      <p:pic>
        <p:nvPicPr>
          <p:cNvPr id="10" name="Picture 9" descr="A close-up of a device&#10;&#10;Description automatically generated">
            <a:extLst>
              <a:ext uri="{FF2B5EF4-FFF2-40B4-BE49-F238E27FC236}">
                <a16:creationId xmlns:a16="http://schemas.microsoft.com/office/drawing/2014/main" id="{7F9EFA07-BFB9-9F68-97CC-E2D5CD7CCD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66372" y="2515954"/>
            <a:ext cx="1082579" cy="1930916"/>
          </a:xfrm>
          <a:prstGeom prst="rect">
            <a:avLst/>
          </a:prstGeom>
        </p:spPr>
      </p:pic>
      <p:pic>
        <p:nvPicPr>
          <p:cNvPr id="12" name="Picture 11" descr="A diagram of a magnet and a magnet&#10;&#10;Description automatically generated with medium confidence">
            <a:extLst>
              <a:ext uri="{FF2B5EF4-FFF2-40B4-BE49-F238E27FC236}">
                <a16:creationId xmlns:a16="http://schemas.microsoft.com/office/drawing/2014/main" id="{F19979B9-50AB-B778-EC7E-499DB9898A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65689" y="1064422"/>
            <a:ext cx="1983263" cy="1194820"/>
          </a:xfrm>
          <a:prstGeom prst="rect">
            <a:avLst/>
          </a:prstGeom>
        </p:spPr>
      </p:pic>
      <p:sp>
        <p:nvSpPr>
          <p:cNvPr id="13" name="TextBox 12">
            <a:extLst>
              <a:ext uri="{FF2B5EF4-FFF2-40B4-BE49-F238E27FC236}">
                <a16:creationId xmlns:a16="http://schemas.microsoft.com/office/drawing/2014/main" id="{9EF152C1-E8B3-BD20-65D4-1A7F94BABDA6}"/>
              </a:ext>
            </a:extLst>
          </p:cNvPr>
          <p:cNvSpPr txBox="1"/>
          <p:nvPr/>
        </p:nvSpPr>
        <p:spPr>
          <a:xfrm>
            <a:off x="9960321" y="2268986"/>
            <a:ext cx="1966018" cy="200055"/>
          </a:xfrm>
          <a:prstGeom prst="rect">
            <a:avLst/>
          </a:prstGeom>
          <a:noFill/>
        </p:spPr>
        <p:txBody>
          <a:bodyPr wrap="square" rtlCol="0">
            <a:spAutoFit/>
          </a:bodyPr>
          <a:lstStyle/>
          <a:p>
            <a:r>
              <a:rPr lang="en-GB" sz="700"/>
              <a:t>Fig 1 – 3/2 solenoid valve (Mec-Fluid-2, 2022)  </a:t>
            </a:r>
          </a:p>
        </p:txBody>
      </p:sp>
      <p:pic>
        <p:nvPicPr>
          <p:cNvPr id="15" name="Picture 14" descr="Diagram of a engine with different components&#10;&#10;Description automatically generated with medium confidence">
            <a:extLst>
              <a:ext uri="{FF2B5EF4-FFF2-40B4-BE49-F238E27FC236}">
                <a16:creationId xmlns:a16="http://schemas.microsoft.com/office/drawing/2014/main" id="{279D8283-C69C-B060-8D13-0BE6D0211E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82932" y="5006008"/>
            <a:ext cx="1966019" cy="1606381"/>
          </a:xfrm>
          <a:prstGeom prst="rect">
            <a:avLst/>
          </a:prstGeom>
        </p:spPr>
      </p:pic>
      <p:sp>
        <p:nvSpPr>
          <p:cNvPr id="16" name="TextBox 15">
            <a:extLst>
              <a:ext uri="{FF2B5EF4-FFF2-40B4-BE49-F238E27FC236}">
                <a16:creationId xmlns:a16="http://schemas.microsoft.com/office/drawing/2014/main" id="{D23D98FA-95F3-A942-614B-8D808C340240}"/>
              </a:ext>
            </a:extLst>
          </p:cNvPr>
          <p:cNvSpPr txBox="1"/>
          <p:nvPr/>
        </p:nvSpPr>
        <p:spPr>
          <a:xfrm>
            <a:off x="9931652" y="6638577"/>
            <a:ext cx="2703854" cy="200055"/>
          </a:xfrm>
          <a:prstGeom prst="rect">
            <a:avLst/>
          </a:prstGeom>
          <a:noFill/>
        </p:spPr>
        <p:txBody>
          <a:bodyPr wrap="square" rtlCol="0">
            <a:spAutoFit/>
          </a:bodyPr>
          <a:lstStyle/>
          <a:p>
            <a:r>
              <a:rPr lang="en-GB" sz="700"/>
              <a:t>Fig 3 – Axial Piston Pump (e4training, 2016)</a:t>
            </a:r>
          </a:p>
        </p:txBody>
      </p:sp>
    </p:spTree>
    <p:extLst>
      <p:ext uri="{BB962C8B-B14F-4D97-AF65-F5344CB8AC3E}">
        <p14:creationId xmlns:p14="http://schemas.microsoft.com/office/powerpoint/2010/main" val="3868017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4F961-6901-C804-2D17-EEE7FFD7D8E3}"/>
              </a:ext>
            </a:extLst>
          </p:cNvPr>
          <p:cNvSpPr txBox="1">
            <a:spLocks/>
          </p:cNvSpPr>
          <p:nvPr/>
        </p:nvSpPr>
        <p:spPr>
          <a:xfrm>
            <a:off x="816321" y="274774"/>
            <a:ext cx="9144000" cy="126364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Future considerations</a:t>
            </a:r>
          </a:p>
        </p:txBody>
      </p:sp>
      <p:sp>
        <p:nvSpPr>
          <p:cNvPr id="3" name="Title 1">
            <a:extLst>
              <a:ext uri="{FF2B5EF4-FFF2-40B4-BE49-F238E27FC236}">
                <a16:creationId xmlns:a16="http://schemas.microsoft.com/office/drawing/2014/main" id="{4DD23A83-5D9F-0F32-6F57-AA1CADADF0BE}"/>
              </a:ext>
            </a:extLst>
          </p:cNvPr>
          <p:cNvSpPr txBox="1">
            <a:spLocks/>
          </p:cNvSpPr>
          <p:nvPr/>
        </p:nvSpPr>
        <p:spPr>
          <a:xfrm>
            <a:off x="816321" y="1538423"/>
            <a:ext cx="9144000" cy="49619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a:t>Tolerances</a:t>
            </a:r>
          </a:p>
          <a:p>
            <a:pPr marL="171450" indent="-171450">
              <a:buFont typeface="Arial" panose="020B0604020202020204" pitchFamily="34" charset="0"/>
              <a:buChar char="•"/>
            </a:pPr>
            <a:r>
              <a:rPr lang="en-GB" sz="2000"/>
              <a:t>Pressure, </a:t>
            </a:r>
          </a:p>
          <a:p>
            <a:pPr marL="171450" indent="-171450">
              <a:buFont typeface="Arial" panose="020B0604020202020204" pitchFamily="34" charset="0"/>
              <a:buChar char="•"/>
            </a:pPr>
            <a:r>
              <a:rPr lang="en-GB" sz="2000"/>
              <a:t>Voltage </a:t>
            </a:r>
          </a:p>
          <a:p>
            <a:pPr marL="171450" indent="-171450">
              <a:buFont typeface="Arial" panose="020B0604020202020204" pitchFamily="34" charset="0"/>
              <a:buChar char="•"/>
            </a:pPr>
            <a:r>
              <a:rPr lang="en-GB" sz="2000"/>
              <a:t>Processing speed</a:t>
            </a:r>
          </a:p>
          <a:p>
            <a:endParaRPr lang="en-GB" sz="2800"/>
          </a:p>
          <a:p>
            <a:r>
              <a:rPr lang="en-GB" sz="2800"/>
              <a:t>Failsafe’s</a:t>
            </a:r>
          </a:p>
          <a:p>
            <a:pPr marL="342900" indent="-342900">
              <a:buFont typeface="Arial" panose="020B0604020202020204" pitchFamily="34" charset="0"/>
              <a:buChar char="•"/>
            </a:pPr>
            <a:r>
              <a:rPr lang="en-GB" sz="2000"/>
              <a:t>Pressure relief valves</a:t>
            </a:r>
          </a:p>
          <a:p>
            <a:pPr marL="342900" indent="-342900">
              <a:buFont typeface="Arial" panose="020B0604020202020204" pitchFamily="34" charset="0"/>
              <a:buChar char="•"/>
            </a:pPr>
            <a:r>
              <a:rPr lang="en-GB" sz="2000"/>
              <a:t>Fuses/Diodes</a:t>
            </a:r>
          </a:p>
          <a:p>
            <a:pPr marL="342900" indent="-342900">
              <a:buFont typeface="Arial" panose="020B0604020202020204" pitchFamily="34" charset="0"/>
              <a:buChar char="•"/>
            </a:pPr>
            <a:r>
              <a:rPr lang="en-GB" sz="2000"/>
              <a:t>Emergency lock </a:t>
            </a:r>
          </a:p>
          <a:p>
            <a:pPr marL="342900" indent="-342900">
              <a:buFont typeface="Arial" panose="020B0604020202020204" pitchFamily="34" charset="0"/>
              <a:buChar char="•"/>
            </a:pPr>
            <a:endParaRPr lang="en-GB" sz="2000"/>
          </a:p>
          <a:p>
            <a:r>
              <a:rPr lang="en-GB" sz="2800"/>
              <a:t>Sensor Suitability</a:t>
            </a:r>
          </a:p>
          <a:p>
            <a:pPr marL="342900" indent="-342900">
              <a:buFont typeface="Arial" panose="020B0604020202020204" pitchFamily="34" charset="0"/>
              <a:buChar char="•"/>
            </a:pPr>
            <a:r>
              <a:rPr lang="en-GB" sz="2000"/>
              <a:t>Physical compatibility</a:t>
            </a:r>
          </a:p>
          <a:p>
            <a:pPr marL="342900" indent="-342900">
              <a:buFont typeface="Arial" panose="020B0604020202020204" pitchFamily="34" charset="0"/>
              <a:buChar char="•"/>
            </a:pPr>
            <a:r>
              <a:rPr lang="en-GB" sz="2000"/>
              <a:t>Signal frequency </a:t>
            </a:r>
          </a:p>
          <a:p>
            <a:endParaRPr lang="en-GB" sz="200"/>
          </a:p>
        </p:txBody>
      </p:sp>
    </p:spTree>
    <p:extLst>
      <p:ext uri="{BB962C8B-B14F-4D97-AF65-F5344CB8AC3E}">
        <p14:creationId xmlns:p14="http://schemas.microsoft.com/office/powerpoint/2010/main" val="3186484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82060-36B1-FF1B-E4FB-CA102F97E209}"/>
              </a:ext>
            </a:extLst>
          </p:cNvPr>
          <p:cNvSpPr>
            <a:spLocks noGrp="1"/>
          </p:cNvSpPr>
          <p:nvPr>
            <p:ph type="ctrTitle"/>
          </p:nvPr>
        </p:nvSpPr>
        <p:spPr>
          <a:xfrm>
            <a:off x="323932" y="332509"/>
            <a:ext cx="6774214" cy="886692"/>
          </a:xfrm>
        </p:spPr>
        <p:txBody>
          <a:bodyPr>
            <a:normAutofit fontScale="90000"/>
          </a:bodyPr>
          <a:lstStyle/>
          <a:p>
            <a:pPr algn="l"/>
            <a:r>
              <a:rPr lang="en-GB"/>
              <a:t>References</a:t>
            </a:r>
          </a:p>
        </p:txBody>
      </p:sp>
      <p:sp>
        <p:nvSpPr>
          <p:cNvPr id="5" name="TextBox 4">
            <a:extLst>
              <a:ext uri="{FF2B5EF4-FFF2-40B4-BE49-F238E27FC236}">
                <a16:creationId xmlns:a16="http://schemas.microsoft.com/office/drawing/2014/main" id="{DA9224FB-D2E4-D566-46DF-AD7645589284}"/>
              </a:ext>
            </a:extLst>
          </p:cNvPr>
          <p:cNvSpPr txBox="1"/>
          <p:nvPr/>
        </p:nvSpPr>
        <p:spPr>
          <a:xfrm>
            <a:off x="1237673" y="1754909"/>
            <a:ext cx="7620000" cy="3416320"/>
          </a:xfrm>
          <a:prstGeom prst="rect">
            <a:avLst/>
          </a:prstGeom>
          <a:noFill/>
        </p:spPr>
        <p:txBody>
          <a:bodyPr wrap="square" rtlCol="0">
            <a:spAutoFit/>
          </a:bodyPr>
          <a:lstStyle/>
          <a:p>
            <a:r>
              <a:rPr lang="en-GB"/>
              <a:t>Journal, F.P. (2020). Understanding the Function of Accumulators. [online] Fluid Power Journal. Available at: </a:t>
            </a:r>
            <a:r>
              <a:rPr lang="en-GB">
                <a:hlinkClick r:id="rId2"/>
              </a:rPr>
              <a:t>https://fluidpowerjournal.com/understanding-the-function-of-accumulators/</a:t>
            </a:r>
            <a:r>
              <a:rPr lang="en-GB"/>
              <a:t>. [Accessed 01 Dec. 2024].</a:t>
            </a:r>
          </a:p>
          <a:p>
            <a:endParaRPr lang="en-GB"/>
          </a:p>
          <a:p>
            <a:r>
              <a:rPr lang="en-GB"/>
              <a:t>‌MecFluid2 (2022). Description and function of 3/2 Valves | Mec Fluid 2. [online] Mec Fluid 2. Available at: </a:t>
            </a:r>
            <a:r>
              <a:rPr lang="en-GB">
                <a:hlinkClick r:id="rId3"/>
              </a:rPr>
              <a:t>https://www.mecfluid2.com/en/description-and-function-of-3-2-valves/</a:t>
            </a:r>
            <a:r>
              <a:rPr lang="en-GB"/>
              <a:t>. [Accessed 01 Dec. 2024].</a:t>
            </a:r>
          </a:p>
          <a:p>
            <a:endParaRPr lang="en-GB"/>
          </a:p>
          <a:p>
            <a:r>
              <a:rPr lang="en-GB" err="1"/>
              <a:t>Molton</a:t>
            </a:r>
            <a:r>
              <a:rPr lang="en-GB"/>
              <a:t>, G. (2016). Learn about axial and radial hydraulic piston pumps and motors. [online] E4training.com. Available at: </a:t>
            </a:r>
            <a:r>
              <a:rPr lang="en-GB">
                <a:hlinkClick r:id="rId4"/>
              </a:rPr>
              <a:t>https://www.e4training.com/hydraulic_pumps/pistonpumps1.php</a:t>
            </a:r>
            <a:r>
              <a:rPr lang="en-GB"/>
              <a:t>. [Accessed 01 Dec. 2024].</a:t>
            </a:r>
          </a:p>
        </p:txBody>
      </p:sp>
    </p:spTree>
    <p:extLst>
      <p:ext uri="{BB962C8B-B14F-4D97-AF65-F5344CB8AC3E}">
        <p14:creationId xmlns:p14="http://schemas.microsoft.com/office/powerpoint/2010/main" val="287540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873508-E919-B018-81F6-5265E21083BF}"/>
              </a:ext>
            </a:extLst>
          </p:cNvPr>
          <p:cNvSpPr>
            <a:spLocks noGrp="1"/>
          </p:cNvSpPr>
          <p:nvPr>
            <p:ph idx="1"/>
          </p:nvPr>
        </p:nvSpPr>
        <p:spPr>
          <a:xfrm>
            <a:off x="470899" y="792365"/>
            <a:ext cx="6590804" cy="701041"/>
          </a:xfrm>
        </p:spPr>
        <p:txBody>
          <a:bodyPr vert="horz" lIns="91440" tIns="45720" rIns="91440" bIns="45720" rtlCol="0" anchor="t">
            <a:normAutofit/>
          </a:bodyPr>
          <a:lstStyle/>
          <a:p>
            <a:pPr marL="0" indent="0">
              <a:buNone/>
            </a:pPr>
            <a:r>
              <a:rPr lang="en-US" dirty="0">
                <a:latin typeface="Impact"/>
              </a:rPr>
              <a:t>Proportional Integral Derivative (PID) </a:t>
            </a:r>
            <a:r>
              <a:rPr lang="en-US" sz="1600" dirty="0">
                <a:latin typeface="Impact"/>
              </a:rPr>
              <a:t>- Jacob Ling</a:t>
            </a:r>
            <a:endParaRPr lang="en-US" sz="1100" dirty="0">
              <a:latin typeface="Impact"/>
            </a:endParaRPr>
          </a:p>
        </p:txBody>
      </p:sp>
      <p:pic>
        <p:nvPicPr>
          <p:cNvPr id="4" name="Picture 3" descr="A diagram of a computer program&#10;&#10;Description automatically generated">
            <a:extLst>
              <a:ext uri="{FF2B5EF4-FFF2-40B4-BE49-F238E27FC236}">
                <a16:creationId xmlns:a16="http://schemas.microsoft.com/office/drawing/2014/main" id="{7AA21FB3-B8A2-3AF5-58B2-589C7AB0574D}"/>
              </a:ext>
            </a:extLst>
          </p:cNvPr>
          <p:cNvPicPr>
            <a:picLocks noChangeAspect="1"/>
          </p:cNvPicPr>
          <p:nvPr/>
        </p:nvPicPr>
        <p:blipFill>
          <a:blip r:embed="rId2"/>
          <a:stretch>
            <a:fillRect/>
          </a:stretch>
        </p:blipFill>
        <p:spPr>
          <a:xfrm>
            <a:off x="145018" y="1663053"/>
            <a:ext cx="8239513" cy="3532052"/>
          </a:xfrm>
          <a:prstGeom prst="rect">
            <a:avLst/>
          </a:prstGeom>
        </p:spPr>
      </p:pic>
      <p:pic>
        <p:nvPicPr>
          <p:cNvPr id="5" name="Picture 4" descr="A graph with orange and purple lines&#10;&#10;Description automatically generated">
            <a:extLst>
              <a:ext uri="{FF2B5EF4-FFF2-40B4-BE49-F238E27FC236}">
                <a16:creationId xmlns:a16="http://schemas.microsoft.com/office/drawing/2014/main" id="{98AC6D09-41ED-DB7F-38E5-6D13B7A51C94}"/>
              </a:ext>
            </a:extLst>
          </p:cNvPr>
          <p:cNvPicPr>
            <a:picLocks noChangeAspect="1"/>
          </p:cNvPicPr>
          <p:nvPr/>
        </p:nvPicPr>
        <p:blipFill>
          <a:blip r:embed="rId3"/>
          <a:srcRect l="-296" r="247" b="31285"/>
          <a:stretch/>
        </p:blipFill>
        <p:spPr>
          <a:xfrm>
            <a:off x="8570003" y="365532"/>
            <a:ext cx="3455596" cy="2100320"/>
          </a:xfrm>
          <a:prstGeom prst="rect">
            <a:avLst/>
          </a:prstGeom>
        </p:spPr>
      </p:pic>
      <p:pic>
        <p:nvPicPr>
          <p:cNvPr id="2" name="Picture 1" descr="A computer on a desk&#10;&#10;Description automatically generated">
            <a:extLst>
              <a:ext uri="{FF2B5EF4-FFF2-40B4-BE49-F238E27FC236}">
                <a16:creationId xmlns:a16="http://schemas.microsoft.com/office/drawing/2014/main" id="{6075668E-5F85-DCBB-FA5C-F3457E6D6514}"/>
              </a:ext>
            </a:extLst>
          </p:cNvPr>
          <p:cNvPicPr>
            <a:picLocks noChangeAspect="1"/>
          </p:cNvPicPr>
          <p:nvPr/>
        </p:nvPicPr>
        <p:blipFill>
          <a:blip r:embed="rId4"/>
          <a:stretch>
            <a:fillRect/>
          </a:stretch>
        </p:blipFill>
        <p:spPr>
          <a:xfrm>
            <a:off x="8493760" y="3799840"/>
            <a:ext cx="3616960" cy="2783840"/>
          </a:xfrm>
          <a:prstGeom prst="rect">
            <a:avLst/>
          </a:prstGeom>
        </p:spPr>
      </p:pic>
    </p:spTree>
    <p:extLst>
      <p:ext uri="{BB962C8B-B14F-4D97-AF65-F5344CB8AC3E}">
        <p14:creationId xmlns:p14="http://schemas.microsoft.com/office/powerpoint/2010/main" val="3695007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37F61-932C-36CC-A521-27C906ABAA29}"/>
              </a:ext>
            </a:extLst>
          </p:cNvPr>
          <p:cNvSpPr>
            <a:spLocks noGrp="1"/>
          </p:cNvSpPr>
          <p:nvPr>
            <p:ph type="title"/>
          </p:nvPr>
        </p:nvSpPr>
        <p:spPr>
          <a:xfrm>
            <a:off x="228602" y="251044"/>
            <a:ext cx="6095998" cy="2025649"/>
          </a:xfrm>
        </p:spPr>
        <p:txBody>
          <a:bodyPr anchor="b">
            <a:normAutofit/>
          </a:bodyPr>
          <a:lstStyle/>
          <a:p>
            <a:br>
              <a:rPr lang="en-US" dirty="0"/>
            </a:br>
            <a:endParaRPr lang="en-US" dirty="0"/>
          </a:p>
        </p:txBody>
      </p:sp>
      <p:sp>
        <p:nvSpPr>
          <p:cNvPr id="3" name="Content Placeholder 2">
            <a:extLst>
              <a:ext uri="{FF2B5EF4-FFF2-40B4-BE49-F238E27FC236}">
                <a16:creationId xmlns:a16="http://schemas.microsoft.com/office/drawing/2014/main" id="{746C4B09-4DBD-AECA-18FD-21CBDFBAA14D}"/>
              </a:ext>
            </a:extLst>
          </p:cNvPr>
          <p:cNvSpPr>
            <a:spLocks noGrp="1"/>
          </p:cNvSpPr>
          <p:nvPr>
            <p:ph idx="1"/>
          </p:nvPr>
        </p:nvSpPr>
        <p:spPr>
          <a:xfrm>
            <a:off x="5334004" y="2023240"/>
            <a:ext cx="6367513" cy="3556000"/>
          </a:xfrm>
        </p:spPr>
        <p:txBody>
          <a:bodyPr vert="horz" lIns="91440" tIns="45720" rIns="91440" bIns="45720" rtlCol="0" anchor="t">
            <a:normAutofit/>
          </a:bodyPr>
          <a:lstStyle/>
          <a:p>
            <a:pPr marL="0" indent="0">
              <a:buNone/>
            </a:pPr>
            <a:r>
              <a:rPr lang="en-US" sz="1400">
                <a:latin typeface="Calibri"/>
                <a:ea typeface="+mn-lt"/>
                <a:cs typeface="+mn-lt"/>
              </a:rPr>
              <a:t>Intergration with the wing:</a:t>
            </a:r>
          </a:p>
          <a:p>
            <a:pPr>
              <a:buNone/>
            </a:pPr>
            <a:r>
              <a:rPr lang="en-US" sz="1400">
                <a:latin typeface="Calibri"/>
                <a:ea typeface="Calibri"/>
                <a:cs typeface="Calibri"/>
              </a:rPr>
              <a:t>Proportional Gain (</a:t>
            </a:r>
            <a:r>
              <a:rPr lang="en-US" sz="1400" err="1">
                <a:latin typeface="Calibri"/>
                <a:ea typeface="Calibri"/>
                <a:cs typeface="Calibri"/>
              </a:rPr>
              <a:t>Kp</a:t>
            </a:r>
            <a:r>
              <a:rPr lang="en-US" sz="1400">
                <a:latin typeface="Calibri"/>
                <a:ea typeface="Calibri"/>
                <a:cs typeface="Calibri"/>
              </a:rPr>
              <a:t>) - Increasing the proportional gain makes the system respond faster and reduces steady-state error but increases the risk of overshooting. Scales the error directly. Applies to the wing by moving it to the roughly wanted position within a certain range (back and fourth).  (Present) </a:t>
            </a:r>
          </a:p>
          <a:p>
            <a:pPr>
              <a:buNone/>
            </a:pPr>
            <a:r>
              <a:rPr lang="en-US" sz="1400">
                <a:latin typeface="Calibri"/>
                <a:ea typeface="Calibri"/>
                <a:cs typeface="Calibri"/>
              </a:rPr>
              <a:t>Integral Gain (Ki) -The integral term reduces steady-state error by accumulating control effort over time but can make the system slower and more prone to oscillations. Integrates the error over time to address steady-state errors. Applies to the wing by making the final adjustments to get it to the exact point needed based off the data input.  (Past)</a:t>
            </a:r>
          </a:p>
          <a:p>
            <a:pPr>
              <a:buNone/>
            </a:pPr>
            <a:r>
              <a:rPr lang="en-US" sz="1400">
                <a:latin typeface="Calibri"/>
                <a:ea typeface="Calibri"/>
                <a:cs typeface="Calibri"/>
              </a:rPr>
              <a:t>Derivative Gain (Kd) - The derivative term adds error anticipation, reducing overshoot by damping the system, but it does not affect steady-state error. Computes the derivative of the error to predict and counteract rapid changes. Applies to the wing by predicting where the wing will need to be adjusted to makes counter movements to slow down the input as it reaches its target (dampen the oscillation).  (Future)</a:t>
            </a:r>
          </a:p>
          <a:p>
            <a:pPr marL="0" indent="0">
              <a:buNone/>
            </a:pPr>
            <a:endParaRPr lang="en-US" sz="1600">
              <a:latin typeface="Calibri"/>
              <a:ea typeface="+mn-lt"/>
              <a:cs typeface="Times New Roman"/>
            </a:endParaRPr>
          </a:p>
        </p:txBody>
      </p:sp>
      <p:graphicFrame>
        <p:nvGraphicFramePr>
          <p:cNvPr id="7" name="Table 6">
            <a:extLst>
              <a:ext uri="{FF2B5EF4-FFF2-40B4-BE49-F238E27FC236}">
                <a16:creationId xmlns:a16="http://schemas.microsoft.com/office/drawing/2014/main" id="{E5B94C5C-AFF5-D97B-2454-55C49D77B6EA}"/>
              </a:ext>
            </a:extLst>
          </p:cNvPr>
          <p:cNvGraphicFramePr>
            <a:graphicFrameLocks noGrp="1"/>
          </p:cNvGraphicFramePr>
          <p:nvPr>
            <p:extLst>
              <p:ext uri="{D42A27DB-BD31-4B8C-83A1-F6EECF244321}">
                <p14:modId xmlns:p14="http://schemas.microsoft.com/office/powerpoint/2010/main" val="1669881271"/>
              </p:ext>
            </p:extLst>
          </p:nvPr>
        </p:nvGraphicFramePr>
        <p:xfrm>
          <a:off x="624599" y="2152337"/>
          <a:ext cx="3895345" cy="3425465"/>
        </p:xfrm>
        <a:graphic>
          <a:graphicData uri="http://schemas.openxmlformats.org/drawingml/2006/table">
            <a:tbl>
              <a:tblPr firstRow="1" firstCol="1" bandRow="1">
                <a:tableStyleId>{8799B23B-EC83-4686-B30A-512413B5E67A}</a:tableStyleId>
              </a:tblPr>
              <a:tblGrid>
                <a:gridCol w="1921931">
                  <a:extLst>
                    <a:ext uri="{9D8B030D-6E8A-4147-A177-3AD203B41FA5}">
                      <a16:colId xmlns:a16="http://schemas.microsoft.com/office/drawing/2014/main" val="57942688"/>
                    </a:ext>
                  </a:extLst>
                </a:gridCol>
                <a:gridCol w="1973414">
                  <a:extLst>
                    <a:ext uri="{9D8B030D-6E8A-4147-A177-3AD203B41FA5}">
                      <a16:colId xmlns:a16="http://schemas.microsoft.com/office/drawing/2014/main" val="1434815308"/>
                    </a:ext>
                  </a:extLst>
                </a:gridCol>
              </a:tblGrid>
              <a:tr h="231428">
                <a:tc>
                  <a:txBody>
                    <a:bodyPr/>
                    <a:lstStyle/>
                    <a:p>
                      <a:pPr>
                        <a:lnSpc>
                          <a:spcPct val="107000"/>
                        </a:lnSpc>
                        <a:spcAft>
                          <a:spcPts val="800"/>
                        </a:spcAft>
                      </a:pPr>
                      <a:r>
                        <a:rPr lang="en-GB" sz="1200" kern="100">
                          <a:effectLst/>
                        </a:rPr>
                        <a:t>Benefits </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Drawbacks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462277329"/>
                  </a:ext>
                </a:extLst>
              </a:tr>
              <a:tr h="432035">
                <a:tc>
                  <a:txBody>
                    <a:bodyPr/>
                    <a:lstStyle/>
                    <a:p>
                      <a:pPr>
                        <a:lnSpc>
                          <a:spcPct val="107000"/>
                        </a:lnSpc>
                        <a:spcAft>
                          <a:spcPts val="800"/>
                        </a:spcAft>
                      </a:pPr>
                      <a:r>
                        <a:rPr lang="en-GB" sz="1200" kern="100">
                          <a:effectLst/>
                        </a:rPr>
                        <a:t>Improved system stability</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Increased sensitivity to high-frequency noise</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2880922810"/>
                  </a:ext>
                </a:extLst>
              </a:tr>
              <a:tr h="432035">
                <a:tc>
                  <a:txBody>
                    <a:bodyPr/>
                    <a:lstStyle/>
                    <a:p>
                      <a:pPr>
                        <a:lnSpc>
                          <a:spcPct val="107000"/>
                        </a:lnSpc>
                        <a:spcAft>
                          <a:spcPts val="800"/>
                        </a:spcAft>
                      </a:pPr>
                      <a:r>
                        <a:rPr lang="en-GB" sz="1200" kern="100">
                          <a:effectLst/>
                        </a:rPr>
                        <a:t>Faster response to disturbances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Complex tuning</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2027522052"/>
                  </a:ext>
                </a:extLst>
              </a:tr>
              <a:tr h="632644">
                <a:tc>
                  <a:txBody>
                    <a:bodyPr/>
                    <a:lstStyle/>
                    <a:p>
                      <a:pPr>
                        <a:lnSpc>
                          <a:spcPct val="107000"/>
                        </a:lnSpc>
                        <a:spcAft>
                          <a:spcPts val="800"/>
                        </a:spcAft>
                      </a:pPr>
                      <a:r>
                        <a:rPr lang="en-GB" sz="1200" kern="100">
                          <a:effectLst/>
                        </a:rPr>
                        <a:t>Reduces overshoot and oscillations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Potential for derivative kick during setpoint changes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942163934"/>
                  </a:ext>
                </a:extLst>
              </a:tr>
              <a:tr h="432035">
                <a:tc>
                  <a:txBody>
                    <a:bodyPr/>
                    <a:lstStyle/>
                    <a:p>
                      <a:pPr>
                        <a:lnSpc>
                          <a:spcPct val="107000"/>
                        </a:lnSpc>
                        <a:spcAft>
                          <a:spcPts val="800"/>
                        </a:spcAft>
                      </a:pPr>
                      <a:r>
                        <a:rPr lang="en-GB" sz="1200" kern="100">
                          <a:effectLst/>
                        </a:rPr>
                        <a:t>More responsive in high-speed dynamic systems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Can cause instability in noisy systems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3671864664"/>
                  </a:ext>
                </a:extLst>
              </a:tr>
              <a:tr h="632644">
                <a:tc>
                  <a:txBody>
                    <a:bodyPr/>
                    <a:lstStyle/>
                    <a:p>
                      <a:pPr>
                        <a:lnSpc>
                          <a:spcPct val="107000"/>
                        </a:lnSpc>
                        <a:spcAft>
                          <a:spcPts val="800"/>
                        </a:spcAft>
                      </a:pPr>
                      <a:r>
                        <a:rPr lang="en-GB" sz="1200" kern="100">
                          <a:effectLst/>
                        </a:rPr>
                        <a:t>Reduces steady-state error without excessive integral action</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Increased computational complexity</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2878393340"/>
                  </a:ext>
                </a:extLst>
              </a:tr>
              <a:tr h="632644">
                <a:tc>
                  <a:txBody>
                    <a:bodyPr/>
                    <a:lstStyle/>
                    <a:p>
                      <a:pPr>
                        <a:lnSpc>
                          <a:spcPct val="107000"/>
                        </a:lnSpc>
                        <a:spcAft>
                          <a:spcPts val="800"/>
                        </a:spcAft>
                      </a:pPr>
                      <a:r>
                        <a:rPr lang="en-GB" sz="1200" kern="100">
                          <a:effectLst/>
                        </a:rPr>
                        <a:t>Helps in applications with rapid changes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tc>
                  <a:txBody>
                    <a:bodyPr/>
                    <a:lstStyle/>
                    <a:p>
                      <a:pPr>
                        <a:lnSpc>
                          <a:spcPct val="107000"/>
                        </a:lnSpc>
                        <a:spcAft>
                          <a:spcPts val="800"/>
                        </a:spcAft>
                      </a:pPr>
                      <a:r>
                        <a:rPr lang="en-GB" sz="1200" kern="100">
                          <a:effectLst/>
                        </a:rPr>
                        <a:t>Derivative term may not be necessary for some systems</a:t>
                      </a:r>
                      <a:endParaRPr lang="en-GB" sz="1200" kern="100">
                        <a:effectLst/>
                        <a:latin typeface="Calibri" panose="020F0502020204030204" pitchFamily="34" charset="0"/>
                        <a:ea typeface="DengXian" panose="02010600030101010101" pitchFamily="2" charset="-122"/>
                        <a:cs typeface="Arial" panose="020B0604020202020204" pitchFamily="34" charset="0"/>
                      </a:endParaRPr>
                    </a:p>
                  </a:txBody>
                  <a:tcPr marL="76693" marR="76693" marT="0" marB="0"/>
                </a:tc>
                <a:extLst>
                  <a:ext uri="{0D108BD9-81ED-4DB2-BD59-A6C34878D82A}">
                    <a16:rowId xmlns:a16="http://schemas.microsoft.com/office/drawing/2014/main" val="1241137547"/>
                  </a:ext>
                </a:extLst>
              </a:tr>
            </a:tbl>
          </a:graphicData>
        </a:graphic>
      </p:graphicFrame>
      <p:sp>
        <p:nvSpPr>
          <p:cNvPr id="4" name="TextBox 3">
            <a:extLst>
              <a:ext uri="{FF2B5EF4-FFF2-40B4-BE49-F238E27FC236}">
                <a16:creationId xmlns:a16="http://schemas.microsoft.com/office/drawing/2014/main" id="{254DF794-0C70-052E-9893-48CB90BC9E02}"/>
              </a:ext>
            </a:extLst>
          </p:cNvPr>
          <p:cNvSpPr txBox="1"/>
          <p:nvPr/>
        </p:nvSpPr>
        <p:spPr>
          <a:xfrm>
            <a:off x="520262" y="616607"/>
            <a:ext cx="557223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Impact"/>
              </a:rPr>
              <a:t>Why Use Proportional Integral Derivative (PID) </a:t>
            </a:r>
            <a:r>
              <a:rPr lang="en-US" sz="1600" dirty="0">
                <a:latin typeface="Impact"/>
              </a:rPr>
              <a:t>- Jacob Ling</a:t>
            </a:r>
            <a:endParaRPr lang="en-GB" sz="1100" dirty="0">
              <a:latin typeface="Impact"/>
            </a:endParaRPr>
          </a:p>
        </p:txBody>
      </p:sp>
    </p:spTree>
    <p:extLst>
      <p:ext uri="{BB962C8B-B14F-4D97-AF65-F5344CB8AC3E}">
        <p14:creationId xmlns:p14="http://schemas.microsoft.com/office/powerpoint/2010/main" val="1307899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F16DB-FF30-0D9F-0E24-AD1962A79A8A}"/>
              </a:ext>
            </a:extLst>
          </p:cNvPr>
          <p:cNvSpPr>
            <a:spLocks noGrp="1"/>
          </p:cNvSpPr>
          <p:nvPr>
            <p:ph type="title"/>
          </p:nvPr>
        </p:nvSpPr>
        <p:spPr>
          <a:xfrm>
            <a:off x="685800" y="762000"/>
            <a:ext cx="4733925" cy="873124"/>
          </a:xfrm>
        </p:spPr>
        <p:txBody>
          <a:bodyPr/>
          <a:lstStyle/>
          <a:p>
            <a:r>
              <a:rPr lang="en-GB" dirty="0"/>
              <a:t>PID References </a:t>
            </a:r>
            <a:r>
              <a:rPr lang="en-GB" sz="1600" dirty="0"/>
              <a:t>- Jacob Ling</a:t>
            </a:r>
            <a:endParaRPr lang="en-GB" sz="1100" dirty="0"/>
          </a:p>
        </p:txBody>
      </p:sp>
      <p:sp>
        <p:nvSpPr>
          <p:cNvPr id="4" name="TextBox 3">
            <a:extLst>
              <a:ext uri="{FF2B5EF4-FFF2-40B4-BE49-F238E27FC236}">
                <a16:creationId xmlns:a16="http://schemas.microsoft.com/office/drawing/2014/main" id="{9027BE67-3A6F-DA15-F288-49DD4CD9371D}"/>
              </a:ext>
            </a:extLst>
          </p:cNvPr>
          <p:cNvSpPr txBox="1"/>
          <p:nvPr/>
        </p:nvSpPr>
        <p:spPr>
          <a:xfrm>
            <a:off x="304800" y="2019300"/>
            <a:ext cx="5314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Reddit.com. (2021). </a:t>
            </a:r>
            <a:r>
              <a:rPr lang="en-US" sz="1200" i="1">
                <a:latin typeface="Times New Roman"/>
                <a:cs typeface="Times New Roman"/>
              </a:rPr>
              <a:t>Reddit - Dive into anything</a:t>
            </a:r>
            <a:r>
              <a:rPr lang="en-US" sz="1200">
                <a:latin typeface="Times New Roman"/>
                <a:cs typeface="Times New Roman"/>
              </a:rPr>
              <a:t>. [online] Available at: </a:t>
            </a:r>
            <a:r>
              <a:rPr lang="en-US" sz="1200">
                <a:latin typeface="Times New Roman"/>
                <a:cs typeface="Times New Roman"/>
                <a:hlinkClick r:id="rId2"/>
              </a:rPr>
              <a:t>https://www.reddit.com/r/FromTheDepths/comments/kuyftc/pid_tuning_guide_for_dummies/?rdt=38212</a:t>
            </a:r>
            <a:r>
              <a:rPr lang="en-US" sz="1200">
                <a:latin typeface="Times New Roman"/>
                <a:cs typeface="Times New Roman"/>
              </a:rPr>
              <a:t> </a:t>
            </a:r>
          </a:p>
        </p:txBody>
      </p:sp>
      <p:sp>
        <p:nvSpPr>
          <p:cNvPr id="6" name="TextBox 5">
            <a:extLst>
              <a:ext uri="{FF2B5EF4-FFF2-40B4-BE49-F238E27FC236}">
                <a16:creationId xmlns:a16="http://schemas.microsoft.com/office/drawing/2014/main" id="{C56E01BE-97E7-DE1C-12B2-9C03C86978B1}"/>
              </a:ext>
            </a:extLst>
          </p:cNvPr>
          <p:cNvSpPr txBox="1"/>
          <p:nvPr/>
        </p:nvSpPr>
        <p:spPr>
          <a:xfrm>
            <a:off x="228599" y="3238499"/>
            <a:ext cx="539115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University of Michigan (n.d.). </a:t>
            </a:r>
            <a:r>
              <a:rPr lang="en-GB" sz="1200" i="1">
                <a:latin typeface="Times New Roman"/>
                <a:cs typeface="Times New Roman"/>
              </a:rPr>
              <a:t>Control Tutorials for MATLAB and Simulink - Introduction: PID Controller Design</a:t>
            </a:r>
            <a:r>
              <a:rPr lang="en-GB" sz="1200">
                <a:latin typeface="Times New Roman"/>
                <a:cs typeface="Times New Roman"/>
              </a:rPr>
              <a:t>. [online] ctms.engin.umich.edu. Available at: </a:t>
            </a:r>
            <a:r>
              <a:rPr lang="en-GB" sz="1200">
                <a:latin typeface="Times New Roman"/>
                <a:cs typeface="Times New Roman"/>
                <a:hlinkClick r:id="rId3"/>
              </a:rPr>
              <a:t>https://ctms.engin.umich.edu/CTMS/index.php?example=Introduction§ion=ControlPID</a:t>
            </a:r>
            <a:r>
              <a:rPr lang="en-GB" sz="1200">
                <a:latin typeface="Times New Roman"/>
                <a:cs typeface="Times New Roman"/>
              </a:rPr>
              <a:t> </a:t>
            </a:r>
          </a:p>
          <a:p>
            <a:pPr algn="l"/>
            <a:endParaRPr lang="en-GB"/>
          </a:p>
        </p:txBody>
      </p:sp>
      <p:sp>
        <p:nvSpPr>
          <p:cNvPr id="7" name="TextBox 6">
            <a:extLst>
              <a:ext uri="{FF2B5EF4-FFF2-40B4-BE49-F238E27FC236}">
                <a16:creationId xmlns:a16="http://schemas.microsoft.com/office/drawing/2014/main" id="{C74693C5-47BF-3696-E5F1-D2A8FA55CB25}"/>
              </a:ext>
            </a:extLst>
          </p:cNvPr>
          <p:cNvSpPr txBox="1"/>
          <p:nvPr/>
        </p:nvSpPr>
        <p:spPr>
          <a:xfrm>
            <a:off x="304800" y="4524374"/>
            <a:ext cx="531495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Solving Mechanical Engineering Problems with MATLAB. (2015). </a:t>
            </a:r>
            <a:r>
              <a:rPr lang="en-GB" sz="1200" i="1">
                <a:latin typeface="Times New Roman"/>
                <a:cs typeface="Times New Roman"/>
              </a:rPr>
              <a:t>Mathworks.com. </a:t>
            </a:r>
            <a:r>
              <a:rPr lang="en-GB" sz="1200" err="1">
                <a:latin typeface="Times New Roman"/>
                <a:cs typeface="Times New Roman"/>
              </a:rPr>
              <a:t>doi</a:t>
            </a:r>
            <a:r>
              <a:rPr lang="en-GB" sz="1200">
                <a:latin typeface="Times New Roman"/>
                <a:cs typeface="Times New Roman"/>
              </a:rPr>
              <a:t>: </a:t>
            </a:r>
            <a:r>
              <a:rPr lang="en-GB" sz="1200">
                <a:latin typeface="Times New Roman"/>
                <a:cs typeface="Times New Roman"/>
                <a:hlinkClick r:id="rId4"/>
              </a:rPr>
              <a:t>https://doi.org/106114913842.woff2</a:t>
            </a:r>
            <a:endParaRPr lang="en-US"/>
          </a:p>
          <a:p>
            <a:pPr algn="l"/>
            <a:endParaRPr lang="en-GB" sz="1200">
              <a:latin typeface="Times New Roman"/>
              <a:cs typeface="Times New Roman"/>
            </a:endParaRPr>
          </a:p>
          <a:p>
            <a:endParaRPr lang="en-GB">
              <a:latin typeface="Arial Nova Cond"/>
              <a:cs typeface="Times New Roman"/>
            </a:endParaRPr>
          </a:p>
        </p:txBody>
      </p:sp>
    </p:spTree>
    <p:extLst>
      <p:ext uri="{BB962C8B-B14F-4D97-AF65-F5344CB8AC3E}">
        <p14:creationId xmlns:p14="http://schemas.microsoft.com/office/powerpoint/2010/main" val="229762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CC5BD-4BB0-2129-FCAB-3CEBB7631DE6}"/>
              </a:ext>
            </a:extLst>
          </p:cNvPr>
          <p:cNvSpPr>
            <a:spLocks noGrp="1"/>
          </p:cNvSpPr>
          <p:nvPr>
            <p:ph type="title"/>
          </p:nvPr>
        </p:nvSpPr>
        <p:spPr>
          <a:xfrm>
            <a:off x="589279" y="193040"/>
            <a:ext cx="11207385" cy="1263649"/>
          </a:xfrm>
        </p:spPr>
        <p:txBody>
          <a:bodyPr>
            <a:normAutofit/>
          </a:bodyPr>
          <a:lstStyle/>
          <a:p>
            <a:r>
              <a:rPr lang="en-GB" sz="4000" dirty="0"/>
              <a:t>Flow Diagrams For Future Considerations </a:t>
            </a:r>
            <a:r>
              <a:rPr lang="en-GB" sz="1600" dirty="0"/>
              <a:t>- Preston Thomas</a:t>
            </a:r>
            <a:endParaRPr lang="en-GB" sz="2000" dirty="0"/>
          </a:p>
        </p:txBody>
      </p:sp>
      <p:pic>
        <p:nvPicPr>
          <p:cNvPr id="3" name="Picture 2" descr="A diagram of a machine&#10;&#10;Description automatically generated">
            <a:extLst>
              <a:ext uri="{FF2B5EF4-FFF2-40B4-BE49-F238E27FC236}">
                <a16:creationId xmlns:a16="http://schemas.microsoft.com/office/drawing/2014/main" id="{04FFA4D1-C583-C387-5B70-86D3CF893E92}"/>
              </a:ext>
            </a:extLst>
          </p:cNvPr>
          <p:cNvPicPr>
            <a:picLocks noChangeAspect="1"/>
          </p:cNvPicPr>
          <p:nvPr/>
        </p:nvPicPr>
        <p:blipFill>
          <a:blip r:embed="rId2"/>
          <a:stretch>
            <a:fillRect/>
          </a:stretch>
        </p:blipFill>
        <p:spPr>
          <a:xfrm>
            <a:off x="4208616" y="844400"/>
            <a:ext cx="7309836" cy="3483632"/>
          </a:xfrm>
          <a:prstGeom prst="rect">
            <a:avLst/>
          </a:prstGeom>
        </p:spPr>
      </p:pic>
      <p:pic>
        <p:nvPicPr>
          <p:cNvPr id="5" name="Picture 4" descr="A diagram of a flowchart&#10;&#10;Description automatically generated">
            <a:extLst>
              <a:ext uri="{FF2B5EF4-FFF2-40B4-BE49-F238E27FC236}">
                <a16:creationId xmlns:a16="http://schemas.microsoft.com/office/drawing/2014/main" id="{ECC8E990-77CC-E1E5-2AFF-601CD9CF41A5}"/>
              </a:ext>
            </a:extLst>
          </p:cNvPr>
          <p:cNvPicPr>
            <a:picLocks noChangeAspect="1"/>
          </p:cNvPicPr>
          <p:nvPr/>
        </p:nvPicPr>
        <p:blipFill>
          <a:blip r:embed="rId3"/>
          <a:stretch>
            <a:fillRect/>
          </a:stretch>
        </p:blipFill>
        <p:spPr>
          <a:xfrm>
            <a:off x="115012" y="2662159"/>
            <a:ext cx="6033135" cy="3990975"/>
          </a:xfrm>
          <a:prstGeom prst="rect">
            <a:avLst/>
          </a:prstGeom>
        </p:spPr>
      </p:pic>
      <p:sp>
        <p:nvSpPr>
          <p:cNvPr id="4" name="TextBox 3">
            <a:extLst>
              <a:ext uri="{FF2B5EF4-FFF2-40B4-BE49-F238E27FC236}">
                <a16:creationId xmlns:a16="http://schemas.microsoft.com/office/drawing/2014/main" id="{6A468FA4-2411-3B98-DF3B-209557EB3A46}"/>
              </a:ext>
            </a:extLst>
          </p:cNvPr>
          <p:cNvSpPr txBox="1"/>
          <p:nvPr/>
        </p:nvSpPr>
        <p:spPr>
          <a:xfrm>
            <a:off x="6342951" y="4834174"/>
            <a:ext cx="516964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Flow diagrams to show our control plan for each sensor.</a:t>
            </a:r>
          </a:p>
          <a:p>
            <a:pPr marL="285750" indent="-285750">
              <a:buFont typeface="Arial"/>
              <a:buChar char="•"/>
            </a:pPr>
            <a:r>
              <a:rPr lang="en-US"/>
              <a:t>Universal between team members so can be shared.</a:t>
            </a:r>
          </a:p>
          <a:p>
            <a:pPr marL="285750" indent="-285750">
              <a:buFont typeface="Arial"/>
              <a:buChar char="•"/>
            </a:pPr>
            <a:r>
              <a:rPr lang="en-US"/>
              <a:t>If there are any problems the flow diagrams can be turned to as a starting point.</a:t>
            </a:r>
          </a:p>
          <a:p>
            <a:pPr marL="285750" indent="-285750">
              <a:buFont typeface="Arial"/>
              <a:buChar char="•"/>
            </a:pPr>
            <a:endParaRPr lang="en-US"/>
          </a:p>
        </p:txBody>
      </p:sp>
      <p:sp>
        <p:nvSpPr>
          <p:cNvPr id="6" name="TextBox 5">
            <a:extLst>
              <a:ext uri="{FF2B5EF4-FFF2-40B4-BE49-F238E27FC236}">
                <a16:creationId xmlns:a16="http://schemas.microsoft.com/office/drawing/2014/main" id="{1D733B52-6E71-55BA-35A4-108F5A0681AE}"/>
              </a:ext>
            </a:extLst>
          </p:cNvPr>
          <p:cNvSpPr txBox="1"/>
          <p:nvPr/>
        </p:nvSpPr>
        <p:spPr>
          <a:xfrm>
            <a:off x="268941" y="2292483"/>
            <a:ext cx="177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GPS Sensor</a:t>
            </a:r>
          </a:p>
        </p:txBody>
      </p:sp>
      <p:sp>
        <p:nvSpPr>
          <p:cNvPr id="7" name="TextBox 6">
            <a:extLst>
              <a:ext uri="{FF2B5EF4-FFF2-40B4-BE49-F238E27FC236}">
                <a16:creationId xmlns:a16="http://schemas.microsoft.com/office/drawing/2014/main" id="{0D5A282A-E56D-8847-F6AC-1F7E62048842}"/>
              </a:ext>
            </a:extLst>
          </p:cNvPr>
          <p:cNvSpPr txBox="1"/>
          <p:nvPr/>
        </p:nvSpPr>
        <p:spPr>
          <a:xfrm>
            <a:off x="9599847" y="4319690"/>
            <a:ext cx="2123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Wing Angle Sensor</a:t>
            </a:r>
          </a:p>
        </p:txBody>
      </p:sp>
    </p:spTree>
    <p:extLst>
      <p:ext uri="{BB962C8B-B14F-4D97-AF65-F5344CB8AC3E}">
        <p14:creationId xmlns:p14="http://schemas.microsoft.com/office/powerpoint/2010/main" val="1612555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29623-6592-C633-12AC-0C7BCF0EE3B1}"/>
              </a:ext>
            </a:extLst>
          </p:cNvPr>
          <p:cNvSpPr>
            <a:spLocks noGrp="1"/>
          </p:cNvSpPr>
          <p:nvPr>
            <p:ph type="title"/>
          </p:nvPr>
        </p:nvSpPr>
        <p:spPr>
          <a:xfrm>
            <a:off x="761999" y="447675"/>
            <a:ext cx="10971291" cy="1263649"/>
          </a:xfrm>
        </p:spPr>
        <p:txBody>
          <a:bodyPr>
            <a:normAutofit/>
          </a:bodyPr>
          <a:lstStyle/>
          <a:p>
            <a:r>
              <a:rPr lang="en-GB" dirty="0"/>
              <a:t>Overall Group Future Considerations </a:t>
            </a:r>
            <a:r>
              <a:rPr lang="en-GB" sz="1600" dirty="0"/>
              <a:t>- Preston Thomas</a:t>
            </a:r>
          </a:p>
        </p:txBody>
      </p:sp>
      <p:sp>
        <p:nvSpPr>
          <p:cNvPr id="5" name="TextBox 4">
            <a:extLst>
              <a:ext uri="{FF2B5EF4-FFF2-40B4-BE49-F238E27FC236}">
                <a16:creationId xmlns:a16="http://schemas.microsoft.com/office/drawing/2014/main" id="{217F9AFE-6D2D-1C4B-DC9D-DA04B29A3922}"/>
              </a:ext>
            </a:extLst>
          </p:cNvPr>
          <p:cNvSpPr txBox="1"/>
          <p:nvPr/>
        </p:nvSpPr>
        <p:spPr>
          <a:xfrm>
            <a:off x="1019174" y="1695449"/>
            <a:ext cx="10525125"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t>Rearrange Team Structure In January if Needed.</a:t>
            </a:r>
          </a:p>
          <a:p>
            <a:r>
              <a:rPr lang="en-GB"/>
              <a:t>  Workloads may have been over/underestimated.</a:t>
            </a:r>
          </a:p>
          <a:p>
            <a:pPr marL="285750" indent="-285750">
              <a:buFont typeface="Arial"/>
              <a:buChar char="•"/>
            </a:pPr>
            <a:r>
              <a:rPr lang="en-GB" sz="2400"/>
              <a:t>Improve Team Communication.</a:t>
            </a:r>
          </a:p>
          <a:p>
            <a:r>
              <a:rPr lang="en-GB"/>
              <a:t>  Make sure everyone is getting the information needed.</a:t>
            </a:r>
          </a:p>
          <a:p>
            <a:pPr marL="285750" indent="-285750">
              <a:buFont typeface="Arial"/>
              <a:buChar char="•"/>
            </a:pPr>
            <a:r>
              <a:rPr lang="en-GB" sz="2400"/>
              <a:t>More Regular Team Meetings.</a:t>
            </a:r>
          </a:p>
          <a:p>
            <a:r>
              <a:rPr lang="en-GB"/>
              <a:t>  Increasing the amount of team meetings and properly organising them.</a:t>
            </a:r>
          </a:p>
          <a:p>
            <a:pPr marL="285750" indent="-285750">
              <a:buFont typeface="Arial"/>
              <a:buChar char="•"/>
            </a:pPr>
            <a:r>
              <a:rPr lang="en-GB" sz="2400"/>
              <a:t>Set Clear Goals for Each Team Group.</a:t>
            </a:r>
          </a:p>
          <a:p>
            <a:r>
              <a:rPr lang="en-GB"/>
              <a:t>  This will be to help groups keep track of themselves. (SMART)</a:t>
            </a:r>
          </a:p>
          <a:p>
            <a:endParaRPr lang="en-GB"/>
          </a:p>
          <a:p>
            <a:endParaRPr lang="en-GB"/>
          </a:p>
          <a:p>
            <a:endParaRPr lang="en-GB"/>
          </a:p>
          <a:p>
            <a:r>
              <a:rPr lang="en-GB"/>
              <a:t>Reference:</a:t>
            </a:r>
          </a:p>
          <a:p>
            <a:r>
              <a:rPr lang="en-GB" sz="1400">
                <a:latin typeface="Calibri"/>
                <a:ea typeface="Calibri"/>
                <a:cs typeface="Calibri"/>
              </a:rPr>
              <a:t>Boogaard, K. (2023). </a:t>
            </a:r>
            <a:r>
              <a:rPr lang="en-GB" sz="1400" i="1">
                <a:latin typeface="Calibri"/>
                <a:ea typeface="Calibri"/>
                <a:cs typeface="Calibri"/>
              </a:rPr>
              <a:t>How to write SMART goals</a:t>
            </a:r>
            <a:r>
              <a:rPr lang="en-GB" sz="1400">
                <a:latin typeface="Calibri"/>
                <a:ea typeface="Calibri"/>
                <a:cs typeface="Calibri"/>
              </a:rPr>
              <a:t>. [online] Atlassian. Available at:</a:t>
            </a:r>
            <a:r>
              <a:rPr lang="en-GB" sz="1400">
                <a:solidFill>
                  <a:srgbClr val="2C3E50"/>
                </a:solidFill>
                <a:latin typeface="Calibri"/>
                <a:ea typeface="Calibri"/>
                <a:cs typeface="Calibri"/>
              </a:rPr>
              <a:t> </a:t>
            </a:r>
            <a:r>
              <a:rPr lang="en-GB" sz="1400">
                <a:solidFill>
                  <a:srgbClr val="2C3E50"/>
                </a:solidFill>
                <a:latin typeface="Calibri"/>
                <a:ea typeface="Calibri"/>
                <a:cs typeface="Calibri"/>
                <a:hlinkClick r:id="rId2"/>
              </a:rPr>
              <a:t>https://www.atlassian.com/blog/productivity/how-to-write-smart-goals</a:t>
            </a:r>
            <a:r>
              <a:rPr lang="en-GB" sz="1400">
                <a:solidFill>
                  <a:srgbClr val="2C3E50"/>
                </a:solidFill>
                <a:latin typeface="Calibri"/>
                <a:ea typeface="Calibri"/>
                <a:cs typeface="Calibri"/>
              </a:rPr>
              <a:t>.</a:t>
            </a:r>
            <a:endParaRPr lang="en-GB">
              <a:solidFill>
                <a:srgbClr val="FFFFFF"/>
              </a:solidFill>
              <a:latin typeface="Arial Nova Cond"/>
              <a:ea typeface="Calibri"/>
              <a:cs typeface="Calibri"/>
            </a:endParaRPr>
          </a:p>
          <a:p>
            <a:endParaRPr lang="en-GB" sz="1400">
              <a:solidFill>
                <a:srgbClr val="2C3E50"/>
              </a:solidFill>
              <a:latin typeface="Calibri"/>
              <a:ea typeface="Calibri"/>
              <a:cs typeface="Calibri"/>
            </a:endParaRPr>
          </a:p>
        </p:txBody>
      </p:sp>
    </p:spTree>
    <p:extLst>
      <p:ext uri="{BB962C8B-B14F-4D97-AF65-F5344CB8AC3E}">
        <p14:creationId xmlns:p14="http://schemas.microsoft.com/office/powerpoint/2010/main" val="3820136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3CC72-53C6-970C-D19C-EBD48E0A8329}"/>
              </a:ext>
            </a:extLst>
          </p:cNvPr>
          <p:cNvSpPr txBox="1">
            <a:spLocks/>
          </p:cNvSpPr>
          <p:nvPr/>
        </p:nvSpPr>
        <p:spPr>
          <a:xfrm>
            <a:off x="761999" y="275218"/>
            <a:ext cx="11251949" cy="126364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Total Estimated Preliminary bill of Materials</a:t>
            </a:r>
          </a:p>
        </p:txBody>
      </p:sp>
      <p:pic>
        <p:nvPicPr>
          <p:cNvPr id="3" name="Picture 2" descr="A screenshot of a blue and white list&#10;&#10;Description automatically generated">
            <a:extLst>
              <a:ext uri="{FF2B5EF4-FFF2-40B4-BE49-F238E27FC236}">
                <a16:creationId xmlns:a16="http://schemas.microsoft.com/office/drawing/2014/main" id="{E6C85166-BF7C-484F-13CB-15FECBB28C78}"/>
              </a:ext>
            </a:extLst>
          </p:cNvPr>
          <p:cNvPicPr>
            <a:picLocks noChangeAspect="1"/>
          </p:cNvPicPr>
          <p:nvPr/>
        </p:nvPicPr>
        <p:blipFill>
          <a:blip r:embed="rId2"/>
          <a:stretch>
            <a:fillRect/>
          </a:stretch>
        </p:blipFill>
        <p:spPr>
          <a:xfrm>
            <a:off x="2014249" y="1538867"/>
            <a:ext cx="8747448" cy="4899937"/>
          </a:xfrm>
          <a:prstGeom prst="rect">
            <a:avLst/>
          </a:prstGeom>
        </p:spPr>
      </p:pic>
    </p:spTree>
    <p:extLst>
      <p:ext uri="{BB962C8B-B14F-4D97-AF65-F5344CB8AC3E}">
        <p14:creationId xmlns:p14="http://schemas.microsoft.com/office/powerpoint/2010/main" val="755686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41CA1-5CB6-C8E3-FE28-AFB140E996AC}"/>
              </a:ext>
            </a:extLst>
          </p:cNvPr>
          <p:cNvSpPr>
            <a:spLocks noGrp="1"/>
          </p:cNvSpPr>
          <p:nvPr>
            <p:ph type="title"/>
          </p:nvPr>
        </p:nvSpPr>
        <p:spPr/>
        <p:txBody>
          <a:bodyPr/>
          <a:lstStyle/>
          <a:p>
            <a:r>
              <a:rPr lang="en-GB" dirty="0"/>
              <a:t>Simulation </a:t>
            </a:r>
            <a:r>
              <a:rPr lang="en-GB" sz="1600" dirty="0"/>
              <a:t>-  Angel and Emily</a:t>
            </a:r>
            <a:r>
              <a:rPr lang="en-GB" sz="5400" dirty="0"/>
              <a:t> </a:t>
            </a:r>
          </a:p>
        </p:txBody>
      </p:sp>
      <p:pic>
        <p:nvPicPr>
          <p:cNvPr id="5" name="Content Placeholder 4">
            <a:extLst>
              <a:ext uri="{FF2B5EF4-FFF2-40B4-BE49-F238E27FC236}">
                <a16:creationId xmlns:a16="http://schemas.microsoft.com/office/drawing/2014/main" id="{41071AA0-9836-8651-7C9F-5C4AC1C9D51A}"/>
              </a:ext>
            </a:extLst>
          </p:cNvPr>
          <p:cNvPicPr>
            <a:picLocks noGrp="1" noChangeAspect="1"/>
          </p:cNvPicPr>
          <p:nvPr>
            <p:ph sz="half" idx="2"/>
          </p:nvPr>
        </p:nvPicPr>
        <p:blipFill>
          <a:blip r:embed="rId2"/>
          <a:stretch>
            <a:fillRect/>
          </a:stretch>
        </p:blipFill>
        <p:spPr>
          <a:xfrm>
            <a:off x="628135" y="2286745"/>
            <a:ext cx="5787081" cy="2892049"/>
          </a:xfrm>
        </p:spPr>
      </p:pic>
      <p:sp>
        <p:nvSpPr>
          <p:cNvPr id="3" name="TextBox 2">
            <a:extLst>
              <a:ext uri="{FF2B5EF4-FFF2-40B4-BE49-F238E27FC236}">
                <a16:creationId xmlns:a16="http://schemas.microsoft.com/office/drawing/2014/main" id="{F58AF138-7E82-072A-0974-3727E13ECAF6}"/>
              </a:ext>
            </a:extLst>
          </p:cNvPr>
          <p:cNvSpPr txBox="1"/>
          <p:nvPr/>
        </p:nvSpPr>
        <p:spPr>
          <a:xfrm>
            <a:off x="6636774" y="2286745"/>
            <a:ext cx="5034116" cy="2031325"/>
          </a:xfrm>
          <a:prstGeom prst="rect">
            <a:avLst/>
          </a:prstGeom>
          <a:noFill/>
        </p:spPr>
        <p:txBody>
          <a:bodyPr wrap="square" rtlCol="0">
            <a:spAutoFit/>
          </a:bodyPr>
          <a:lstStyle/>
          <a:p>
            <a:r>
              <a:rPr lang="en-GB"/>
              <a:t>For the simulation section, we decided to undertake a driver-out-the-loop simulation type, as this would be easier to fit around schedules, it also takes away any human error. </a:t>
            </a:r>
          </a:p>
          <a:p>
            <a:r>
              <a:rPr lang="en-GB"/>
              <a:t>We have added the vehicle’s data to optimum lap to start the initial testing, to show a baseline for the other areas to use.</a:t>
            </a:r>
          </a:p>
        </p:txBody>
      </p:sp>
      <p:pic>
        <p:nvPicPr>
          <p:cNvPr id="13" name="Picture 12">
            <a:extLst>
              <a:ext uri="{FF2B5EF4-FFF2-40B4-BE49-F238E27FC236}">
                <a16:creationId xmlns:a16="http://schemas.microsoft.com/office/drawing/2014/main" id="{03829329-4966-F26D-3C5E-D9E8379A066C}"/>
              </a:ext>
            </a:extLst>
          </p:cNvPr>
          <p:cNvPicPr>
            <a:picLocks noChangeAspect="1"/>
          </p:cNvPicPr>
          <p:nvPr/>
        </p:nvPicPr>
        <p:blipFill>
          <a:blip r:embed="rId3"/>
          <a:stretch>
            <a:fillRect/>
          </a:stretch>
        </p:blipFill>
        <p:spPr>
          <a:xfrm>
            <a:off x="8819863" y="190002"/>
            <a:ext cx="3072585" cy="2096743"/>
          </a:xfrm>
          <a:prstGeom prst="rect">
            <a:avLst/>
          </a:prstGeom>
        </p:spPr>
      </p:pic>
    </p:spTree>
    <p:extLst>
      <p:ext uri="{BB962C8B-B14F-4D97-AF65-F5344CB8AC3E}">
        <p14:creationId xmlns:p14="http://schemas.microsoft.com/office/powerpoint/2010/main" val="786075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13AC8-51EE-9B84-8138-50282FD3659C}"/>
              </a:ext>
            </a:extLst>
          </p:cNvPr>
          <p:cNvSpPr>
            <a:spLocks noGrp="1"/>
          </p:cNvSpPr>
          <p:nvPr>
            <p:ph type="title"/>
          </p:nvPr>
        </p:nvSpPr>
        <p:spPr/>
        <p:txBody>
          <a:bodyPr/>
          <a:lstStyle/>
          <a:p>
            <a:r>
              <a:rPr lang="en-GB" dirty="0"/>
              <a:t>Simulation (CONT.) </a:t>
            </a:r>
            <a:r>
              <a:rPr lang="en-GB" sz="1600" dirty="0"/>
              <a:t>- Angel  and Emily</a:t>
            </a:r>
            <a:endParaRPr lang="en-GB" dirty="0"/>
          </a:p>
        </p:txBody>
      </p:sp>
      <p:pic>
        <p:nvPicPr>
          <p:cNvPr id="8" name="Picture 7">
            <a:extLst>
              <a:ext uri="{FF2B5EF4-FFF2-40B4-BE49-F238E27FC236}">
                <a16:creationId xmlns:a16="http://schemas.microsoft.com/office/drawing/2014/main" id="{48582259-E600-2242-F623-1C7C3F59CDE2}"/>
              </a:ext>
            </a:extLst>
          </p:cNvPr>
          <p:cNvPicPr>
            <a:picLocks noChangeAspect="1"/>
          </p:cNvPicPr>
          <p:nvPr/>
        </p:nvPicPr>
        <p:blipFill>
          <a:blip r:embed="rId3"/>
          <a:stretch>
            <a:fillRect/>
          </a:stretch>
        </p:blipFill>
        <p:spPr>
          <a:xfrm>
            <a:off x="306313" y="2183171"/>
            <a:ext cx="4806461" cy="2491658"/>
          </a:xfrm>
          <a:prstGeom prst="rect">
            <a:avLst/>
          </a:prstGeom>
        </p:spPr>
      </p:pic>
      <p:pic>
        <p:nvPicPr>
          <p:cNvPr id="10" name="Picture 9">
            <a:extLst>
              <a:ext uri="{FF2B5EF4-FFF2-40B4-BE49-F238E27FC236}">
                <a16:creationId xmlns:a16="http://schemas.microsoft.com/office/drawing/2014/main" id="{2CC8F324-1D79-55ED-A8EF-DB792662C996}"/>
              </a:ext>
            </a:extLst>
          </p:cNvPr>
          <p:cNvPicPr>
            <a:picLocks noChangeAspect="1"/>
          </p:cNvPicPr>
          <p:nvPr/>
        </p:nvPicPr>
        <p:blipFill>
          <a:blip r:embed="rId4"/>
          <a:stretch>
            <a:fillRect/>
          </a:stretch>
        </p:blipFill>
        <p:spPr>
          <a:xfrm>
            <a:off x="7010399" y="2148492"/>
            <a:ext cx="4624563" cy="2561016"/>
          </a:xfrm>
          <a:prstGeom prst="rect">
            <a:avLst/>
          </a:prstGeom>
        </p:spPr>
      </p:pic>
      <p:sp>
        <p:nvSpPr>
          <p:cNvPr id="13" name="TextBox 12">
            <a:extLst>
              <a:ext uri="{FF2B5EF4-FFF2-40B4-BE49-F238E27FC236}">
                <a16:creationId xmlns:a16="http://schemas.microsoft.com/office/drawing/2014/main" id="{96F7057F-01B4-42D5-A646-8165EC9794BC}"/>
              </a:ext>
            </a:extLst>
          </p:cNvPr>
          <p:cNvSpPr txBox="1"/>
          <p:nvPr/>
        </p:nvSpPr>
        <p:spPr>
          <a:xfrm>
            <a:off x="306313" y="5004619"/>
            <a:ext cx="11403906" cy="646331"/>
          </a:xfrm>
          <a:prstGeom prst="rect">
            <a:avLst/>
          </a:prstGeom>
          <a:noFill/>
        </p:spPr>
        <p:txBody>
          <a:bodyPr wrap="square" rtlCol="0">
            <a:spAutoFit/>
          </a:bodyPr>
          <a:lstStyle/>
          <a:p>
            <a:r>
              <a:rPr lang="en-GB"/>
              <a:t>So far, we have run several different runs of the vehicle without a wing to give a baseline of how the Morgan is around Castle Combe, and to see how to alter the drag and downforce to optimise the vehicle’s performance.</a:t>
            </a:r>
          </a:p>
        </p:txBody>
      </p:sp>
    </p:spTree>
    <p:extLst>
      <p:ext uri="{BB962C8B-B14F-4D97-AF65-F5344CB8AC3E}">
        <p14:creationId xmlns:p14="http://schemas.microsoft.com/office/powerpoint/2010/main" val="1993616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06CD1-2329-1AF0-B139-7C8063CB3514}"/>
              </a:ext>
            </a:extLst>
          </p:cNvPr>
          <p:cNvSpPr>
            <a:spLocks noGrp="1"/>
          </p:cNvSpPr>
          <p:nvPr>
            <p:ph type="title"/>
          </p:nvPr>
        </p:nvSpPr>
        <p:spPr/>
        <p:txBody>
          <a:bodyPr/>
          <a:lstStyle/>
          <a:p>
            <a:r>
              <a:rPr lang="en-GB" dirty="0"/>
              <a:t>Simulation (cont.)  </a:t>
            </a:r>
            <a:r>
              <a:rPr lang="en-GB" sz="1600" dirty="0"/>
              <a:t>- Angel and Emily</a:t>
            </a:r>
            <a:endParaRPr lang="en-GB" dirty="0"/>
          </a:p>
        </p:txBody>
      </p:sp>
      <p:sp>
        <p:nvSpPr>
          <p:cNvPr id="3" name="Content Placeholder 2">
            <a:extLst>
              <a:ext uri="{FF2B5EF4-FFF2-40B4-BE49-F238E27FC236}">
                <a16:creationId xmlns:a16="http://schemas.microsoft.com/office/drawing/2014/main" id="{B7085A69-DC13-0F9B-9329-D52FA501CC54}"/>
              </a:ext>
            </a:extLst>
          </p:cNvPr>
          <p:cNvSpPr>
            <a:spLocks noGrp="1"/>
          </p:cNvSpPr>
          <p:nvPr>
            <p:ph sz="half" idx="1"/>
          </p:nvPr>
        </p:nvSpPr>
        <p:spPr/>
        <p:txBody>
          <a:bodyPr>
            <a:normAutofit fontScale="92500" lnSpcReduction="20000"/>
          </a:bodyPr>
          <a:lstStyle/>
          <a:p>
            <a:pPr marL="0" indent="0">
              <a:buNone/>
            </a:pPr>
            <a:r>
              <a:rPr lang="en-GB"/>
              <a:t>What’s next?</a:t>
            </a:r>
          </a:p>
          <a:p>
            <a:r>
              <a:rPr lang="en-GB"/>
              <a:t>Add the vehicle data to VI Grade.</a:t>
            </a:r>
          </a:p>
          <a:p>
            <a:r>
              <a:rPr lang="en-GB"/>
              <a:t>Add the aero downforce and drag to the original data to see what changes.</a:t>
            </a:r>
          </a:p>
          <a:p>
            <a:r>
              <a:rPr lang="en-GB"/>
              <a:t>Run a new multitude of test to test the chosen wing profiles data.</a:t>
            </a:r>
          </a:p>
          <a:p>
            <a:endParaRPr lang="en-GB"/>
          </a:p>
        </p:txBody>
      </p:sp>
      <p:sp>
        <p:nvSpPr>
          <p:cNvPr id="4" name="Content Placeholder 3">
            <a:extLst>
              <a:ext uri="{FF2B5EF4-FFF2-40B4-BE49-F238E27FC236}">
                <a16:creationId xmlns:a16="http://schemas.microsoft.com/office/drawing/2014/main" id="{CE1671FC-DB37-189E-ED30-9D02B6465F9E}"/>
              </a:ext>
            </a:extLst>
          </p:cNvPr>
          <p:cNvSpPr>
            <a:spLocks noGrp="1"/>
          </p:cNvSpPr>
          <p:nvPr>
            <p:ph sz="half" idx="2"/>
          </p:nvPr>
        </p:nvSpPr>
        <p:spPr/>
        <p:txBody>
          <a:bodyPr>
            <a:normAutofit fontScale="92500" lnSpcReduction="20000"/>
          </a:bodyPr>
          <a:lstStyle/>
          <a:p>
            <a:pPr marL="0" indent="0">
              <a:buNone/>
            </a:pPr>
            <a:r>
              <a:rPr lang="en-GB"/>
              <a:t>What’s needed?</a:t>
            </a:r>
          </a:p>
          <a:p>
            <a:r>
              <a:rPr lang="en-GB"/>
              <a:t>Downforce and drag from the wing profile. </a:t>
            </a:r>
          </a:p>
        </p:txBody>
      </p:sp>
    </p:spTree>
    <p:extLst>
      <p:ext uri="{BB962C8B-B14F-4D97-AF65-F5344CB8AC3E}">
        <p14:creationId xmlns:p14="http://schemas.microsoft.com/office/powerpoint/2010/main" val="546587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4A2000-70D5-8A4B-F00D-5205CE0825BC}"/>
              </a:ext>
            </a:extLst>
          </p:cNvPr>
          <p:cNvSpPr txBox="1"/>
          <p:nvPr/>
        </p:nvSpPr>
        <p:spPr>
          <a:xfrm>
            <a:off x="-3671" y="868497"/>
            <a:ext cx="12107536"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1600">
                <a:cs typeface="Arial"/>
              </a:rPr>
              <a:t>Katz, J. (2006) </a:t>
            </a:r>
            <a:r>
              <a:rPr lang="en-US" sz="1600" i="1">
                <a:cs typeface="Arial"/>
              </a:rPr>
              <a:t>Race car aerodynamics: Designing for speed</a:t>
            </a:r>
            <a:r>
              <a:rPr lang="en-US" sz="1600">
                <a:cs typeface="Arial"/>
              </a:rPr>
              <a:t>. Cambridge, MA: R. Bentley. ​</a:t>
            </a:r>
          </a:p>
          <a:p>
            <a:pPr marL="228600" indent="-228600">
              <a:buFont typeface=""/>
              <a:buChar char="•"/>
            </a:pPr>
            <a:r>
              <a:rPr lang="en-US" sz="1600">
                <a:cs typeface="Arial"/>
              </a:rPr>
              <a:t>McKay, N.J. and </a:t>
            </a:r>
            <a:r>
              <a:rPr lang="en-US" sz="1600" err="1">
                <a:cs typeface="Arial"/>
              </a:rPr>
              <a:t>Gopalarathnam</a:t>
            </a:r>
            <a:r>
              <a:rPr lang="en-US" sz="1600">
                <a:cs typeface="Arial"/>
              </a:rPr>
              <a:t>, A., 2002. The effects of wing aerodynamics on race vehicle performance. 01(2002), </a:t>
            </a:r>
          </a:p>
          <a:p>
            <a:pPr marL="228600" indent="-228600">
              <a:buFont typeface=""/>
              <a:buChar char="•"/>
            </a:pPr>
            <a:r>
              <a:rPr lang="en-US" sz="1600">
                <a:ea typeface="+mn-lt"/>
                <a:cs typeface="+mn-lt"/>
              </a:rPr>
              <a:t>Bell, J., 2024. </a:t>
            </a:r>
            <a:r>
              <a:rPr lang="en-US" sz="1600" i="1">
                <a:ea typeface="+mn-lt"/>
                <a:cs typeface="+mn-lt"/>
              </a:rPr>
              <a:t>Morgan Plus Four review</a:t>
            </a:r>
            <a:r>
              <a:rPr lang="en-US" sz="1600">
                <a:ea typeface="+mn-lt"/>
                <a:cs typeface="+mn-lt"/>
              </a:rPr>
              <a:t>. </a:t>
            </a:r>
            <a:r>
              <a:rPr lang="en-US" sz="1600" i="1">
                <a:ea typeface="+mn-lt"/>
                <a:cs typeface="+mn-lt"/>
              </a:rPr>
              <a:t>Wallpaper</a:t>
            </a:r>
            <a:r>
              <a:rPr lang="en-US" sz="1600">
                <a:ea typeface="+mn-lt"/>
                <a:cs typeface="+mn-lt"/>
              </a:rPr>
              <a:t>, 5 April. Available at: </a:t>
            </a:r>
            <a:r>
              <a:rPr lang="en-US" sz="1600">
                <a:ea typeface="+mn-lt"/>
                <a:cs typeface="+mn-lt"/>
                <a:hlinkClick r:id="rId2"/>
              </a:rPr>
              <a:t>https://www.wallpaper.com/transportation/morgan-plus-four-review</a:t>
            </a:r>
            <a:r>
              <a:rPr lang="en-US" sz="1600">
                <a:ea typeface="+mn-lt"/>
                <a:cs typeface="+mn-lt"/>
              </a:rPr>
              <a:t> [Accessed 11 December 2024].</a:t>
            </a:r>
          </a:p>
          <a:p>
            <a:pPr marL="228600" indent="-228600">
              <a:buFont typeface=""/>
              <a:buChar char="•"/>
            </a:pPr>
            <a:r>
              <a:rPr lang="en-US" sz="1600" err="1">
                <a:ea typeface="+mn-lt"/>
                <a:cs typeface="+mn-lt"/>
              </a:rPr>
              <a:t>IndiaMART</a:t>
            </a:r>
            <a:r>
              <a:rPr lang="en-US" sz="1600">
                <a:ea typeface="+mn-lt"/>
                <a:cs typeface="+mn-lt"/>
              </a:rPr>
              <a:t>, 2024. </a:t>
            </a:r>
            <a:r>
              <a:rPr lang="en-US" sz="1600" i="1">
                <a:ea typeface="+mn-lt"/>
                <a:cs typeface="+mn-lt"/>
              </a:rPr>
              <a:t>ANSYS Workbench Software Programs</a:t>
            </a:r>
            <a:r>
              <a:rPr lang="en-US" sz="1600">
                <a:ea typeface="+mn-lt"/>
                <a:cs typeface="+mn-lt"/>
              </a:rPr>
              <a:t>. Available at: </a:t>
            </a:r>
            <a:r>
              <a:rPr lang="en-US" sz="1600">
                <a:ea typeface="+mn-lt"/>
                <a:cs typeface="+mn-lt"/>
                <a:hlinkClick r:id="rId3"/>
              </a:rPr>
              <a:t>https://www.indiamart.com/proddetail/ansys-workbench-software-programs-9899787191.html</a:t>
            </a:r>
            <a:r>
              <a:rPr lang="en-US" sz="1600">
                <a:ea typeface="+mn-lt"/>
                <a:cs typeface="+mn-lt"/>
              </a:rPr>
              <a:t> [Accessed 11 December 2024].</a:t>
            </a:r>
          </a:p>
          <a:p>
            <a:pPr marL="228600" indent="-228600">
              <a:buFont typeface=""/>
              <a:buChar char="•"/>
            </a:pPr>
            <a:r>
              <a:rPr lang="en-US" sz="1600" err="1">
                <a:ea typeface="+mn-lt"/>
                <a:cs typeface="+mn-lt"/>
              </a:rPr>
              <a:t>IndiaMART</a:t>
            </a:r>
            <a:r>
              <a:rPr lang="en-US" sz="1600">
                <a:ea typeface="+mn-lt"/>
                <a:cs typeface="+mn-lt"/>
              </a:rPr>
              <a:t>, 2024. </a:t>
            </a:r>
            <a:r>
              <a:rPr lang="en-US" sz="1600" i="1">
                <a:ea typeface="+mn-lt"/>
                <a:cs typeface="+mn-lt"/>
              </a:rPr>
              <a:t>Educational Wind Tunnel</a:t>
            </a:r>
            <a:r>
              <a:rPr lang="en-US" sz="1600">
                <a:ea typeface="+mn-lt"/>
                <a:cs typeface="+mn-lt"/>
              </a:rPr>
              <a:t>. Available at: https://www.indiamart.com/proddetail/educational-wind-tunnel-23899550212.html [Accessed 11 December 2024].</a:t>
            </a:r>
            <a:endParaRPr lang="en-US" sz="1600">
              <a:cs typeface="Arial"/>
            </a:endParaRPr>
          </a:p>
          <a:p>
            <a:pPr marL="228600" indent="-228600">
              <a:buFont typeface=""/>
              <a:buChar char="•"/>
            </a:pPr>
            <a:r>
              <a:rPr lang="en-US" sz="1600">
                <a:ea typeface="+mn-lt"/>
                <a:cs typeface="+mn-lt"/>
              </a:rPr>
              <a:t>Reddit, 2018. </a:t>
            </a:r>
            <a:r>
              <a:rPr lang="en-US" sz="1600" i="1">
                <a:ea typeface="+mn-lt"/>
                <a:cs typeface="+mn-lt"/>
              </a:rPr>
              <a:t>Morgan Aero </a:t>
            </a:r>
            <a:r>
              <a:rPr lang="en-US" sz="1600" i="1" err="1">
                <a:ea typeface="+mn-lt"/>
                <a:cs typeface="+mn-lt"/>
              </a:rPr>
              <a:t>Supersports</a:t>
            </a:r>
            <a:r>
              <a:rPr lang="en-US" sz="1600" i="1">
                <a:ea typeface="+mn-lt"/>
                <a:cs typeface="+mn-lt"/>
              </a:rPr>
              <a:t> GT3</a:t>
            </a:r>
            <a:r>
              <a:rPr lang="en-US" sz="1600">
                <a:ea typeface="+mn-lt"/>
                <a:cs typeface="+mn-lt"/>
              </a:rPr>
              <a:t>. Available at: </a:t>
            </a:r>
            <a:r>
              <a:rPr lang="en-US" sz="1600">
                <a:ea typeface="+mn-lt"/>
                <a:cs typeface="+mn-lt"/>
                <a:hlinkClick r:id="rId4"/>
              </a:rPr>
              <a:t>https://www.reddit.com/r/WeirdWheels/comments/9jc83q/morgan_aero_supersports_gt3/?rdt=62453</a:t>
            </a:r>
            <a:r>
              <a:rPr lang="en-US" sz="1600">
                <a:ea typeface="+mn-lt"/>
                <a:cs typeface="+mn-lt"/>
              </a:rPr>
              <a:t> [Accessed 11 December 2024].</a:t>
            </a:r>
            <a:endParaRPr lang="en-US" sz="1600">
              <a:cs typeface="Arial"/>
            </a:endParaRPr>
          </a:p>
          <a:p>
            <a:pPr marL="228600" indent="-228600">
              <a:buFont typeface=""/>
              <a:buChar char="•"/>
            </a:pPr>
            <a:r>
              <a:rPr lang="en-US" sz="1600">
                <a:ea typeface="+mn-lt"/>
                <a:cs typeface="+mn-lt"/>
              </a:rPr>
              <a:t>Rivard, G., 2021. </a:t>
            </a:r>
            <a:r>
              <a:rPr lang="en-US" sz="1600" i="1">
                <a:ea typeface="+mn-lt"/>
                <a:cs typeface="+mn-lt"/>
              </a:rPr>
              <a:t>4M Koenigsegg Jesko is now ready to enter production</a:t>
            </a:r>
            <a:r>
              <a:rPr lang="en-US" sz="1600">
                <a:ea typeface="+mn-lt"/>
                <a:cs typeface="+mn-lt"/>
              </a:rPr>
              <a:t>. </a:t>
            </a:r>
            <a:r>
              <a:rPr lang="en-US" sz="1600" i="1">
                <a:ea typeface="+mn-lt"/>
                <a:cs typeface="+mn-lt"/>
              </a:rPr>
              <a:t>Guide Auto Web</a:t>
            </a:r>
            <a:r>
              <a:rPr lang="en-US" sz="1600">
                <a:ea typeface="+mn-lt"/>
                <a:cs typeface="+mn-lt"/>
              </a:rPr>
              <a:t>, 16 July. Available at: https://amp.guideautoweb.com/en/articles/60662/4m-koenigsegg-jesko-is-now-ready-to-enter-production/ [Accessed 11 December 2024].</a:t>
            </a:r>
            <a:endParaRPr lang="en-US" sz="1600">
              <a:cs typeface="Arial"/>
            </a:endParaRPr>
          </a:p>
          <a:p>
            <a:pPr marL="228600" indent="-228600">
              <a:buFont typeface=""/>
              <a:buChar char="•"/>
            </a:pPr>
            <a:r>
              <a:rPr lang="en-US" sz="1600">
                <a:ea typeface="+mn-lt"/>
                <a:cs typeface="+mn-lt"/>
              </a:rPr>
              <a:t>sasa22sasa22, 2019. </a:t>
            </a:r>
            <a:r>
              <a:rPr lang="en-US" sz="1600" i="1">
                <a:ea typeface="+mn-lt"/>
                <a:cs typeface="+mn-lt"/>
              </a:rPr>
              <a:t>[Video title]</a:t>
            </a:r>
            <a:r>
              <a:rPr lang="en-US" sz="1600">
                <a:ea typeface="+mn-lt"/>
                <a:cs typeface="+mn-lt"/>
              </a:rPr>
              <a:t>. </a:t>
            </a:r>
            <a:r>
              <a:rPr lang="en-US" sz="1600" i="1">
                <a:ea typeface="+mn-lt"/>
                <a:cs typeface="+mn-lt"/>
              </a:rPr>
              <a:t>YouTube</a:t>
            </a:r>
            <a:r>
              <a:rPr lang="en-US" sz="1600">
                <a:ea typeface="+mn-lt"/>
                <a:cs typeface="+mn-lt"/>
              </a:rPr>
              <a:t>, 23 August. Available at: </a:t>
            </a:r>
            <a:r>
              <a:rPr lang="en-US" sz="1600">
                <a:ea typeface="+mn-lt"/>
                <a:cs typeface="+mn-lt"/>
                <a:hlinkClick r:id="rId5"/>
              </a:rPr>
              <a:t>https://www.youtube.com/watch?v=glz_fVMrw4M</a:t>
            </a:r>
            <a:r>
              <a:rPr lang="en-US" sz="1600">
                <a:ea typeface="+mn-lt"/>
                <a:cs typeface="+mn-lt"/>
              </a:rPr>
              <a:t> [Accessed 11 December 2024].</a:t>
            </a:r>
            <a:endParaRPr lang="en-US" sz="1600">
              <a:cs typeface="Arial"/>
            </a:endParaRPr>
          </a:p>
          <a:p>
            <a:pPr marL="228600" indent="-228600">
              <a:buFont typeface=""/>
              <a:buChar char="•"/>
            </a:pPr>
            <a:endParaRPr lang="en-US" sz="1600">
              <a:cs typeface="Arial"/>
            </a:endParaRPr>
          </a:p>
          <a:p>
            <a:pPr marL="228600" indent="-228600">
              <a:buFont typeface=""/>
              <a:buChar char="•"/>
            </a:pPr>
            <a:endParaRPr lang="en-US" sz="1600">
              <a:cs typeface="Arial"/>
            </a:endParaRPr>
          </a:p>
          <a:p>
            <a:pPr marL="228600" indent="-228600">
              <a:buFont typeface=""/>
              <a:buChar char="•"/>
            </a:pPr>
            <a:endParaRPr lang="en-US" sz="1600">
              <a:cs typeface="Arial"/>
            </a:endParaRPr>
          </a:p>
        </p:txBody>
      </p:sp>
      <p:sp>
        <p:nvSpPr>
          <p:cNvPr id="6" name="TextBox 5">
            <a:extLst>
              <a:ext uri="{FF2B5EF4-FFF2-40B4-BE49-F238E27FC236}">
                <a16:creationId xmlns:a16="http://schemas.microsoft.com/office/drawing/2014/main" id="{F8DA55B5-C58E-849B-B2B8-84564B1F73D2}"/>
              </a:ext>
            </a:extLst>
          </p:cNvPr>
          <p:cNvSpPr txBox="1"/>
          <p:nvPr/>
        </p:nvSpPr>
        <p:spPr>
          <a:xfrm>
            <a:off x="200526" y="140368"/>
            <a:ext cx="80310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References </a:t>
            </a:r>
          </a:p>
        </p:txBody>
      </p:sp>
    </p:spTree>
    <p:extLst>
      <p:ext uri="{BB962C8B-B14F-4D97-AF65-F5344CB8AC3E}">
        <p14:creationId xmlns:p14="http://schemas.microsoft.com/office/powerpoint/2010/main" val="4215857650"/>
      </p:ext>
    </p:extLst>
  </p:cSld>
  <p:clrMapOvr>
    <a:masterClrMapping/>
  </p:clrMapOvr>
</p:sld>
</file>

<file path=ppt/theme/theme1.xml><?xml version="1.0" encoding="utf-8"?>
<a:theme xmlns:a="http://schemas.openxmlformats.org/drawingml/2006/main" name="Torn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5" ma:contentTypeDescription="Create a new document." ma:contentTypeScope="" ma:versionID="0125ee6f7e512e2e5051912615bc70bf">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156c848de378f7b67ae1b243e4abfd39"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97D91A2E-2CF1-4420-B52F-257B1CB65ECA}">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BA1E282F-4E59-404B-8533-DD772F68126B}">
  <ds:schemaRefs>
    <ds:schemaRef ds:uri="http://schemas.microsoft.com/sharepoint/v3/contenttype/forms"/>
  </ds:schemaRefs>
</ds:datastoreItem>
</file>

<file path=customXml/itemProps3.xml><?xml version="1.0" encoding="utf-8"?>
<ds:datastoreItem xmlns:ds="http://schemas.openxmlformats.org/officeDocument/2006/customXml" ds:itemID="{4285BA94-DD95-4648-BDA1-66B46EDAA206}">
  <ds:schemaRefs>
    <ds:schemaRef ds:uri="http://schemas.openxmlformats.org/package/2006/metadata/core-properties"/>
    <ds:schemaRef ds:uri="http://purl.org/dc/dcmitype/"/>
    <ds:schemaRef ds:uri="http://purl.org/dc/terms/"/>
    <ds:schemaRef ds:uri="http://schemas.microsoft.com/office/2006/documentManagement/types"/>
    <ds:schemaRef ds:uri="4055ddc6-ee7b-4b5b-b8fb-52871646f80e"/>
    <ds:schemaRef ds:uri="0338428b-3fc8-4989-9d03-78e16c931d9f"/>
    <ds:schemaRef ds:uri="http://schemas.microsoft.com/office/infopath/2007/PartnerControls"/>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TM03457485[[fn=Mesh]]</Template>
  <TotalTime>0</TotalTime>
  <Words>1963</Words>
  <Application>Microsoft Office PowerPoint</Application>
  <PresentationFormat>Widescreen</PresentationFormat>
  <Paragraphs>205</Paragraphs>
  <Slides>24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Arial Nova Cond</vt:lpstr>
      <vt:lpstr>Calibri</vt:lpstr>
      <vt:lpstr>Impact</vt:lpstr>
      <vt:lpstr>Times New Roman</vt:lpstr>
      <vt:lpstr>TornVTI</vt:lpstr>
      <vt:lpstr>Morgan Active Rear Wing System </vt:lpstr>
      <vt:lpstr>Group Structure</vt:lpstr>
      <vt:lpstr>Group roles </vt:lpstr>
      <vt:lpstr>Build Parameters</vt:lpstr>
      <vt:lpstr>Aerodynamic Investigation - Mohammed Nasir Mahmood </vt:lpstr>
      <vt:lpstr>PowerPoint Presentation</vt:lpstr>
      <vt:lpstr>Structural design - Jacob Gough </vt:lpstr>
      <vt:lpstr>Structure analysis/ future development - Jacob Gough  </vt:lpstr>
      <vt:lpstr>Material Matrix - Nevin Jyothis </vt:lpstr>
      <vt:lpstr>Preliminary Bill Of Materials For Structure - Nevin Jyothis  </vt:lpstr>
      <vt:lpstr>Mechatronics – James Evans  </vt:lpstr>
      <vt:lpstr>PowerPoint Presentation</vt:lpstr>
      <vt:lpstr>PowerPoint Presentation</vt:lpstr>
      <vt:lpstr>References</vt:lpstr>
      <vt:lpstr>PowerPoint Presentation</vt:lpstr>
      <vt:lpstr> </vt:lpstr>
      <vt:lpstr>PID References - Jacob Ling</vt:lpstr>
      <vt:lpstr>Flow Diagrams For Future Considerations - Preston Thomas</vt:lpstr>
      <vt:lpstr>Overall Group Future Considerations - Preston Thomas</vt:lpstr>
      <vt:lpstr>PowerPoint Presentation</vt:lpstr>
      <vt:lpstr>Simulation -  Angel and Emily </vt:lpstr>
      <vt:lpstr>Simulation (CONT.) - Angel  and Emily</vt:lpstr>
      <vt:lpstr>Simulation (cont.)  - Angel and Emily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Griffiths (2104310)</dc:creator>
  <cp:lastModifiedBy>James Evans (2104143)</cp:lastModifiedBy>
  <cp:revision>1</cp:revision>
  <dcterms:created xsi:type="dcterms:W3CDTF">2024-10-23T21:05:19Z</dcterms:created>
  <dcterms:modified xsi:type="dcterms:W3CDTF">2024-12-11T21:41:08Z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