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diagrams/drawing1.xml" ContentType="application/vnd.ms-office.drawingml.diagramDrawing+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emf" ContentType="image/x-emf"/>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1" r:id="rId6"/>
    <p:sldId id="308" r:id="rId7"/>
    <p:sldId id="293" r:id="rId8"/>
    <p:sldId id="292" r:id="rId9"/>
    <p:sldId id="275" r:id="rId10"/>
    <p:sldId id="281" r:id="rId11"/>
    <p:sldId id="297" r:id="rId12"/>
    <p:sldId id="309" r:id="rId13"/>
    <p:sldId id="277" r:id="rId14"/>
    <p:sldId id="303"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4838" autoAdjust="0"/>
    <p:restoredTop sz="94660"/>
  </p:normalViewPr>
  <p:slideViewPr>
    <p:cSldViewPr snapToGrid="0">
      <p:cViewPr varScale="1">
        <p:scale>
          <a:sx n="88" d="100"/>
          <a:sy n="88" d="100"/>
        </p:scale>
        <p:origin x="-461" y="-77"/>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0265654-0C97-4F4C-98F9-ECB1DF7B7D9E}"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ro-RO"/>
        </a:p>
      </dgm:t>
    </dgm:pt>
    <dgm:pt modelId="{F687556D-2274-4BDA-860D-E6AA90FDCDEE}">
      <dgm:prSet phldrT="[Text]"/>
      <dgm:spPr/>
      <dgm:t>
        <a:bodyPr/>
        <a:lstStyle/>
        <a:p>
          <a:r>
            <a:rPr lang="en-GB" dirty="0"/>
            <a:t>Director</a:t>
          </a:r>
          <a:endParaRPr lang="ro-RO" dirty="0"/>
        </a:p>
        <a:p>
          <a:r>
            <a:rPr lang="ro-RO" dirty="0"/>
            <a:t>Irina M.</a:t>
          </a:r>
        </a:p>
      </dgm:t>
    </dgm:pt>
    <dgm:pt modelId="{D79ED79F-2ADB-481A-9D3C-E887337F8B73}" type="parTrans" cxnId="{14B3E7AC-7F72-48EF-BB53-988391F10819}">
      <dgm:prSet/>
      <dgm:spPr/>
      <dgm:t>
        <a:bodyPr/>
        <a:lstStyle/>
        <a:p>
          <a:endParaRPr lang="ro-RO"/>
        </a:p>
      </dgm:t>
    </dgm:pt>
    <dgm:pt modelId="{B7D38145-2229-4D13-B9B1-4E3AD8EE85BD}" type="sibTrans" cxnId="{14B3E7AC-7F72-48EF-BB53-988391F10819}">
      <dgm:prSet/>
      <dgm:spPr/>
      <dgm:t>
        <a:bodyPr/>
        <a:lstStyle/>
        <a:p>
          <a:endParaRPr lang="ro-RO"/>
        </a:p>
      </dgm:t>
    </dgm:pt>
    <dgm:pt modelId="{54805F8A-7B18-4AA0-8CF5-46F467C5B870}" type="asst">
      <dgm:prSet phldrT="[Text]"/>
      <dgm:spPr/>
      <dgm:t>
        <a:bodyPr/>
        <a:lstStyle/>
        <a:p>
          <a:r>
            <a:rPr lang="ro-RO" dirty="0" smtClean="0"/>
            <a:t>Assistant </a:t>
          </a:r>
          <a:r>
            <a:rPr lang="en-GB" dirty="0" smtClean="0"/>
            <a:t>Manager</a:t>
          </a:r>
          <a:endParaRPr lang="ro-RO" dirty="0"/>
        </a:p>
        <a:p>
          <a:r>
            <a:rPr lang="ro-RO" dirty="0"/>
            <a:t>Shekinah Sam-Jolly</a:t>
          </a:r>
        </a:p>
      </dgm:t>
    </dgm:pt>
    <dgm:pt modelId="{31AD8B39-966E-4550-8CC6-6D89380C22C6}" type="parTrans" cxnId="{628AF6CB-F551-45A1-8F18-BA889EF4D600}">
      <dgm:prSet/>
      <dgm:spPr/>
      <dgm:t>
        <a:bodyPr/>
        <a:lstStyle/>
        <a:p>
          <a:endParaRPr lang="ro-RO"/>
        </a:p>
      </dgm:t>
    </dgm:pt>
    <dgm:pt modelId="{0545A606-B0C6-423C-A2D8-10C9E6A61F52}" type="sibTrans" cxnId="{628AF6CB-F551-45A1-8F18-BA889EF4D600}">
      <dgm:prSet/>
      <dgm:spPr/>
      <dgm:t>
        <a:bodyPr/>
        <a:lstStyle/>
        <a:p>
          <a:endParaRPr lang="ro-RO"/>
        </a:p>
      </dgm:t>
    </dgm:pt>
    <dgm:pt modelId="{3B1F632B-DB4E-428D-95D7-4ADB5A6B6411}">
      <dgm:prSet phldrT="[Text]"/>
      <dgm:spPr/>
      <dgm:t>
        <a:bodyPr/>
        <a:lstStyle/>
        <a:p>
          <a:r>
            <a:rPr lang="en-GB" dirty="0" smtClean="0"/>
            <a:t>Finance</a:t>
          </a:r>
          <a:r>
            <a:rPr lang="ro-RO" dirty="0" smtClean="0"/>
            <a:t> Manager</a:t>
          </a:r>
          <a:endParaRPr lang="ro-RO" dirty="0"/>
        </a:p>
        <a:p>
          <a:r>
            <a:rPr lang="ro-RO" dirty="0"/>
            <a:t>Shereicka N.</a:t>
          </a:r>
        </a:p>
      </dgm:t>
    </dgm:pt>
    <dgm:pt modelId="{8A6BB721-2E85-4E93-9922-3503DBAE0DCB}" type="parTrans" cxnId="{965D8766-7D2C-4B42-BACC-331A960A6A72}">
      <dgm:prSet/>
      <dgm:spPr/>
      <dgm:t>
        <a:bodyPr/>
        <a:lstStyle/>
        <a:p>
          <a:endParaRPr lang="ro-RO"/>
        </a:p>
      </dgm:t>
    </dgm:pt>
    <dgm:pt modelId="{28F7E8B0-B5FE-479E-AD0C-7ED0469112AA}" type="sibTrans" cxnId="{965D8766-7D2C-4B42-BACC-331A960A6A72}">
      <dgm:prSet/>
      <dgm:spPr/>
      <dgm:t>
        <a:bodyPr/>
        <a:lstStyle/>
        <a:p>
          <a:endParaRPr lang="ro-RO"/>
        </a:p>
      </dgm:t>
    </dgm:pt>
    <dgm:pt modelId="{9D1A62C1-AA71-4011-AB11-6BCB2CE29BD9}">
      <dgm:prSet phldrT="[Text]"/>
      <dgm:spPr/>
      <dgm:t>
        <a:bodyPr/>
        <a:lstStyle/>
        <a:p>
          <a:r>
            <a:rPr lang="en-GB" dirty="0" smtClean="0"/>
            <a:t>Marketing</a:t>
          </a:r>
          <a:r>
            <a:rPr lang="ro-RO" dirty="0" smtClean="0"/>
            <a:t> Manager</a:t>
          </a:r>
          <a:endParaRPr lang="ro-RO" dirty="0"/>
        </a:p>
        <a:p>
          <a:r>
            <a:rPr lang="ro-RO" dirty="0"/>
            <a:t>Cristina S.</a:t>
          </a:r>
        </a:p>
      </dgm:t>
    </dgm:pt>
    <dgm:pt modelId="{50598DB7-1DB8-4FF4-8081-8C8195AB41DE}" type="parTrans" cxnId="{2D6D1E57-42CE-4673-A5A4-4A2AB14D137E}">
      <dgm:prSet/>
      <dgm:spPr/>
      <dgm:t>
        <a:bodyPr/>
        <a:lstStyle/>
        <a:p>
          <a:endParaRPr lang="ro-RO"/>
        </a:p>
      </dgm:t>
    </dgm:pt>
    <dgm:pt modelId="{5E7F34E0-7FC7-40E7-ACD0-3751C2C0888D}" type="sibTrans" cxnId="{2D6D1E57-42CE-4673-A5A4-4A2AB14D137E}">
      <dgm:prSet/>
      <dgm:spPr/>
      <dgm:t>
        <a:bodyPr/>
        <a:lstStyle/>
        <a:p>
          <a:endParaRPr lang="ro-RO"/>
        </a:p>
      </dgm:t>
    </dgm:pt>
    <dgm:pt modelId="{D4412C2C-0DB8-4D03-8AFB-C7D2F27D044D}">
      <dgm:prSet phldrT="[Text]"/>
      <dgm:spPr/>
      <dgm:t>
        <a:bodyPr/>
        <a:lstStyle/>
        <a:p>
          <a:r>
            <a:rPr lang="ro-RO" dirty="0" smtClean="0"/>
            <a:t>Administration Manager </a:t>
          </a:r>
          <a:endParaRPr lang="ro-RO" dirty="0"/>
        </a:p>
        <a:p>
          <a:r>
            <a:rPr lang="ro-RO" dirty="0" smtClean="0"/>
            <a:t>Alex C.</a:t>
          </a:r>
          <a:endParaRPr lang="ro-RO" dirty="0"/>
        </a:p>
      </dgm:t>
    </dgm:pt>
    <dgm:pt modelId="{CF98ACA0-59B7-49F1-92B9-3501A42620BD}" type="parTrans" cxnId="{45D2CA0F-89FB-4652-85FC-CAD66CD349A0}">
      <dgm:prSet/>
      <dgm:spPr/>
      <dgm:t>
        <a:bodyPr/>
        <a:lstStyle/>
        <a:p>
          <a:endParaRPr lang="ro-RO"/>
        </a:p>
      </dgm:t>
    </dgm:pt>
    <dgm:pt modelId="{7328D764-1306-4790-A339-17F34FF5634F}" type="sibTrans" cxnId="{45D2CA0F-89FB-4652-85FC-CAD66CD349A0}">
      <dgm:prSet/>
      <dgm:spPr/>
      <dgm:t>
        <a:bodyPr/>
        <a:lstStyle/>
        <a:p>
          <a:endParaRPr lang="ro-RO"/>
        </a:p>
      </dgm:t>
    </dgm:pt>
    <dgm:pt modelId="{56AFA183-A366-4604-80E8-B92439B2EE27}" type="pres">
      <dgm:prSet presAssocID="{50265654-0C97-4F4C-98F9-ECB1DF7B7D9E}" presName="hierChild1" presStyleCnt="0">
        <dgm:presLayoutVars>
          <dgm:chPref val="1"/>
          <dgm:dir/>
          <dgm:animOne val="branch"/>
          <dgm:animLvl val="lvl"/>
          <dgm:resizeHandles/>
        </dgm:presLayoutVars>
      </dgm:prSet>
      <dgm:spPr/>
      <dgm:t>
        <a:bodyPr/>
        <a:lstStyle/>
        <a:p>
          <a:endParaRPr lang="ro-RO"/>
        </a:p>
      </dgm:t>
    </dgm:pt>
    <dgm:pt modelId="{17DAE0D9-AE83-48DF-8FF2-25128E970F5C}" type="pres">
      <dgm:prSet presAssocID="{F687556D-2274-4BDA-860D-E6AA90FDCDEE}" presName="hierRoot1" presStyleCnt="0"/>
      <dgm:spPr/>
    </dgm:pt>
    <dgm:pt modelId="{983BE6AC-AD85-4EA0-BC7A-03E8E3FC5E5A}" type="pres">
      <dgm:prSet presAssocID="{F687556D-2274-4BDA-860D-E6AA90FDCDEE}" presName="composite" presStyleCnt="0"/>
      <dgm:spPr/>
    </dgm:pt>
    <dgm:pt modelId="{1238A367-D283-43F2-8A28-123D313B3B0E}" type="pres">
      <dgm:prSet presAssocID="{F687556D-2274-4BDA-860D-E6AA90FDCDEE}" presName="background" presStyleLbl="node0" presStyleIdx="0" presStyleCnt="1"/>
      <dgm:spPr/>
    </dgm:pt>
    <dgm:pt modelId="{DDB50E0C-6D5D-4C1A-9D72-F4A224C6FFCC}" type="pres">
      <dgm:prSet presAssocID="{F687556D-2274-4BDA-860D-E6AA90FDCDEE}" presName="text" presStyleLbl="fgAcc0" presStyleIdx="0" presStyleCnt="1" custLinFactNeighborX="-8482" custLinFactNeighborY="-86824">
        <dgm:presLayoutVars>
          <dgm:chPref val="3"/>
        </dgm:presLayoutVars>
      </dgm:prSet>
      <dgm:spPr>
        <a:prstGeom prst="roundRect">
          <a:avLst/>
        </a:prstGeom>
      </dgm:spPr>
      <dgm:t>
        <a:bodyPr/>
        <a:lstStyle/>
        <a:p>
          <a:endParaRPr lang="ro-RO"/>
        </a:p>
      </dgm:t>
    </dgm:pt>
    <dgm:pt modelId="{85975D54-D523-442F-86A5-F1991271E13E}" type="pres">
      <dgm:prSet presAssocID="{F687556D-2274-4BDA-860D-E6AA90FDCDEE}" presName="hierChild2" presStyleCnt="0"/>
      <dgm:spPr/>
    </dgm:pt>
    <dgm:pt modelId="{F50993B4-93FF-4F58-A43F-354F41F104C3}" type="pres">
      <dgm:prSet presAssocID="{31AD8B39-966E-4550-8CC6-6D89380C22C6}" presName="Name10" presStyleLbl="parChTrans1D2" presStyleIdx="0" presStyleCnt="4"/>
      <dgm:spPr/>
      <dgm:t>
        <a:bodyPr/>
        <a:lstStyle/>
        <a:p>
          <a:endParaRPr lang="ro-RO"/>
        </a:p>
      </dgm:t>
    </dgm:pt>
    <dgm:pt modelId="{290D32EE-3CCD-44C5-B3E6-5375E57AF51C}" type="pres">
      <dgm:prSet presAssocID="{54805F8A-7B18-4AA0-8CF5-46F467C5B870}" presName="hierRoot2" presStyleCnt="0"/>
      <dgm:spPr/>
    </dgm:pt>
    <dgm:pt modelId="{606CBBAF-D62F-4E1D-9060-CCFB92567ED6}" type="pres">
      <dgm:prSet presAssocID="{54805F8A-7B18-4AA0-8CF5-46F467C5B870}" presName="composite2" presStyleCnt="0"/>
      <dgm:spPr/>
    </dgm:pt>
    <dgm:pt modelId="{7C257025-EBEB-4082-8DD7-8C9C3EC82A24}" type="pres">
      <dgm:prSet presAssocID="{54805F8A-7B18-4AA0-8CF5-46F467C5B870}" presName="background2" presStyleLbl="asst1" presStyleIdx="0" presStyleCnt="1"/>
      <dgm:spPr/>
    </dgm:pt>
    <dgm:pt modelId="{268EAF8E-1DFE-4D28-8079-B66644823901}" type="pres">
      <dgm:prSet presAssocID="{54805F8A-7B18-4AA0-8CF5-46F467C5B870}" presName="text2" presStyleLbl="fgAcc2" presStyleIdx="0" presStyleCnt="4" custLinFactX="75294" custLinFactNeighborX="100000" custLinFactNeighborY="-70128">
        <dgm:presLayoutVars>
          <dgm:chPref val="3"/>
        </dgm:presLayoutVars>
      </dgm:prSet>
      <dgm:spPr/>
      <dgm:t>
        <a:bodyPr/>
        <a:lstStyle/>
        <a:p>
          <a:endParaRPr lang="ro-RO"/>
        </a:p>
      </dgm:t>
    </dgm:pt>
    <dgm:pt modelId="{83170605-0A7B-4AC6-831C-525488D78391}" type="pres">
      <dgm:prSet presAssocID="{54805F8A-7B18-4AA0-8CF5-46F467C5B870}" presName="hierChild3" presStyleCnt="0"/>
      <dgm:spPr/>
    </dgm:pt>
    <dgm:pt modelId="{A9B8DACC-72B3-4E16-983B-B9683333B83F}" type="pres">
      <dgm:prSet presAssocID="{8A6BB721-2E85-4E93-9922-3503DBAE0DCB}" presName="Name10" presStyleLbl="parChTrans1D2" presStyleIdx="1" presStyleCnt="4"/>
      <dgm:spPr/>
      <dgm:t>
        <a:bodyPr/>
        <a:lstStyle/>
        <a:p>
          <a:endParaRPr lang="ro-RO"/>
        </a:p>
      </dgm:t>
    </dgm:pt>
    <dgm:pt modelId="{F0520A30-2400-4CB1-AEB8-BC8C084A07DE}" type="pres">
      <dgm:prSet presAssocID="{3B1F632B-DB4E-428D-95D7-4ADB5A6B6411}" presName="hierRoot2" presStyleCnt="0"/>
      <dgm:spPr/>
    </dgm:pt>
    <dgm:pt modelId="{828338E8-55F8-44E7-92F8-4D372E74D476}" type="pres">
      <dgm:prSet presAssocID="{3B1F632B-DB4E-428D-95D7-4ADB5A6B6411}" presName="composite2" presStyleCnt="0"/>
      <dgm:spPr/>
    </dgm:pt>
    <dgm:pt modelId="{609FD25A-5A07-41C9-9FB3-A403B88E8119}" type="pres">
      <dgm:prSet presAssocID="{3B1F632B-DB4E-428D-95D7-4ADB5A6B6411}" presName="background2" presStyleLbl="node2" presStyleIdx="0" presStyleCnt="3"/>
      <dgm:spPr/>
    </dgm:pt>
    <dgm:pt modelId="{311549D4-C151-4A68-B9A9-BFAA991D97EB}" type="pres">
      <dgm:prSet presAssocID="{3B1F632B-DB4E-428D-95D7-4ADB5A6B6411}" presName="text2" presStyleLbl="fgAcc2" presStyleIdx="1" presStyleCnt="4" custLinFactX="-6025" custLinFactNeighborX="-100000" custLinFactNeighborY="56769">
        <dgm:presLayoutVars>
          <dgm:chPref val="3"/>
        </dgm:presLayoutVars>
      </dgm:prSet>
      <dgm:spPr/>
      <dgm:t>
        <a:bodyPr/>
        <a:lstStyle/>
        <a:p>
          <a:endParaRPr lang="ro-RO"/>
        </a:p>
      </dgm:t>
    </dgm:pt>
    <dgm:pt modelId="{75DBF8D1-3415-4A33-90B1-0B93AFA15A72}" type="pres">
      <dgm:prSet presAssocID="{3B1F632B-DB4E-428D-95D7-4ADB5A6B6411}" presName="hierChild3" presStyleCnt="0"/>
      <dgm:spPr/>
    </dgm:pt>
    <dgm:pt modelId="{C68DBF79-F3FC-4C47-BC21-39BCEA0B7058}" type="pres">
      <dgm:prSet presAssocID="{50598DB7-1DB8-4FF4-8081-8C8195AB41DE}" presName="Name10" presStyleLbl="parChTrans1D2" presStyleIdx="2" presStyleCnt="4"/>
      <dgm:spPr/>
      <dgm:t>
        <a:bodyPr/>
        <a:lstStyle/>
        <a:p>
          <a:endParaRPr lang="ro-RO"/>
        </a:p>
      </dgm:t>
    </dgm:pt>
    <dgm:pt modelId="{36515348-44FE-4F76-980A-6AD20B46B347}" type="pres">
      <dgm:prSet presAssocID="{9D1A62C1-AA71-4011-AB11-6BCB2CE29BD9}" presName="hierRoot2" presStyleCnt="0"/>
      <dgm:spPr/>
    </dgm:pt>
    <dgm:pt modelId="{4721455D-2DCB-4DB6-A075-EB98D55DDA93}" type="pres">
      <dgm:prSet presAssocID="{9D1A62C1-AA71-4011-AB11-6BCB2CE29BD9}" presName="composite2" presStyleCnt="0"/>
      <dgm:spPr/>
    </dgm:pt>
    <dgm:pt modelId="{68956E5C-3F7E-44B4-AEF8-E1DA0A6BC11B}" type="pres">
      <dgm:prSet presAssocID="{9D1A62C1-AA71-4011-AB11-6BCB2CE29BD9}" presName="background2" presStyleLbl="node2" presStyleIdx="1" presStyleCnt="3"/>
      <dgm:spPr/>
    </dgm:pt>
    <dgm:pt modelId="{E96F1543-703F-4127-85E1-BA196B6E187C}" type="pres">
      <dgm:prSet presAssocID="{9D1A62C1-AA71-4011-AB11-6BCB2CE29BD9}" presName="text2" presStyleLbl="fgAcc2" presStyleIdx="2" presStyleCnt="4" custLinFactNeighborX="-69976" custLinFactNeighborY="61223">
        <dgm:presLayoutVars>
          <dgm:chPref val="3"/>
        </dgm:presLayoutVars>
      </dgm:prSet>
      <dgm:spPr/>
      <dgm:t>
        <a:bodyPr/>
        <a:lstStyle/>
        <a:p>
          <a:endParaRPr lang="ro-RO"/>
        </a:p>
      </dgm:t>
    </dgm:pt>
    <dgm:pt modelId="{1E46F23A-EE74-4734-994C-B47AD5B39133}" type="pres">
      <dgm:prSet presAssocID="{9D1A62C1-AA71-4011-AB11-6BCB2CE29BD9}" presName="hierChild3" presStyleCnt="0"/>
      <dgm:spPr/>
    </dgm:pt>
    <dgm:pt modelId="{CEC3FBE7-6B22-4035-A249-6C1F7317CCBF}" type="pres">
      <dgm:prSet presAssocID="{CF98ACA0-59B7-49F1-92B9-3501A42620BD}" presName="Name10" presStyleLbl="parChTrans1D2" presStyleIdx="3" presStyleCnt="4"/>
      <dgm:spPr/>
      <dgm:t>
        <a:bodyPr/>
        <a:lstStyle/>
        <a:p>
          <a:endParaRPr lang="ro-RO"/>
        </a:p>
      </dgm:t>
    </dgm:pt>
    <dgm:pt modelId="{C8603E85-DBE3-4AAE-9B33-B1C5F543EDC9}" type="pres">
      <dgm:prSet presAssocID="{D4412C2C-0DB8-4D03-8AFB-C7D2F27D044D}" presName="hierRoot2" presStyleCnt="0"/>
      <dgm:spPr/>
    </dgm:pt>
    <dgm:pt modelId="{D25B5F75-91CE-44E9-9E2B-4ADE23B506E7}" type="pres">
      <dgm:prSet presAssocID="{D4412C2C-0DB8-4D03-8AFB-C7D2F27D044D}" presName="composite2" presStyleCnt="0"/>
      <dgm:spPr/>
    </dgm:pt>
    <dgm:pt modelId="{8CFA2DFC-6812-42C9-A80C-3A323DC51CF9}" type="pres">
      <dgm:prSet presAssocID="{D4412C2C-0DB8-4D03-8AFB-C7D2F27D044D}" presName="background2" presStyleLbl="node2" presStyleIdx="2" presStyleCnt="3"/>
      <dgm:spPr/>
    </dgm:pt>
    <dgm:pt modelId="{6C967C59-EC70-4D5F-BDE5-C915313563B8}" type="pres">
      <dgm:prSet presAssocID="{D4412C2C-0DB8-4D03-8AFB-C7D2F27D044D}" presName="text2" presStyleLbl="fgAcc2" presStyleIdx="3" presStyleCnt="4" custLinFactNeighborX="-21911" custLinFactNeighborY="55656">
        <dgm:presLayoutVars>
          <dgm:chPref val="3"/>
        </dgm:presLayoutVars>
      </dgm:prSet>
      <dgm:spPr/>
      <dgm:t>
        <a:bodyPr/>
        <a:lstStyle/>
        <a:p>
          <a:endParaRPr lang="ro-RO"/>
        </a:p>
      </dgm:t>
    </dgm:pt>
    <dgm:pt modelId="{0470C7B3-FAB9-4805-8F5C-81DB7FD42755}" type="pres">
      <dgm:prSet presAssocID="{D4412C2C-0DB8-4D03-8AFB-C7D2F27D044D}" presName="hierChild3" presStyleCnt="0"/>
      <dgm:spPr/>
    </dgm:pt>
  </dgm:ptLst>
  <dgm:cxnLst>
    <dgm:cxn modelId="{5D09D8AB-B7B7-4902-AF67-45417A59BF56}" type="presOf" srcId="{31AD8B39-966E-4550-8CC6-6D89380C22C6}" destId="{F50993B4-93FF-4F58-A43F-354F41F104C3}" srcOrd="0" destOrd="0" presId="urn:microsoft.com/office/officeart/2005/8/layout/hierarchy1"/>
    <dgm:cxn modelId="{5801F8F1-FFBD-4B37-A261-641D458B7EB2}" type="presOf" srcId="{F687556D-2274-4BDA-860D-E6AA90FDCDEE}" destId="{DDB50E0C-6D5D-4C1A-9D72-F4A224C6FFCC}" srcOrd="0" destOrd="0" presId="urn:microsoft.com/office/officeart/2005/8/layout/hierarchy1"/>
    <dgm:cxn modelId="{0AD19201-AC35-4862-993D-EFB958C68FFC}" type="presOf" srcId="{8A6BB721-2E85-4E93-9922-3503DBAE0DCB}" destId="{A9B8DACC-72B3-4E16-983B-B9683333B83F}" srcOrd="0" destOrd="0" presId="urn:microsoft.com/office/officeart/2005/8/layout/hierarchy1"/>
    <dgm:cxn modelId="{E14C6B03-D814-4164-9664-1F65C0CF6DF3}" type="presOf" srcId="{D4412C2C-0DB8-4D03-8AFB-C7D2F27D044D}" destId="{6C967C59-EC70-4D5F-BDE5-C915313563B8}" srcOrd="0" destOrd="0" presId="urn:microsoft.com/office/officeart/2005/8/layout/hierarchy1"/>
    <dgm:cxn modelId="{71337204-63CA-45FD-9BA6-7093116DD5C1}" type="presOf" srcId="{CF98ACA0-59B7-49F1-92B9-3501A42620BD}" destId="{CEC3FBE7-6B22-4035-A249-6C1F7317CCBF}" srcOrd="0" destOrd="0" presId="urn:microsoft.com/office/officeart/2005/8/layout/hierarchy1"/>
    <dgm:cxn modelId="{33E29F16-6990-4049-9CAD-6AE69DF086EF}" type="presOf" srcId="{54805F8A-7B18-4AA0-8CF5-46F467C5B870}" destId="{268EAF8E-1DFE-4D28-8079-B66644823901}" srcOrd="0" destOrd="0" presId="urn:microsoft.com/office/officeart/2005/8/layout/hierarchy1"/>
    <dgm:cxn modelId="{F50E6FC3-46C8-4BDE-9D00-C52B3B12EE55}" type="presOf" srcId="{3B1F632B-DB4E-428D-95D7-4ADB5A6B6411}" destId="{311549D4-C151-4A68-B9A9-BFAA991D97EB}" srcOrd="0" destOrd="0" presId="urn:microsoft.com/office/officeart/2005/8/layout/hierarchy1"/>
    <dgm:cxn modelId="{BC466BE0-815A-43BE-AF8F-09A5A6252B7E}" type="presOf" srcId="{9D1A62C1-AA71-4011-AB11-6BCB2CE29BD9}" destId="{E96F1543-703F-4127-85E1-BA196B6E187C}" srcOrd="0" destOrd="0" presId="urn:microsoft.com/office/officeart/2005/8/layout/hierarchy1"/>
    <dgm:cxn modelId="{45D2CA0F-89FB-4652-85FC-CAD66CD349A0}" srcId="{F687556D-2274-4BDA-860D-E6AA90FDCDEE}" destId="{D4412C2C-0DB8-4D03-8AFB-C7D2F27D044D}" srcOrd="3" destOrd="0" parTransId="{CF98ACA0-59B7-49F1-92B9-3501A42620BD}" sibTransId="{7328D764-1306-4790-A339-17F34FF5634F}"/>
    <dgm:cxn modelId="{965D8766-7D2C-4B42-BACC-331A960A6A72}" srcId="{F687556D-2274-4BDA-860D-E6AA90FDCDEE}" destId="{3B1F632B-DB4E-428D-95D7-4ADB5A6B6411}" srcOrd="1" destOrd="0" parTransId="{8A6BB721-2E85-4E93-9922-3503DBAE0DCB}" sibTransId="{28F7E8B0-B5FE-479E-AD0C-7ED0469112AA}"/>
    <dgm:cxn modelId="{628AF6CB-F551-45A1-8F18-BA889EF4D600}" srcId="{F687556D-2274-4BDA-860D-E6AA90FDCDEE}" destId="{54805F8A-7B18-4AA0-8CF5-46F467C5B870}" srcOrd="0" destOrd="0" parTransId="{31AD8B39-966E-4550-8CC6-6D89380C22C6}" sibTransId="{0545A606-B0C6-423C-A2D8-10C9E6A61F52}"/>
    <dgm:cxn modelId="{13DBB342-0BF1-4823-A8E7-9363C3CA12E3}" type="presOf" srcId="{50265654-0C97-4F4C-98F9-ECB1DF7B7D9E}" destId="{56AFA183-A366-4604-80E8-B92439B2EE27}" srcOrd="0" destOrd="0" presId="urn:microsoft.com/office/officeart/2005/8/layout/hierarchy1"/>
    <dgm:cxn modelId="{2D6D1E57-42CE-4673-A5A4-4A2AB14D137E}" srcId="{F687556D-2274-4BDA-860D-E6AA90FDCDEE}" destId="{9D1A62C1-AA71-4011-AB11-6BCB2CE29BD9}" srcOrd="2" destOrd="0" parTransId="{50598DB7-1DB8-4FF4-8081-8C8195AB41DE}" sibTransId="{5E7F34E0-7FC7-40E7-ACD0-3751C2C0888D}"/>
    <dgm:cxn modelId="{F4F0DF4D-B954-41A1-9ED8-C8E8634A1524}" type="presOf" srcId="{50598DB7-1DB8-4FF4-8081-8C8195AB41DE}" destId="{C68DBF79-F3FC-4C47-BC21-39BCEA0B7058}" srcOrd="0" destOrd="0" presId="urn:microsoft.com/office/officeart/2005/8/layout/hierarchy1"/>
    <dgm:cxn modelId="{14B3E7AC-7F72-48EF-BB53-988391F10819}" srcId="{50265654-0C97-4F4C-98F9-ECB1DF7B7D9E}" destId="{F687556D-2274-4BDA-860D-E6AA90FDCDEE}" srcOrd="0" destOrd="0" parTransId="{D79ED79F-2ADB-481A-9D3C-E887337F8B73}" sibTransId="{B7D38145-2229-4D13-B9B1-4E3AD8EE85BD}"/>
    <dgm:cxn modelId="{EBE2C586-443A-4C06-A629-52558875B1FB}" type="presParOf" srcId="{56AFA183-A366-4604-80E8-B92439B2EE27}" destId="{17DAE0D9-AE83-48DF-8FF2-25128E970F5C}" srcOrd="0" destOrd="0" presId="urn:microsoft.com/office/officeart/2005/8/layout/hierarchy1"/>
    <dgm:cxn modelId="{3B58D4E6-A8E8-4688-8B60-7F217D7D8CF7}" type="presParOf" srcId="{17DAE0D9-AE83-48DF-8FF2-25128E970F5C}" destId="{983BE6AC-AD85-4EA0-BC7A-03E8E3FC5E5A}" srcOrd="0" destOrd="0" presId="urn:microsoft.com/office/officeart/2005/8/layout/hierarchy1"/>
    <dgm:cxn modelId="{2B3F4BAD-28CE-4DCA-99E8-326B9E626D73}" type="presParOf" srcId="{983BE6AC-AD85-4EA0-BC7A-03E8E3FC5E5A}" destId="{1238A367-D283-43F2-8A28-123D313B3B0E}" srcOrd="0" destOrd="0" presId="urn:microsoft.com/office/officeart/2005/8/layout/hierarchy1"/>
    <dgm:cxn modelId="{301D8A2B-6243-4C71-8634-08D28E8F83D6}" type="presParOf" srcId="{983BE6AC-AD85-4EA0-BC7A-03E8E3FC5E5A}" destId="{DDB50E0C-6D5D-4C1A-9D72-F4A224C6FFCC}" srcOrd="1" destOrd="0" presId="urn:microsoft.com/office/officeart/2005/8/layout/hierarchy1"/>
    <dgm:cxn modelId="{CB080DFB-6DA1-46F3-B15C-2D9B8A770E54}" type="presParOf" srcId="{17DAE0D9-AE83-48DF-8FF2-25128E970F5C}" destId="{85975D54-D523-442F-86A5-F1991271E13E}" srcOrd="1" destOrd="0" presId="urn:microsoft.com/office/officeart/2005/8/layout/hierarchy1"/>
    <dgm:cxn modelId="{438D9713-FE16-4C6F-A185-C9DE3A5359C7}" type="presParOf" srcId="{85975D54-D523-442F-86A5-F1991271E13E}" destId="{F50993B4-93FF-4F58-A43F-354F41F104C3}" srcOrd="0" destOrd="0" presId="urn:microsoft.com/office/officeart/2005/8/layout/hierarchy1"/>
    <dgm:cxn modelId="{6D1FE256-25BA-4110-9AD5-B89216FEB292}" type="presParOf" srcId="{85975D54-D523-442F-86A5-F1991271E13E}" destId="{290D32EE-3CCD-44C5-B3E6-5375E57AF51C}" srcOrd="1" destOrd="0" presId="urn:microsoft.com/office/officeart/2005/8/layout/hierarchy1"/>
    <dgm:cxn modelId="{18E09FCA-2858-4C7D-BF55-8E8490A68774}" type="presParOf" srcId="{290D32EE-3CCD-44C5-B3E6-5375E57AF51C}" destId="{606CBBAF-D62F-4E1D-9060-CCFB92567ED6}" srcOrd="0" destOrd="0" presId="urn:microsoft.com/office/officeart/2005/8/layout/hierarchy1"/>
    <dgm:cxn modelId="{558A24D0-34E7-4C57-8E16-066A27E3A75A}" type="presParOf" srcId="{606CBBAF-D62F-4E1D-9060-CCFB92567ED6}" destId="{7C257025-EBEB-4082-8DD7-8C9C3EC82A24}" srcOrd="0" destOrd="0" presId="urn:microsoft.com/office/officeart/2005/8/layout/hierarchy1"/>
    <dgm:cxn modelId="{FB1C449C-87B3-4CF1-9BFA-380F489D18DD}" type="presParOf" srcId="{606CBBAF-D62F-4E1D-9060-CCFB92567ED6}" destId="{268EAF8E-1DFE-4D28-8079-B66644823901}" srcOrd="1" destOrd="0" presId="urn:microsoft.com/office/officeart/2005/8/layout/hierarchy1"/>
    <dgm:cxn modelId="{7DDEDA28-D699-41BB-A0A2-DFE2B65B683C}" type="presParOf" srcId="{290D32EE-3CCD-44C5-B3E6-5375E57AF51C}" destId="{83170605-0A7B-4AC6-831C-525488D78391}" srcOrd="1" destOrd="0" presId="urn:microsoft.com/office/officeart/2005/8/layout/hierarchy1"/>
    <dgm:cxn modelId="{10F7F87F-E2FD-4CB5-9037-8EBBB77132D8}" type="presParOf" srcId="{85975D54-D523-442F-86A5-F1991271E13E}" destId="{A9B8DACC-72B3-4E16-983B-B9683333B83F}" srcOrd="2" destOrd="0" presId="urn:microsoft.com/office/officeart/2005/8/layout/hierarchy1"/>
    <dgm:cxn modelId="{112B8438-8211-412D-BE75-2CEC1C68EFC9}" type="presParOf" srcId="{85975D54-D523-442F-86A5-F1991271E13E}" destId="{F0520A30-2400-4CB1-AEB8-BC8C084A07DE}" srcOrd="3" destOrd="0" presId="urn:microsoft.com/office/officeart/2005/8/layout/hierarchy1"/>
    <dgm:cxn modelId="{399CF233-F576-4601-9846-A3E70358FEDF}" type="presParOf" srcId="{F0520A30-2400-4CB1-AEB8-BC8C084A07DE}" destId="{828338E8-55F8-44E7-92F8-4D372E74D476}" srcOrd="0" destOrd="0" presId="urn:microsoft.com/office/officeart/2005/8/layout/hierarchy1"/>
    <dgm:cxn modelId="{4EB3716B-93BE-4208-873C-1EFEAF1D7524}" type="presParOf" srcId="{828338E8-55F8-44E7-92F8-4D372E74D476}" destId="{609FD25A-5A07-41C9-9FB3-A403B88E8119}" srcOrd="0" destOrd="0" presId="urn:microsoft.com/office/officeart/2005/8/layout/hierarchy1"/>
    <dgm:cxn modelId="{25CF73B2-1B07-4C97-BCDA-A6AFE6AB56B8}" type="presParOf" srcId="{828338E8-55F8-44E7-92F8-4D372E74D476}" destId="{311549D4-C151-4A68-B9A9-BFAA991D97EB}" srcOrd="1" destOrd="0" presId="urn:microsoft.com/office/officeart/2005/8/layout/hierarchy1"/>
    <dgm:cxn modelId="{5D4194A5-69D1-4564-BA31-B6F18348B91F}" type="presParOf" srcId="{F0520A30-2400-4CB1-AEB8-BC8C084A07DE}" destId="{75DBF8D1-3415-4A33-90B1-0B93AFA15A72}" srcOrd="1" destOrd="0" presId="urn:microsoft.com/office/officeart/2005/8/layout/hierarchy1"/>
    <dgm:cxn modelId="{AADAF3FE-C406-498D-BF1E-022417607851}" type="presParOf" srcId="{85975D54-D523-442F-86A5-F1991271E13E}" destId="{C68DBF79-F3FC-4C47-BC21-39BCEA0B7058}" srcOrd="4" destOrd="0" presId="urn:microsoft.com/office/officeart/2005/8/layout/hierarchy1"/>
    <dgm:cxn modelId="{673442F2-D5BD-4CED-88B2-A16C97BC5427}" type="presParOf" srcId="{85975D54-D523-442F-86A5-F1991271E13E}" destId="{36515348-44FE-4F76-980A-6AD20B46B347}" srcOrd="5" destOrd="0" presId="urn:microsoft.com/office/officeart/2005/8/layout/hierarchy1"/>
    <dgm:cxn modelId="{E7629554-88C8-461A-AD62-80762829A06A}" type="presParOf" srcId="{36515348-44FE-4F76-980A-6AD20B46B347}" destId="{4721455D-2DCB-4DB6-A075-EB98D55DDA93}" srcOrd="0" destOrd="0" presId="urn:microsoft.com/office/officeart/2005/8/layout/hierarchy1"/>
    <dgm:cxn modelId="{CA311796-0964-407E-BB8A-7142FA75CDC6}" type="presParOf" srcId="{4721455D-2DCB-4DB6-A075-EB98D55DDA93}" destId="{68956E5C-3F7E-44B4-AEF8-E1DA0A6BC11B}" srcOrd="0" destOrd="0" presId="urn:microsoft.com/office/officeart/2005/8/layout/hierarchy1"/>
    <dgm:cxn modelId="{F0CECA61-F104-430F-9E78-ED2A709709CE}" type="presParOf" srcId="{4721455D-2DCB-4DB6-A075-EB98D55DDA93}" destId="{E96F1543-703F-4127-85E1-BA196B6E187C}" srcOrd="1" destOrd="0" presId="urn:microsoft.com/office/officeart/2005/8/layout/hierarchy1"/>
    <dgm:cxn modelId="{8BC6FE0B-B88E-4269-8703-A62F3B7A6ACA}" type="presParOf" srcId="{36515348-44FE-4F76-980A-6AD20B46B347}" destId="{1E46F23A-EE74-4734-994C-B47AD5B39133}" srcOrd="1" destOrd="0" presId="urn:microsoft.com/office/officeart/2005/8/layout/hierarchy1"/>
    <dgm:cxn modelId="{45482D95-B50D-459A-A5AE-A2B9D5C76756}" type="presParOf" srcId="{85975D54-D523-442F-86A5-F1991271E13E}" destId="{CEC3FBE7-6B22-4035-A249-6C1F7317CCBF}" srcOrd="6" destOrd="0" presId="urn:microsoft.com/office/officeart/2005/8/layout/hierarchy1"/>
    <dgm:cxn modelId="{01C04051-92B1-4276-9466-26DD388CC5E4}" type="presParOf" srcId="{85975D54-D523-442F-86A5-F1991271E13E}" destId="{C8603E85-DBE3-4AAE-9B33-B1C5F543EDC9}" srcOrd="7" destOrd="0" presId="urn:microsoft.com/office/officeart/2005/8/layout/hierarchy1"/>
    <dgm:cxn modelId="{5A56DFA3-1A00-41BB-AD8D-37C6E175C3C0}" type="presParOf" srcId="{C8603E85-DBE3-4AAE-9B33-B1C5F543EDC9}" destId="{D25B5F75-91CE-44E9-9E2B-4ADE23B506E7}" srcOrd="0" destOrd="0" presId="urn:microsoft.com/office/officeart/2005/8/layout/hierarchy1"/>
    <dgm:cxn modelId="{D3B0F2C1-F5F2-42F6-9CC7-45D5BDC83372}" type="presParOf" srcId="{D25B5F75-91CE-44E9-9E2B-4ADE23B506E7}" destId="{8CFA2DFC-6812-42C9-A80C-3A323DC51CF9}" srcOrd="0" destOrd="0" presId="urn:microsoft.com/office/officeart/2005/8/layout/hierarchy1"/>
    <dgm:cxn modelId="{01F8F5FC-EC65-4B67-8EEC-2AE4F9197ED6}" type="presParOf" srcId="{D25B5F75-91CE-44E9-9E2B-4ADE23B506E7}" destId="{6C967C59-EC70-4D5F-BDE5-C915313563B8}" srcOrd="1" destOrd="0" presId="urn:microsoft.com/office/officeart/2005/8/layout/hierarchy1"/>
    <dgm:cxn modelId="{E89FF25D-A280-4B6E-82D4-DACE1A7B34C5}" type="presParOf" srcId="{C8603E85-DBE3-4AAE-9B33-B1C5F543EDC9}" destId="{0470C7B3-FAB9-4805-8F5C-81DB7FD42755}" srcOrd="1" destOrd="0" presId="urn:microsoft.com/office/officeart/2005/8/layout/hierarchy1"/>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C3FBE7-6B22-4035-A249-6C1F7317CCBF}">
      <dsp:nvSpPr>
        <dsp:cNvPr id="0" name=""/>
        <dsp:cNvSpPr/>
      </dsp:nvSpPr>
      <dsp:spPr>
        <a:xfrm>
          <a:off x="2679442" y="1368933"/>
          <a:ext cx="2104012" cy="333772"/>
        </a:xfrm>
        <a:custGeom>
          <a:avLst/>
          <a:gdLst/>
          <a:ahLst/>
          <a:cxnLst/>
          <a:rect l="0" t="0" r="0" b="0"/>
          <a:pathLst>
            <a:path>
              <a:moveTo>
                <a:pt x="0" y="0"/>
              </a:moveTo>
              <a:lnTo>
                <a:pt x="0" y="227456"/>
              </a:lnTo>
              <a:lnTo>
                <a:pt x="2104012" y="227456"/>
              </a:lnTo>
              <a:lnTo>
                <a:pt x="2104012" y="333772"/>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68DBF79-F3FC-4C47-BC21-39BCEA0B7058}">
      <dsp:nvSpPr>
        <dsp:cNvPr id="0" name=""/>
        <dsp:cNvSpPr/>
      </dsp:nvSpPr>
      <dsp:spPr>
        <a:xfrm>
          <a:off x="2679442" y="1368933"/>
          <a:ext cx="701337" cy="333772"/>
        </a:xfrm>
        <a:custGeom>
          <a:avLst/>
          <a:gdLst/>
          <a:ahLst/>
          <a:cxnLst/>
          <a:rect l="0" t="0" r="0" b="0"/>
          <a:pathLst>
            <a:path>
              <a:moveTo>
                <a:pt x="0" y="0"/>
              </a:moveTo>
              <a:lnTo>
                <a:pt x="0" y="227456"/>
              </a:lnTo>
              <a:lnTo>
                <a:pt x="701337" y="227456"/>
              </a:lnTo>
              <a:lnTo>
                <a:pt x="701337" y="333772"/>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9B8DACC-72B3-4E16-983B-B9683333B83F}">
      <dsp:nvSpPr>
        <dsp:cNvPr id="0" name=""/>
        <dsp:cNvSpPr/>
      </dsp:nvSpPr>
      <dsp:spPr>
        <a:xfrm>
          <a:off x="1978104" y="1368933"/>
          <a:ext cx="701337" cy="333772"/>
        </a:xfrm>
        <a:custGeom>
          <a:avLst/>
          <a:gdLst/>
          <a:ahLst/>
          <a:cxnLst/>
          <a:rect l="0" t="0" r="0" b="0"/>
          <a:pathLst>
            <a:path>
              <a:moveTo>
                <a:pt x="701337" y="0"/>
              </a:moveTo>
              <a:lnTo>
                <a:pt x="701337" y="227456"/>
              </a:lnTo>
              <a:lnTo>
                <a:pt x="0" y="227456"/>
              </a:lnTo>
              <a:lnTo>
                <a:pt x="0" y="333772"/>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50993B4-93FF-4F58-A43F-354F41F104C3}">
      <dsp:nvSpPr>
        <dsp:cNvPr id="0" name=""/>
        <dsp:cNvSpPr/>
      </dsp:nvSpPr>
      <dsp:spPr>
        <a:xfrm>
          <a:off x="575429" y="1368933"/>
          <a:ext cx="2104012" cy="333772"/>
        </a:xfrm>
        <a:custGeom>
          <a:avLst/>
          <a:gdLst/>
          <a:ahLst/>
          <a:cxnLst/>
          <a:rect l="0" t="0" r="0" b="0"/>
          <a:pathLst>
            <a:path>
              <a:moveTo>
                <a:pt x="2104012" y="0"/>
              </a:moveTo>
              <a:lnTo>
                <a:pt x="2104012" y="227456"/>
              </a:lnTo>
              <a:lnTo>
                <a:pt x="0" y="227456"/>
              </a:lnTo>
              <a:lnTo>
                <a:pt x="0" y="333772"/>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238A367-D283-43F2-8A28-123D313B3B0E}">
      <dsp:nvSpPr>
        <dsp:cNvPr id="0" name=""/>
        <dsp:cNvSpPr/>
      </dsp:nvSpPr>
      <dsp:spPr>
        <a:xfrm>
          <a:off x="2105620" y="640179"/>
          <a:ext cx="1147643" cy="728753"/>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DB50E0C-6D5D-4C1A-9D72-F4A224C6FFCC}">
      <dsp:nvSpPr>
        <dsp:cNvPr id="0" name=""/>
        <dsp:cNvSpPr/>
      </dsp:nvSpPr>
      <dsp:spPr>
        <a:xfrm>
          <a:off x="2233136" y="761320"/>
          <a:ext cx="1147643" cy="728753"/>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dirty="0"/>
            <a:t>Director</a:t>
          </a:r>
          <a:endParaRPr lang="ro-RO" sz="1100" kern="1200" dirty="0"/>
        </a:p>
        <a:p>
          <a:pPr marL="0" lvl="0" indent="0" algn="ctr" defTabSz="488950">
            <a:lnSpc>
              <a:spcPct val="90000"/>
            </a:lnSpc>
            <a:spcBef>
              <a:spcPct val="0"/>
            </a:spcBef>
            <a:spcAft>
              <a:spcPct val="35000"/>
            </a:spcAft>
            <a:buNone/>
          </a:pPr>
          <a:r>
            <a:rPr lang="ro-RO" sz="1100" kern="1200" dirty="0"/>
            <a:t>Irina M.</a:t>
          </a:r>
        </a:p>
      </dsp:txBody>
      <dsp:txXfrm>
        <a:off x="2254480" y="782664"/>
        <a:ext cx="1104955" cy="686065"/>
      </dsp:txXfrm>
    </dsp:sp>
    <dsp:sp modelId="{7C257025-EBEB-4082-8DD7-8C9C3EC82A24}">
      <dsp:nvSpPr>
        <dsp:cNvPr id="0" name=""/>
        <dsp:cNvSpPr/>
      </dsp:nvSpPr>
      <dsp:spPr>
        <a:xfrm>
          <a:off x="1607" y="1702706"/>
          <a:ext cx="1147643" cy="728753"/>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68EAF8E-1DFE-4D28-8079-B66644823901}">
      <dsp:nvSpPr>
        <dsp:cNvPr id="0" name=""/>
        <dsp:cNvSpPr/>
      </dsp:nvSpPr>
      <dsp:spPr>
        <a:xfrm>
          <a:off x="129123" y="1823846"/>
          <a:ext cx="1147643" cy="728753"/>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dirty="0"/>
            <a:t>Manager</a:t>
          </a:r>
          <a:endParaRPr lang="ro-RO" sz="1100" kern="1200" dirty="0"/>
        </a:p>
        <a:p>
          <a:pPr marL="0" lvl="0" indent="0" algn="ctr" defTabSz="488950">
            <a:lnSpc>
              <a:spcPct val="90000"/>
            </a:lnSpc>
            <a:spcBef>
              <a:spcPct val="0"/>
            </a:spcBef>
            <a:spcAft>
              <a:spcPct val="35000"/>
            </a:spcAft>
            <a:buNone/>
          </a:pPr>
          <a:r>
            <a:rPr lang="ro-RO" sz="1100" kern="1200" dirty="0"/>
            <a:t>Shekinah Sam-Jolly</a:t>
          </a:r>
        </a:p>
      </dsp:txBody>
      <dsp:txXfrm>
        <a:off x="150467" y="1845190"/>
        <a:ext cx="1104955" cy="686065"/>
      </dsp:txXfrm>
    </dsp:sp>
    <dsp:sp modelId="{609FD25A-5A07-41C9-9FB3-A403B88E8119}">
      <dsp:nvSpPr>
        <dsp:cNvPr id="0" name=""/>
        <dsp:cNvSpPr/>
      </dsp:nvSpPr>
      <dsp:spPr>
        <a:xfrm>
          <a:off x="1404282" y="1702706"/>
          <a:ext cx="1147643" cy="728753"/>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11549D4-C151-4A68-B9A9-BFAA991D97EB}">
      <dsp:nvSpPr>
        <dsp:cNvPr id="0" name=""/>
        <dsp:cNvSpPr/>
      </dsp:nvSpPr>
      <dsp:spPr>
        <a:xfrm>
          <a:off x="1531798" y="1823846"/>
          <a:ext cx="1147643" cy="728753"/>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dirty="0"/>
            <a:t>Finance</a:t>
          </a:r>
          <a:endParaRPr lang="ro-RO" sz="1100" kern="1200" dirty="0"/>
        </a:p>
        <a:p>
          <a:pPr marL="0" lvl="0" indent="0" algn="ctr" defTabSz="488950">
            <a:lnSpc>
              <a:spcPct val="90000"/>
            </a:lnSpc>
            <a:spcBef>
              <a:spcPct val="0"/>
            </a:spcBef>
            <a:spcAft>
              <a:spcPct val="35000"/>
            </a:spcAft>
            <a:buNone/>
          </a:pPr>
          <a:r>
            <a:rPr lang="ro-RO" sz="1100" kern="1200" dirty="0"/>
            <a:t>Shereicka N.</a:t>
          </a:r>
        </a:p>
      </dsp:txBody>
      <dsp:txXfrm>
        <a:off x="1553142" y="1845190"/>
        <a:ext cx="1104955" cy="686065"/>
      </dsp:txXfrm>
    </dsp:sp>
    <dsp:sp modelId="{68956E5C-3F7E-44B4-AEF8-E1DA0A6BC11B}">
      <dsp:nvSpPr>
        <dsp:cNvPr id="0" name=""/>
        <dsp:cNvSpPr/>
      </dsp:nvSpPr>
      <dsp:spPr>
        <a:xfrm>
          <a:off x="2806957" y="1702706"/>
          <a:ext cx="1147643" cy="728753"/>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96F1543-703F-4127-85E1-BA196B6E187C}">
      <dsp:nvSpPr>
        <dsp:cNvPr id="0" name=""/>
        <dsp:cNvSpPr/>
      </dsp:nvSpPr>
      <dsp:spPr>
        <a:xfrm>
          <a:off x="2934473" y="1823846"/>
          <a:ext cx="1147643" cy="728753"/>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dirty="0"/>
            <a:t>Marketing</a:t>
          </a:r>
          <a:endParaRPr lang="ro-RO" sz="1100" kern="1200" dirty="0"/>
        </a:p>
        <a:p>
          <a:pPr marL="0" lvl="0" indent="0" algn="ctr" defTabSz="488950">
            <a:lnSpc>
              <a:spcPct val="90000"/>
            </a:lnSpc>
            <a:spcBef>
              <a:spcPct val="0"/>
            </a:spcBef>
            <a:spcAft>
              <a:spcPct val="35000"/>
            </a:spcAft>
            <a:buNone/>
          </a:pPr>
          <a:r>
            <a:rPr lang="ro-RO" sz="1100" kern="1200" dirty="0"/>
            <a:t>Cristina S.</a:t>
          </a:r>
        </a:p>
      </dsp:txBody>
      <dsp:txXfrm>
        <a:off x="2955817" y="1845190"/>
        <a:ext cx="1104955" cy="686065"/>
      </dsp:txXfrm>
    </dsp:sp>
    <dsp:sp modelId="{8CFA2DFC-6812-42C9-A80C-3A323DC51CF9}">
      <dsp:nvSpPr>
        <dsp:cNvPr id="0" name=""/>
        <dsp:cNvSpPr/>
      </dsp:nvSpPr>
      <dsp:spPr>
        <a:xfrm>
          <a:off x="4209633" y="1702706"/>
          <a:ext cx="1147643" cy="728753"/>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C967C59-EC70-4D5F-BDE5-C915313563B8}">
      <dsp:nvSpPr>
        <dsp:cNvPr id="0" name=""/>
        <dsp:cNvSpPr/>
      </dsp:nvSpPr>
      <dsp:spPr>
        <a:xfrm>
          <a:off x="4337149" y="1823846"/>
          <a:ext cx="1147643" cy="728753"/>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dirty="0"/>
            <a:t>Operations</a:t>
          </a:r>
          <a:endParaRPr lang="ro-RO" sz="1100" kern="1200" dirty="0"/>
        </a:p>
        <a:p>
          <a:pPr marL="0" lvl="0" indent="0" algn="ctr" defTabSz="488950">
            <a:lnSpc>
              <a:spcPct val="90000"/>
            </a:lnSpc>
            <a:spcBef>
              <a:spcPct val="0"/>
            </a:spcBef>
            <a:spcAft>
              <a:spcPct val="35000"/>
            </a:spcAft>
            <a:buNone/>
          </a:pPr>
          <a:r>
            <a:rPr lang="ro-RO" sz="1100" kern="1200" dirty="0"/>
            <a:t>Alex</a:t>
          </a:r>
        </a:p>
        <a:p>
          <a:pPr marL="0" lvl="0" indent="0" algn="ctr" defTabSz="488950">
            <a:lnSpc>
              <a:spcPct val="90000"/>
            </a:lnSpc>
            <a:spcBef>
              <a:spcPct val="0"/>
            </a:spcBef>
            <a:spcAft>
              <a:spcPct val="35000"/>
            </a:spcAft>
            <a:buNone/>
          </a:pPr>
          <a:r>
            <a:rPr lang="ro-RO" sz="1100" kern="1200" dirty="0"/>
            <a:t>C.</a:t>
          </a:r>
        </a:p>
      </dsp:txBody>
      <dsp:txXfrm>
        <a:off x="4358493" y="1845190"/>
        <a:ext cx="1104955" cy="686065"/>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cstate="print">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A7FD29D6-81BA-4850-ADCE-EDEA29D130E1}" type="datetimeFigureOut">
              <a:rPr lang="en-GB" smtClean="0"/>
              <a:pPr/>
              <a:t>17/12/2019</a:t>
            </a:fld>
            <a:endParaRPr lang="en-GB"/>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GB"/>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76FDEA45-A03F-4219-BFD2-7FB8DBD20ED3}" type="slidenum">
              <a:rPr lang="en-GB" smtClean="0"/>
              <a:pPr/>
              <a:t>‹#›</a:t>
            </a:fld>
            <a:endParaRPr lang="en-GB"/>
          </a:p>
        </p:txBody>
      </p:sp>
    </p:spTree>
    <p:extLst>
      <p:ext uri="{BB962C8B-B14F-4D97-AF65-F5344CB8AC3E}">
        <p14:creationId xmlns="" xmlns:p14="http://schemas.microsoft.com/office/powerpoint/2010/main" val="19596503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7FD29D6-81BA-4850-ADCE-EDEA29D130E1}" type="datetimeFigureOut">
              <a:rPr lang="en-GB" smtClean="0"/>
              <a:pPr/>
              <a:t>17/12/2019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FDEA45-A03F-4219-BFD2-7FB8DBD20ED3}" type="slidenum">
              <a:rPr lang="en-GB" smtClean="0"/>
              <a:pPr/>
              <a:t>‹#›</a:t>
            </a:fld>
            <a:endParaRPr lang="en-GB"/>
          </a:p>
        </p:txBody>
      </p:sp>
    </p:spTree>
    <p:extLst>
      <p:ext uri="{BB962C8B-B14F-4D97-AF65-F5344CB8AC3E}">
        <p14:creationId xmlns="" xmlns:p14="http://schemas.microsoft.com/office/powerpoint/2010/main" val="6790581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cstate="print">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7FD29D6-81BA-4850-ADCE-EDEA29D130E1}" type="datetimeFigureOut">
              <a:rPr lang="en-GB" smtClean="0"/>
              <a:pPr/>
              <a:t>17/12/2019</a:t>
            </a:fld>
            <a:endParaRPr lang="en-GB"/>
          </a:p>
        </p:txBody>
      </p:sp>
      <p:sp>
        <p:nvSpPr>
          <p:cNvPr id="5" name="Footer Placeholder 4"/>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76FDEA45-A03F-4219-BFD2-7FB8DBD20ED3}" type="slidenum">
              <a:rPr lang="en-GB" smtClean="0"/>
              <a:pPr/>
              <a:t>‹#›</a:t>
            </a:fld>
            <a:endParaRPr lang="en-GB"/>
          </a:p>
        </p:txBody>
      </p:sp>
    </p:spTree>
    <p:extLst>
      <p:ext uri="{BB962C8B-B14F-4D97-AF65-F5344CB8AC3E}">
        <p14:creationId xmlns="" xmlns:p14="http://schemas.microsoft.com/office/powerpoint/2010/main" val="23590344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7FD29D6-81BA-4850-ADCE-EDEA29D130E1}" type="datetimeFigureOut">
              <a:rPr lang="en-GB" smtClean="0"/>
              <a:pPr/>
              <a:t>17/12/2019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6FDEA45-A03F-4219-BFD2-7FB8DBD20ED3}" type="slidenum">
              <a:rPr lang="en-GB" smtClean="0"/>
              <a:pPr/>
              <a:t>‹#›</a:t>
            </a:fld>
            <a:endParaRPr lang="en-GB"/>
          </a:p>
        </p:txBody>
      </p:sp>
    </p:spTree>
    <p:extLst>
      <p:ext uri="{BB962C8B-B14F-4D97-AF65-F5344CB8AC3E}">
        <p14:creationId xmlns="" xmlns:p14="http://schemas.microsoft.com/office/powerpoint/2010/main" val="30601090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7FD29D6-81BA-4850-ADCE-EDEA29D130E1}" type="datetimeFigureOut">
              <a:rPr lang="en-GB" smtClean="0"/>
              <a:pPr/>
              <a:t>17/12/2019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6FDEA45-A03F-4219-BFD2-7FB8DBD20ED3}" type="slidenum">
              <a:rPr lang="en-GB" smtClean="0"/>
              <a:pPr/>
              <a:t>‹#›</a:t>
            </a:fld>
            <a:endParaRPr lang="en-GB"/>
          </a:p>
        </p:txBody>
      </p:sp>
    </p:spTree>
    <p:extLst>
      <p:ext uri="{BB962C8B-B14F-4D97-AF65-F5344CB8AC3E}">
        <p14:creationId xmlns="" xmlns:p14="http://schemas.microsoft.com/office/powerpoint/2010/main" val="21376255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7FD29D6-81BA-4850-ADCE-EDEA29D130E1}" type="datetimeFigureOut">
              <a:rPr lang="en-GB" smtClean="0"/>
              <a:pPr/>
              <a:t>17/12/2019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6FDEA45-A03F-4219-BFD2-7FB8DBD20ED3}" type="slidenum">
              <a:rPr lang="en-GB" smtClean="0"/>
              <a:pPr/>
              <a:t>‹#›</a:t>
            </a:fld>
            <a:endParaRPr lang="en-GB"/>
          </a:p>
        </p:txBody>
      </p:sp>
    </p:spTree>
    <p:extLst>
      <p:ext uri="{BB962C8B-B14F-4D97-AF65-F5344CB8AC3E}">
        <p14:creationId xmlns="" xmlns:p14="http://schemas.microsoft.com/office/powerpoint/2010/main" val="2911330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7FD29D6-81BA-4850-ADCE-EDEA29D130E1}" type="datetimeFigureOut">
              <a:rPr lang="en-GB" smtClean="0"/>
              <a:pPr/>
              <a:t>17/12/2019</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76FDEA45-A03F-4219-BFD2-7FB8DBD20ED3}" type="slidenum">
              <a:rPr lang="en-GB" smtClean="0"/>
              <a:pPr/>
              <a:t>‹#›</a:t>
            </a:fld>
            <a:endParaRPr lang="en-GB"/>
          </a:p>
        </p:txBody>
      </p:sp>
    </p:spTree>
    <p:extLst>
      <p:ext uri="{BB962C8B-B14F-4D97-AF65-F5344CB8AC3E}">
        <p14:creationId xmlns="" xmlns:p14="http://schemas.microsoft.com/office/powerpoint/2010/main" val="42143200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cstate="print">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7FD29D6-81BA-4850-ADCE-EDEA29D130E1}" type="datetimeFigureOut">
              <a:rPr lang="en-GB" smtClean="0"/>
              <a:pPr/>
              <a:t>17/12/2019</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76FDEA45-A03F-4219-BFD2-7FB8DBD20ED3}" type="slidenum">
              <a:rPr lang="en-GB" smtClean="0"/>
              <a:pPr/>
              <a:t>‹#›</a:t>
            </a:fld>
            <a:endParaRPr lang="en-GB"/>
          </a:p>
        </p:txBody>
      </p:sp>
    </p:spTree>
    <p:extLst>
      <p:ext uri="{BB962C8B-B14F-4D97-AF65-F5344CB8AC3E}">
        <p14:creationId xmlns="" xmlns:p14="http://schemas.microsoft.com/office/powerpoint/2010/main" val="3565798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cstate="print">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7FD29D6-81BA-4850-ADCE-EDEA29D130E1}" type="datetimeFigureOut">
              <a:rPr lang="en-GB" smtClean="0"/>
              <a:pPr/>
              <a:t>17/12/2019</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76FDEA45-A03F-4219-BFD2-7FB8DBD20ED3}" type="slidenum">
              <a:rPr lang="en-GB" smtClean="0"/>
              <a:pPr/>
              <a:t>‹#›</a:t>
            </a:fld>
            <a:endParaRPr lang="en-GB"/>
          </a:p>
        </p:txBody>
      </p:sp>
    </p:spTree>
    <p:extLst>
      <p:ext uri="{BB962C8B-B14F-4D97-AF65-F5344CB8AC3E}">
        <p14:creationId xmlns="" xmlns:p14="http://schemas.microsoft.com/office/powerpoint/2010/main" val="4759623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cstate="print">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7FD29D6-81BA-4850-ADCE-EDEA29D130E1}" type="datetimeFigureOut">
              <a:rPr lang="en-GB" smtClean="0"/>
              <a:pPr/>
              <a:t>17/12/2019</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76FDEA45-A03F-4219-BFD2-7FB8DBD20ED3}" type="slidenum">
              <a:rPr lang="en-GB" smtClean="0"/>
              <a:pPr/>
              <a:t>‹#›</a:t>
            </a:fld>
            <a:endParaRPr lang="en-GB"/>
          </a:p>
        </p:txBody>
      </p:sp>
    </p:spTree>
    <p:extLst>
      <p:ext uri="{BB962C8B-B14F-4D97-AF65-F5344CB8AC3E}">
        <p14:creationId xmlns="" xmlns:p14="http://schemas.microsoft.com/office/powerpoint/2010/main" val="15169559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cstate="print">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A7FD29D6-81BA-4850-ADCE-EDEA29D130E1}" type="datetimeFigureOut">
              <a:rPr lang="en-GB" smtClean="0"/>
              <a:pPr/>
              <a:t>17/12/2019</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76FDEA45-A03F-4219-BFD2-7FB8DBD20ED3}" type="slidenum">
              <a:rPr lang="en-GB" smtClean="0"/>
              <a:pPr/>
              <a:t>‹#›</a:t>
            </a:fld>
            <a:endParaRPr lang="en-GB"/>
          </a:p>
        </p:txBody>
      </p:sp>
    </p:spTree>
    <p:extLst>
      <p:ext uri="{BB962C8B-B14F-4D97-AF65-F5344CB8AC3E}">
        <p14:creationId xmlns="" xmlns:p14="http://schemas.microsoft.com/office/powerpoint/2010/main" val="2221309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cstate="print">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A7FD29D6-81BA-4850-ADCE-EDEA29D130E1}" type="datetimeFigureOut">
              <a:rPr lang="en-GB" smtClean="0"/>
              <a:pPr/>
              <a:t>17/12/2019</a:t>
            </a:fld>
            <a:endParaRPr lang="en-GB"/>
          </a:p>
        </p:txBody>
      </p:sp>
      <p:sp>
        <p:nvSpPr>
          <p:cNvPr id="5" name="Footer Placeholder 4"/>
          <p:cNvSpPr>
            <a:spLocks noGrp="1"/>
          </p:cNvSpPr>
          <p:nvPr>
            <p:ph type="ftr" sz="quarter" idx="11"/>
          </p:nvPr>
        </p:nvSpPr>
        <p:spPr/>
        <p:txBody>
          <a:bodyPr/>
          <a:lstStyle/>
          <a:p>
            <a:endParaRPr lang="en-GB"/>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76FDEA45-A03F-4219-BFD2-7FB8DBD20ED3}" type="slidenum">
              <a:rPr lang="en-GB" smtClean="0"/>
              <a:pPr/>
              <a:t>‹#›</a:t>
            </a:fld>
            <a:endParaRPr lang="en-GB"/>
          </a:p>
        </p:txBody>
      </p:sp>
    </p:spTree>
    <p:extLst>
      <p:ext uri="{BB962C8B-B14F-4D97-AF65-F5344CB8AC3E}">
        <p14:creationId xmlns="" xmlns:p14="http://schemas.microsoft.com/office/powerpoint/2010/main" val="25017867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cstate="print">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7FD29D6-81BA-4850-ADCE-EDEA29D130E1}" type="datetimeFigureOut">
              <a:rPr lang="en-GB" smtClean="0"/>
              <a:pPr/>
              <a:t>17/12/2019</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76FDEA45-A03F-4219-BFD2-7FB8DBD20ED3}" type="slidenum">
              <a:rPr lang="en-GB" smtClean="0"/>
              <a:pPr/>
              <a:t>‹#›</a:t>
            </a:fld>
            <a:endParaRPr lang="en-GB"/>
          </a:p>
        </p:txBody>
      </p:sp>
    </p:spTree>
    <p:extLst>
      <p:ext uri="{BB962C8B-B14F-4D97-AF65-F5344CB8AC3E}">
        <p14:creationId xmlns="" xmlns:p14="http://schemas.microsoft.com/office/powerpoint/2010/main" val="14162736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A7FD29D6-81BA-4850-ADCE-EDEA29D130E1}" type="datetimeFigureOut">
              <a:rPr lang="en-GB" smtClean="0"/>
              <a:pPr/>
              <a:t>17/12/2019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6FDEA45-A03F-4219-BFD2-7FB8DBD20ED3}" type="slidenum">
              <a:rPr lang="en-GB" smtClean="0"/>
              <a:pPr/>
              <a:t>‹#›</a:t>
            </a:fld>
            <a:endParaRPr lang="en-GB"/>
          </a:p>
        </p:txBody>
      </p:sp>
    </p:spTree>
    <p:extLst>
      <p:ext uri="{BB962C8B-B14F-4D97-AF65-F5344CB8AC3E}">
        <p14:creationId xmlns="" xmlns:p14="http://schemas.microsoft.com/office/powerpoint/2010/main" val="17262645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A7FD29D6-81BA-4850-ADCE-EDEA29D130E1}" type="datetimeFigureOut">
              <a:rPr lang="en-GB" smtClean="0"/>
              <a:pPr/>
              <a:t>17/12/2019</a:t>
            </a:fld>
            <a:endParaRPr lang="en-GB"/>
          </a:p>
        </p:txBody>
      </p:sp>
      <p:sp>
        <p:nvSpPr>
          <p:cNvPr id="8" name="Footer Placeholder 7"/>
          <p:cNvSpPr>
            <a:spLocks noGrp="1"/>
          </p:cNvSpPr>
          <p:nvPr>
            <p:ph type="ftr" sz="quarter" idx="11"/>
          </p:nvPr>
        </p:nvSpPr>
        <p:spPr>
          <a:xfrm>
            <a:off x="561111" y="6391838"/>
            <a:ext cx="3644282" cy="304801"/>
          </a:xfrm>
        </p:spPr>
        <p:txBody>
          <a:bodyPr/>
          <a:lstStyle/>
          <a:p>
            <a:endParaRPr lang="en-GB"/>
          </a:p>
        </p:txBody>
      </p:sp>
      <p:sp>
        <p:nvSpPr>
          <p:cNvPr id="9" name="Slide Number Placeholder 8"/>
          <p:cNvSpPr>
            <a:spLocks noGrp="1"/>
          </p:cNvSpPr>
          <p:nvPr>
            <p:ph type="sldNum" sz="quarter" idx="12"/>
          </p:nvPr>
        </p:nvSpPr>
        <p:spPr/>
        <p:txBody>
          <a:bodyPr/>
          <a:lstStyle/>
          <a:p>
            <a:fld id="{76FDEA45-A03F-4219-BFD2-7FB8DBD20ED3}" type="slidenum">
              <a:rPr lang="en-GB" smtClean="0"/>
              <a:pPr/>
              <a:t>‹#›</a:t>
            </a:fld>
            <a:endParaRPr lang="en-GB"/>
          </a:p>
        </p:txBody>
      </p:sp>
    </p:spTree>
    <p:extLst>
      <p:ext uri="{BB962C8B-B14F-4D97-AF65-F5344CB8AC3E}">
        <p14:creationId xmlns="" xmlns:p14="http://schemas.microsoft.com/office/powerpoint/2010/main" val="20954295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A7FD29D6-81BA-4850-ADCE-EDEA29D130E1}" type="datetimeFigureOut">
              <a:rPr lang="en-GB" smtClean="0"/>
              <a:pPr/>
              <a:t>17/12/2019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FDEA45-A03F-4219-BFD2-7FB8DBD20ED3}" type="slidenum">
              <a:rPr lang="en-GB" smtClean="0"/>
              <a:pPr/>
              <a:t>‹#›</a:t>
            </a:fld>
            <a:endParaRPr lang="en-GB"/>
          </a:p>
        </p:txBody>
      </p:sp>
    </p:spTree>
    <p:extLst>
      <p:ext uri="{BB962C8B-B14F-4D97-AF65-F5344CB8AC3E}">
        <p14:creationId xmlns="" xmlns:p14="http://schemas.microsoft.com/office/powerpoint/2010/main" val="39217060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cstate="print">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A7FD29D6-81BA-4850-ADCE-EDEA29D130E1}" type="datetimeFigureOut">
              <a:rPr lang="en-GB" smtClean="0"/>
              <a:pPr/>
              <a:t>17/12/2019</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76FDEA45-A03F-4219-BFD2-7FB8DBD20ED3}" type="slidenum">
              <a:rPr lang="en-GB" smtClean="0"/>
              <a:pPr/>
              <a:t>‹#›</a:t>
            </a:fld>
            <a:endParaRPr lang="en-GB"/>
          </a:p>
        </p:txBody>
      </p:sp>
    </p:spTree>
    <p:extLst>
      <p:ext uri="{BB962C8B-B14F-4D97-AF65-F5344CB8AC3E}">
        <p14:creationId xmlns="" xmlns:p14="http://schemas.microsoft.com/office/powerpoint/2010/main" val="33261765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cstate="print">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A7FD29D6-81BA-4850-ADCE-EDEA29D130E1}" type="datetimeFigureOut">
              <a:rPr lang="en-GB" smtClean="0"/>
              <a:pPr/>
              <a:t>17/12/2019</a:t>
            </a:fld>
            <a:endParaRPr lang="en-GB"/>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76FDEA45-A03F-4219-BFD2-7FB8DBD20ED3}" type="slidenum">
              <a:rPr lang="en-GB" smtClean="0"/>
              <a:pPr/>
              <a:t>‹#›</a:t>
            </a:fld>
            <a:endParaRPr lang="en-GB"/>
          </a:p>
        </p:txBody>
      </p:sp>
    </p:spTree>
    <p:extLst>
      <p:ext uri="{BB962C8B-B14F-4D97-AF65-F5344CB8AC3E}">
        <p14:creationId xmlns="" xmlns:p14="http://schemas.microsoft.com/office/powerpoint/2010/main" val="294143502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2C8BBCB-49FF-451C-8732-7C836B8BA2DA}"/>
              </a:ext>
            </a:extLst>
          </p:cNvPr>
          <p:cNvSpPr>
            <a:spLocks noGrp="1"/>
          </p:cNvSpPr>
          <p:nvPr>
            <p:ph type="ctrTitle"/>
          </p:nvPr>
        </p:nvSpPr>
        <p:spPr/>
        <p:txBody>
          <a:bodyPr/>
          <a:lstStyle/>
          <a:p>
            <a:r>
              <a:rPr lang="en-GB" dirty="0"/>
              <a:t>Managing enterprise in the 21</a:t>
            </a:r>
            <a:r>
              <a:rPr lang="en-GB" baseline="30000" dirty="0"/>
              <a:t>st</a:t>
            </a:r>
            <a:r>
              <a:rPr lang="en-GB" dirty="0"/>
              <a:t> century</a:t>
            </a:r>
          </a:p>
        </p:txBody>
      </p:sp>
      <p:sp>
        <p:nvSpPr>
          <p:cNvPr id="3" name="Subtitle 2">
            <a:extLst>
              <a:ext uri="{FF2B5EF4-FFF2-40B4-BE49-F238E27FC236}">
                <a16:creationId xmlns="" xmlns:a16="http://schemas.microsoft.com/office/drawing/2014/main" id="{92CE2E0A-8EC0-46F8-82B0-94084FCF18C2}"/>
              </a:ext>
            </a:extLst>
          </p:cNvPr>
          <p:cNvSpPr>
            <a:spLocks noGrp="1"/>
          </p:cNvSpPr>
          <p:nvPr>
            <p:ph type="subTitle" idx="1"/>
          </p:nvPr>
        </p:nvSpPr>
        <p:spPr/>
        <p:txBody>
          <a:bodyPr/>
          <a:lstStyle/>
          <a:p>
            <a:r>
              <a:rPr lang="ro-RO" dirty="0"/>
              <a:t> </a:t>
            </a:r>
          </a:p>
          <a:p>
            <a:endParaRPr lang="en-GB" dirty="0"/>
          </a:p>
        </p:txBody>
      </p:sp>
    </p:spTree>
    <p:extLst>
      <p:ext uri="{BB962C8B-B14F-4D97-AF65-F5344CB8AC3E}">
        <p14:creationId xmlns="" xmlns:p14="http://schemas.microsoft.com/office/powerpoint/2010/main" val="26974845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10744E1-0F4C-4FDC-9A8D-9F4466A64A8B}"/>
              </a:ext>
            </a:extLst>
          </p:cNvPr>
          <p:cNvSpPr>
            <a:spLocks noGrp="1"/>
          </p:cNvSpPr>
          <p:nvPr>
            <p:ph type="title"/>
          </p:nvPr>
        </p:nvSpPr>
        <p:spPr/>
        <p:txBody>
          <a:bodyPr/>
          <a:lstStyle/>
          <a:p>
            <a:pPr>
              <a:lnSpc>
                <a:spcPct val="115000"/>
              </a:lnSpc>
              <a:spcAft>
                <a:spcPts val="1000"/>
              </a:spcAft>
            </a:pPr>
            <a:r>
              <a:rPr lang="en-GB" sz="2400" b="1" dirty="0">
                <a:latin typeface="Times New Roman" panose="02020603050405020304" pitchFamily="18" charset="0"/>
                <a:ea typeface="Calibri" panose="020F0502020204030204" pitchFamily="34" charset="0"/>
                <a:cs typeface="Times New Roman" panose="02020603050405020304" pitchFamily="18" charset="0"/>
              </a:rPr>
              <a:t> </a:t>
            </a:r>
            <a:r>
              <a:rPr lang="en-GB" sz="2400" dirty="0">
                <a:latin typeface="Times New Roman" panose="02020603050405020304" pitchFamily="18" charset="0"/>
                <a:ea typeface="Calibri" panose="020F0502020204030204" pitchFamily="34" charset="0"/>
                <a:cs typeface="Times New Roman" panose="02020603050405020304" pitchFamily="18" charset="0"/>
              </a:rPr>
              <a:t/>
            </a:r>
            <a:br>
              <a:rPr lang="en-GB" sz="2400" dirty="0">
                <a:latin typeface="Times New Roman" panose="02020603050405020304" pitchFamily="18" charset="0"/>
                <a:ea typeface="Calibri" panose="020F0502020204030204" pitchFamily="34" charset="0"/>
                <a:cs typeface="Times New Roman" panose="02020603050405020304" pitchFamily="18" charset="0"/>
              </a:rPr>
            </a:br>
            <a:r>
              <a:rPr lang="en-GB" b="1" i="1" u="sng" dirty="0">
                <a:latin typeface="Times New Roman" panose="02020603050405020304" pitchFamily="18" charset="0"/>
                <a:ea typeface="Calibri" panose="020F0502020204030204" pitchFamily="34" charset="0"/>
                <a:cs typeface="Times New Roman" panose="02020603050405020304" pitchFamily="18" charset="0"/>
              </a:rPr>
              <a:t>The Mimosa Restaurant</a:t>
            </a:r>
            <a:r>
              <a:rPr lang="en-GB" sz="2400" dirty="0">
                <a:latin typeface="Times New Roman" panose="02020603050405020304" pitchFamily="18" charset="0"/>
                <a:ea typeface="Calibri" panose="020F0502020204030204" pitchFamily="34" charset="0"/>
                <a:cs typeface="Times New Roman" panose="02020603050405020304" pitchFamily="18" charset="0"/>
              </a:rPr>
              <a:t/>
            </a:r>
            <a:br>
              <a:rPr lang="en-GB" sz="2400" dirty="0">
                <a:latin typeface="Times New Roman" panose="02020603050405020304" pitchFamily="18" charset="0"/>
                <a:ea typeface="Calibri" panose="020F0502020204030204" pitchFamily="34" charset="0"/>
                <a:cs typeface="Times New Roman" panose="02020603050405020304" pitchFamily="18" charset="0"/>
              </a:rPr>
            </a:br>
            <a:endParaRPr lang="en-GB"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 xmlns:a16="http://schemas.microsoft.com/office/drawing/2014/main" id="{9266642B-62F5-4122-9069-7EEB096C15EC}"/>
              </a:ext>
            </a:extLst>
          </p:cNvPr>
          <p:cNvSpPr>
            <a:spLocks noGrp="1"/>
          </p:cNvSpPr>
          <p:nvPr>
            <p:ph idx="1"/>
          </p:nvPr>
        </p:nvSpPr>
        <p:spPr/>
        <p:txBody>
          <a:bodyPr>
            <a:normAutofit fontScale="92500"/>
          </a:bodyPr>
          <a:lstStyle/>
          <a:p>
            <a:pPr marL="0" indent="0">
              <a:buNone/>
            </a:pPr>
            <a:r>
              <a:rPr lang="en-GB" b="1" dirty="0">
                <a:latin typeface="Times New Roman" panose="02020603050405020304" pitchFamily="18" charset="0"/>
                <a:cs typeface="Times New Roman" panose="02020603050405020304" pitchFamily="18" charset="0"/>
              </a:rPr>
              <a:t>Students:</a:t>
            </a:r>
            <a:endParaRPr lang="en-GB" dirty="0">
              <a:latin typeface="Times New Roman" panose="02020603050405020304" pitchFamily="18" charset="0"/>
              <a:cs typeface="Times New Roman" panose="02020603050405020304" pitchFamily="18" charset="0"/>
            </a:endParaRPr>
          </a:p>
          <a:p>
            <a:pPr lvl="0"/>
            <a:r>
              <a:rPr lang="en-GB" b="1" u="sng" dirty="0">
                <a:latin typeface="Times New Roman" panose="02020603050405020304" pitchFamily="18" charset="0"/>
                <a:cs typeface="Times New Roman" panose="02020603050405020304" pitchFamily="18" charset="0"/>
              </a:rPr>
              <a:t>Irina Daniela Merlan-1818268</a:t>
            </a:r>
            <a:r>
              <a:rPr lang="en-GB" b="1" dirty="0">
                <a:latin typeface="Times New Roman" panose="02020603050405020304" pitchFamily="18" charset="0"/>
                <a:cs typeface="Times New Roman" panose="02020603050405020304" pitchFamily="18" charset="0"/>
              </a:rPr>
              <a:t> (Introduction, Company Profile: Aim, Objectives, Mission and Vision, Purposes of the business, Current status of your business, Conclusion)</a:t>
            </a:r>
            <a:endParaRPr lang="en-GB" dirty="0">
              <a:latin typeface="Times New Roman" panose="02020603050405020304" pitchFamily="18" charset="0"/>
              <a:cs typeface="Times New Roman" panose="02020603050405020304" pitchFamily="18" charset="0"/>
            </a:endParaRPr>
          </a:p>
          <a:p>
            <a:pPr lvl="0"/>
            <a:r>
              <a:rPr lang="en-GB" b="1" dirty="0" err="1">
                <a:latin typeface="Times New Roman" panose="02020603050405020304" pitchFamily="18" charset="0"/>
                <a:cs typeface="Times New Roman" panose="02020603050405020304" pitchFamily="18" charset="0"/>
              </a:rPr>
              <a:t>Shekinah</a:t>
            </a:r>
            <a:r>
              <a:rPr lang="en-GB" b="1" dirty="0">
                <a:latin typeface="Times New Roman" panose="02020603050405020304" pitchFamily="18" charset="0"/>
                <a:cs typeface="Times New Roman" panose="02020603050405020304" pitchFamily="18" charset="0"/>
              </a:rPr>
              <a:t> Sam-Jolly-1818258</a:t>
            </a:r>
            <a:r>
              <a:rPr lang="ro-RO" b="1" dirty="0">
                <a:latin typeface="Times New Roman" panose="02020603050405020304" pitchFamily="18" charset="0"/>
                <a:cs typeface="Times New Roman" panose="02020603050405020304" pitchFamily="18" charset="0"/>
              </a:rPr>
              <a:t>(</a:t>
            </a:r>
            <a:r>
              <a:rPr lang="en-GB" b="1" dirty="0">
                <a:latin typeface="Times New Roman" panose="02020603050405020304" pitchFamily="18" charset="0"/>
                <a:cs typeface="Times New Roman" panose="02020603050405020304" pitchFamily="18" charset="0"/>
              </a:rPr>
              <a:t>Business Analysis/Market Research: How current business market is? How are the main customers? What is the customers demography? What kind of products/services they are offering? What kind </a:t>
            </a:r>
            <a:r>
              <a:rPr lang="en-GB" b="1">
                <a:latin typeface="Times New Roman" panose="02020603050405020304" pitchFamily="18" charset="0"/>
                <a:cs typeface="Times New Roman" panose="02020603050405020304" pitchFamily="18" charset="0"/>
              </a:rPr>
              <a:t>of </a:t>
            </a:r>
            <a:r>
              <a:rPr lang="en-GB" b="1" smtClean="0">
                <a:latin typeface="Times New Roman" panose="02020603050405020304" pitchFamily="18" charset="0"/>
                <a:cs typeface="Times New Roman" panose="02020603050405020304" pitchFamily="18" charset="0"/>
              </a:rPr>
              <a:t>technology </a:t>
            </a:r>
            <a:r>
              <a:rPr lang="en-GB" b="1" dirty="0">
                <a:latin typeface="Times New Roman" panose="02020603050405020304" pitchFamily="18" charset="0"/>
                <a:cs typeface="Times New Roman" panose="02020603050405020304" pitchFamily="18" charset="0"/>
              </a:rPr>
              <a:t>currently business market is using? SWOT Analysis, PESTLE</a:t>
            </a:r>
            <a:r>
              <a:rPr lang="ro-RO" b="1" dirty="0">
                <a:latin typeface="Times New Roman" panose="02020603050405020304" pitchFamily="18" charset="0"/>
                <a:cs typeface="Times New Roman" panose="02020603050405020304" pitchFamily="18" charset="0"/>
              </a:rPr>
              <a:t>)</a:t>
            </a:r>
            <a:endParaRPr lang="en-GB" dirty="0">
              <a:latin typeface="Times New Roman" panose="02020603050405020304" pitchFamily="18" charset="0"/>
              <a:cs typeface="Times New Roman" panose="02020603050405020304" pitchFamily="18" charset="0"/>
            </a:endParaRPr>
          </a:p>
          <a:p>
            <a:pPr lvl="0"/>
            <a:r>
              <a:rPr lang="en-GB" b="1" dirty="0" err="1">
                <a:latin typeface="Times New Roman" panose="02020603050405020304" pitchFamily="18" charset="0"/>
                <a:cs typeface="Times New Roman" panose="02020603050405020304" pitchFamily="18" charset="0"/>
              </a:rPr>
              <a:t>Alexandru</a:t>
            </a:r>
            <a:r>
              <a:rPr lang="en-GB" b="1" dirty="0">
                <a:latin typeface="Times New Roman" panose="02020603050405020304" pitchFamily="18" charset="0"/>
                <a:cs typeface="Times New Roman" panose="02020603050405020304" pitchFamily="18" charset="0"/>
              </a:rPr>
              <a:t>- Andrei Cojocaru-1818263(Administration)</a:t>
            </a:r>
            <a:endParaRPr lang="en-GB" dirty="0">
              <a:latin typeface="Times New Roman" panose="02020603050405020304" pitchFamily="18" charset="0"/>
              <a:cs typeface="Times New Roman" panose="02020603050405020304" pitchFamily="18" charset="0"/>
            </a:endParaRPr>
          </a:p>
          <a:p>
            <a:pPr lvl="0"/>
            <a:r>
              <a:rPr lang="en-GB" b="1" dirty="0" err="1">
                <a:latin typeface="Times New Roman" panose="02020603050405020304" pitchFamily="18" charset="0"/>
                <a:cs typeface="Times New Roman" panose="02020603050405020304" pitchFamily="18" charset="0"/>
              </a:rPr>
              <a:t>Shereicka</a:t>
            </a:r>
            <a:r>
              <a:rPr lang="en-GB" b="1" dirty="0">
                <a:latin typeface="Times New Roman" panose="02020603050405020304" pitchFamily="18" charset="0"/>
                <a:cs typeface="Times New Roman" panose="02020603050405020304" pitchFamily="18" charset="0"/>
              </a:rPr>
              <a:t> Nelson-1818265(Finance Part)</a:t>
            </a:r>
            <a:endParaRPr lang="en-GB" dirty="0">
              <a:latin typeface="Times New Roman" panose="02020603050405020304" pitchFamily="18" charset="0"/>
              <a:cs typeface="Times New Roman" panose="02020603050405020304" pitchFamily="18" charset="0"/>
            </a:endParaRPr>
          </a:p>
          <a:p>
            <a:pPr lvl="0"/>
            <a:r>
              <a:rPr lang="en-GB" b="1" dirty="0">
                <a:latin typeface="Times New Roman" panose="02020603050405020304" pitchFamily="18" charset="0"/>
                <a:cs typeface="Times New Roman" panose="02020603050405020304" pitchFamily="18" charset="0"/>
              </a:rPr>
              <a:t>Cristina Elena </a:t>
            </a:r>
            <a:r>
              <a:rPr lang="en-GB" b="1" dirty="0" err="1">
                <a:latin typeface="Times New Roman" panose="02020603050405020304" pitchFamily="18" charset="0"/>
                <a:cs typeface="Times New Roman" panose="02020603050405020304" pitchFamily="18" charset="0"/>
              </a:rPr>
              <a:t>Serbanoiu</a:t>
            </a:r>
            <a:r>
              <a:rPr lang="en-GB" b="1" dirty="0">
                <a:latin typeface="Times New Roman" panose="02020603050405020304" pitchFamily="18" charset="0"/>
                <a:cs typeface="Times New Roman" panose="02020603050405020304" pitchFamily="18" charset="0"/>
              </a:rPr>
              <a:t>- 1818451(Marketing)</a:t>
            </a:r>
            <a:endParaRPr lang="en-GB" dirty="0">
              <a:latin typeface="Times New Roman" panose="02020603050405020304" pitchFamily="18" charset="0"/>
              <a:cs typeface="Times New Roman" panose="02020603050405020304" pitchFamily="18" charset="0"/>
            </a:endParaRPr>
          </a:p>
          <a:p>
            <a:pPr algn="just"/>
            <a:endParaRPr lang="en-GB" dirty="0"/>
          </a:p>
        </p:txBody>
      </p:sp>
    </p:spTree>
    <p:extLst>
      <p:ext uri="{BB962C8B-B14F-4D97-AF65-F5344CB8AC3E}">
        <p14:creationId xmlns="" xmlns:p14="http://schemas.microsoft.com/office/powerpoint/2010/main" val="23874231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03D4CA7-A9EA-4023-B5F3-DCB37386BCDA}"/>
              </a:ext>
            </a:extLst>
          </p:cNvPr>
          <p:cNvSpPr>
            <a:spLocks noGrp="1"/>
          </p:cNvSpPr>
          <p:nvPr>
            <p:ph type="title"/>
          </p:nvPr>
        </p:nvSpPr>
        <p:spPr/>
        <p:txBody>
          <a:bodyPr/>
          <a:lstStyle/>
          <a:p>
            <a:r>
              <a:rPr lang="ro-RO" b="1" dirty="0"/>
              <a:t>Table of Contents: </a:t>
            </a:r>
            <a:r>
              <a:rPr lang="en-GB" dirty="0"/>
              <a:t/>
            </a:r>
            <a:br>
              <a:rPr lang="en-GB" dirty="0"/>
            </a:br>
            <a:endParaRPr lang="en-GB"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 xmlns:a16="http://schemas.microsoft.com/office/drawing/2014/main" id="{38BABF95-F97F-448F-B840-2731FB5DC0FA}"/>
              </a:ext>
            </a:extLst>
          </p:cNvPr>
          <p:cNvSpPr>
            <a:spLocks noGrp="1"/>
          </p:cNvSpPr>
          <p:nvPr>
            <p:ph idx="1"/>
          </p:nvPr>
        </p:nvSpPr>
        <p:spPr>
          <a:xfrm>
            <a:off x="1154954" y="2603500"/>
            <a:ext cx="10231914" cy="3416300"/>
          </a:xfrm>
        </p:spPr>
        <p:txBody>
          <a:bodyPr>
            <a:normAutofit fontScale="85000" lnSpcReduction="10000"/>
          </a:bodyPr>
          <a:lstStyle/>
          <a:p>
            <a:r>
              <a:rPr lang="ro-RO" sz="1900" b="1" dirty="0">
                <a:solidFill>
                  <a:schemeClr val="tx1"/>
                </a:solidFill>
                <a:latin typeface="Times New Roman" pitchFamily="18" charset="0"/>
                <a:cs typeface="Times New Roman" pitchFamily="18" charset="0"/>
              </a:rPr>
              <a:t>1.0.</a:t>
            </a:r>
            <a:r>
              <a:rPr lang="en-GB" sz="1900" b="1" dirty="0">
                <a:solidFill>
                  <a:schemeClr val="tx1"/>
                </a:solidFill>
                <a:latin typeface="Times New Roman" pitchFamily="18" charset="0"/>
                <a:cs typeface="Times New Roman" pitchFamily="18" charset="0"/>
              </a:rPr>
              <a:t>Company Profile: Aim, Mission and Vision, Purposes of the business, Current status</a:t>
            </a:r>
            <a:r>
              <a:rPr lang="ro-RO" sz="1900" b="1" dirty="0">
                <a:solidFill>
                  <a:schemeClr val="tx1"/>
                </a:solidFill>
                <a:latin typeface="Times New Roman" pitchFamily="18" charset="0"/>
                <a:cs typeface="Times New Roman" pitchFamily="18" charset="0"/>
              </a:rPr>
              <a:t> …………...….page 4</a:t>
            </a:r>
            <a:endParaRPr lang="en-GB" sz="1900" dirty="0">
              <a:solidFill>
                <a:schemeClr val="tx1"/>
              </a:solidFill>
              <a:latin typeface="Times New Roman" pitchFamily="18" charset="0"/>
              <a:cs typeface="Times New Roman" pitchFamily="18" charset="0"/>
            </a:endParaRPr>
          </a:p>
          <a:p>
            <a:r>
              <a:rPr lang="ro-RO" sz="1900" b="1" dirty="0">
                <a:solidFill>
                  <a:schemeClr val="tx1"/>
                </a:solidFill>
                <a:latin typeface="Times New Roman" pitchFamily="18" charset="0"/>
                <a:cs typeface="Times New Roman" pitchFamily="18" charset="0"/>
              </a:rPr>
              <a:t>1.1. Objectives……………………………………………………………………………………………..…....page 5</a:t>
            </a:r>
            <a:endParaRPr lang="en-GB" sz="1900" dirty="0">
              <a:solidFill>
                <a:schemeClr val="tx1"/>
              </a:solidFill>
              <a:latin typeface="Times New Roman" pitchFamily="18" charset="0"/>
              <a:cs typeface="Times New Roman" pitchFamily="18" charset="0"/>
            </a:endParaRPr>
          </a:p>
          <a:p>
            <a:r>
              <a:rPr lang="ro-RO" sz="1900" b="1" dirty="0">
                <a:solidFill>
                  <a:schemeClr val="tx1"/>
                </a:solidFill>
                <a:latin typeface="Times New Roman" pitchFamily="18" charset="0"/>
                <a:cs typeface="Times New Roman" pitchFamily="18" charset="0"/>
              </a:rPr>
              <a:t>2.Marketing……………………………………………………………………………………………..………page 6</a:t>
            </a:r>
            <a:endParaRPr lang="en-GB" sz="1900" dirty="0">
              <a:solidFill>
                <a:schemeClr val="tx1"/>
              </a:solidFill>
              <a:latin typeface="Times New Roman" pitchFamily="18" charset="0"/>
              <a:cs typeface="Times New Roman" pitchFamily="18" charset="0"/>
            </a:endParaRPr>
          </a:p>
          <a:p>
            <a:r>
              <a:rPr lang="ro-RO" sz="1900" b="1" dirty="0">
                <a:solidFill>
                  <a:schemeClr val="tx1"/>
                </a:solidFill>
                <a:latin typeface="Times New Roman" pitchFamily="18" charset="0"/>
                <a:cs typeface="Times New Roman" pitchFamily="18" charset="0"/>
              </a:rPr>
              <a:t>3.Finance……………………………………………………………………………………………………..</a:t>
            </a:r>
            <a:r>
              <a:rPr lang="en-GB" sz="1900" b="1" dirty="0">
                <a:solidFill>
                  <a:schemeClr val="tx1"/>
                </a:solidFill>
                <a:latin typeface="Times New Roman" pitchFamily="18" charset="0"/>
                <a:cs typeface="Times New Roman" pitchFamily="18" charset="0"/>
              </a:rPr>
              <a:t> </a:t>
            </a:r>
            <a:r>
              <a:rPr lang="ro-RO" sz="1900" b="1" dirty="0">
                <a:solidFill>
                  <a:schemeClr val="tx1"/>
                </a:solidFill>
                <a:latin typeface="Times New Roman" pitchFamily="18" charset="0"/>
                <a:cs typeface="Times New Roman" pitchFamily="18" charset="0"/>
              </a:rPr>
              <a:t>....page 8</a:t>
            </a:r>
            <a:endParaRPr lang="en-GB" sz="1900" dirty="0">
              <a:solidFill>
                <a:schemeClr val="tx1"/>
              </a:solidFill>
              <a:latin typeface="Times New Roman" pitchFamily="18" charset="0"/>
              <a:cs typeface="Times New Roman" pitchFamily="18" charset="0"/>
            </a:endParaRPr>
          </a:p>
          <a:p>
            <a:r>
              <a:rPr lang="ro-RO" sz="1900" b="1" dirty="0">
                <a:solidFill>
                  <a:schemeClr val="tx1"/>
                </a:solidFill>
                <a:latin typeface="Times New Roman" pitchFamily="18" charset="0"/>
                <a:cs typeface="Times New Roman" pitchFamily="18" charset="0"/>
              </a:rPr>
              <a:t>4.Administration……………………………………………………………..……………………………</a:t>
            </a:r>
            <a:r>
              <a:rPr lang="en-GB" sz="1900" b="1" dirty="0">
                <a:solidFill>
                  <a:schemeClr val="tx1"/>
                </a:solidFill>
                <a:latin typeface="Times New Roman" pitchFamily="18" charset="0"/>
                <a:cs typeface="Times New Roman" pitchFamily="18" charset="0"/>
              </a:rPr>
              <a:t>…</a:t>
            </a:r>
            <a:r>
              <a:rPr lang="ro-RO" sz="1900" b="1" dirty="0">
                <a:solidFill>
                  <a:schemeClr val="tx1"/>
                </a:solidFill>
                <a:latin typeface="Times New Roman" pitchFamily="18" charset="0"/>
                <a:cs typeface="Times New Roman" pitchFamily="18" charset="0"/>
              </a:rPr>
              <a:t>…page  10</a:t>
            </a:r>
            <a:endParaRPr lang="en-GB" sz="1900" dirty="0">
              <a:solidFill>
                <a:schemeClr val="tx1"/>
              </a:solidFill>
              <a:latin typeface="Times New Roman" pitchFamily="18" charset="0"/>
              <a:cs typeface="Times New Roman" pitchFamily="18" charset="0"/>
            </a:endParaRPr>
          </a:p>
          <a:p>
            <a:r>
              <a:rPr lang="ro-RO" sz="1900" b="1" dirty="0">
                <a:solidFill>
                  <a:schemeClr val="tx1"/>
                </a:solidFill>
                <a:latin typeface="Times New Roman" pitchFamily="18" charset="0"/>
                <a:cs typeface="Times New Roman" pitchFamily="18" charset="0"/>
              </a:rPr>
              <a:t>5.BusinessAnalysis……………………………………………………………….………………………….......page </a:t>
            </a:r>
            <a:r>
              <a:rPr lang="en-GB" sz="1900" b="1" dirty="0">
                <a:solidFill>
                  <a:schemeClr val="tx1"/>
                </a:solidFill>
                <a:latin typeface="Times New Roman" pitchFamily="18" charset="0"/>
                <a:cs typeface="Times New Roman" pitchFamily="18" charset="0"/>
              </a:rPr>
              <a:t>12</a:t>
            </a:r>
            <a:endParaRPr lang="en-GB" sz="1900" dirty="0">
              <a:solidFill>
                <a:schemeClr val="tx1"/>
              </a:solidFill>
              <a:latin typeface="Times New Roman" pitchFamily="18" charset="0"/>
              <a:cs typeface="Times New Roman" pitchFamily="18" charset="0"/>
            </a:endParaRPr>
          </a:p>
          <a:p>
            <a:r>
              <a:rPr lang="ro-RO" sz="1900" b="1" dirty="0">
                <a:solidFill>
                  <a:schemeClr val="tx1"/>
                </a:solidFill>
                <a:latin typeface="Times New Roman" pitchFamily="18" charset="0"/>
                <a:cs typeface="Times New Roman" pitchFamily="18" charset="0"/>
              </a:rPr>
              <a:t>6.Conclusion…………………………………………………………………………………………………..... page </a:t>
            </a:r>
            <a:r>
              <a:rPr lang="en-GB" sz="1900" b="1" dirty="0">
                <a:solidFill>
                  <a:schemeClr val="tx1"/>
                </a:solidFill>
                <a:latin typeface="Times New Roman" pitchFamily="18" charset="0"/>
                <a:cs typeface="Times New Roman" pitchFamily="18" charset="0"/>
              </a:rPr>
              <a:t>15</a:t>
            </a:r>
            <a:endParaRPr lang="en-GB" sz="1900" dirty="0">
              <a:solidFill>
                <a:schemeClr val="tx1"/>
              </a:solidFill>
              <a:latin typeface="Times New Roman" pitchFamily="18" charset="0"/>
              <a:cs typeface="Times New Roman" pitchFamily="18" charset="0"/>
            </a:endParaRPr>
          </a:p>
          <a:p>
            <a:r>
              <a:rPr lang="ro-RO" sz="1900" b="1" dirty="0">
                <a:solidFill>
                  <a:schemeClr val="tx1"/>
                </a:solidFill>
                <a:latin typeface="Times New Roman" pitchFamily="18" charset="0"/>
                <a:cs typeface="Times New Roman" pitchFamily="18" charset="0"/>
              </a:rPr>
              <a:t>7.Refferences…………………………………………………………………………………………………….page </a:t>
            </a:r>
            <a:r>
              <a:rPr lang="en-GB" sz="1900" b="1" dirty="0">
                <a:solidFill>
                  <a:schemeClr val="tx1"/>
                </a:solidFill>
                <a:latin typeface="Times New Roman" pitchFamily="18" charset="0"/>
                <a:cs typeface="Times New Roman" pitchFamily="18" charset="0"/>
              </a:rPr>
              <a:t>16</a:t>
            </a:r>
            <a:endParaRPr lang="en-GB" sz="1900" dirty="0">
              <a:solidFill>
                <a:schemeClr val="tx1"/>
              </a:solidFill>
              <a:latin typeface="Times New Roman" pitchFamily="18" charset="0"/>
              <a:cs typeface="Times New Roman" pitchFamily="18" charset="0"/>
            </a:endParaRPr>
          </a:p>
          <a:p>
            <a:pPr>
              <a:buNone/>
            </a:pPr>
            <a:endParaRPr lang="en-GB" dirty="0">
              <a:latin typeface="Times New Roman" pitchFamily="18" charset="0"/>
              <a:cs typeface="Times New Roman" pitchFamily="18" charset="0"/>
            </a:endParaRPr>
          </a:p>
        </p:txBody>
      </p:sp>
    </p:spTree>
    <p:extLst>
      <p:ext uri="{BB962C8B-B14F-4D97-AF65-F5344CB8AC3E}">
        <p14:creationId xmlns="" xmlns:p14="http://schemas.microsoft.com/office/powerpoint/2010/main" val="23783124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10744E1-0F4C-4FDC-9A8D-9F4466A64A8B}"/>
              </a:ext>
            </a:extLst>
          </p:cNvPr>
          <p:cNvSpPr>
            <a:spLocks noGrp="1"/>
          </p:cNvSpPr>
          <p:nvPr>
            <p:ph type="title"/>
          </p:nvPr>
        </p:nvSpPr>
        <p:spPr>
          <a:xfrm>
            <a:off x="732259" y="809766"/>
            <a:ext cx="8761413" cy="706964"/>
          </a:xfrm>
        </p:spPr>
        <p:txBody>
          <a:bodyPr/>
          <a:lstStyle/>
          <a:p>
            <a:pPr>
              <a:lnSpc>
                <a:spcPct val="115000"/>
              </a:lnSpc>
              <a:spcAft>
                <a:spcPts val="1000"/>
              </a:spcAft>
            </a:pPr>
            <a:r>
              <a:rPr lang="ro-RO" sz="3200" b="1" dirty="0">
                <a:latin typeface="Times New Roman" panose="02020603050405020304" pitchFamily="18" charset="0"/>
                <a:ea typeface="Calibri" panose="020F0502020204030204" pitchFamily="34" charset="0"/>
                <a:cs typeface="Times New Roman" panose="02020603050405020304" pitchFamily="18" charset="0"/>
              </a:rPr>
              <a:t>Company Profile</a:t>
            </a:r>
            <a:endParaRPr lang="en-GB" sz="32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 xmlns:a16="http://schemas.microsoft.com/office/drawing/2014/main" id="{9266642B-62F5-4122-9069-7EEB096C15EC}"/>
              </a:ext>
            </a:extLst>
          </p:cNvPr>
          <p:cNvSpPr>
            <a:spLocks noGrp="1"/>
          </p:cNvSpPr>
          <p:nvPr>
            <p:ph idx="1"/>
          </p:nvPr>
        </p:nvSpPr>
        <p:spPr>
          <a:xfrm>
            <a:off x="444057" y="2112091"/>
            <a:ext cx="10850738" cy="4585910"/>
          </a:xfrm>
        </p:spPr>
        <p:txBody>
          <a:bodyPr>
            <a:noAutofit/>
          </a:bodyPr>
          <a:lstStyle/>
          <a:p>
            <a:pPr algn="just">
              <a:buNone/>
            </a:pPr>
            <a:r>
              <a:rPr lang="ro-RO" sz="2000" b="1" u="sng" dirty="0" smtClean="0">
                <a:latin typeface="Times New Roman" pitchFamily="18" charset="0"/>
                <a:cs typeface="Times New Roman" pitchFamily="18" charset="0"/>
              </a:rPr>
              <a:t>Company </a:t>
            </a:r>
            <a:r>
              <a:rPr lang="ro-RO" sz="2000" b="1" u="sng" dirty="0">
                <a:latin typeface="Times New Roman" pitchFamily="18" charset="0"/>
                <a:cs typeface="Times New Roman" pitchFamily="18" charset="0"/>
              </a:rPr>
              <a:t>Strategy</a:t>
            </a:r>
          </a:p>
          <a:p>
            <a:pPr algn="just">
              <a:buNone/>
            </a:pPr>
            <a:r>
              <a:rPr lang="en-GB" sz="1600" b="1" dirty="0">
                <a:latin typeface="Times New Roman" pitchFamily="18" charset="0"/>
                <a:cs typeface="Times New Roman" pitchFamily="18" charset="0"/>
              </a:rPr>
              <a:t>Purpose</a:t>
            </a:r>
            <a:r>
              <a:rPr lang="ro-RO" sz="1600" b="1" dirty="0">
                <a:latin typeface="Times New Roman" pitchFamily="18" charset="0"/>
                <a:cs typeface="Times New Roman" pitchFamily="18" charset="0"/>
              </a:rPr>
              <a:t> -</a:t>
            </a:r>
            <a:r>
              <a:rPr lang="en-US" sz="1600" dirty="0">
                <a:latin typeface="Times New Roman" pitchFamily="18" charset="0"/>
                <a:cs typeface="Times New Roman" pitchFamily="18" charset="0"/>
              </a:rPr>
              <a:t>To be a leader in the </a:t>
            </a:r>
            <a:r>
              <a:rPr lang="ro-RO" sz="1600" dirty="0">
                <a:latin typeface="Times New Roman" pitchFamily="18" charset="0"/>
                <a:cs typeface="Times New Roman" pitchFamily="18" charset="0"/>
              </a:rPr>
              <a:t>food service </a:t>
            </a:r>
            <a:r>
              <a:rPr lang="en-US" sz="1600" dirty="0">
                <a:latin typeface="Times New Roman" pitchFamily="18" charset="0"/>
                <a:cs typeface="Times New Roman" pitchFamily="18" charset="0"/>
              </a:rPr>
              <a:t>industry by providing enhanced services, relationship and profitability.</a:t>
            </a:r>
            <a:r>
              <a:rPr lang="ro-RO" sz="1600" dirty="0">
                <a:latin typeface="Times New Roman" pitchFamily="18" charset="0"/>
                <a:cs typeface="Times New Roman" pitchFamily="18" charset="0"/>
              </a:rPr>
              <a:t> </a:t>
            </a:r>
          </a:p>
          <a:p>
            <a:pPr algn="just">
              <a:buNone/>
            </a:pPr>
            <a:r>
              <a:rPr lang="en-GB" sz="1600" dirty="0">
                <a:latin typeface="Times New Roman" pitchFamily="18" charset="0"/>
                <a:cs typeface="Times New Roman" pitchFamily="18" charset="0"/>
              </a:rPr>
              <a:t>According to </a:t>
            </a:r>
            <a:r>
              <a:rPr lang="en-GB" sz="1600" dirty="0" err="1">
                <a:latin typeface="Times New Roman" pitchFamily="18" charset="0"/>
                <a:cs typeface="Times New Roman" pitchFamily="18" charset="0"/>
              </a:rPr>
              <a:t>Keffer</a:t>
            </a:r>
            <a:r>
              <a:rPr lang="en-GB" sz="1600" dirty="0">
                <a:latin typeface="Times New Roman" pitchFamily="18" charset="0"/>
                <a:cs typeface="Times New Roman" pitchFamily="18" charset="0"/>
              </a:rPr>
              <a:t> (2014) by</a:t>
            </a:r>
            <a:r>
              <a:rPr lang="ro-RO" sz="1600" dirty="0">
                <a:latin typeface="Times New Roman" pitchFamily="18" charset="0"/>
                <a:cs typeface="Times New Roman" pitchFamily="18" charset="0"/>
              </a:rPr>
              <a:t> creating our organization</a:t>
            </a:r>
            <a:r>
              <a:rPr lang="en-GB" sz="1600" dirty="0">
                <a:latin typeface="Times New Roman" pitchFamily="18" charset="0"/>
                <a:cs typeface="Times New Roman" pitchFamily="18" charset="0"/>
              </a:rPr>
              <a:t>’s vision we are creating the ability for the organization to succeed in meeting its goals.</a:t>
            </a:r>
            <a:endParaRPr lang="ro-RO" sz="1600" dirty="0">
              <a:latin typeface="Times New Roman" pitchFamily="18" charset="0"/>
              <a:cs typeface="Times New Roman" pitchFamily="18" charset="0"/>
            </a:endParaRPr>
          </a:p>
          <a:p>
            <a:pPr algn="just">
              <a:buNone/>
            </a:pPr>
            <a:r>
              <a:rPr lang="en-GB" sz="1600" b="1" i="1" dirty="0">
                <a:solidFill>
                  <a:srgbClr val="7030A0"/>
                </a:solidFill>
                <a:latin typeface="Times New Roman" pitchFamily="18" charset="0"/>
                <a:cs typeface="Times New Roman" pitchFamily="18" charset="0"/>
              </a:rPr>
              <a:t>“Our vision </a:t>
            </a:r>
            <a:r>
              <a:rPr lang="ro-RO" sz="1600" dirty="0">
                <a:solidFill>
                  <a:schemeClr val="tx1"/>
                </a:solidFill>
                <a:latin typeface="Times New Roman" pitchFamily="18" charset="0"/>
                <a:cs typeface="Times New Roman" pitchFamily="18" charset="0"/>
              </a:rPr>
              <a:t>is </a:t>
            </a:r>
            <a:r>
              <a:rPr lang="ro-RO" sz="1600" dirty="0">
                <a:latin typeface="Times New Roman" pitchFamily="18" charset="0"/>
                <a:cs typeface="Times New Roman" pitchFamily="18" charset="0"/>
              </a:rPr>
              <a:t>to connect </a:t>
            </a:r>
            <a:r>
              <a:rPr lang="ro-RO" sz="1600" dirty="0">
                <a:solidFill>
                  <a:srgbClr val="7030A0"/>
                </a:solidFill>
                <a:latin typeface="Times New Roman" pitchFamily="18" charset="0"/>
                <a:cs typeface="Times New Roman" pitchFamily="18" charset="0"/>
              </a:rPr>
              <a:t>the neighborhood  </a:t>
            </a:r>
            <a:r>
              <a:rPr lang="ro-RO" sz="1600" dirty="0">
                <a:latin typeface="Times New Roman" pitchFamily="18" charset="0"/>
                <a:cs typeface="Times New Roman" pitchFamily="18" charset="0"/>
              </a:rPr>
              <a:t>to a </a:t>
            </a:r>
            <a:r>
              <a:rPr lang="ro-RO" sz="1600" dirty="0">
                <a:solidFill>
                  <a:srgbClr val="7030A0"/>
                </a:solidFill>
                <a:latin typeface="Times New Roman" pitchFamily="18" charset="0"/>
                <a:cs typeface="Times New Roman" pitchFamily="18" charset="0"/>
              </a:rPr>
              <a:t>dining experience </a:t>
            </a:r>
            <a:r>
              <a:rPr lang="ro-RO" sz="1600" dirty="0">
                <a:latin typeface="Times New Roman" pitchFamily="18" charset="0"/>
                <a:cs typeface="Times New Roman" pitchFamily="18" charset="0"/>
              </a:rPr>
              <a:t>in the same way </a:t>
            </a:r>
            <a:r>
              <a:rPr lang="ro-RO" sz="1600" dirty="0">
                <a:solidFill>
                  <a:srgbClr val="7030A0"/>
                </a:solidFill>
                <a:latin typeface="Times New Roman" pitchFamily="18" charset="0"/>
                <a:cs typeface="Times New Roman" pitchFamily="18" charset="0"/>
              </a:rPr>
              <a:t>ingredients</a:t>
            </a:r>
            <a:r>
              <a:rPr lang="ro-RO" sz="1600" dirty="0">
                <a:latin typeface="Times New Roman" pitchFamily="18" charset="0"/>
                <a:cs typeface="Times New Roman" pitchFamily="18" charset="0"/>
              </a:rPr>
              <a:t> are connected to </a:t>
            </a:r>
            <a:r>
              <a:rPr lang="ro-RO" sz="1600" dirty="0">
                <a:solidFill>
                  <a:srgbClr val="7030A0"/>
                </a:solidFill>
                <a:latin typeface="Times New Roman" pitchFamily="18" charset="0"/>
                <a:cs typeface="Times New Roman" pitchFamily="18" charset="0"/>
              </a:rPr>
              <a:t>food.</a:t>
            </a:r>
            <a:endParaRPr lang="ro-RO" sz="1600" dirty="0">
              <a:latin typeface="Times New Roman" pitchFamily="18" charset="0"/>
              <a:cs typeface="Times New Roman" pitchFamily="18" charset="0"/>
            </a:endParaRPr>
          </a:p>
          <a:p>
            <a:pPr algn="just">
              <a:buNone/>
            </a:pPr>
            <a:r>
              <a:rPr lang="en-GB" sz="1600" b="1" i="1" dirty="0">
                <a:solidFill>
                  <a:srgbClr val="7030A0"/>
                </a:solidFill>
                <a:latin typeface="Times New Roman" pitchFamily="18" charset="0"/>
                <a:cs typeface="Times New Roman" pitchFamily="18" charset="0"/>
              </a:rPr>
              <a:t>“Our mission</a:t>
            </a:r>
            <a:r>
              <a:rPr lang="ro-RO" sz="1600" b="1" i="1" dirty="0">
                <a:solidFill>
                  <a:srgbClr val="7030A0"/>
                </a:solidFill>
                <a:latin typeface="Times New Roman" pitchFamily="18" charset="0"/>
                <a:cs typeface="Times New Roman" pitchFamily="18" charset="0"/>
              </a:rPr>
              <a:t> statement</a:t>
            </a:r>
            <a:r>
              <a:rPr lang="en-GB" sz="1600" b="1" i="1" dirty="0">
                <a:solidFill>
                  <a:srgbClr val="7030A0"/>
                </a:solidFill>
                <a:latin typeface="Times New Roman" pitchFamily="18" charset="0"/>
                <a:cs typeface="Times New Roman" pitchFamily="18" charset="0"/>
              </a:rPr>
              <a:t> </a:t>
            </a:r>
            <a:r>
              <a:rPr lang="en-GB" sz="1600" i="1" dirty="0">
                <a:latin typeface="Times New Roman" pitchFamily="18" charset="0"/>
                <a:cs typeface="Times New Roman" pitchFamily="18" charset="0"/>
              </a:rPr>
              <a:t>is </a:t>
            </a:r>
            <a:r>
              <a:rPr lang="ro-RO" sz="1600" i="1" dirty="0">
                <a:latin typeface="Times New Roman" pitchFamily="18" charset="0"/>
                <a:cs typeface="Times New Roman" pitchFamily="18" charset="0"/>
              </a:rPr>
              <a:t>t</a:t>
            </a:r>
            <a:r>
              <a:rPr lang="en-GB" sz="1600" i="1" dirty="0">
                <a:latin typeface="Times New Roman" pitchFamily="18" charset="0"/>
                <a:cs typeface="Times New Roman" pitchFamily="18" charset="0"/>
              </a:rPr>
              <a:t>o </a:t>
            </a:r>
            <a:r>
              <a:rPr lang="en-US" sz="1600" i="1" dirty="0">
                <a:latin typeface="Times New Roman" pitchFamily="18" charset="0"/>
                <a:cs typeface="Times New Roman" pitchFamily="18" charset="0"/>
              </a:rPr>
              <a:t>provide a unique and relaxing dining experience similar to </a:t>
            </a:r>
            <a:r>
              <a:rPr lang="en-US" sz="1600" i="1" dirty="0">
                <a:solidFill>
                  <a:srgbClr val="7030A0"/>
                </a:solidFill>
                <a:latin typeface="Times New Roman" pitchFamily="18" charset="0"/>
                <a:cs typeface="Times New Roman" pitchFamily="18" charset="0"/>
              </a:rPr>
              <a:t>dining at home</a:t>
            </a:r>
            <a:r>
              <a:rPr lang="en-GB" sz="1600" i="1" dirty="0">
                <a:latin typeface="Times New Roman" pitchFamily="18" charset="0"/>
                <a:cs typeface="Times New Roman" pitchFamily="18" charset="0"/>
              </a:rPr>
              <a:t>”</a:t>
            </a:r>
            <a:r>
              <a:rPr lang="en-GB" sz="1600" dirty="0">
                <a:latin typeface="Times New Roman" pitchFamily="18" charset="0"/>
                <a:cs typeface="Times New Roman" pitchFamily="18" charset="0"/>
              </a:rPr>
              <a:t>.</a:t>
            </a:r>
          </a:p>
          <a:p>
            <a:pPr algn="just">
              <a:buNone/>
            </a:pPr>
            <a:r>
              <a:rPr lang="en-US" sz="1600" b="1" i="1" dirty="0">
                <a:latin typeface="Times New Roman" pitchFamily="18" charset="0"/>
                <a:cs typeface="Times New Roman" pitchFamily="18" charset="0"/>
              </a:rPr>
              <a:t>Core values</a:t>
            </a:r>
            <a:endParaRPr lang="ro-RO" sz="1600" b="1" i="1" dirty="0">
              <a:latin typeface="Times New Roman" pitchFamily="18" charset="0"/>
              <a:cs typeface="Times New Roman" pitchFamily="18" charset="0"/>
            </a:endParaRPr>
          </a:p>
          <a:p>
            <a:pPr algn="just">
              <a:buNone/>
            </a:pPr>
            <a:r>
              <a:rPr lang="en-US" sz="1600" dirty="0">
                <a:latin typeface="Times New Roman" pitchFamily="18" charset="0"/>
                <a:cs typeface="Times New Roman" pitchFamily="18" charset="0"/>
              </a:rPr>
              <a:t>• We believe in treating our customers with respect and </a:t>
            </a:r>
            <a:r>
              <a:rPr lang="en-US" sz="1600" dirty="0" smtClean="0">
                <a:latin typeface="Times New Roman" pitchFamily="18" charset="0"/>
                <a:cs typeface="Times New Roman" pitchFamily="18" charset="0"/>
              </a:rPr>
              <a:t>faith</a:t>
            </a:r>
            <a:r>
              <a:rPr lang="ro-RO" sz="1600" dirty="0" smtClean="0">
                <a:latin typeface="Times New Roman" pitchFamily="18" charset="0"/>
                <a:cs typeface="Times New Roman" pitchFamily="18" charset="0"/>
              </a:rPr>
              <a:t>.</a:t>
            </a:r>
            <a:endParaRPr lang="ro-RO" sz="1600" dirty="0">
              <a:latin typeface="Times New Roman" pitchFamily="18" charset="0"/>
              <a:cs typeface="Times New Roman" pitchFamily="18" charset="0"/>
            </a:endParaRPr>
          </a:p>
          <a:p>
            <a:pPr algn="just">
              <a:buNone/>
            </a:pPr>
            <a:r>
              <a:rPr lang="en-US" sz="1600" dirty="0">
                <a:latin typeface="Times New Roman" pitchFamily="18" charset="0"/>
                <a:cs typeface="Times New Roman" pitchFamily="18" charset="0"/>
              </a:rPr>
              <a:t>• We grow through creativity, invention and innovation.</a:t>
            </a:r>
            <a:endParaRPr lang="ro-RO" sz="1600" dirty="0">
              <a:latin typeface="Times New Roman" pitchFamily="18" charset="0"/>
              <a:cs typeface="Times New Roman" pitchFamily="18" charset="0"/>
            </a:endParaRPr>
          </a:p>
          <a:p>
            <a:pPr algn="just">
              <a:buNone/>
            </a:pPr>
            <a:r>
              <a:rPr lang="en-US" sz="1600" dirty="0">
                <a:latin typeface="Times New Roman" pitchFamily="18" charset="0"/>
                <a:cs typeface="Times New Roman" pitchFamily="18" charset="0"/>
              </a:rPr>
              <a:t>• We integrate honesty, integrity and business ethics into all aspects of our business </a:t>
            </a:r>
            <a:r>
              <a:rPr lang="en-US" sz="1600" dirty="0" smtClean="0">
                <a:latin typeface="Times New Roman" pitchFamily="18" charset="0"/>
                <a:cs typeface="Times New Roman" pitchFamily="18" charset="0"/>
              </a:rPr>
              <a:t>functioning</a:t>
            </a:r>
            <a:r>
              <a:rPr lang="ro-RO" sz="1600" dirty="0" smtClean="0">
                <a:latin typeface="Times New Roman" pitchFamily="18" charset="0"/>
                <a:cs typeface="Times New Roman" pitchFamily="18" charset="0"/>
              </a:rPr>
              <a:t>.</a:t>
            </a:r>
            <a:endParaRPr lang="ro-RO" sz="1600" dirty="0">
              <a:latin typeface="Times New Roman" pitchFamily="18" charset="0"/>
              <a:cs typeface="Times New Roman" pitchFamily="18" charset="0"/>
            </a:endParaRPr>
          </a:p>
          <a:p>
            <a:pPr algn="just">
              <a:buNone/>
            </a:pPr>
            <a:r>
              <a:rPr lang="ro-RO" sz="1600" b="1" i="1" dirty="0">
                <a:latin typeface="Times New Roman" pitchFamily="18" charset="0"/>
                <a:cs typeface="Times New Roman" pitchFamily="18" charset="0"/>
              </a:rPr>
              <a:t>Aim</a:t>
            </a:r>
            <a:r>
              <a:rPr lang="ro-RO" sz="1600" b="1" dirty="0">
                <a:latin typeface="Times New Roman" pitchFamily="18" charset="0"/>
                <a:cs typeface="Times New Roman" pitchFamily="18" charset="0"/>
              </a:rPr>
              <a:t>-</a:t>
            </a:r>
            <a:r>
              <a:rPr lang="en-US" sz="1600" dirty="0">
                <a:latin typeface="Times New Roman" pitchFamily="18" charset="0"/>
                <a:cs typeface="Times New Roman" pitchFamily="18" charset="0"/>
              </a:rPr>
              <a:t> In terms of SMART goals, the</a:t>
            </a:r>
            <a:r>
              <a:rPr lang="en-GB" sz="1600" dirty="0">
                <a:latin typeface="Times New Roman" pitchFamily="18" charset="0"/>
                <a:cs typeface="Times New Roman" pitchFamily="18" charset="0"/>
              </a:rPr>
              <a:t> aim is to make a profit of £ 23,000 over a period of 1 year and in 5 years we </a:t>
            </a:r>
            <a:r>
              <a:rPr lang="ro-RO" sz="1600" dirty="0">
                <a:latin typeface="Times New Roman" pitchFamily="18" charset="0"/>
                <a:cs typeface="Times New Roman" pitchFamily="18" charset="0"/>
              </a:rPr>
              <a:t>intend </a:t>
            </a:r>
            <a:r>
              <a:rPr lang="en-GB" sz="1600" dirty="0">
                <a:latin typeface="Times New Roman" pitchFamily="18" charset="0"/>
                <a:cs typeface="Times New Roman" pitchFamily="18" charset="0"/>
              </a:rPr>
              <a:t>to open a bar which will be opened from lunch to 1:00 </a:t>
            </a:r>
            <a:r>
              <a:rPr lang="ro-RO" sz="1600" dirty="0">
                <a:latin typeface="Times New Roman" pitchFamily="18" charset="0"/>
                <a:cs typeface="Times New Roman" pitchFamily="18" charset="0"/>
              </a:rPr>
              <a:t>p</a:t>
            </a:r>
            <a:r>
              <a:rPr lang="en-GB" sz="1600" dirty="0">
                <a:latin typeface="Times New Roman" pitchFamily="18" charset="0"/>
                <a:cs typeface="Times New Roman" pitchFamily="18" charset="0"/>
              </a:rPr>
              <a:t>m</a:t>
            </a:r>
            <a:r>
              <a:rPr lang="en-GB" sz="1600" dirty="0" smtClean="0">
                <a:latin typeface="Times New Roman" pitchFamily="18" charset="0"/>
                <a:cs typeface="Times New Roman" pitchFamily="18" charset="0"/>
              </a:rPr>
              <a:t>.</a:t>
            </a:r>
            <a:endParaRPr lang="ro-RO" sz="1600" dirty="0"/>
          </a:p>
          <a:p>
            <a:endParaRPr lang="en-GB" sz="1600" dirty="0">
              <a:latin typeface="Times New Roman" panose="02020603050405020304" pitchFamily="18" charset="0"/>
              <a:cs typeface="Times New Roman" panose="02020603050405020304" pitchFamily="18" charset="0"/>
            </a:endParaRPr>
          </a:p>
          <a:p>
            <a:pPr algn="just"/>
            <a:endParaRPr lang="en-GB" sz="1600" dirty="0">
              <a:latin typeface="Times New Roman" panose="02020603050405020304" pitchFamily="18" charset="0"/>
              <a:cs typeface="Times New Roman" panose="02020603050405020304" pitchFamily="18" charset="0"/>
            </a:endParaRPr>
          </a:p>
          <a:p>
            <a:pPr algn="just"/>
            <a:endParaRPr lang="en-GB" sz="1600" dirty="0">
              <a:latin typeface="Times New Roman" panose="02020603050405020304" pitchFamily="18" charset="0"/>
              <a:cs typeface="Times New Roman" panose="02020603050405020304" pitchFamily="18" charset="0"/>
            </a:endParaRPr>
          </a:p>
          <a:p>
            <a:pPr algn="just">
              <a:buNone/>
            </a:pPr>
            <a:endParaRPr lang="en-GB" sz="16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6323163" y="845389"/>
            <a:ext cx="4770407" cy="1323439"/>
          </a:xfrm>
          <a:prstGeom prst="rect">
            <a:avLst/>
          </a:prstGeom>
          <a:noFill/>
        </p:spPr>
        <p:txBody>
          <a:bodyPr wrap="square" rtlCol="0">
            <a:spAutoFit/>
          </a:bodyPr>
          <a:lstStyle/>
          <a:p>
            <a:pPr fontAlgn="base"/>
            <a:r>
              <a:rPr lang="en-US" sz="1600" b="1" i="1" u="sng" dirty="0" smtClean="0">
                <a:solidFill>
                  <a:schemeClr val="bg1"/>
                </a:solidFill>
                <a:latin typeface="Times New Roman" pitchFamily="18" charset="0"/>
                <a:cs typeface="Times New Roman" pitchFamily="18" charset="0"/>
              </a:rPr>
              <a:t>Business Name:</a:t>
            </a:r>
            <a:r>
              <a:rPr lang="ro-RO" sz="1600" i="1" dirty="0" smtClean="0">
                <a:solidFill>
                  <a:schemeClr val="bg1"/>
                </a:solidFill>
                <a:latin typeface="Times New Roman" pitchFamily="18" charset="0"/>
                <a:cs typeface="Times New Roman" pitchFamily="18" charset="0"/>
              </a:rPr>
              <a:t>Mimosa Restaurant</a:t>
            </a:r>
            <a:endParaRPr lang="en-US" sz="1600" i="1" dirty="0" smtClean="0">
              <a:solidFill>
                <a:schemeClr val="bg1"/>
              </a:solidFill>
              <a:latin typeface="Times New Roman" pitchFamily="18" charset="0"/>
              <a:cs typeface="Times New Roman" pitchFamily="18" charset="0"/>
            </a:endParaRPr>
          </a:p>
          <a:p>
            <a:pPr fontAlgn="base"/>
            <a:r>
              <a:rPr lang="en-US" sz="1600" b="1" i="1" u="sng" dirty="0" smtClean="0">
                <a:solidFill>
                  <a:schemeClr val="bg1"/>
                </a:solidFill>
                <a:latin typeface="Times New Roman" pitchFamily="18" charset="0"/>
                <a:cs typeface="Times New Roman" pitchFamily="18" charset="0"/>
              </a:rPr>
              <a:t>Business Address</a:t>
            </a:r>
            <a:r>
              <a:rPr lang="en-US" sz="1600" b="1" i="1" dirty="0" smtClean="0">
                <a:solidFill>
                  <a:schemeClr val="bg1"/>
                </a:solidFill>
                <a:latin typeface="Times New Roman" pitchFamily="18" charset="0"/>
                <a:cs typeface="Times New Roman" pitchFamily="18" charset="0"/>
              </a:rPr>
              <a:t>:</a:t>
            </a:r>
            <a:r>
              <a:rPr lang="en-US" sz="1600" i="1" dirty="0" smtClean="0">
                <a:solidFill>
                  <a:schemeClr val="bg1"/>
                </a:solidFill>
                <a:latin typeface="Times New Roman" pitchFamily="18" charset="0"/>
                <a:cs typeface="Times New Roman" pitchFamily="18" charset="0"/>
              </a:rPr>
              <a:t> </a:t>
            </a:r>
            <a:r>
              <a:rPr lang="ro-RO" sz="1600" i="1" dirty="0" smtClean="0">
                <a:solidFill>
                  <a:schemeClr val="bg1"/>
                </a:solidFill>
                <a:latin typeface="Times New Roman" pitchFamily="18" charset="0"/>
                <a:cs typeface="Times New Roman" pitchFamily="18" charset="0"/>
              </a:rPr>
              <a:t>329 Oxford Street, London, United Kingdom</a:t>
            </a:r>
            <a:endParaRPr lang="en-US" sz="1600" i="1" dirty="0" smtClean="0">
              <a:solidFill>
                <a:schemeClr val="bg1"/>
              </a:solidFill>
              <a:latin typeface="Times New Roman" pitchFamily="18" charset="0"/>
              <a:cs typeface="Times New Roman" pitchFamily="18" charset="0"/>
            </a:endParaRPr>
          </a:p>
          <a:p>
            <a:pPr fontAlgn="base"/>
            <a:r>
              <a:rPr lang="en-US" sz="1600" b="1" i="1" u="sng" dirty="0" smtClean="0">
                <a:solidFill>
                  <a:schemeClr val="bg1"/>
                </a:solidFill>
                <a:latin typeface="Times New Roman" pitchFamily="18" charset="0"/>
                <a:cs typeface="Times New Roman" pitchFamily="18" charset="0"/>
              </a:rPr>
              <a:t>Email:</a:t>
            </a:r>
            <a:r>
              <a:rPr lang="en-US" sz="1600" i="1" dirty="0" smtClean="0">
                <a:solidFill>
                  <a:schemeClr val="bg1"/>
                </a:solidFill>
                <a:latin typeface="Times New Roman" pitchFamily="18" charset="0"/>
                <a:cs typeface="Times New Roman" pitchFamily="18" charset="0"/>
              </a:rPr>
              <a:t> </a:t>
            </a:r>
            <a:r>
              <a:rPr lang="ro-RO" sz="1600" dirty="0" smtClean="0">
                <a:solidFill>
                  <a:schemeClr val="bg1"/>
                </a:solidFill>
                <a:latin typeface="Times New Roman" pitchFamily="18" charset="0"/>
                <a:cs typeface="Times New Roman" pitchFamily="18" charset="0"/>
              </a:rPr>
              <a:t>enquiries@mimosarestaurant.co.uk</a:t>
            </a:r>
            <a:endParaRPr lang="en-US" sz="1600" i="1" dirty="0" smtClean="0">
              <a:solidFill>
                <a:schemeClr val="bg1"/>
              </a:solidFill>
              <a:latin typeface="Times New Roman" pitchFamily="18" charset="0"/>
              <a:cs typeface="Times New Roman" pitchFamily="18" charset="0"/>
            </a:endParaRPr>
          </a:p>
          <a:p>
            <a:pPr fontAlgn="base"/>
            <a:r>
              <a:rPr lang="en-US" sz="1600" b="1" i="1" u="sng" dirty="0" smtClean="0">
                <a:solidFill>
                  <a:schemeClr val="bg1"/>
                </a:solidFill>
                <a:latin typeface="Times New Roman" pitchFamily="18" charset="0"/>
                <a:cs typeface="Times New Roman" pitchFamily="18" charset="0"/>
              </a:rPr>
              <a:t>Tel:</a:t>
            </a:r>
            <a:r>
              <a:rPr lang="en-US" sz="1600" i="1" dirty="0" smtClean="0">
                <a:solidFill>
                  <a:schemeClr val="bg1"/>
                </a:solidFill>
                <a:latin typeface="Times New Roman" pitchFamily="18" charset="0"/>
                <a:cs typeface="Times New Roman" pitchFamily="18" charset="0"/>
              </a:rPr>
              <a:t> </a:t>
            </a:r>
            <a:r>
              <a:rPr lang="ro-RO" sz="1600" dirty="0" smtClean="0">
                <a:solidFill>
                  <a:schemeClr val="bg1"/>
                </a:solidFill>
                <a:latin typeface="Times New Roman" pitchFamily="18" charset="0"/>
                <a:cs typeface="Times New Roman" pitchFamily="18" charset="0"/>
              </a:rPr>
              <a:t> 0114 266 1069</a:t>
            </a:r>
            <a:endParaRPr lang="ro-RO" sz="1600" dirty="0">
              <a:solidFill>
                <a:schemeClr val="bg1"/>
              </a:solidFill>
              <a:latin typeface="Times New Roman" pitchFamily="18" charset="0"/>
              <a:cs typeface="Times New Roman" pitchFamily="18" charset="0"/>
            </a:endParaRPr>
          </a:p>
        </p:txBody>
      </p:sp>
    </p:spTree>
    <p:extLst>
      <p:ext uri="{BB962C8B-B14F-4D97-AF65-F5344CB8AC3E}">
        <p14:creationId xmlns="" xmlns:p14="http://schemas.microsoft.com/office/powerpoint/2010/main" val="17822422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F5A1B6E-8E0D-4112-A168-8CBBA99067A3}"/>
              </a:ext>
            </a:extLst>
          </p:cNvPr>
          <p:cNvSpPr>
            <a:spLocks noGrp="1"/>
          </p:cNvSpPr>
          <p:nvPr>
            <p:ph type="title"/>
          </p:nvPr>
        </p:nvSpPr>
        <p:spPr/>
        <p:txBody>
          <a:bodyPr/>
          <a:lstStyle/>
          <a:p>
            <a:r>
              <a:rPr lang="en-US" b="1" dirty="0">
                <a:latin typeface="Times New Roman" panose="02020603050405020304" pitchFamily="18" charset="0"/>
                <a:cs typeface="Times New Roman" panose="02020603050405020304" pitchFamily="18" charset="0"/>
              </a:rPr>
              <a:t>Objectives</a:t>
            </a:r>
            <a:endParaRPr lang="en-GB"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 xmlns:a16="http://schemas.microsoft.com/office/drawing/2014/main" id="{EB6A34C0-8EFE-4E15-BEA9-29EA92A2FB20}"/>
              </a:ext>
            </a:extLst>
          </p:cNvPr>
          <p:cNvSpPr>
            <a:spLocks noGrp="1"/>
          </p:cNvSpPr>
          <p:nvPr>
            <p:ph idx="1"/>
          </p:nvPr>
        </p:nvSpPr>
        <p:spPr/>
        <p:txBody>
          <a:bodyPr>
            <a:normAutofit fontScale="92500" lnSpcReduction="10000"/>
          </a:bodyPr>
          <a:lstStyle/>
          <a:p>
            <a:pPr marL="0" indent="0" algn="just">
              <a:buNone/>
            </a:pPr>
            <a:r>
              <a:rPr lang="en-US" dirty="0">
                <a:latin typeface="Times New Roman" panose="02020603050405020304" pitchFamily="18" charset="0"/>
                <a:cs typeface="Times New Roman" panose="02020603050405020304" pitchFamily="18" charset="0"/>
              </a:rPr>
              <a:t>The </a:t>
            </a:r>
            <a:r>
              <a:rPr lang="en-US" b="1" dirty="0">
                <a:latin typeface="Times New Roman" panose="02020603050405020304" pitchFamily="18" charset="0"/>
                <a:cs typeface="Times New Roman" panose="02020603050405020304" pitchFamily="18" charset="0"/>
              </a:rPr>
              <a:t>primary objectives </a:t>
            </a:r>
            <a:r>
              <a:rPr lang="en-US" dirty="0">
                <a:latin typeface="Times New Roman" panose="02020603050405020304" pitchFamily="18" charset="0"/>
                <a:cs typeface="Times New Roman" panose="02020603050405020304" pitchFamily="18" charset="0"/>
              </a:rPr>
              <a:t>of the business plan for </a:t>
            </a:r>
            <a:r>
              <a:rPr lang="ro-RO" dirty="0" smtClean="0">
                <a:latin typeface="Times New Roman" panose="02020603050405020304" pitchFamily="18" charset="0"/>
                <a:cs typeface="Times New Roman" panose="02020603050405020304" pitchFamily="18" charset="0"/>
              </a:rPr>
              <a:t>r</a:t>
            </a:r>
            <a:r>
              <a:rPr lang="en-US" dirty="0" err="1" smtClean="0">
                <a:latin typeface="Times New Roman" panose="02020603050405020304" pitchFamily="18" charset="0"/>
                <a:cs typeface="Times New Roman" panose="02020603050405020304" pitchFamily="18" charset="0"/>
              </a:rPr>
              <a:t>estaurant</a:t>
            </a: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are below:</a:t>
            </a:r>
            <a:endParaRPr lang="en-GB" dirty="0">
              <a:latin typeface="Times New Roman" panose="02020603050405020304" pitchFamily="18" charset="0"/>
              <a:cs typeface="Times New Roman" panose="02020603050405020304" pitchFamily="18" charset="0"/>
            </a:endParaRPr>
          </a:p>
          <a:p>
            <a:pPr lvl="0" algn="just"/>
            <a:r>
              <a:rPr lang="en-US" dirty="0">
                <a:latin typeface="Times New Roman" panose="02020603050405020304" pitchFamily="18" charset="0"/>
                <a:cs typeface="Times New Roman" panose="02020603050405020304" pitchFamily="18" charset="0"/>
              </a:rPr>
              <a:t>To be </a:t>
            </a:r>
            <a:r>
              <a:rPr lang="en-US" b="1" dirty="0">
                <a:latin typeface="Times New Roman" panose="02020603050405020304" pitchFamily="18" charset="0"/>
                <a:cs typeface="Times New Roman" panose="02020603050405020304" pitchFamily="18" charset="0"/>
              </a:rPr>
              <a:t>the premier </a:t>
            </a:r>
            <a:r>
              <a:rPr lang="ro-RO" b="1" dirty="0" smtClean="0">
                <a:latin typeface="Times New Roman" panose="02020603050405020304" pitchFamily="18" charset="0"/>
                <a:cs typeface="Times New Roman" panose="02020603050405020304" pitchFamily="18" charset="0"/>
              </a:rPr>
              <a:t>mediteranean </a:t>
            </a:r>
            <a:r>
              <a:rPr lang="en-US" b="1" dirty="0">
                <a:latin typeface="Times New Roman" panose="02020603050405020304" pitchFamily="18" charset="0"/>
                <a:cs typeface="Times New Roman" panose="02020603050405020304" pitchFamily="18" charset="0"/>
              </a:rPr>
              <a:t>style restaurant</a:t>
            </a:r>
            <a:r>
              <a:rPr lang="en-US" dirty="0">
                <a:latin typeface="Times New Roman" panose="02020603050405020304" pitchFamily="18" charset="0"/>
                <a:cs typeface="Times New Roman" panose="02020603050405020304" pitchFamily="18" charset="0"/>
              </a:rPr>
              <a:t> in</a:t>
            </a:r>
            <a:r>
              <a:rPr lang="ro-RO" dirty="0">
                <a:latin typeface="Times New Roman" panose="02020603050405020304" pitchFamily="18" charset="0"/>
                <a:cs typeface="Times New Roman" panose="02020603050405020304" pitchFamily="18" charset="0"/>
              </a:rPr>
              <a:t> London, UK</a:t>
            </a:r>
            <a:endParaRPr lang="en-GB" dirty="0">
              <a:latin typeface="Times New Roman" panose="02020603050405020304" pitchFamily="18" charset="0"/>
              <a:cs typeface="Times New Roman" panose="02020603050405020304" pitchFamily="18" charset="0"/>
            </a:endParaRPr>
          </a:p>
          <a:p>
            <a:pPr lvl="0" algn="just"/>
            <a:r>
              <a:rPr lang="en-US" dirty="0">
                <a:latin typeface="Times New Roman" panose="02020603050405020304" pitchFamily="18" charset="0"/>
                <a:cs typeface="Times New Roman" panose="02020603050405020304" pitchFamily="18" charset="0"/>
              </a:rPr>
              <a:t>To </a:t>
            </a:r>
            <a:r>
              <a:rPr lang="en-US" b="1" dirty="0">
                <a:latin typeface="Times New Roman" panose="02020603050405020304" pitchFamily="18" charset="0"/>
                <a:cs typeface="Times New Roman" panose="02020603050405020304" pitchFamily="18" charset="0"/>
              </a:rPr>
              <a:t>provide quality meals at reasonable prices</a:t>
            </a:r>
            <a:r>
              <a:rPr lang="en-US" dirty="0">
                <a:latin typeface="Times New Roman" panose="02020603050405020304" pitchFamily="18" charset="0"/>
                <a:cs typeface="Times New Roman" panose="02020603050405020304" pitchFamily="18" charset="0"/>
              </a:rPr>
              <a:t> with exemplary </a:t>
            </a:r>
            <a:r>
              <a:rPr lang="ro-RO" dirty="0">
                <a:latin typeface="Times New Roman" panose="02020603050405020304" pitchFamily="18" charset="0"/>
                <a:cs typeface="Times New Roman" panose="02020603050405020304" pitchFamily="18" charset="0"/>
              </a:rPr>
              <a:t>customer </a:t>
            </a:r>
            <a:r>
              <a:rPr lang="en-US" dirty="0">
                <a:latin typeface="Times New Roman" panose="02020603050405020304" pitchFamily="18" charset="0"/>
                <a:cs typeface="Times New Roman" panose="02020603050405020304" pitchFamily="18" charset="0"/>
              </a:rPr>
              <a:t>service</a:t>
            </a:r>
            <a:endParaRPr lang="en-GB" dirty="0">
              <a:latin typeface="Times New Roman" panose="02020603050405020304" pitchFamily="18" charset="0"/>
              <a:cs typeface="Times New Roman" panose="02020603050405020304" pitchFamily="18" charset="0"/>
            </a:endParaRPr>
          </a:p>
          <a:p>
            <a:pPr lvl="0" algn="just"/>
            <a:r>
              <a:rPr lang="en-US" dirty="0">
                <a:latin typeface="Times New Roman" panose="02020603050405020304" pitchFamily="18" charset="0"/>
                <a:cs typeface="Times New Roman" panose="02020603050405020304" pitchFamily="18" charset="0"/>
              </a:rPr>
              <a:t>To achieve </a:t>
            </a:r>
            <a:r>
              <a:rPr lang="ro-RO" dirty="0">
                <a:latin typeface="Times New Roman" panose="02020603050405020304" pitchFamily="18" charset="0"/>
                <a:cs typeface="Times New Roman" panose="02020603050405020304" pitchFamily="18" charset="0"/>
              </a:rPr>
              <a:t>a </a:t>
            </a:r>
            <a:r>
              <a:rPr lang="ro-RO" b="1" dirty="0">
                <a:latin typeface="Times New Roman" panose="02020603050405020304" pitchFamily="18" charset="0"/>
                <a:cs typeface="Times New Roman" panose="02020603050405020304" pitchFamily="18" charset="0"/>
              </a:rPr>
              <a:t>sustainable growth</a:t>
            </a:r>
            <a:endParaRPr lang="en-GB" b="1" dirty="0">
              <a:latin typeface="Times New Roman" panose="02020603050405020304" pitchFamily="18" charset="0"/>
              <a:cs typeface="Times New Roman" panose="02020603050405020304" pitchFamily="18" charset="0"/>
            </a:endParaRPr>
          </a:p>
          <a:p>
            <a:pPr lvl="0" algn="just"/>
            <a:r>
              <a:rPr lang="ro-RO" dirty="0">
                <a:latin typeface="Times New Roman" panose="02020603050405020304" pitchFamily="18" charset="0"/>
                <a:cs typeface="Times New Roman" panose="02020603050405020304" pitchFamily="18" charset="0"/>
              </a:rPr>
              <a:t>To get and stay </a:t>
            </a:r>
            <a:r>
              <a:rPr lang="ro-RO" b="1" dirty="0">
                <a:latin typeface="Times New Roman" panose="02020603050405020304" pitchFamily="18" charset="0"/>
                <a:cs typeface="Times New Roman" panose="02020603050405020304" pitchFamily="18" charset="0"/>
              </a:rPr>
              <a:t>profitable </a:t>
            </a:r>
            <a:endParaRPr lang="en-GB" b="1" dirty="0">
              <a:latin typeface="Times New Roman" panose="02020603050405020304" pitchFamily="18" charset="0"/>
              <a:cs typeface="Times New Roman" panose="02020603050405020304" pitchFamily="18" charset="0"/>
            </a:endParaRPr>
          </a:p>
          <a:p>
            <a:pPr lvl="0" algn="just"/>
            <a:r>
              <a:rPr lang="ro-RO" dirty="0">
                <a:latin typeface="Times New Roman" panose="02020603050405020304" pitchFamily="18" charset="0"/>
                <a:cs typeface="Times New Roman" panose="02020603050405020304" pitchFamily="18" charset="0"/>
              </a:rPr>
              <a:t>To mantain a </a:t>
            </a:r>
            <a:r>
              <a:rPr lang="ro-RO" b="1" dirty="0">
                <a:latin typeface="Times New Roman" panose="02020603050405020304" pitchFamily="18" charset="0"/>
                <a:cs typeface="Times New Roman" panose="02020603050405020304" pitchFamily="18" charset="0"/>
              </a:rPr>
              <a:t>healthy cash flow</a:t>
            </a:r>
          </a:p>
          <a:p>
            <a:pPr lvl="0" algn="just"/>
            <a:r>
              <a:rPr lang="ro-RO" dirty="0">
                <a:latin typeface="Times New Roman" panose="02020603050405020304" pitchFamily="18" charset="0"/>
                <a:cs typeface="Times New Roman" panose="02020603050405020304" pitchFamily="18" charset="0"/>
              </a:rPr>
              <a:t>To </a:t>
            </a:r>
            <a:r>
              <a:rPr lang="ro-RO" b="1" dirty="0">
                <a:latin typeface="Times New Roman" panose="02020603050405020304" pitchFamily="18" charset="0"/>
                <a:cs typeface="Times New Roman" panose="02020603050405020304" pitchFamily="18" charset="0"/>
              </a:rPr>
              <a:t>stay ahead of the competition</a:t>
            </a:r>
            <a:endParaRPr lang="en-GB" b="1" dirty="0">
              <a:latin typeface="Times New Roman" panose="02020603050405020304" pitchFamily="18" charset="0"/>
              <a:cs typeface="Times New Roman" panose="02020603050405020304" pitchFamily="18" charset="0"/>
            </a:endParaRPr>
          </a:p>
          <a:p>
            <a:pPr lvl="0" algn="just"/>
            <a:r>
              <a:rPr lang="ro-RO" dirty="0">
                <a:latin typeface="Times New Roman" panose="02020603050405020304" pitchFamily="18" charset="0"/>
                <a:cs typeface="Times New Roman" panose="02020603050405020304" pitchFamily="18" charset="0"/>
              </a:rPr>
              <a:t>To reach the </a:t>
            </a:r>
            <a:r>
              <a:rPr lang="ro-RO" b="1" dirty="0">
                <a:latin typeface="Times New Roman" panose="02020603050405020304" pitchFamily="18" charset="0"/>
                <a:cs typeface="Times New Roman" panose="02020603050405020304" pitchFamily="18" charset="0"/>
              </a:rPr>
              <a:t>right customers</a:t>
            </a:r>
          </a:p>
          <a:p>
            <a:pPr lvl="0" algn="just"/>
            <a:r>
              <a:rPr lang="ro-RO" dirty="0">
                <a:latin typeface="Times New Roman" panose="02020603050405020304" pitchFamily="18" charset="0"/>
                <a:cs typeface="Times New Roman" panose="02020603050405020304" pitchFamily="18" charset="0"/>
              </a:rPr>
              <a:t>T</a:t>
            </a:r>
            <a:r>
              <a:rPr lang="en-GB" dirty="0">
                <a:latin typeface="Times New Roman" panose="02020603050405020304" pitchFamily="18" charset="0"/>
                <a:cs typeface="Times New Roman" panose="02020603050405020304" pitchFamily="18" charset="0"/>
              </a:rPr>
              <a:t>o make and serve a </a:t>
            </a:r>
            <a:r>
              <a:rPr lang="en-GB" b="1" dirty="0">
                <a:latin typeface="Times New Roman" panose="02020603050405020304" pitchFamily="18" charset="0"/>
                <a:cs typeface="Times New Roman" panose="02020603050405020304" pitchFamily="18" charset="0"/>
              </a:rPr>
              <a:t>high quality food </a:t>
            </a:r>
            <a:r>
              <a:rPr lang="en-GB" dirty="0">
                <a:latin typeface="Times New Roman" panose="02020603050405020304" pitchFamily="18" charset="0"/>
                <a:cs typeface="Times New Roman" panose="02020603050405020304" pitchFamily="18" charset="0"/>
              </a:rPr>
              <a:t>that is also up to the </a:t>
            </a:r>
            <a:r>
              <a:rPr lang="en-GB" b="1" dirty="0">
                <a:latin typeface="Times New Roman" panose="02020603050405020304" pitchFamily="18" charset="0"/>
                <a:cs typeface="Times New Roman" panose="02020603050405020304" pitchFamily="18" charset="0"/>
              </a:rPr>
              <a:t>health and safety standard</a:t>
            </a:r>
            <a:endParaRPr lang="ro-RO" b="1" dirty="0">
              <a:latin typeface="Times New Roman" panose="02020603050405020304" pitchFamily="18" charset="0"/>
              <a:cs typeface="Times New Roman" panose="02020603050405020304" pitchFamily="18" charset="0"/>
            </a:endParaRPr>
          </a:p>
          <a:p>
            <a:pPr lvl="0" algn="just"/>
            <a:endParaRPr lang="ro-RO" dirty="0">
              <a:latin typeface="Times New Roman" panose="02020603050405020304" pitchFamily="18" charset="0"/>
              <a:cs typeface="Times New Roman" panose="02020603050405020304" pitchFamily="18" charset="0"/>
            </a:endParaRPr>
          </a:p>
          <a:p>
            <a:pPr lvl="0" algn="just">
              <a:buNone/>
            </a:pPr>
            <a:endParaRPr lang="en-GB" dirty="0">
              <a:latin typeface="Times New Roman" panose="02020603050405020304" pitchFamily="18" charset="0"/>
              <a:cs typeface="Times New Roman" panose="02020603050405020304" pitchFamily="18" charset="0"/>
            </a:endParaRPr>
          </a:p>
          <a:p>
            <a:pPr algn="just"/>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27108343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8524" y="463116"/>
            <a:ext cx="9662570" cy="1005840"/>
          </a:xfrm>
        </p:spPr>
        <p:txBody>
          <a:bodyPr/>
          <a:lstStyle/>
          <a:p>
            <a:pPr algn="ctr"/>
            <a:r>
              <a:rPr lang="en-GB" sz="1800" b="1" i="1" dirty="0" smtClean="0"/>
              <a:t>Marketing plan for 2 years</a:t>
            </a:r>
            <a:r>
              <a:rPr lang="ro-RO" sz="1400" dirty="0" smtClean="0"/>
              <a:t/>
            </a:r>
            <a:br>
              <a:rPr lang="ro-RO" sz="1400" dirty="0" smtClean="0"/>
            </a:br>
            <a:r>
              <a:rPr lang="ro-RO" sz="1400" b="1" dirty="0" smtClean="0">
                <a:latin typeface="Times New Roman" pitchFamily="18" charset="0"/>
                <a:cs typeface="Times New Roman" pitchFamily="18" charset="0"/>
              </a:rPr>
              <a:t>According to </a:t>
            </a:r>
            <a:r>
              <a:rPr lang="en-US" sz="1400" b="1" dirty="0" err="1" smtClean="0">
                <a:latin typeface="Times New Roman" pitchFamily="18" charset="0"/>
                <a:cs typeface="Times New Roman" pitchFamily="18" charset="0"/>
              </a:rPr>
              <a:t>Kotler</a:t>
            </a:r>
            <a:r>
              <a:rPr lang="ro-RO" sz="1400" b="1" dirty="0" smtClean="0">
                <a:latin typeface="Times New Roman" pitchFamily="18" charset="0"/>
                <a:cs typeface="Times New Roman" pitchFamily="18" charset="0"/>
              </a:rPr>
              <a:t> and Keller (2012)</a:t>
            </a:r>
            <a:r>
              <a:rPr lang="en-US" sz="1400" b="1" dirty="0" smtClean="0">
                <a:latin typeface="Times New Roman" pitchFamily="18" charset="0"/>
                <a:cs typeface="Times New Roman" pitchFamily="18" charset="0"/>
              </a:rPr>
              <a:t> </a:t>
            </a:r>
            <a:r>
              <a:rPr lang="ro-RO" sz="1400" b="1" dirty="0" smtClean="0">
                <a:latin typeface="Times New Roman" pitchFamily="18" charset="0"/>
                <a:cs typeface="Times New Roman" pitchFamily="18" charset="0"/>
              </a:rPr>
              <a:t>marketing </a:t>
            </a:r>
            <a:r>
              <a:rPr lang="en-US" sz="1400" b="1" dirty="0" smtClean="0">
                <a:latin typeface="Times New Roman" pitchFamily="18" charset="0"/>
                <a:cs typeface="Times New Roman" pitchFamily="18" charset="0"/>
              </a:rPr>
              <a:t>is an administrative and social process through which individuals and groups obtain what they need and desire by the generation, offering and exchange of valuable products with their equals</a:t>
            </a:r>
            <a:r>
              <a:rPr lang="ro-RO" sz="1400" b="1" dirty="0" smtClean="0">
                <a:latin typeface="Times New Roman" pitchFamily="18" charset="0"/>
                <a:cs typeface="Times New Roman" pitchFamily="18" charset="0"/>
              </a:rPr>
              <a:t>.</a:t>
            </a:r>
            <a:endParaRPr lang="ro-RO" sz="1400" b="1" dirty="0">
              <a:latin typeface="Times New Roman" pitchFamily="18" charset="0"/>
              <a:cs typeface="Times New Roman" pitchFamily="18" charset="0"/>
            </a:endParaRPr>
          </a:p>
        </p:txBody>
      </p:sp>
      <p:graphicFrame>
        <p:nvGraphicFramePr>
          <p:cNvPr id="5" name="Content Placeholder 4"/>
          <p:cNvGraphicFramePr>
            <a:graphicFrameLocks noGrp="1"/>
          </p:cNvGraphicFramePr>
          <p:nvPr>
            <p:ph idx="1"/>
          </p:nvPr>
        </p:nvGraphicFramePr>
        <p:xfrm>
          <a:off x="319177" y="1363504"/>
          <a:ext cx="11550769" cy="5364480"/>
        </p:xfrm>
        <a:graphic>
          <a:graphicData uri="http://schemas.openxmlformats.org/drawingml/2006/table">
            <a:tbl>
              <a:tblPr firstRow="1" bandRow="1">
                <a:tableStyleId>{5C22544A-7EE6-4342-B048-85BDC9FD1C3A}</a:tableStyleId>
              </a:tblPr>
              <a:tblGrid>
                <a:gridCol w="1556396"/>
                <a:gridCol w="4514889"/>
                <a:gridCol w="4011360"/>
                <a:gridCol w="719081"/>
                <a:gridCol w="749043"/>
              </a:tblGrid>
              <a:tr h="488908">
                <a:tc>
                  <a:txBody>
                    <a:bodyPr/>
                    <a:lstStyle/>
                    <a:p>
                      <a:r>
                        <a:rPr lang="en-GB" sz="1400" dirty="0" smtClean="0"/>
                        <a:t>Criteria </a:t>
                      </a:r>
                      <a:endParaRPr lang="en-GB" sz="1400" dirty="0"/>
                    </a:p>
                  </a:txBody>
                  <a:tcPr/>
                </a:tc>
                <a:tc>
                  <a:txBody>
                    <a:bodyPr/>
                    <a:lstStyle/>
                    <a:p>
                      <a:r>
                        <a:rPr lang="en-GB" sz="1400" dirty="0" smtClean="0"/>
                        <a:t>Description</a:t>
                      </a:r>
                      <a:endParaRPr lang="en-GB" sz="1400" dirty="0"/>
                    </a:p>
                  </a:txBody>
                  <a:tcPr/>
                </a:tc>
                <a:tc>
                  <a:txBody>
                    <a:bodyPr/>
                    <a:lstStyle/>
                    <a:p>
                      <a:r>
                        <a:rPr lang="en-GB" sz="1400" dirty="0" smtClean="0"/>
                        <a:t>Duration</a:t>
                      </a:r>
                      <a:endParaRPr lang="en-GB" sz="1400" dirty="0"/>
                    </a:p>
                  </a:txBody>
                  <a:tcPr/>
                </a:tc>
                <a:tc>
                  <a:txBody>
                    <a:bodyPr/>
                    <a:lstStyle/>
                    <a:p>
                      <a:r>
                        <a:rPr lang="en-GB" sz="1400" dirty="0" smtClean="0"/>
                        <a:t>Year 1</a:t>
                      </a:r>
                      <a:endParaRPr lang="en-GB" sz="1400" dirty="0"/>
                    </a:p>
                  </a:txBody>
                  <a:tcPr/>
                </a:tc>
                <a:tc>
                  <a:txBody>
                    <a:bodyPr/>
                    <a:lstStyle/>
                    <a:p>
                      <a:r>
                        <a:rPr lang="en-GB" sz="1400" dirty="0" smtClean="0"/>
                        <a:t>Year 2</a:t>
                      </a:r>
                      <a:endParaRPr lang="en-GB" sz="1400" dirty="0"/>
                    </a:p>
                  </a:txBody>
                  <a:tcPr/>
                </a:tc>
              </a:tr>
              <a:tr h="580712">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t>TV advertising</a:t>
                      </a:r>
                    </a:p>
                    <a:p>
                      <a:endParaRPr lang="en-GB" sz="1200" dirty="0"/>
                    </a:p>
                  </a:txBody>
                  <a:tcPr/>
                </a:tc>
                <a:tc>
                  <a:txBody>
                    <a:bodyPr/>
                    <a:lstStyle/>
                    <a:p>
                      <a:pPr>
                        <a:buFont typeface="Arial" pitchFamily="34" charset="0"/>
                        <a:buChar char="•"/>
                      </a:pPr>
                      <a:r>
                        <a:rPr lang="en-GB" sz="1200" dirty="0" smtClean="0"/>
                        <a:t>We</a:t>
                      </a:r>
                      <a:r>
                        <a:rPr lang="en-GB" sz="1200" baseline="0" dirty="0" smtClean="0"/>
                        <a:t> will promote an 40 seconds ad, where will present our dishes, the restaurant and our deals.</a:t>
                      </a:r>
                    </a:p>
                    <a:p>
                      <a:pPr>
                        <a:buFont typeface="Arial" pitchFamily="34" charset="0"/>
                        <a:buChar char="•"/>
                      </a:pPr>
                      <a:r>
                        <a:rPr lang="en-GB" sz="1200" baseline="0" dirty="0" smtClean="0"/>
                        <a:t>End it with our location and contact number.</a:t>
                      </a:r>
                      <a:endParaRPr lang="en-GB" sz="1200" dirty="0"/>
                    </a:p>
                  </a:txBody>
                  <a:tcPr/>
                </a:tc>
                <a:tc>
                  <a:txBody>
                    <a:bodyPr/>
                    <a:lstStyle/>
                    <a:p>
                      <a:pPr>
                        <a:buFont typeface="Arial" pitchFamily="34" charset="0"/>
                        <a:buChar char="•"/>
                      </a:pPr>
                      <a:r>
                        <a:rPr lang="en-GB" sz="1200" dirty="0" smtClean="0"/>
                        <a:t>It will run </a:t>
                      </a:r>
                      <a:r>
                        <a:rPr lang="en-US" sz="1200" dirty="0" smtClean="0"/>
                        <a:t>once</a:t>
                      </a:r>
                      <a:r>
                        <a:rPr lang="en-US" sz="1200" baseline="0" dirty="0" smtClean="0"/>
                        <a:t> a day, in the evening when most of the people are at home, and 3 times on Sundays</a:t>
                      </a:r>
                      <a:endParaRPr lang="en-GB" sz="1200" dirty="0"/>
                    </a:p>
                  </a:txBody>
                  <a:tcPr/>
                </a:tc>
                <a:tc>
                  <a:txBody>
                    <a:bodyPr/>
                    <a:lstStyle/>
                    <a:p>
                      <a:r>
                        <a:rPr lang="en-GB" sz="1200" dirty="0" smtClean="0"/>
                        <a:t>£4</a:t>
                      </a:r>
                      <a:r>
                        <a:rPr lang="ro-RO" sz="1200" dirty="0" smtClean="0"/>
                        <a:t>58</a:t>
                      </a:r>
                      <a:endParaRPr lang="en-GB" sz="1200" dirty="0"/>
                    </a:p>
                  </a:txBody>
                  <a:tcPr/>
                </a:tc>
                <a:tc>
                  <a:txBody>
                    <a:bodyPr/>
                    <a:lstStyle/>
                    <a:p>
                      <a:r>
                        <a:rPr lang="en-GB" sz="1200" dirty="0" smtClean="0"/>
                        <a:t>£4</a:t>
                      </a:r>
                      <a:r>
                        <a:rPr lang="ro-RO" sz="1200" dirty="0" smtClean="0"/>
                        <a:t>36</a:t>
                      </a:r>
                      <a:endParaRPr lang="en-GB" sz="1200" dirty="0"/>
                    </a:p>
                  </a:txBody>
                  <a:tcPr/>
                </a:tc>
              </a:tr>
              <a:tr h="107846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t>Radio advertising</a:t>
                      </a:r>
                    </a:p>
                    <a:p>
                      <a:endParaRPr lang="en-GB" sz="1200" dirty="0"/>
                    </a:p>
                  </a:txBody>
                  <a:tcPr/>
                </a:tc>
                <a:tc>
                  <a:txBody>
                    <a:bodyPr/>
                    <a:lstStyle/>
                    <a:p>
                      <a:pPr>
                        <a:buFont typeface="Arial" pitchFamily="34" charset="0"/>
                        <a:buChar char="•"/>
                      </a:pPr>
                      <a:r>
                        <a:rPr lang="en-GB" sz="1200" dirty="0" smtClean="0"/>
                        <a:t>Short add</a:t>
                      </a:r>
                      <a:r>
                        <a:rPr lang="en-GB" sz="1200" baseline="0" dirty="0" smtClean="0"/>
                        <a:t> of 20 seconds </a:t>
                      </a:r>
                      <a:r>
                        <a:rPr lang="en-GB" sz="1200" dirty="0" smtClean="0"/>
                        <a:t>with our deals, location and short description of our products. </a:t>
                      </a:r>
                    </a:p>
                  </a:txBody>
                  <a:tcPr/>
                </a:tc>
                <a:tc>
                  <a:txBody>
                    <a:bodyPr/>
                    <a:lstStyle/>
                    <a:p>
                      <a:pPr marL="0" marR="0" indent="0" algn="l" defTabSz="457200" rtl="0" eaLnBrk="1" fontAlgn="auto" latinLnBrk="0" hangingPunct="1">
                        <a:lnSpc>
                          <a:spcPct val="100000"/>
                        </a:lnSpc>
                        <a:spcBef>
                          <a:spcPts val="0"/>
                        </a:spcBef>
                        <a:spcAft>
                          <a:spcPts val="0"/>
                        </a:spcAft>
                        <a:buClrTx/>
                        <a:buSzTx/>
                        <a:buFont typeface="Arial" pitchFamily="34" charset="0"/>
                        <a:buChar char="•"/>
                        <a:tabLst/>
                        <a:defRPr/>
                      </a:pPr>
                      <a:r>
                        <a:rPr lang="en-US" sz="1200" dirty="0" smtClean="0"/>
                        <a:t>Once a day, in the morning, and once a day in the evening when people are going to and from work and listen to radio</a:t>
                      </a:r>
                      <a:r>
                        <a:rPr lang="en-US" sz="1200" baseline="0" dirty="0" smtClean="0"/>
                        <a:t> in their cars, for first 3 months.</a:t>
                      </a:r>
                    </a:p>
                    <a:p>
                      <a:pPr marL="0" marR="0" indent="0" algn="l" defTabSz="457200" rtl="0" eaLnBrk="1" fontAlgn="auto" latinLnBrk="0" hangingPunct="1">
                        <a:lnSpc>
                          <a:spcPct val="100000"/>
                        </a:lnSpc>
                        <a:spcBef>
                          <a:spcPts val="0"/>
                        </a:spcBef>
                        <a:spcAft>
                          <a:spcPts val="0"/>
                        </a:spcAft>
                        <a:buClrTx/>
                        <a:buSzTx/>
                        <a:buFont typeface="Arial" pitchFamily="34" charset="0"/>
                        <a:buChar char="•"/>
                        <a:tabLst/>
                        <a:defRPr/>
                      </a:pPr>
                      <a:r>
                        <a:rPr lang="en-US" sz="1200" baseline="0" dirty="0" smtClean="0"/>
                        <a:t>Once a day for the rest of the year.</a:t>
                      </a:r>
                      <a:endParaRPr lang="en-US" sz="1200" dirty="0" smtClean="0"/>
                    </a:p>
                    <a:p>
                      <a:pPr>
                        <a:buFont typeface="Arial" pitchFamily="34" charset="0"/>
                        <a:buChar char="•"/>
                      </a:pPr>
                      <a:endParaRPr lang="en-GB" sz="1200" dirty="0"/>
                    </a:p>
                  </a:txBody>
                  <a:tcPr/>
                </a:tc>
                <a:tc>
                  <a:txBody>
                    <a:bodyPr/>
                    <a:lstStyle/>
                    <a:p>
                      <a:r>
                        <a:rPr lang="en-GB" sz="1200" dirty="0" smtClean="0"/>
                        <a:t>£3</a:t>
                      </a:r>
                      <a:r>
                        <a:rPr lang="ro-RO" sz="1200" dirty="0" smtClean="0"/>
                        <a:t>10</a:t>
                      </a:r>
                      <a:endParaRPr lang="en-GB" sz="1200" dirty="0"/>
                    </a:p>
                  </a:txBody>
                  <a:tcPr/>
                </a:tc>
                <a:tc>
                  <a:txBody>
                    <a:bodyPr/>
                    <a:lstStyle/>
                    <a:p>
                      <a:r>
                        <a:rPr lang="en-GB" sz="1200" dirty="0" smtClean="0"/>
                        <a:t>£</a:t>
                      </a:r>
                      <a:r>
                        <a:rPr lang="ro-RO" sz="1200" dirty="0" smtClean="0"/>
                        <a:t>30</a:t>
                      </a:r>
                      <a:r>
                        <a:rPr lang="en-GB" sz="1200" dirty="0" smtClean="0"/>
                        <a:t>0</a:t>
                      </a:r>
                      <a:endParaRPr lang="en-GB" sz="1200" dirty="0"/>
                    </a:p>
                  </a:txBody>
                  <a:tcPr/>
                </a:tc>
              </a:tr>
              <a:tr h="794591">
                <a:tc>
                  <a:txBody>
                    <a:bodyPr/>
                    <a:lstStyle/>
                    <a:p>
                      <a:r>
                        <a:rPr lang="en-US" sz="1200" dirty="0" smtClean="0"/>
                        <a:t>Newspapers advertising</a:t>
                      </a:r>
                      <a:endParaRPr lang="en-GB" sz="1200" dirty="0"/>
                    </a:p>
                  </a:txBody>
                  <a:tcPr/>
                </a:tc>
                <a:tc>
                  <a:txBody>
                    <a:bodyPr/>
                    <a:lstStyle/>
                    <a:p>
                      <a:pPr>
                        <a:buFont typeface="Arial" pitchFamily="34" charset="0"/>
                        <a:buChar char="•"/>
                      </a:pPr>
                      <a:r>
                        <a:rPr lang="en-GB" sz="1200" dirty="0" smtClean="0"/>
                        <a:t>Advertise on the last page</a:t>
                      </a:r>
                    </a:p>
                    <a:p>
                      <a:pPr>
                        <a:buFont typeface="Arial" pitchFamily="34" charset="0"/>
                        <a:buChar char="•"/>
                      </a:pPr>
                      <a:r>
                        <a:rPr lang="en-GB" sz="1200" dirty="0" smtClean="0"/>
                        <a:t>Short description of our</a:t>
                      </a:r>
                      <a:r>
                        <a:rPr lang="en-GB" sz="1200" baseline="0" dirty="0" smtClean="0"/>
                        <a:t> restaurant, dishes and ambience.</a:t>
                      </a:r>
                    </a:p>
                    <a:p>
                      <a:pPr>
                        <a:buFont typeface="Arial" pitchFamily="34" charset="0"/>
                        <a:buChar char="•"/>
                      </a:pPr>
                      <a:r>
                        <a:rPr lang="en-GB" sz="1200" baseline="0" dirty="0" smtClean="0"/>
                        <a:t>Short history  of our restaurant.</a:t>
                      </a:r>
                    </a:p>
                    <a:p>
                      <a:pPr>
                        <a:buFont typeface="Arial" pitchFamily="34" charset="0"/>
                        <a:buChar char="•"/>
                      </a:pPr>
                      <a:r>
                        <a:rPr lang="en-GB" sz="1200" baseline="0" dirty="0" smtClean="0"/>
                        <a:t>Location and contact information.</a:t>
                      </a:r>
                      <a:endParaRPr lang="en-GB" sz="1200" dirty="0"/>
                    </a:p>
                  </a:txBody>
                  <a:tcPr/>
                </a:tc>
                <a:tc>
                  <a:txBody>
                    <a:bodyPr/>
                    <a:lstStyle/>
                    <a:p>
                      <a:pPr marL="0" marR="0" indent="0" algn="l" defTabSz="457200" rtl="0" eaLnBrk="1" fontAlgn="auto" latinLnBrk="0" hangingPunct="1">
                        <a:lnSpc>
                          <a:spcPct val="100000"/>
                        </a:lnSpc>
                        <a:spcBef>
                          <a:spcPts val="0"/>
                        </a:spcBef>
                        <a:spcAft>
                          <a:spcPts val="0"/>
                        </a:spcAft>
                        <a:buClrTx/>
                        <a:buSzTx/>
                        <a:buFont typeface="Arial" pitchFamily="34" charset="0"/>
                        <a:buChar char="•"/>
                        <a:tabLst/>
                        <a:defRPr/>
                      </a:pPr>
                      <a:r>
                        <a:rPr lang="en-US" sz="1200" dirty="0" smtClean="0"/>
                        <a:t>Every</a:t>
                      </a:r>
                      <a:r>
                        <a:rPr lang="en-US" sz="1200" baseline="0" dirty="0" smtClean="0"/>
                        <a:t> morning, for the first 3 months.</a:t>
                      </a:r>
                    </a:p>
                    <a:p>
                      <a:pPr marL="0" marR="0" indent="0" algn="l" defTabSz="457200" rtl="0" eaLnBrk="1" fontAlgn="auto" latinLnBrk="0" hangingPunct="1">
                        <a:lnSpc>
                          <a:spcPct val="100000"/>
                        </a:lnSpc>
                        <a:spcBef>
                          <a:spcPts val="0"/>
                        </a:spcBef>
                        <a:spcAft>
                          <a:spcPts val="0"/>
                        </a:spcAft>
                        <a:buClrTx/>
                        <a:buSzTx/>
                        <a:buFont typeface="Arial" pitchFamily="34" charset="0"/>
                        <a:buChar char="•"/>
                        <a:tabLst/>
                        <a:defRPr/>
                      </a:pPr>
                      <a:r>
                        <a:rPr lang="en-US" sz="1200" baseline="0" dirty="0" smtClean="0"/>
                        <a:t>Every morning 4/7 for the rest of the year.</a:t>
                      </a:r>
                      <a:endParaRPr lang="en-US" sz="1200" dirty="0" smtClean="0"/>
                    </a:p>
                    <a:p>
                      <a:pPr>
                        <a:buFont typeface="Arial" pitchFamily="34" charset="0"/>
                        <a:buChar char="•"/>
                      </a:pPr>
                      <a:endParaRPr lang="en-GB" sz="1200" dirty="0"/>
                    </a:p>
                  </a:txBody>
                  <a:tcPr/>
                </a:tc>
                <a:tc>
                  <a:txBody>
                    <a:bodyPr/>
                    <a:lstStyle/>
                    <a:p>
                      <a:r>
                        <a:rPr lang="en-GB" sz="1200" dirty="0" smtClean="0"/>
                        <a:t>£264</a:t>
                      </a:r>
                      <a:endParaRPr lang="en-GB" sz="1200" dirty="0"/>
                    </a:p>
                  </a:txBody>
                  <a:tcPr/>
                </a:tc>
                <a:tc>
                  <a:txBody>
                    <a:bodyPr/>
                    <a:lstStyle/>
                    <a:p>
                      <a:r>
                        <a:rPr lang="en-GB" sz="1200" dirty="0" smtClean="0"/>
                        <a:t>£250</a:t>
                      </a:r>
                      <a:endParaRPr lang="en-GB" sz="1200" dirty="0"/>
                    </a:p>
                  </a:txBody>
                  <a:tcPr/>
                </a:tc>
              </a:tr>
              <a:tr h="107846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err="1" smtClean="0"/>
                        <a:t>Facebook</a:t>
                      </a:r>
                      <a:endParaRPr lang="en-US" sz="1200" dirty="0" smtClean="0"/>
                    </a:p>
                    <a:p>
                      <a:endParaRPr lang="en-GB" sz="1200" dirty="0"/>
                    </a:p>
                  </a:txBody>
                  <a:tcPr/>
                </a:tc>
                <a:tc>
                  <a:txBody>
                    <a:bodyPr/>
                    <a:lstStyle/>
                    <a:p>
                      <a:pPr>
                        <a:buFont typeface="Arial" pitchFamily="34" charset="0"/>
                        <a:buChar char="•"/>
                      </a:pPr>
                      <a:r>
                        <a:rPr lang="en-GB" sz="1200" dirty="0" smtClean="0"/>
                        <a:t>Open a business profile page</a:t>
                      </a:r>
                    </a:p>
                    <a:p>
                      <a:pPr>
                        <a:buFont typeface="Arial" pitchFamily="34" charset="0"/>
                        <a:buChar char="•"/>
                      </a:pPr>
                      <a:r>
                        <a:rPr lang="en-GB" sz="1200" dirty="0" smtClean="0"/>
                        <a:t>Post on  our personal profile .</a:t>
                      </a:r>
                    </a:p>
                    <a:p>
                      <a:pPr>
                        <a:buFont typeface="Arial" pitchFamily="34" charset="0"/>
                        <a:buChar char="•"/>
                      </a:pPr>
                      <a:r>
                        <a:rPr lang="en-GB" sz="1200" dirty="0" smtClean="0"/>
                        <a:t>Pictures</a:t>
                      </a:r>
                      <a:r>
                        <a:rPr lang="en-GB" sz="1200" baseline="0" dirty="0" smtClean="0"/>
                        <a:t>  with our dishes, restaurant and friendly staff.</a:t>
                      </a:r>
                    </a:p>
                    <a:p>
                      <a:pPr>
                        <a:buFont typeface="Arial" pitchFamily="34" charset="0"/>
                        <a:buChar char="•"/>
                      </a:pPr>
                      <a:r>
                        <a:rPr lang="en-GB" sz="1200" baseline="0" dirty="0" smtClean="0"/>
                        <a:t>Posts with location, contact information.</a:t>
                      </a:r>
                      <a:endParaRPr lang="en-GB" sz="1200" dirty="0"/>
                    </a:p>
                  </a:txBody>
                  <a:tcPr/>
                </a:tc>
                <a:tc>
                  <a:txBody>
                    <a:bodyPr/>
                    <a:lstStyle/>
                    <a:p>
                      <a:pPr marL="0" marR="0" indent="0" algn="l" defTabSz="457200" rtl="0" eaLnBrk="1" fontAlgn="auto" latinLnBrk="0" hangingPunct="1">
                        <a:lnSpc>
                          <a:spcPct val="100000"/>
                        </a:lnSpc>
                        <a:spcBef>
                          <a:spcPts val="0"/>
                        </a:spcBef>
                        <a:spcAft>
                          <a:spcPts val="0"/>
                        </a:spcAft>
                        <a:buClrTx/>
                        <a:buSzTx/>
                        <a:buFont typeface="Arial" pitchFamily="34" charset="0"/>
                        <a:buChar char="•"/>
                        <a:tabLst/>
                        <a:defRPr/>
                      </a:pPr>
                      <a:r>
                        <a:rPr lang="en-US" sz="1200" dirty="0" smtClean="0"/>
                        <a:t>5 times a day, for the first 3</a:t>
                      </a:r>
                      <a:r>
                        <a:rPr lang="en-US" sz="1200" baseline="0" dirty="0" smtClean="0"/>
                        <a:t> months </a:t>
                      </a:r>
                      <a:r>
                        <a:rPr lang="en-US" sz="1200" dirty="0" smtClean="0"/>
                        <a:t>on</a:t>
                      </a:r>
                      <a:r>
                        <a:rPr lang="en-US" sz="1200" baseline="0" dirty="0" smtClean="0"/>
                        <a:t> the business page, and then 3 times a day for the rest of the year</a:t>
                      </a:r>
                    </a:p>
                    <a:p>
                      <a:pPr marL="0" marR="0" indent="0" algn="l" defTabSz="457200" rtl="0" eaLnBrk="1" fontAlgn="auto" latinLnBrk="0" hangingPunct="1">
                        <a:lnSpc>
                          <a:spcPct val="100000"/>
                        </a:lnSpc>
                        <a:spcBef>
                          <a:spcPts val="0"/>
                        </a:spcBef>
                        <a:spcAft>
                          <a:spcPts val="0"/>
                        </a:spcAft>
                        <a:buClrTx/>
                        <a:buSzTx/>
                        <a:buFont typeface="Arial" pitchFamily="34" charset="0"/>
                        <a:buChar char="•"/>
                        <a:tabLst/>
                        <a:defRPr/>
                      </a:pPr>
                      <a:r>
                        <a:rPr lang="en-US" sz="1200" baseline="0" dirty="0" smtClean="0"/>
                        <a:t>Each staff member will post twice a day from our private pages</a:t>
                      </a:r>
                      <a:endParaRPr lang="en-US" sz="1200" dirty="0" smtClean="0"/>
                    </a:p>
                    <a:p>
                      <a:pPr>
                        <a:buFont typeface="Arial" pitchFamily="34" charset="0"/>
                        <a:buChar char="•"/>
                      </a:pPr>
                      <a:endParaRPr lang="en-GB" sz="1200" dirty="0"/>
                    </a:p>
                  </a:txBody>
                  <a:tcPr/>
                </a:tc>
                <a:tc>
                  <a:txBody>
                    <a:bodyPr/>
                    <a:lstStyle/>
                    <a:p>
                      <a:r>
                        <a:rPr lang="en-GB" sz="1200" dirty="0" smtClean="0"/>
                        <a:t>£0</a:t>
                      </a:r>
                      <a:endParaRPr lang="en-GB" sz="1200" dirty="0"/>
                    </a:p>
                  </a:txBody>
                  <a:tcPr/>
                </a:tc>
                <a:tc>
                  <a:txBody>
                    <a:bodyPr/>
                    <a:lstStyle/>
                    <a:p>
                      <a:r>
                        <a:rPr lang="en-GB" sz="1200" dirty="0" smtClean="0"/>
                        <a:t>£0</a:t>
                      </a:r>
                      <a:endParaRPr lang="en-GB" sz="1200" dirty="0"/>
                    </a:p>
                  </a:txBody>
                  <a:tcPr/>
                </a:tc>
              </a:tr>
              <a:tr h="912548">
                <a:tc>
                  <a:txBody>
                    <a:bodyPr/>
                    <a:lstStyle/>
                    <a:p>
                      <a:r>
                        <a:rPr lang="en-GB" sz="1200" dirty="0" err="1" smtClean="0"/>
                        <a:t>Instagram</a:t>
                      </a:r>
                      <a:endParaRPr lang="en-GB" sz="1200" dirty="0"/>
                    </a:p>
                  </a:txBody>
                  <a:tcPr/>
                </a:tc>
                <a:tc>
                  <a:txBody>
                    <a:bodyPr/>
                    <a:lstStyle/>
                    <a:p>
                      <a:pPr>
                        <a:buFont typeface="Arial" pitchFamily="34" charset="0"/>
                        <a:buChar char="•"/>
                      </a:pPr>
                      <a:r>
                        <a:rPr lang="en-GB" sz="1200" dirty="0" smtClean="0"/>
                        <a:t>Open a business profile page</a:t>
                      </a:r>
                    </a:p>
                    <a:p>
                      <a:pPr>
                        <a:buFont typeface="Arial" pitchFamily="34" charset="0"/>
                        <a:buChar char="•"/>
                      </a:pPr>
                      <a:r>
                        <a:rPr lang="en-GB" sz="1200" dirty="0" smtClean="0"/>
                        <a:t>Post on  our personal profile .</a:t>
                      </a:r>
                    </a:p>
                    <a:p>
                      <a:pPr>
                        <a:buFont typeface="Arial" pitchFamily="34" charset="0"/>
                        <a:buChar char="•"/>
                      </a:pPr>
                      <a:r>
                        <a:rPr lang="en-GB" sz="1200" dirty="0" smtClean="0"/>
                        <a:t>Pictures</a:t>
                      </a:r>
                      <a:r>
                        <a:rPr lang="en-GB" sz="1200" baseline="0" dirty="0" smtClean="0"/>
                        <a:t>  with our dishes, restaurant and friendly staff.</a:t>
                      </a:r>
                    </a:p>
                    <a:p>
                      <a:pPr>
                        <a:buFont typeface="Arial" pitchFamily="34" charset="0"/>
                        <a:buChar char="•"/>
                      </a:pPr>
                      <a:r>
                        <a:rPr lang="en-GB" sz="1200" baseline="0" dirty="0" smtClean="0"/>
                        <a:t>Posts with location, contact information.</a:t>
                      </a:r>
                      <a:endParaRPr lang="en-GB" sz="1200" dirty="0" smtClean="0"/>
                    </a:p>
                    <a:p>
                      <a:endParaRPr lang="en-GB" sz="1200" dirty="0"/>
                    </a:p>
                  </a:txBody>
                  <a:tcPr/>
                </a:tc>
                <a:tc>
                  <a:txBody>
                    <a:bodyPr/>
                    <a:lstStyle/>
                    <a:p>
                      <a:pPr marL="0" marR="0" indent="0" algn="l" defTabSz="457200" rtl="0" eaLnBrk="1" fontAlgn="auto" latinLnBrk="0" hangingPunct="1">
                        <a:lnSpc>
                          <a:spcPct val="100000"/>
                        </a:lnSpc>
                        <a:spcBef>
                          <a:spcPts val="0"/>
                        </a:spcBef>
                        <a:spcAft>
                          <a:spcPts val="0"/>
                        </a:spcAft>
                        <a:buClrTx/>
                        <a:buSzTx/>
                        <a:buFont typeface="Arial" pitchFamily="34" charset="0"/>
                        <a:buChar char="•"/>
                        <a:tabLst/>
                        <a:defRPr/>
                      </a:pPr>
                      <a:r>
                        <a:rPr lang="en-US" sz="1200" dirty="0" smtClean="0"/>
                        <a:t>3 times a day, for the whole year on</a:t>
                      </a:r>
                      <a:r>
                        <a:rPr lang="en-US" sz="1200" baseline="0" dirty="0" smtClean="0"/>
                        <a:t> the business page</a:t>
                      </a:r>
                    </a:p>
                    <a:p>
                      <a:pPr marL="0" marR="0" indent="0" algn="l" defTabSz="457200" rtl="0" eaLnBrk="1" fontAlgn="auto" latinLnBrk="0" hangingPunct="1">
                        <a:lnSpc>
                          <a:spcPct val="100000"/>
                        </a:lnSpc>
                        <a:spcBef>
                          <a:spcPts val="0"/>
                        </a:spcBef>
                        <a:spcAft>
                          <a:spcPts val="0"/>
                        </a:spcAft>
                        <a:buClrTx/>
                        <a:buSzTx/>
                        <a:buFont typeface="Arial" pitchFamily="34" charset="0"/>
                        <a:buChar char="•"/>
                        <a:tabLst/>
                        <a:defRPr/>
                      </a:pPr>
                      <a:r>
                        <a:rPr lang="en-US" sz="1200" baseline="0" dirty="0" smtClean="0"/>
                        <a:t>Each staff member will post twice a day from our private pages</a:t>
                      </a:r>
                      <a:endParaRPr lang="en-US" sz="1200" dirty="0" smtClean="0"/>
                    </a:p>
                    <a:p>
                      <a:endParaRPr lang="en-GB" sz="1200" dirty="0"/>
                    </a:p>
                  </a:txBody>
                  <a:tcPr/>
                </a:tc>
                <a:tc>
                  <a:txBody>
                    <a:bodyPr/>
                    <a:lstStyle/>
                    <a:p>
                      <a:r>
                        <a:rPr lang="en-GB" sz="1200" dirty="0" smtClean="0"/>
                        <a:t>£0</a:t>
                      </a:r>
                      <a:endParaRPr lang="en-GB" sz="1200" dirty="0"/>
                    </a:p>
                  </a:txBody>
                  <a:tcPr/>
                </a:tc>
                <a:tc>
                  <a:txBody>
                    <a:bodyPr/>
                    <a:lstStyle/>
                    <a:p>
                      <a:r>
                        <a:rPr lang="en-GB" sz="1200" dirty="0" smtClean="0"/>
                        <a:t>£0</a:t>
                      </a:r>
                      <a:endParaRPr lang="en-GB" sz="1200" dirty="0"/>
                    </a:p>
                  </a:txBody>
                  <a:tcPr/>
                </a:tc>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57F6074-B713-40B0-AA6B-0B64E7A242DD}"/>
              </a:ext>
            </a:extLst>
          </p:cNvPr>
          <p:cNvSpPr>
            <a:spLocks noGrp="1"/>
          </p:cNvSpPr>
          <p:nvPr>
            <p:ph type="title"/>
          </p:nvPr>
        </p:nvSpPr>
        <p:spPr>
          <a:xfrm>
            <a:off x="1037509" y="654886"/>
            <a:ext cx="8761413" cy="706964"/>
          </a:xfrm>
        </p:spPr>
        <p:txBody>
          <a:bodyPr/>
          <a:lstStyle/>
          <a:p>
            <a:r>
              <a:rPr lang="en-GB" sz="1600" b="1" dirty="0"/>
              <a:t>Financial </a:t>
            </a:r>
            <a:r>
              <a:rPr lang="ro-RO" sz="1600" b="1" dirty="0" smtClean="0"/>
              <a:t> Cash-Flow for the next 12 months- </a:t>
            </a:r>
            <a:r>
              <a:rPr lang="en-GB" sz="1600" dirty="0" smtClean="0"/>
              <a:t>2019-2020</a:t>
            </a:r>
            <a:endParaRPr lang="en-GB" sz="1600" dirty="0"/>
          </a:p>
        </p:txBody>
      </p:sp>
      <p:pic>
        <p:nvPicPr>
          <p:cNvPr id="9" name="Picture 8">
            <a:extLst>
              <a:ext uri="{FF2B5EF4-FFF2-40B4-BE49-F238E27FC236}">
                <a16:creationId xmlns="" xmlns:a16="http://schemas.microsoft.com/office/drawing/2014/main" id="{4D059C81-290F-42D4-AF6A-41CA58954937}"/>
              </a:ext>
            </a:extLst>
          </p:cNvPr>
          <p:cNvPicPr>
            <a:picLocks noChangeAspect="1"/>
          </p:cNvPicPr>
          <p:nvPr/>
        </p:nvPicPr>
        <p:blipFill>
          <a:blip r:embed="rId2"/>
          <a:stretch>
            <a:fillRect/>
          </a:stretch>
        </p:blipFill>
        <p:spPr>
          <a:xfrm>
            <a:off x="466388" y="2326384"/>
            <a:ext cx="9781794" cy="3829028"/>
          </a:xfrm>
          <a:prstGeom prst="rect">
            <a:avLst/>
          </a:prstGeom>
        </p:spPr>
      </p:pic>
    </p:spTree>
    <p:extLst>
      <p:ext uri="{BB962C8B-B14F-4D97-AF65-F5344CB8AC3E}">
        <p14:creationId xmlns="" xmlns:p14="http://schemas.microsoft.com/office/powerpoint/2010/main" val="40541014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B59827-2C16-454F-B690-BB1388EA2D81}"/>
              </a:ext>
            </a:extLst>
          </p:cNvPr>
          <p:cNvSpPr>
            <a:spLocks noGrp="1"/>
          </p:cNvSpPr>
          <p:nvPr>
            <p:ph type="title"/>
          </p:nvPr>
        </p:nvSpPr>
        <p:spPr/>
        <p:txBody>
          <a:bodyPr/>
          <a:lstStyle/>
          <a:p>
            <a:endParaRPr lang="en-GB" dirty="0"/>
          </a:p>
        </p:txBody>
      </p:sp>
      <p:graphicFrame>
        <p:nvGraphicFramePr>
          <p:cNvPr id="7" name="Table 6">
            <a:extLst>
              <a:ext uri="{FF2B5EF4-FFF2-40B4-BE49-F238E27FC236}">
                <a16:creationId xmlns="" xmlns:a16="http://schemas.microsoft.com/office/drawing/2014/main" id="{EFE9579C-7D12-4D71-B451-79981B46EF8B}"/>
              </a:ext>
            </a:extLst>
          </p:cNvPr>
          <p:cNvGraphicFramePr>
            <a:graphicFrameLocks noGrp="1"/>
          </p:cNvGraphicFramePr>
          <p:nvPr>
            <p:extLst>
              <p:ext uri="{D42A27DB-BD31-4B8C-83A1-F6EECF244321}">
                <p14:modId xmlns="" xmlns:p14="http://schemas.microsoft.com/office/powerpoint/2010/main" val="4278983535"/>
              </p:ext>
            </p:extLst>
          </p:nvPr>
        </p:nvGraphicFramePr>
        <p:xfrm>
          <a:off x="634076" y="2106669"/>
          <a:ext cx="11113478" cy="4246983"/>
        </p:xfrm>
        <a:graphic>
          <a:graphicData uri="http://schemas.openxmlformats.org/drawingml/2006/table">
            <a:tbl>
              <a:tblPr>
                <a:tableStyleId>{5C22544A-7EE6-4342-B048-85BDC9FD1C3A}</a:tableStyleId>
              </a:tblPr>
              <a:tblGrid>
                <a:gridCol w="1743291">
                  <a:extLst>
                    <a:ext uri="{9D8B030D-6E8A-4147-A177-3AD203B41FA5}">
                      <a16:colId xmlns="" xmlns:a16="http://schemas.microsoft.com/office/drawing/2014/main" val="3166379251"/>
                    </a:ext>
                  </a:extLst>
                </a:gridCol>
                <a:gridCol w="762690">
                  <a:extLst>
                    <a:ext uri="{9D8B030D-6E8A-4147-A177-3AD203B41FA5}">
                      <a16:colId xmlns="" xmlns:a16="http://schemas.microsoft.com/office/drawing/2014/main" val="4266454766"/>
                    </a:ext>
                  </a:extLst>
                </a:gridCol>
                <a:gridCol w="671892">
                  <a:extLst>
                    <a:ext uri="{9D8B030D-6E8A-4147-A177-3AD203B41FA5}">
                      <a16:colId xmlns="" xmlns:a16="http://schemas.microsoft.com/office/drawing/2014/main" val="1117635090"/>
                    </a:ext>
                  </a:extLst>
                </a:gridCol>
                <a:gridCol w="717292">
                  <a:extLst>
                    <a:ext uri="{9D8B030D-6E8A-4147-A177-3AD203B41FA5}">
                      <a16:colId xmlns="" xmlns:a16="http://schemas.microsoft.com/office/drawing/2014/main" val="3822347005"/>
                    </a:ext>
                  </a:extLst>
                </a:gridCol>
                <a:gridCol w="735451">
                  <a:extLst>
                    <a:ext uri="{9D8B030D-6E8A-4147-A177-3AD203B41FA5}">
                      <a16:colId xmlns="" xmlns:a16="http://schemas.microsoft.com/office/drawing/2014/main" val="4065714871"/>
                    </a:ext>
                  </a:extLst>
                </a:gridCol>
                <a:gridCol w="717292">
                  <a:extLst>
                    <a:ext uri="{9D8B030D-6E8A-4147-A177-3AD203B41FA5}">
                      <a16:colId xmlns="" xmlns:a16="http://schemas.microsoft.com/office/drawing/2014/main" val="354484901"/>
                    </a:ext>
                  </a:extLst>
                </a:gridCol>
                <a:gridCol w="726371">
                  <a:extLst>
                    <a:ext uri="{9D8B030D-6E8A-4147-A177-3AD203B41FA5}">
                      <a16:colId xmlns="" xmlns:a16="http://schemas.microsoft.com/office/drawing/2014/main" val="864781595"/>
                    </a:ext>
                  </a:extLst>
                </a:gridCol>
                <a:gridCol w="744530">
                  <a:extLst>
                    <a:ext uri="{9D8B030D-6E8A-4147-A177-3AD203B41FA5}">
                      <a16:colId xmlns="" xmlns:a16="http://schemas.microsoft.com/office/drawing/2014/main" val="1613994418"/>
                    </a:ext>
                  </a:extLst>
                </a:gridCol>
                <a:gridCol w="726371">
                  <a:extLst>
                    <a:ext uri="{9D8B030D-6E8A-4147-A177-3AD203B41FA5}">
                      <a16:colId xmlns="" xmlns:a16="http://schemas.microsoft.com/office/drawing/2014/main" val="2022190973"/>
                    </a:ext>
                  </a:extLst>
                </a:gridCol>
                <a:gridCol w="762690">
                  <a:extLst>
                    <a:ext uri="{9D8B030D-6E8A-4147-A177-3AD203B41FA5}">
                      <a16:colId xmlns="" xmlns:a16="http://schemas.microsoft.com/office/drawing/2014/main" val="3861424913"/>
                    </a:ext>
                  </a:extLst>
                </a:gridCol>
                <a:gridCol w="680973">
                  <a:extLst>
                    <a:ext uri="{9D8B030D-6E8A-4147-A177-3AD203B41FA5}">
                      <a16:colId xmlns="" xmlns:a16="http://schemas.microsoft.com/office/drawing/2014/main" val="2651188555"/>
                    </a:ext>
                  </a:extLst>
                </a:gridCol>
                <a:gridCol w="726371">
                  <a:extLst>
                    <a:ext uri="{9D8B030D-6E8A-4147-A177-3AD203B41FA5}">
                      <a16:colId xmlns="" xmlns:a16="http://schemas.microsoft.com/office/drawing/2014/main" val="1644745093"/>
                    </a:ext>
                  </a:extLst>
                </a:gridCol>
                <a:gridCol w="699132">
                  <a:extLst>
                    <a:ext uri="{9D8B030D-6E8A-4147-A177-3AD203B41FA5}">
                      <a16:colId xmlns="" xmlns:a16="http://schemas.microsoft.com/office/drawing/2014/main" val="3178969709"/>
                    </a:ext>
                  </a:extLst>
                </a:gridCol>
                <a:gridCol w="699132">
                  <a:extLst>
                    <a:ext uri="{9D8B030D-6E8A-4147-A177-3AD203B41FA5}">
                      <a16:colId xmlns="" xmlns:a16="http://schemas.microsoft.com/office/drawing/2014/main" val="550053652"/>
                    </a:ext>
                  </a:extLst>
                </a:gridCol>
              </a:tblGrid>
              <a:tr h="181835">
                <a:tc gridSpan="14">
                  <a:txBody>
                    <a:bodyPr/>
                    <a:lstStyle/>
                    <a:p>
                      <a:pPr algn="ctr" fontAlgn="b"/>
                      <a:r>
                        <a:rPr lang="en-GB" sz="800" u="sng" strike="noStrike" dirty="0">
                          <a:effectLst/>
                        </a:rPr>
                        <a:t>Cash Flow </a:t>
                      </a:r>
                      <a:r>
                        <a:rPr lang="en-GB" sz="800" u="sng" strike="noStrike" dirty="0" err="1">
                          <a:effectLst/>
                        </a:rPr>
                        <a:t>Forescast</a:t>
                      </a:r>
                      <a:r>
                        <a:rPr lang="en-GB" sz="800" u="sng" strike="noStrike" dirty="0">
                          <a:effectLst/>
                        </a:rPr>
                        <a:t> Expenditure 2019-2020 (1 year)</a:t>
                      </a:r>
                      <a:endParaRPr lang="en-GB" sz="800" b="1" i="0" u="sng" strike="noStrike" dirty="0">
                        <a:solidFill>
                          <a:srgbClr val="000000"/>
                        </a:solidFill>
                        <a:effectLst/>
                        <a:latin typeface="Calibri" panose="020F0502020204030204" pitchFamily="34" charset="0"/>
                      </a:endParaRPr>
                    </a:p>
                  </a:txBody>
                  <a:tcPr marL="7150" marR="7150" marT="7150" marB="0" anchor="b"/>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 xmlns:a16="http://schemas.microsoft.com/office/drawing/2014/main" val="1692871505"/>
                  </a:ext>
                </a:extLst>
              </a:tr>
              <a:tr h="181835">
                <a:tc gridSpan="9">
                  <a:txBody>
                    <a:bodyPr/>
                    <a:lstStyle/>
                    <a:p>
                      <a:pPr algn="r" fontAlgn="b"/>
                      <a:r>
                        <a:rPr lang="en-GB" sz="800" u="sng" strike="noStrike">
                          <a:effectLst/>
                        </a:rPr>
                        <a:t>Mimosa Resturant</a:t>
                      </a:r>
                      <a:endParaRPr lang="en-GB" sz="800" b="1" i="0" u="sng" strike="noStrike">
                        <a:solidFill>
                          <a:srgbClr val="000000"/>
                        </a:solidFill>
                        <a:effectLst/>
                        <a:latin typeface="Calibri" panose="020F0502020204030204" pitchFamily="34" charset="0"/>
                      </a:endParaRPr>
                    </a:p>
                  </a:txBody>
                  <a:tcPr marL="7150" marR="7150" marT="7150" marB="0" anchor="b"/>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dirty="0">
                        <a:solidFill>
                          <a:srgbClr val="000000"/>
                        </a:solidFill>
                        <a:effectLst/>
                        <a:latin typeface="Calibri" panose="020F0502020204030204" pitchFamily="34" charset="0"/>
                      </a:endParaRPr>
                    </a:p>
                  </a:txBody>
                  <a:tcPr marL="7150" marR="7150" marT="7150" marB="0" anchor="b"/>
                </a:tc>
                <a:extLst>
                  <a:ext uri="{0D108BD9-81ED-4DB2-BD59-A6C34878D82A}">
                    <a16:rowId xmlns="" xmlns:a16="http://schemas.microsoft.com/office/drawing/2014/main" val="2154463147"/>
                  </a:ext>
                </a:extLst>
              </a:tr>
              <a:tr h="181835">
                <a:tc>
                  <a:txBody>
                    <a:bodyPr/>
                    <a:lstStyle/>
                    <a:p>
                      <a:pPr algn="ctr" fontAlgn="b"/>
                      <a:endParaRPr lang="en-GB" sz="800" b="0" i="0" u="none" strike="noStrike" dirty="0">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Aug-19</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Sep-19</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Oct-19</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Nov-19</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dirty="0">
                          <a:effectLst/>
                        </a:rPr>
                        <a:t>Dec-19</a:t>
                      </a:r>
                      <a:endParaRPr lang="en-GB" sz="800" b="0" i="0" u="none" strike="noStrike" dirty="0">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dirty="0">
                          <a:effectLst/>
                        </a:rPr>
                        <a:t>Jan-20</a:t>
                      </a:r>
                      <a:endParaRPr lang="en-GB" sz="800" b="0" i="0" u="none" strike="noStrike" dirty="0">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Feb-20</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Mar-20</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Apr-20</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May-20</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Jun-20</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Jul-20</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dirty="0">
                        <a:solidFill>
                          <a:srgbClr val="000000"/>
                        </a:solidFill>
                        <a:effectLst/>
                        <a:latin typeface="Calibri" panose="020F0502020204030204" pitchFamily="34" charset="0"/>
                      </a:endParaRPr>
                    </a:p>
                  </a:txBody>
                  <a:tcPr marL="7150" marR="7150" marT="7150" marB="0" anchor="b"/>
                </a:tc>
                <a:extLst>
                  <a:ext uri="{0D108BD9-81ED-4DB2-BD59-A6C34878D82A}">
                    <a16:rowId xmlns="" xmlns:a16="http://schemas.microsoft.com/office/drawing/2014/main" val="3669772799"/>
                  </a:ext>
                </a:extLst>
              </a:tr>
              <a:tr h="319141">
                <a:tc>
                  <a:txBody>
                    <a:bodyPr/>
                    <a:lstStyle/>
                    <a:p>
                      <a:pPr algn="ctr" fontAlgn="b"/>
                      <a:r>
                        <a:rPr lang="en-GB" sz="800" u="none" strike="noStrike">
                          <a:effectLst/>
                        </a:rPr>
                        <a:t>Opening Balance</a:t>
                      </a:r>
                      <a:endParaRPr lang="en-GB" sz="800" b="1"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30,000.00 </a:t>
                      </a:r>
                      <a:endParaRPr lang="en-GB" sz="800" b="1"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1"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1"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1"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1"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1"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1"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1"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1"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1"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1"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1"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1" i="0" u="none" strike="noStrike" dirty="0">
                        <a:solidFill>
                          <a:srgbClr val="000000"/>
                        </a:solidFill>
                        <a:effectLst/>
                        <a:latin typeface="Calibri" panose="020F0502020204030204" pitchFamily="34" charset="0"/>
                      </a:endParaRPr>
                    </a:p>
                  </a:txBody>
                  <a:tcPr marL="7150" marR="7150" marT="7150" marB="0" anchor="b"/>
                </a:tc>
                <a:extLst>
                  <a:ext uri="{0D108BD9-81ED-4DB2-BD59-A6C34878D82A}">
                    <a16:rowId xmlns="" xmlns:a16="http://schemas.microsoft.com/office/drawing/2014/main" val="970355067"/>
                  </a:ext>
                </a:extLst>
              </a:tr>
              <a:tr h="319141">
                <a:tc>
                  <a:txBody>
                    <a:bodyPr/>
                    <a:lstStyle/>
                    <a:p>
                      <a:pPr algn="ctr" fontAlgn="b"/>
                      <a:r>
                        <a:rPr lang="en-GB" sz="800" u="none" strike="noStrike" dirty="0">
                          <a:effectLst/>
                        </a:rPr>
                        <a:t>Rent</a:t>
                      </a:r>
                      <a:endParaRPr lang="en-GB" sz="800" b="0" i="0" u="none" strike="noStrike" dirty="0">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2,000.00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2,000.00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2,000.00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dirty="0">
                          <a:effectLst/>
                        </a:rPr>
                        <a:t> £    2,000.00 </a:t>
                      </a:r>
                      <a:endParaRPr lang="en-GB" sz="800" b="0" i="0" u="none" strike="noStrike" dirty="0">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dirty="0">
                          <a:effectLst/>
                        </a:rPr>
                        <a:t> £   2,000.00 </a:t>
                      </a:r>
                      <a:endParaRPr lang="en-GB" sz="800" b="0" i="0" u="none" strike="noStrike" dirty="0">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dirty="0">
                          <a:effectLst/>
                        </a:rPr>
                        <a:t> £    2,000.00 </a:t>
                      </a:r>
                      <a:endParaRPr lang="en-GB" sz="800" b="0" i="0" u="none" strike="noStrike" dirty="0">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dirty="0">
                          <a:effectLst/>
                        </a:rPr>
                        <a:t> £    2,000.00 </a:t>
                      </a:r>
                      <a:endParaRPr lang="en-GB" sz="800" b="0" i="0" u="none" strike="noStrike" dirty="0">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dirty="0">
                          <a:effectLst/>
                        </a:rPr>
                        <a:t> £    2,000.00 </a:t>
                      </a:r>
                      <a:endParaRPr lang="en-GB" sz="800" b="0" i="0" u="none" strike="noStrike" dirty="0">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2,000.00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2,000.00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2,000.00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2,000.00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dirty="0">
                        <a:solidFill>
                          <a:srgbClr val="000000"/>
                        </a:solidFill>
                        <a:effectLst/>
                        <a:latin typeface="Calibri" panose="020F0502020204030204" pitchFamily="34" charset="0"/>
                      </a:endParaRPr>
                    </a:p>
                  </a:txBody>
                  <a:tcPr marL="7150" marR="7150" marT="7150" marB="0" anchor="b"/>
                </a:tc>
                <a:extLst>
                  <a:ext uri="{0D108BD9-81ED-4DB2-BD59-A6C34878D82A}">
                    <a16:rowId xmlns="" xmlns:a16="http://schemas.microsoft.com/office/drawing/2014/main" val="2078549435"/>
                  </a:ext>
                </a:extLst>
              </a:tr>
              <a:tr h="319141">
                <a:tc>
                  <a:txBody>
                    <a:bodyPr/>
                    <a:lstStyle/>
                    <a:p>
                      <a:pPr algn="ctr" fontAlgn="b"/>
                      <a:r>
                        <a:rPr lang="en-GB" sz="800" u="none" strike="noStrike">
                          <a:effectLst/>
                        </a:rPr>
                        <a:t>FUNITURE</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10,000.00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dirty="0">
                        <a:solidFill>
                          <a:srgbClr val="000000"/>
                        </a:solidFill>
                        <a:effectLst/>
                        <a:latin typeface="Calibri" panose="020F0502020204030204" pitchFamily="34" charset="0"/>
                      </a:endParaRPr>
                    </a:p>
                  </a:txBody>
                  <a:tcPr marL="7150" marR="7150" marT="7150" marB="0" anchor="b"/>
                </a:tc>
                <a:extLst>
                  <a:ext uri="{0D108BD9-81ED-4DB2-BD59-A6C34878D82A}">
                    <a16:rowId xmlns="" xmlns:a16="http://schemas.microsoft.com/office/drawing/2014/main" val="4061837762"/>
                  </a:ext>
                </a:extLst>
              </a:tr>
              <a:tr h="319141">
                <a:tc>
                  <a:txBody>
                    <a:bodyPr/>
                    <a:lstStyle/>
                    <a:p>
                      <a:pPr algn="ctr" fontAlgn="b"/>
                      <a:r>
                        <a:rPr lang="en-GB" sz="800" u="none" strike="noStrike">
                          <a:effectLst/>
                        </a:rPr>
                        <a:t>Equipment</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5,800.00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400.00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dirty="0">
                        <a:solidFill>
                          <a:srgbClr val="000000"/>
                        </a:solidFill>
                        <a:effectLst/>
                        <a:latin typeface="Calibri" panose="020F0502020204030204" pitchFamily="34" charset="0"/>
                      </a:endParaRPr>
                    </a:p>
                  </a:txBody>
                  <a:tcPr marL="7150" marR="7150" marT="7150" marB="0" anchor="b"/>
                </a:tc>
                <a:extLst>
                  <a:ext uri="{0D108BD9-81ED-4DB2-BD59-A6C34878D82A}">
                    <a16:rowId xmlns="" xmlns:a16="http://schemas.microsoft.com/office/drawing/2014/main" val="1103207525"/>
                  </a:ext>
                </a:extLst>
              </a:tr>
              <a:tr h="319141">
                <a:tc>
                  <a:txBody>
                    <a:bodyPr/>
                    <a:lstStyle/>
                    <a:p>
                      <a:pPr algn="ctr" fontAlgn="b"/>
                      <a:r>
                        <a:rPr lang="en-GB" sz="800" u="none" strike="noStrike">
                          <a:effectLst/>
                        </a:rPr>
                        <a:t>Loan repayment</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1,500.00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1,500.00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1,500.00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1,500.00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1,500.00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1,500.00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1,500.00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1,500.00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1,500.00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1,500.00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1,500.00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extLst>
                  <a:ext uri="{0D108BD9-81ED-4DB2-BD59-A6C34878D82A}">
                    <a16:rowId xmlns="" xmlns:a16="http://schemas.microsoft.com/office/drawing/2014/main" val="577692894"/>
                  </a:ext>
                </a:extLst>
              </a:tr>
              <a:tr h="319141">
                <a:tc>
                  <a:txBody>
                    <a:bodyPr/>
                    <a:lstStyle/>
                    <a:p>
                      <a:pPr algn="ctr" fontAlgn="b"/>
                      <a:r>
                        <a:rPr lang="en-GB" sz="800" u="none" strike="noStrike">
                          <a:effectLst/>
                        </a:rPr>
                        <a:t>Marketing</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80.00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80.00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80.00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80.00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80.00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dirty="0">
                        <a:solidFill>
                          <a:srgbClr val="000000"/>
                        </a:solidFill>
                        <a:effectLst/>
                        <a:latin typeface="Calibri" panose="020F0502020204030204" pitchFamily="34" charset="0"/>
                      </a:endParaRPr>
                    </a:p>
                  </a:txBody>
                  <a:tcPr marL="7150" marR="7150" marT="7150" marB="0" anchor="b"/>
                </a:tc>
                <a:extLst>
                  <a:ext uri="{0D108BD9-81ED-4DB2-BD59-A6C34878D82A}">
                    <a16:rowId xmlns="" xmlns:a16="http://schemas.microsoft.com/office/drawing/2014/main" val="2762100744"/>
                  </a:ext>
                </a:extLst>
              </a:tr>
              <a:tr h="319141">
                <a:tc>
                  <a:txBody>
                    <a:bodyPr/>
                    <a:lstStyle/>
                    <a:p>
                      <a:pPr algn="ctr" fontAlgn="b"/>
                      <a:r>
                        <a:rPr lang="en-GB" sz="800" u="none" strike="noStrike">
                          <a:effectLst/>
                        </a:rPr>
                        <a:t>stationary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£90</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50.00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50.00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50.00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50.00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50.00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extLst>
                  <a:ext uri="{0D108BD9-81ED-4DB2-BD59-A6C34878D82A}">
                    <a16:rowId xmlns="" xmlns:a16="http://schemas.microsoft.com/office/drawing/2014/main" val="1164760504"/>
                  </a:ext>
                </a:extLst>
              </a:tr>
              <a:tr h="319141">
                <a:tc>
                  <a:txBody>
                    <a:bodyPr/>
                    <a:lstStyle/>
                    <a:p>
                      <a:pPr algn="ctr" fontAlgn="b"/>
                      <a:r>
                        <a:rPr lang="en-GB" sz="800" u="none" strike="noStrike">
                          <a:effectLst/>
                        </a:rPr>
                        <a:t>F/W MERCHANT</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3,500.00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800.00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800.00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800.00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800.00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800.00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800.00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800.00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800.00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800.00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800.00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800.00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dirty="0">
                        <a:solidFill>
                          <a:srgbClr val="000000"/>
                        </a:solidFill>
                        <a:effectLst/>
                        <a:latin typeface="Calibri" panose="020F0502020204030204" pitchFamily="34" charset="0"/>
                      </a:endParaRPr>
                    </a:p>
                  </a:txBody>
                  <a:tcPr marL="7150" marR="7150" marT="7150" marB="0" anchor="b"/>
                </a:tc>
                <a:extLst>
                  <a:ext uri="{0D108BD9-81ED-4DB2-BD59-A6C34878D82A}">
                    <a16:rowId xmlns="" xmlns:a16="http://schemas.microsoft.com/office/drawing/2014/main" val="3020757682"/>
                  </a:ext>
                </a:extLst>
              </a:tr>
              <a:tr h="319141">
                <a:tc>
                  <a:txBody>
                    <a:bodyPr/>
                    <a:lstStyle/>
                    <a:p>
                      <a:pPr algn="ctr" fontAlgn="b"/>
                      <a:r>
                        <a:rPr lang="en-GB" sz="800" u="none" strike="noStrike">
                          <a:effectLst/>
                        </a:rPr>
                        <a:t>Insurance</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900.00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dirty="0">
                        <a:solidFill>
                          <a:srgbClr val="000000"/>
                        </a:solidFill>
                        <a:effectLst/>
                        <a:latin typeface="Calibri" panose="020F0502020204030204" pitchFamily="34" charset="0"/>
                      </a:endParaRPr>
                    </a:p>
                  </a:txBody>
                  <a:tcPr marL="7150" marR="7150" marT="7150" marB="0" anchor="b"/>
                </a:tc>
                <a:extLst>
                  <a:ext uri="{0D108BD9-81ED-4DB2-BD59-A6C34878D82A}">
                    <a16:rowId xmlns="" xmlns:a16="http://schemas.microsoft.com/office/drawing/2014/main" val="3712611543"/>
                  </a:ext>
                </a:extLst>
              </a:tr>
              <a:tr h="319141">
                <a:tc>
                  <a:txBody>
                    <a:bodyPr/>
                    <a:lstStyle/>
                    <a:p>
                      <a:pPr algn="ctr" fontAlgn="b"/>
                      <a:r>
                        <a:rPr lang="en-GB" sz="800" u="none" strike="noStrike">
                          <a:effectLst/>
                        </a:rPr>
                        <a:t>deposit</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dirty="0">
                          <a:effectLst/>
                        </a:rPr>
                        <a:t> £     1,500.00 </a:t>
                      </a:r>
                      <a:endParaRPr lang="en-GB" sz="800" b="0" i="0" u="none" strike="noStrike" dirty="0">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dirty="0">
                        <a:solidFill>
                          <a:srgbClr val="000000"/>
                        </a:solidFill>
                        <a:effectLst/>
                        <a:latin typeface="Calibri" panose="020F0502020204030204" pitchFamily="34" charset="0"/>
                      </a:endParaRPr>
                    </a:p>
                  </a:txBody>
                  <a:tcPr marL="7150" marR="7150" marT="7150" marB="0" anchor="b"/>
                </a:tc>
                <a:extLst>
                  <a:ext uri="{0D108BD9-81ED-4DB2-BD59-A6C34878D82A}">
                    <a16:rowId xmlns="" xmlns:a16="http://schemas.microsoft.com/office/drawing/2014/main" val="3110281373"/>
                  </a:ext>
                </a:extLst>
              </a:tr>
              <a:tr h="190927">
                <a:tc>
                  <a:txBody>
                    <a:bodyPr/>
                    <a:lstStyle/>
                    <a:p>
                      <a:pPr algn="ctr" fontAlgn="b"/>
                      <a:r>
                        <a:rPr lang="en-GB" sz="800" u="none" strike="noStrike" dirty="0">
                          <a:effectLst/>
                        </a:rPr>
                        <a:t>other</a:t>
                      </a:r>
                      <a:endParaRPr lang="en-GB" sz="800" b="0" i="0" u="none" strike="noStrike" dirty="0">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dirty="0">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dirty="0">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dirty="0">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dirty="0">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dirty="0">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dirty="0">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dirty="0">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dirty="0">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dirty="0">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dirty="0">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dirty="0">
                        <a:solidFill>
                          <a:srgbClr val="000000"/>
                        </a:solidFill>
                        <a:effectLst/>
                        <a:latin typeface="Calibri" panose="020F0502020204030204" pitchFamily="34" charset="0"/>
                      </a:endParaRPr>
                    </a:p>
                  </a:txBody>
                  <a:tcPr marL="7150" marR="7150" marT="7150" marB="0" anchor="b"/>
                </a:tc>
                <a:extLst>
                  <a:ext uri="{0D108BD9-81ED-4DB2-BD59-A6C34878D82A}">
                    <a16:rowId xmlns="" xmlns:a16="http://schemas.microsoft.com/office/drawing/2014/main" val="2306823011"/>
                  </a:ext>
                </a:extLst>
              </a:tr>
              <a:tr h="319141">
                <a:tc>
                  <a:txBody>
                    <a:bodyPr/>
                    <a:lstStyle/>
                    <a:p>
                      <a:pPr algn="ctr" fontAlgn="b"/>
                      <a:r>
                        <a:rPr lang="en-GB" sz="800" u="none" strike="noStrike">
                          <a:effectLst/>
                        </a:rPr>
                        <a:t>total</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23,870.00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4,300.00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4,750.00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4,380.00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4,350.00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dirty="0">
                          <a:effectLst/>
                        </a:rPr>
                        <a:t> £    4,300.00 </a:t>
                      </a:r>
                      <a:endParaRPr lang="en-GB" sz="800" b="0" i="0" u="none" strike="noStrike" dirty="0">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dirty="0">
                          <a:effectLst/>
                        </a:rPr>
                        <a:t> £    4,430.00 </a:t>
                      </a:r>
                      <a:endParaRPr lang="en-GB" sz="800" b="0" i="0" u="none" strike="noStrike" dirty="0">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dirty="0">
                          <a:effectLst/>
                        </a:rPr>
                        <a:t> £    4,300.00 </a:t>
                      </a:r>
                      <a:endParaRPr lang="en-GB" sz="800" b="0" i="0" u="none" strike="noStrike" dirty="0">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4,430.00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4,300.00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4,430.00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r>
                        <a:rPr lang="en-GB" sz="800" u="none" strike="noStrike">
                          <a:effectLst/>
                        </a:rPr>
                        <a:t> £   4,300.00 </a:t>
                      </a:r>
                      <a:endParaRPr lang="en-GB" sz="800" b="0" i="0" u="none" strike="noStrike">
                        <a:solidFill>
                          <a:srgbClr val="000000"/>
                        </a:solidFill>
                        <a:effectLst/>
                        <a:latin typeface="Calibri" panose="020F0502020204030204" pitchFamily="34" charset="0"/>
                      </a:endParaRPr>
                    </a:p>
                  </a:txBody>
                  <a:tcPr marL="7150" marR="7150" marT="7150" marB="0" anchor="b"/>
                </a:tc>
                <a:tc>
                  <a:txBody>
                    <a:bodyPr/>
                    <a:lstStyle/>
                    <a:p>
                      <a:pPr algn="ctr" fontAlgn="b"/>
                      <a:endParaRPr lang="en-GB" sz="800" b="0" i="0" u="none" strike="noStrike" dirty="0">
                        <a:solidFill>
                          <a:srgbClr val="000000"/>
                        </a:solidFill>
                        <a:effectLst/>
                        <a:latin typeface="Calibri" panose="020F0502020204030204" pitchFamily="34" charset="0"/>
                      </a:endParaRPr>
                    </a:p>
                  </a:txBody>
                  <a:tcPr marL="7150" marR="7150" marT="7150" marB="0" anchor="b"/>
                </a:tc>
                <a:extLst>
                  <a:ext uri="{0D108BD9-81ED-4DB2-BD59-A6C34878D82A}">
                    <a16:rowId xmlns="" xmlns:a16="http://schemas.microsoft.com/office/drawing/2014/main" val="1813719355"/>
                  </a:ext>
                </a:extLst>
              </a:tr>
            </a:tbl>
          </a:graphicData>
        </a:graphic>
      </p:graphicFrame>
    </p:spTree>
    <p:extLst>
      <p:ext uri="{BB962C8B-B14F-4D97-AF65-F5344CB8AC3E}">
        <p14:creationId xmlns="" xmlns:p14="http://schemas.microsoft.com/office/powerpoint/2010/main" val="11369806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D286900-7D38-4427-8639-1DED17F9CBEC}"/>
              </a:ext>
            </a:extLst>
          </p:cNvPr>
          <p:cNvSpPr>
            <a:spLocks noGrp="1"/>
          </p:cNvSpPr>
          <p:nvPr>
            <p:ph type="title"/>
          </p:nvPr>
        </p:nvSpPr>
        <p:spPr/>
        <p:txBody>
          <a:bodyPr/>
          <a:lstStyle/>
          <a:p>
            <a:r>
              <a:rPr lang="en-GB" dirty="0"/>
              <a:t>Administration</a:t>
            </a:r>
          </a:p>
        </p:txBody>
      </p:sp>
      <p:graphicFrame>
        <p:nvGraphicFramePr>
          <p:cNvPr id="4" name="Content Placeholder 3">
            <a:extLst>
              <a:ext uri="{FF2B5EF4-FFF2-40B4-BE49-F238E27FC236}">
                <a16:creationId xmlns="" xmlns:a16="http://schemas.microsoft.com/office/drawing/2014/main" id="{0C2BFBA4-9B17-442F-B64C-00F36DCBD0A9}"/>
              </a:ext>
            </a:extLst>
          </p:cNvPr>
          <p:cNvGraphicFramePr>
            <a:graphicFrameLocks noGrp="1"/>
          </p:cNvGraphicFramePr>
          <p:nvPr>
            <p:ph idx="1"/>
            <p:extLst>
              <p:ext uri="{D42A27DB-BD31-4B8C-83A1-F6EECF244321}">
                <p14:modId xmlns="" xmlns:p14="http://schemas.microsoft.com/office/powerpoint/2010/main" val="62258490"/>
              </p:ext>
            </p:extLst>
          </p:nvPr>
        </p:nvGraphicFramePr>
        <p:xfrm>
          <a:off x="974439" y="3126174"/>
          <a:ext cx="9122441" cy="2758158"/>
        </p:xfrm>
        <a:graphic>
          <a:graphicData uri="http://schemas.openxmlformats.org/drawingml/2006/table">
            <a:tbl>
              <a:tblPr firstRow="1" firstCol="1" bandRow="1">
                <a:tableStyleId>{5C22544A-7EE6-4342-B048-85BDC9FD1C3A}</a:tableStyleId>
              </a:tblPr>
              <a:tblGrid>
                <a:gridCol w="3040169">
                  <a:extLst>
                    <a:ext uri="{9D8B030D-6E8A-4147-A177-3AD203B41FA5}">
                      <a16:colId xmlns="" xmlns:a16="http://schemas.microsoft.com/office/drawing/2014/main" val="3708617789"/>
                    </a:ext>
                  </a:extLst>
                </a:gridCol>
                <a:gridCol w="3041136">
                  <a:extLst>
                    <a:ext uri="{9D8B030D-6E8A-4147-A177-3AD203B41FA5}">
                      <a16:colId xmlns="" xmlns:a16="http://schemas.microsoft.com/office/drawing/2014/main" val="1272743688"/>
                    </a:ext>
                  </a:extLst>
                </a:gridCol>
                <a:gridCol w="3041136">
                  <a:extLst>
                    <a:ext uri="{9D8B030D-6E8A-4147-A177-3AD203B41FA5}">
                      <a16:colId xmlns="" xmlns:a16="http://schemas.microsoft.com/office/drawing/2014/main" val="2509655203"/>
                    </a:ext>
                  </a:extLst>
                </a:gridCol>
              </a:tblGrid>
              <a:tr h="314486">
                <a:tc>
                  <a:txBody>
                    <a:bodyPr/>
                    <a:lstStyle/>
                    <a:p>
                      <a:pPr algn="just">
                        <a:lnSpc>
                          <a:spcPct val="115000"/>
                        </a:lnSpc>
                        <a:spcAft>
                          <a:spcPts val="0"/>
                        </a:spcAft>
                        <a:tabLst>
                          <a:tab pos="2076450" algn="l"/>
                        </a:tabLst>
                      </a:pPr>
                      <a:r>
                        <a:rPr lang="en-GB" sz="1200" dirty="0">
                          <a:effectLst/>
                        </a:rPr>
                        <a:t>Day</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15000"/>
                        </a:lnSpc>
                        <a:spcAft>
                          <a:spcPts val="0"/>
                        </a:spcAft>
                        <a:tabLst>
                          <a:tab pos="2076450" algn="l"/>
                        </a:tabLst>
                      </a:pPr>
                      <a:r>
                        <a:rPr lang="en-GB" sz="1200">
                          <a:effectLst/>
                        </a:rPr>
                        <a:t>Opening hours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15000"/>
                        </a:lnSpc>
                        <a:spcAft>
                          <a:spcPts val="0"/>
                        </a:spcAft>
                        <a:tabLst>
                          <a:tab pos="2076450" algn="l"/>
                        </a:tabLst>
                      </a:pPr>
                      <a:r>
                        <a:rPr lang="en-GB" sz="1200">
                          <a:effectLst/>
                        </a:rPr>
                        <a:t>Closing hours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2135007374"/>
                  </a:ext>
                </a:extLst>
              </a:tr>
              <a:tr h="349096">
                <a:tc>
                  <a:txBody>
                    <a:bodyPr/>
                    <a:lstStyle/>
                    <a:p>
                      <a:pPr algn="just">
                        <a:lnSpc>
                          <a:spcPct val="115000"/>
                        </a:lnSpc>
                        <a:spcAft>
                          <a:spcPts val="0"/>
                        </a:spcAft>
                        <a:tabLst>
                          <a:tab pos="2076450" algn="l"/>
                        </a:tabLst>
                      </a:pPr>
                      <a:r>
                        <a:rPr lang="en-GB" sz="1200" dirty="0">
                          <a:effectLst/>
                        </a:rPr>
                        <a:t>Monday</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15000"/>
                        </a:lnSpc>
                        <a:spcAft>
                          <a:spcPts val="0"/>
                        </a:spcAft>
                        <a:tabLst>
                          <a:tab pos="2076450" algn="l"/>
                        </a:tabLst>
                      </a:pPr>
                      <a:r>
                        <a:rPr lang="en-GB" sz="1200" dirty="0">
                          <a:effectLst/>
                        </a:rPr>
                        <a:t>11:00 am</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15000"/>
                        </a:lnSpc>
                        <a:spcAft>
                          <a:spcPts val="0"/>
                        </a:spcAft>
                        <a:tabLst>
                          <a:tab pos="2076450" algn="l"/>
                        </a:tabLst>
                      </a:pPr>
                      <a:r>
                        <a:rPr lang="en-GB" sz="1200" dirty="0">
                          <a:effectLst/>
                        </a:rPr>
                        <a:t>12:00 </a:t>
                      </a:r>
                      <a:r>
                        <a:rPr lang="ro-RO" sz="1200" dirty="0" smtClean="0">
                          <a:effectLst/>
                        </a:rPr>
                        <a:t>a</a:t>
                      </a:r>
                      <a:r>
                        <a:rPr lang="en-GB" sz="1200" dirty="0" smtClean="0">
                          <a:effectLst/>
                        </a:rPr>
                        <a:t>m</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3545074256"/>
                  </a:ext>
                </a:extLst>
              </a:tr>
              <a:tr h="349096">
                <a:tc>
                  <a:txBody>
                    <a:bodyPr/>
                    <a:lstStyle/>
                    <a:p>
                      <a:pPr algn="just">
                        <a:lnSpc>
                          <a:spcPct val="115000"/>
                        </a:lnSpc>
                        <a:spcAft>
                          <a:spcPts val="0"/>
                        </a:spcAft>
                        <a:tabLst>
                          <a:tab pos="2076450" algn="l"/>
                        </a:tabLst>
                      </a:pPr>
                      <a:r>
                        <a:rPr lang="en-GB" sz="1200">
                          <a:effectLst/>
                        </a:rPr>
                        <a:t>Tuesday</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15000"/>
                        </a:lnSpc>
                        <a:spcAft>
                          <a:spcPts val="0"/>
                        </a:spcAft>
                        <a:tabLst>
                          <a:tab pos="2076450" algn="l"/>
                        </a:tabLst>
                      </a:pPr>
                      <a:r>
                        <a:rPr lang="en-GB" sz="1200" dirty="0">
                          <a:effectLst/>
                        </a:rPr>
                        <a:t>11:00 am</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15000"/>
                        </a:lnSpc>
                        <a:spcAft>
                          <a:spcPts val="0"/>
                        </a:spcAft>
                        <a:tabLst>
                          <a:tab pos="2076450" algn="l"/>
                        </a:tabLst>
                      </a:pPr>
                      <a:r>
                        <a:rPr lang="en-GB" sz="1200" dirty="0">
                          <a:effectLst/>
                        </a:rPr>
                        <a:t>12:00 </a:t>
                      </a:r>
                      <a:r>
                        <a:rPr lang="ro-RO" sz="1200" dirty="0" smtClean="0">
                          <a:effectLst/>
                        </a:rPr>
                        <a:t>a</a:t>
                      </a:r>
                      <a:r>
                        <a:rPr lang="en-GB" sz="1200" dirty="0" smtClean="0">
                          <a:effectLst/>
                        </a:rPr>
                        <a:t>m</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2645350944"/>
                  </a:ext>
                </a:extLst>
              </a:tr>
              <a:tr h="349096">
                <a:tc>
                  <a:txBody>
                    <a:bodyPr/>
                    <a:lstStyle/>
                    <a:p>
                      <a:pPr algn="just">
                        <a:lnSpc>
                          <a:spcPct val="115000"/>
                        </a:lnSpc>
                        <a:spcAft>
                          <a:spcPts val="0"/>
                        </a:spcAft>
                        <a:tabLst>
                          <a:tab pos="2076450" algn="l"/>
                        </a:tabLst>
                      </a:pPr>
                      <a:r>
                        <a:rPr lang="en-GB" sz="1200">
                          <a:effectLst/>
                        </a:rPr>
                        <a:t>Wednesday</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15000"/>
                        </a:lnSpc>
                        <a:spcAft>
                          <a:spcPts val="0"/>
                        </a:spcAft>
                        <a:tabLst>
                          <a:tab pos="2076450" algn="l"/>
                        </a:tabLst>
                      </a:pPr>
                      <a:r>
                        <a:rPr lang="en-GB" sz="1200">
                          <a:effectLst/>
                        </a:rPr>
                        <a:t>11:00 am</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15000"/>
                        </a:lnSpc>
                        <a:spcAft>
                          <a:spcPts val="0"/>
                        </a:spcAft>
                        <a:tabLst>
                          <a:tab pos="2076450" algn="l"/>
                        </a:tabLst>
                      </a:pPr>
                      <a:r>
                        <a:rPr lang="en-GB" sz="1200" dirty="0">
                          <a:effectLst/>
                        </a:rPr>
                        <a:t>12:00 </a:t>
                      </a:r>
                      <a:r>
                        <a:rPr lang="ro-RO" sz="1200" dirty="0" smtClean="0">
                          <a:effectLst/>
                        </a:rPr>
                        <a:t>a</a:t>
                      </a:r>
                      <a:r>
                        <a:rPr lang="en-GB" sz="1200" dirty="0" smtClean="0">
                          <a:effectLst/>
                        </a:rPr>
                        <a:t>m</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491041854"/>
                  </a:ext>
                </a:extLst>
              </a:tr>
              <a:tr h="349096">
                <a:tc>
                  <a:txBody>
                    <a:bodyPr/>
                    <a:lstStyle/>
                    <a:p>
                      <a:pPr algn="just">
                        <a:lnSpc>
                          <a:spcPct val="115000"/>
                        </a:lnSpc>
                        <a:spcAft>
                          <a:spcPts val="0"/>
                        </a:spcAft>
                        <a:tabLst>
                          <a:tab pos="2076450" algn="l"/>
                        </a:tabLst>
                      </a:pPr>
                      <a:r>
                        <a:rPr lang="en-GB" sz="1200">
                          <a:effectLst/>
                        </a:rPr>
                        <a:t>Thursday</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15000"/>
                        </a:lnSpc>
                        <a:spcAft>
                          <a:spcPts val="0"/>
                        </a:spcAft>
                        <a:tabLst>
                          <a:tab pos="2076450" algn="l"/>
                        </a:tabLst>
                      </a:pPr>
                      <a:r>
                        <a:rPr lang="en-GB" sz="1200">
                          <a:effectLst/>
                        </a:rPr>
                        <a:t>11:00 am</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15000"/>
                        </a:lnSpc>
                        <a:spcAft>
                          <a:spcPts val="0"/>
                        </a:spcAft>
                        <a:tabLst>
                          <a:tab pos="2076450" algn="l"/>
                        </a:tabLst>
                      </a:pPr>
                      <a:r>
                        <a:rPr lang="en-GB" sz="1200" dirty="0">
                          <a:effectLst/>
                        </a:rPr>
                        <a:t>12:00 </a:t>
                      </a:r>
                      <a:r>
                        <a:rPr lang="ro-RO" sz="1200" dirty="0" smtClean="0">
                          <a:effectLst/>
                        </a:rPr>
                        <a:t>a</a:t>
                      </a:r>
                      <a:r>
                        <a:rPr lang="en-GB" sz="1200" dirty="0" smtClean="0">
                          <a:effectLst/>
                        </a:rPr>
                        <a:t>m</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1083392671"/>
                  </a:ext>
                </a:extLst>
              </a:tr>
              <a:tr h="349096">
                <a:tc>
                  <a:txBody>
                    <a:bodyPr/>
                    <a:lstStyle/>
                    <a:p>
                      <a:pPr algn="just">
                        <a:lnSpc>
                          <a:spcPct val="115000"/>
                        </a:lnSpc>
                        <a:spcAft>
                          <a:spcPts val="0"/>
                        </a:spcAft>
                        <a:tabLst>
                          <a:tab pos="2076450" algn="l"/>
                        </a:tabLst>
                      </a:pPr>
                      <a:r>
                        <a:rPr lang="en-GB" sz="1200">
                          <a:effectLst/>
                        </a:rPr>
                        <a:t>Friday</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15000"/>
                        </a:lnSpc>
                        <a:spcAft>
                          <a:spcPts val="0"/>
                        </a:spcAft>
                        <a:tabLst>
                          <a:tab pos="2076450" algn="l"/>
                        </a:tabLst>
                      </a:pPr>
                      <a:r>
                        <a:rPr lang="en-GB" sz="1200">
                          <a:effectLst/>
                        </a:rPr>
                        <a:t>11:00 am</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15000"/>
                        </a:lnSpc>
                        <a:spcAft>
                          <a:spcPts val="0"/>
                        </a:spcAft>
                        <a:tabLst>
                          <a:tab pos="2076450" algn="l"/>
                        </a:tabLst>
                      </a:pPr>
                      <a:r>
                        <a:rPr lang="en-GB" sz="1200" dirty="0">
                          <a:effectLst/>
                        </a:rPr>
                        <a:t>12:00 </a:t>
                      </a:r>
                      <a:r>
                        <a:rPr lang="ro-RO" sz="1200" dirty="0" smtClean="0">
                          <a:effectLst/>
                        </a:rPr>
                        <a:t>a</a:t>
                      </a:r>
                      <a:r>
                        <a:rPr lang="en-GB" sz="1200" dirty="0" smtClean="0">
                          <a:effectLst/>
                        </a:rPr>
                        <a:t>m</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3577757113"/>
                  </a:ext>
                </a:extLst>
              </a:tr>
              <a:tr h="349096">
                <a:tc>
                  <a:txBody>
                    <a:bodyPr/>
                    <a:lstStyle/>
                    <a:p>
                      <a:pPr algn="just">
                        <a:lnSpc>
                          <a:spcPct val="115000"/>
                        </a:lnSpc>
                        <a:spcAft>
                          <a:spcPts val="0"/>
                        </a:spcAft>
                        <a:tabLst>
                          <a:tab pos="2076450" algn="l"/>
                        </a:tabLst>
                      </a:pPr>
                      <a:r>
                        <a:rPr lang="en-GB" sz="1200">
                          <a:effectLst/>
                        </a:rPr>
                        <a:t>Saturday</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15000"/>
                        </a:lnSpc>
                        <a:spcAft>
                          <a:spcPts val="0"/>
                        </a:spcAft>
                        <a:tabLst>
                          <a:tab pos="2076450" algn="l"/>
                        </a:tabLst>
                      </a:pPr>
                      <a:r>
                        <a:rPr lang="en-GB" sz="1200">
                          <a:effectLst/>
                        </a:rPr>
                        <a:t>11:00 am</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15000"/>
                        </a:lnSpc>
                        <a:spcAft>
                          <a:spcPts val="0"/>
                        </a:spcAft>
                        <a:tabLst>
                          <a:tab pos="2076450" algn="l"/>
                        </a:tabLst>
                      </a:pPr>
                      <a:r>
                        <a:rPr lang="en-GB" sz="1200" dirty="0">
                          <a:effectLst/>
                        </a:rPr>
                        <a:t>12:00 </a:t>
                      </a:r>
                      <a:r>
                        <a:rPr lang="ro-RO" sz="1200" dirty="0" smtClean="0">
                          <a:effectLst/>
                        </a:rPr>
                        <a:t>a</a:t>
                      </a:r>
                      <a:r>
                        <a:rPr lang="en-GB" sz="1200" dirty="0" smtClean="0">
                          <a:effectLst/>
                        </a:rPr>
                        <a:t>m</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1454789167"/>
                  </a:ext>
                </a:extLst>
              </a:tr>
              <a:tr h="349096">
                <a:tc>
                  <a:txBody>
                    <a:bodyPr/>
                    <a:lstStyle/>
                    <a:p>
                      <a:pPr algn="just">
                        <a:lnSpc>
                          <a:spcPct val="115000"/>
                        </a:lnSpc>
                        <a:spcAft>
                          <a:spcPts val="0"/>
                        </a:spcAft>
                        <a:tabLst>
                          <a:tab pos="2076450" algn="l"/>
                        </a:tabLst>
                      </a:pPr>
                      <a:r>
                        <a:rPr lang="en-GB" sz="1200">
                          <a:effectLst/>
                        </a:rPr>
                        <a:t>Sunday</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15000"/>
                        </a:lnSpc>
                        <a:spcAft>
                          <a:spcPts val="0"/>
                        </a:spcAft>
                        <a:tabLst>
                          <a:tab pos="2076450" algn="l"/>
                        </a:tabLst>
                      </a:pPr>
                      <a:r>
                        <a:rPr lang="en-GB" sz="1200">
                          <a:effectLst/>
                        </a:rPr>
                        <a:t>12:00 am</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15000"/>
                        </a:lnSpc>
                        <a:spcAft>
                          <a:spcPts val="0"/>
                        </a:spcAft>
                        <a:tabLst>
                          <a:tab pos="2076450" algn="l"/>
                        </a:tabLst>
                      </a:pPr>
                      <a:r>
                        <a:rPr lang="en-GB" sz="1200" dirty="0">
                          <a:effectLst/>
                        </a:rPr>
                        <a:t>12:00 </a:t>
                      </a:r>
                      <a:r>
                        <a:rPr lang="ro-RO" sz="1200" dirty="0" smtClean="0">
                          <a:effectLst/>
                        </a:rPr>
                        <a:t>a</a:t>
                      </a:r>
                      <a:r>
                        <a:rPr lang="en-GB" sz="1200" dirty="0" smtClean="0">
                          <a:effectLst/>
                        </a:rPr>
                        <a:t>m</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437575387"/>
                  </a:ext>
                </a:extLst>
              </a:tr>
            </a:tbl>
          </a:graphicData>
        </a:graphic>
      </p:graphicFrame>
      <p:sp>
        <p:nvSpPr>
          <p:cNvPr id="6" name="TextBox 5">
            <a:extLst>
              <a:ext uri="{FF2B5EF4-FFF2-40B4-BE49-F238E27FC236}">
                <a16:creationId xmlns="" xmlns:a16="http://schemas.microsoft.com/office/drawing/2014/main" id="{578ABCAC-66E7-449F-AC27-FBCAFA92C49C}"/>
              </a:ext>
            </a:extLst>
          </p:cNvPr>
          <p:cNvSpPr txBox="1"/>
          <p:nvPr/>
        </p:nvSpPr>
        <p:spPr>
          <a:xfrm>
            <a:off x="1073790" y="2197916"/>
            <a:ext cx="7575259" cy="646331"/>
          </a:xfrm>
          <a:prstGeom prst="rect">
            <a:avLst/>
          </a:prstGeom>
          <a:noFill/>
        </p:spPr>
        <p:txBody>
          <a:bodyPr wrap="square" rtlCol="0">
            <a:spAutoFit/>
          </a:bodyPr>
          <a:lstStyle/>
          <a:p>
            <a:pPr marL="285750" lvl="0" indent="-285750">
              <a:buFont typeface="Wingdings" panose="05000000000000000000" pitchFamily="2" charset="2"/>
              <a:buChar char="Ø"/>
            </a:pPr>
            <a:r>
              <a:rPr lang="en-GB" dirty="0"/>
              <a:t>Work Scheduling</a:t>
            </a:r>
          </a:p>
          <a:p>
            <a:r>
              <a:rPr lang="en-US" dirty="0"/>
              <a:t>The restaurant will be open 7 days a week with hours as follows:</a:t>
            </a:r>
            <a:endParaRPr lang="en-GB" dirty="0"/>
          </a:p>
        </p:txBody>
      </p:sp>
    </p:spTree>
    <p:extLst>
      <p:ext uri="{BB962C8B-B14F-4D97-AF65-F5344CB8AC3E}">
        <p14:creationId xmlns="" xmlns:p14="http://schemas.microsoft.com/office/powerpoint/2010/main" val="24450079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FB290C1-16E7-4812-AF14-9A325038E942}"/>
              </a:ext>
            </a:extLst>
          </p:cNvPr>
          <p:cNvSpPr>
            <a:spLocks noGrp="1"/>
          </p:cNvSpPr>
          <p:nvPr>
            <p:ph type="title"/>
          </p:nvPr>
        </p:nvSpPr>
        <p:spPr/>
        <p:txBody>
          <a:bodyPr/>
          <a:lstStyle/>
          <a:p>
            <a:r>
              <a:rPr lang="ro-RO" dirty="0"/>
              <a:t> </a:t>
            </a:r>
            <a:br>
              <a:rPr lang="ro-RO" dirty="0"/>
            </a:br>
            <a:endParaRPr lang="en-GB" dirty="0"/>
          </a:p>
        </p:txBody>
      </p:sp>
      <p:sp>
        <p:nvSpPr>
          <p:cNvPr id="3" name="Content Placeholder 2">
            <a:extLst>
              <a:ext uri="{FF2B5EF4-FFF2-40B4-BE49-F238E27FC236}">
                <a16:creationId xmlns="" xmlns:a16="http://schemas.microsoft.com/office/drawing/2014/main" id="{C9690AD2-D469-449B-9859-C9BC5C6A95F4}"/>
              </a:ext>
            </a:extLst>
          </p:cNvPr>
          <p:cNvSpPr>
            <a:spLocks noGrp="1"/>
          </p:cNvSpPr>
          <p:nvPr>
            <p:ph idx="1"/>
          </p:nvPr>
        </p:nvSpPr>
        <p:spPr>
          <a:xfrm>
            <a:off x="691781" y="1065282"/>
            <a:ext cx="10869406" cy="2395220"/>
          </a:xfrm>
        </p:spPr>
        <p:txBody>
          <a:bodyPr>
            <a:normAutofit/>
          </a:bodyPr>
          <a:lstStyle/>
          <a:p>
            <a:r>
              <a:rPr lang="en-GB" sz="1400" dirty="0" smtClean="0">
                <a:solidFill>
                  <a:schemeClr val="bg1"/>
                </a:solidFill>
              </a:rPr>
              <a:t>According to Edwards(2014) t</a:t>
            </a:r>
            <a:r>
              <a:rPr lang="ro-RO" sz="1400" dirty="0" smtClean="0">
                <a:solidFill>
                  <a:schemeClr val="bg1"/>
                </a:solidFill>
              </a:rPr>
              <a:t>he </a:t>
            </a:r>
            <a:r>
              <a:rPr lang="ro-RO" sz="1400" dirty="0">
                <a:solidFill>
                  <a:schemeClr val="bg1"/>
                </a:solidFill>
              </a:rPr>
              <a:t>administration </a:t>
            </a:r>
            <a:r>
              <a:rPr lang="ro-RO" sz="1400" dirty="0" smtClean="0">
                <a:solidFill>
                  <a:schemeClr val="bg1"/>
                </a:solidFill>
              </a:rPr>
              <a:t>depends </a:t>
            </a:r>
            <a:r>
              <a:rPr lang="ro-RO" sz="1400" dirty="0">
                <a:solidFill>
                  <a:schemeClr val="bg1"/>
                </a:solidFill>
              </a:rPr>
              <a:t>on factors such as the structure of the business and the proposed system of superising, coordinating and allocating tasks. Our restaurant choose a hierarchical structure where the board of directors, </a:t>
            </a:r>
            <a:r>
              <a:rPr lang="ro-RO" sz="1400" dirty="0" smtClean="0">
                <a:solidFill>
                  <a:schemeClr val="bg1"/>
                </a:solidFill>
              </a:rPr>
              <a:t>managers and all the team work </a:t>
            </a:r>
            <a:r>
              <a:rPr lang="ro-RO" sz="1400" dirty="0">
                <a:solidFill>
                  <a:schemeClr val="bg1"/>
                </a:solidFill>
              </a:rPr>
              <a:t>together as business administrators to achieve the desired goals depending on the business plan of the </a:t>
            </a:r>
            <a:r>
              <a:rPr lang="en-GB" sz="1400" dirty="0">
                <a:solidFill>
                  <a:schemeClr val="bg1"/>
                </a:solidFill>
              </a:rPr>
              <a:t>restaurant</a:t>
            </a:r>
            <a:r>
              <a:rPr lang="ro-RO" sz="1400" dirty="0" smtClean="0">
                <a:solidFill>
                  <a:schemeClr val="bg1"/>
                </a:solidFill>
              </a:rPr>
              <a:t>.</a:t>
            </a:r>
          </a:p>
          <a:p>
            <a:pPr>
              <a:buNone/>
            </a:pPr>
            <a:endParaRPr lang="ro-RO" sz="1400" dirty="0">
              <a:solidFill>
                <a:schemeClr val="bg1"/>
              </a:solidFill>
            </a:endParaRPr>
          </a:p>
          <a:p>
            <a:r>
              <a:rPr lang="ro-RO" sz="1400" dirty="0"/>
              <a:t>The business administrators work to gather towards a common goal by applying our business principles such as management, finance, marketing and accounting. </a:t>
            </a:r>
          </a:p>
          <a:p>
            <a:r>
              <a:rPr lang="ro-RO" sz="1400" dirty="0"/>
              <a:t>The roles of the administration in the business are many as following:</a:t>
            </a:r>
          </a:p>
          <a:p>
            <a:endParaRPr lang="en-GB" sz="1400" dirty="0"/>
          </a:p>
        </p:txBody>
      </p:sp>
      <p:graphicFrame>
        <p:nvGraphicFramePr>
          <p:cNvPr id="4" name="Diagram 3"/>
          <p:cNvGraphicFramePr/>
          <p:nvPr/>
        </p:nvGraphicFramePr>
        <p:xfrm>
          <a:off x="2596553" y="3191774"/>
          <a:ext cx="5834348" cy="35109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32721973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63EAB0C-BA47-4BDA-86A8-44B6927AAE0B}"/>
              </a:ext>
            </a:extLst>
          </p:cNvPr>
          <p:cNvSpPr>
            <a:spLocks noGrp="1"/>
          </p:cNvSpPr>
          <p:nvPr>
            <p:ph type="title"/>
          </p:nvPr>
        </p:nvSpPr>
        <p:spPr>
          <a:xfrm>
            <a:off x="488205" y="706968"/>
            <a:ext cx="5283946" cy="706964"/>
          </a:xfrm>
        </p:spPr>
        <p:txBody>
          <a:bodyPr/>
          <a:lstStyle/>
          <a:p>
            <a:r>
              <a:rPr lang="en-GB" u="sng" dirty="0"/>
              <a:t>Business analysis</a:t>
            </a:r>
            <a:endParaRPr lang="en-GB" dirty="0"/>
          </a:p>
        </p:txBody>
      </p:sp>
      <p:sp>
        <p:nvSpPr>
          <p:cNvPr id="3" name="Content Placeholder 2">
            <a:extLst>
              <a:ext uri="{FF2B5EF4-FFF2-40B4-BE49-F238E27FC236}">
                <a16:creationId xmlns="" xmlns:a16="http://schemas.microsoft.com/office/drawing/2014/main" id="{38CDEEFC-FBB7-49F0-841D-056757AEAFE7}"/>
              </a:ext>
            </a:extLst>
          </p:cNvPr>
          <p:cNvSpPr>
            <a:spLocks noGrp="1"/>
          </p:cNvSpPr>
          <p:nvPr>
            <p:ph idx="1"/>
          </p:nvPr>
        </p:nvSpPr>
        <p:spPr>
          <a:xfrm>
            <a:off x="4333876" y="784225"/>
            <a:ext cx="7105650" cy="1465580"/>
          </a:xfrm>
        </p:spPr>
        <p:txBody>
          <a:bodyPr>
            <a:normAutofit/>
          </a:bodyPr>
          <a:lstStyle/>
          <a:p>
            <a:r>
              <a:rPr lang="en-GB" dirty="0">
                <a:solidFill>
                  <a:schemeClr val="bg1"/>
                </a:solidFill>
              </a:rPr>
              <a:t> </a:t>
            </a:r>
          </a:p>
          <a:p>
            <a:endParaRPr lang="en-GB" dirty="0">
              <a:solidFill>
                <a:schemeClr val="bg1"/>
              </a:solidFill>
            </a:endParaRPr>
          </a:p>
        </p:txBody>
      </p:sp>
      <p:graphicFrame>
        <p:nvGraphicFramePr>
          <p:cNvPr id="5" name="Table 4"/>
          <p:cNvGraphicFramePr>
            <a:graphicFrameLocks noGrp="1"/>
          </p:cNvGraphicFramePr>
          <p:nvPr>
            <p:extLst>
              <p:ext uri="{D42A27DB-BD31-4B8C-83A1-F6EECF244321}">
                <p14:modId xmlns="" xmlns:p14="http://schemas.microsoft.com/office/powerpoint/2010/main" val="2512016278"/>
              </p:ext>
            </p:extLst>
          </p:nvPr>
        </p:nvGraphicFramePr>
        <p:xfrm>
          <a:off x="457201" y="2143125"/>
          <a:ext cx="11239500" cy="4591050"/>
        </p:xfrm>
        <a:graphic>
          <a:graphicData uri="http://schemas.openxmlformats.org/drawingml/2006/table">
            <a:tbl>
              <a:tblPr firstRow="1" bandRow="1">
                <a:tableStyleId>{5C22544A-7EE6-4342-B048-85BDC9FD1C3A}</a:tableStyleId>
              </a:tblPr>
              <a:tblGrid>
                <a:gridCol w="6134099">
                  <a:extLst>
                    <a:ext uri="{9D8B030D-6E8A-4147-A177-3AD203B41FA5}">
                      <a16:colId xmlns="" xmlns:a16="http://schemas.microsoft.com/office/drawing/2014/main" val="20000"/>
                    </a:ext>
                  </a:extLst>
                </a:gridCol>
                <a:gridCol w="5105401">
                  <a:extLst>
                    <a:ext uri="{9D8B030D-6E8A-4147-A177-3AD203B41FA5}">
                      <a16:colId xmlns="" xmlns:a16="http://schemas.microsoft.com/office/drawing/2014/main" val="20001"/>
                    </a:ext>
                  </a:extLst>
                </a:gridCol>
              </a:tblGrid>
              <a:tr h="1955447">
                <a:tc>
                  <a:txBody>
                    <a:bodyPr/>
                    <a:lstStyle/>
                    <a:p>
                      <a:pPr algn="just" fontAlgn="base"/>
                      <a:r>
                        <a:rPr lang="en-GB" sz="1800" b="1" i="0" u="sng" dirty="0">
                          <a:solidFill>
                            <a:srgbClr val="FFFFFF"/>
                          </a:solidFill>
                          <a:effectLst/>
                          <a:latin typeface="Times New Roman" panose="02020603050405020304" pitchFamily="18" charset="0"/>
                        </a:rPr>
                        <a:t>Strengths </a:t>
                      </a:r>
                      <a:r>
                        <a:rPr lang="en-GB" sz="1800" b="1" i="0" dirty="0">
                          <a:solidFill>
                            <a:srgbClr val="FFFFFF"/>
                          </a:solidFill>
                          <a:effectLst/>
                          <a:latin typeface="Times New Roman" panose="02020603050405020304" pitchFamily="18" charset="0"/>
                        </a:rPr>
                        <a:t>​</a:t>
                      </a:r>
                      <a:endParaRPr lang="en-GB" sz="1800" b="1" i="0" dirty="0">
                        <a:solidFill>
                          <a:srgbClr val="FFFFFF"/>
                        </a:solidFill>
                        <a:effectLst/>
                      </a:endParaRPr>
                    </a:p>
                    <a:p>
                      <a:pPr algn="just" fontAlgn="base">
                        <a:buFont typeface="Arial" panose="020B0604020202020204" pitchFamily="34" charset="0"/>
                        <a:buChar char="•"/>
                      </a:pPr>
                      <a:r>
                        <a:rPr lang="en-GB" sz="1800" b="0" i="0" u="none" strike="noStrike" dirty="0">
                          <a:solidFill>
                            <a:srgbClr val="FFFFFF"/>
                          </a:solidFill>
                          <a:effectLst/>
                          <a:latin typeface="Times New Roman" panose="02020603050405020304" pitchFamily="18" charset="0"/>
                        </a:rPr>
                        <a:t>The location</a:t>
                      </a:r>
                      <a:r>
                        <a:rPr lang="en-GB" sz="1800" b="1" i="0" dirty="0">
                          <a:solidFill>
                            <a:srgbClr val="FFFFFF"/>
                          </a:solidFill>
                          <a:effectLst/>
                          <a:latin typeface="Times New Roman" panose="02020603050405020304" pitchFamily="18" charset="0"/>
                        </a:rPr>
                        <a:t>​</a:t>
                      </a:r>
                      <a:endParaRPr lang="en-GB" sz="1800" b="1" i="0" dirty="0">
                        <a:solidFill>
                          <a:srgbClr val="FFFFFF"/>
                        </a:solidFill>
                        <a:effectLst/>
                        <a:latin typeface="Arial" panose="020B0604020202020204" pitchFamily="34" charset="0"/>
                      </a:endParaRPr>
                    </a:p>
                    <a:p>
                      <a:pPr algn="just" fontAlgn="base">
                        <a:buFont typeface="Arial" panose="020B0604020202020204" pitchFamily="34" charset="0"/>
                        <a:buChar char="•"/>
                      </a:pPr>
                      <a:r>
                        <a:rPr lang="en-GB" sz="1800" b="0" i="0" u="none" strike="noStrike" dirty="0">
                          <a:solidFill>
                            <a:srgbClr val="FFFFFF"/>
                          </a:solidFill>
                          <a:effectLst/>
                          <a:latin typeface="Times New Roman" panose="02020603050405020304" pitchFamily="18" charset="0"/>
                        </a:rPr>
                        <a:t>Our uniqueness </a:t>
                      </a:r>
                      <a:r>
                        <a:rPr lang="en-GB" sz="1800" b="1" i="0" dirty="0">
                          <a:solidFill>
                            <a:srgbClr val="FFFFFF"/>
                          </a:solidFill>
                          <a:effectLst/>
                          <a:latin typeface="Times New Roman" panose="02020603050405020304" pitchFamily="18" charset="0"/>
                        </a:rPr>
                        <a:t>​</a:t>
                      </a:r>
                      <a:endParaRPr lang="en-GB" sz="1800" b="1" i="0" dirty="0">
                        <a:solidFill>
                          <a:srgbClr val="FFFFFF"/>
                        </a:solidFill>
                        <a:effectLst/>
                        <a:latin typeface="Arial" panose="020B0604020202020204" pitchFamily="34" charset="0"/>
                      </a:endParaRPr>
                    </a:p>
                    <a:p>
                      <a:pPr algn="just" fontAlgn="base">
                        <a:buFont typeface="Arial" panose="020B0604020202020204" pitchFamily="34" charset="0"/>
                        <a:buChar char="•"/>
                      </a:pPr>
                      <a:r>
                        <a:rPr lang="en-GB" sz="1800" b="0" i="0" u="none" strike="noStrike" dirty="0">
                          <a:solidFill>
                            <a:srgbClr val="FFFFFF"/>
                          </a:solidFill>
                          <a:effectLst/>
                          <a:latin typeface="Times New Roman" panose="02020603050405020304" pitchFamily="18" charset="0"/>
                        </a:rPr>
                        <a:t>Right products, </a:t>
                      </a:r>
                      <a:r>
                        <a:rPr lang="en-GB" sz="1800" b="0" i="0" u="none" strike="noStrike" dirty="0" err="1">
                          <a:solidFill>
                            <a:srgbClr val="FFFFFF"/>
                          </a:solidFill>
                          <a:effectLst/>
                          <a:latin typeface="Times New Roman" panose="02020603050405020304" pitchFamily="18" charset="0"/>
                        </a:rPr>
                        <a:t>qood</a:t>
                      </a:r>
                      <a:r>
                        <a:rPr lang="en-GB" sz="1800" b="0" i="0" u="none" strike="noStrike" dirty="0">
                          <a:solidFill>
                            <a:srgbClr val="FFFFFF"/>
                          </a:solidFill>
                          <a:effectLst/>
                          <a:latin typeface="Times New Roman" panose="02020603050405020304" pitchFamily="18" charset="0"/>
                        </a:rPr>
                        <a:t> quality and reliability</a:t>
                      </a:r>
                      <a:r>
                        <a:rPr lang="en-GB" sz="1800" b="1" i="0" dirty="0">
                          <a:solidFill>
                            <a:srgbClr val="FFFFFF"/>
                          </a:solidFill>
                          <a:effectLst/>
                          <a:latin typeface="Times New Roman" panose="02020603050405020304" pitchFamily="18" charset="0"/>
                        </a:rPr>
                        <a:t>​</a:t>
                      </a:r>
                      <a:endParaRPr lang="en-GB" sz="1800" b="1" i="0" dirty="0">
                        <a:solidFill>
                          <a:srgbClr val="FFFFFF"/>
                        </a:solidFill>
                        <a:effectLst/>
                        <a:latin typeface="Arial" panose="020B0604020202020204" pitchFamily="34" charset="0"/>
                      </a:endParaRPr>
                    </a:p>
                    <a:p>
                      <a:pPr algn="just" fontAlgn="base">
                        <a:buFont typeface="Arial" panose="020B0604020202020204" pitchFamily="34" charset="0"/>
                        <a:buChar char="•"/>
                      </a:pPr>
                      <a:r>
                        <a:rPr lang="en-GB" sz="1800" b="0" i="0" u="none" strike="noStrike" dirty="0">
                          <a:solidFill>
                            <a:srgbClr val="FFFFFF"/>
                          </a:solidFill>
                          <a:effectLst/>
                          <a:latin typeface="Times New Roman" panose="02020603050405020304" pitchFamily="18" charset="0"/>
                        </a:rPr>
                        <a:t>Superior product performance vs competitors</a:t>
                      </a:r>
                      <a:r>
                        <a:rPr lang="en-GB" sz="1800" b="1" i="0" dirty="0">
                          <a:solidFill>
                            <a:srgbClr val="FFFFFF"/>
                          </a:solidFill>
                          <a:effectLst/>
                          <a:latin typeface="Times New Roman" panose="02020603050405020304" pitchFamily="18" charset="0"/>
                        </a:rPr>
                        <a:t>​</a:t>
                      </a:r>
                      <a:endParaRPr lang="en-GB" sz="1800" b="1" i="0" dirty="0">
                        <a:solidFill>
                          <a:srgbClr val="FFFFFF"/>
                        </a:solidFill>
                        <a:effectLst/>
                        <a:latin typeface="Arial" panose="020B0604020202020204" pitchFamily="34" charset="0"/>
                      </a:endParaRPr>
                    </a:p>
                    <a:p>
                      <a:pPr algn="l" fontAlgn="base"/>
                      <a:r>
                        <a:rPr lang="en-GB" sz="1800" b="1" i="0" dirty="0">
                          <a:solidFill>
                            <a:srgbClr val="FFFFFF"/>
                          </a:solidFill>
                          <a:effectLst/>
                          <a:latin typeface="Times New Roman" panose="02020603050405020304" pitchFamily="18" charset="0"/>
                        </a:rPr>
                        <a:t>​</a:t>
                      </a:r>
                      <a:endParaRPr lang="en-GB" sz="1800" b="1" i="0" dirty="0">
                        <a:solidFill>
                          <a:srgbClr val="FFFFFF"/>
                        </a:solidFill>
                        <a:effectLst/>
                      </a:endParaRPr>
                    </a:p>
                  </a:txBody>
                  <a:tcPr/>
                </a:tc>
                <a:tc>
                  <a:txBody>
                    <a:bodyPr/>
                    <a:lstStyle/>
                    <a:p>
                      <a:pPr algn="just" fontAlgn="base"/>
                      <a:r>
                        <a:rPr lang="en-GB" sz="1800" b="1" i="0" u="sng" dirty="0">
                          <a:solidFill>
                            <a:srgbClr val="FFFFFF"/>
                          </a:solidFill>
                          <a:effectLst/>
                          <a:latin typeface="Times New Roman" panose="02020603050405020304" pitchFamily="18" charset="0"/>
                        </a:rPr>
                        <a:t>Weaknesses</a:t>
                      </a:r>
                      <a:r>
                        <a:rPr lang="en-GB" sz="1800" b="1" i="0" dirty="0">
                          <a:solidFill>
                            <a:srgbClr val="FFFFFF"/>
                          </a:solidFill>
                          <a:effectLst/>
                          <a:latin typeface="Times New Roman" panose="02020603050405020304" pitchFamily="18" charset="0"/>
                        </a:rPr>
                        <a:t>​</a:t>
                      </a:r>
                      <a:endParaRPr lang="en-GB" sz="1800" b="1" i="0" dirty="0">
                        <a:solidFill>
                          <a:srgbClr val="FFFFFF"/>
                        </a:solidFill>
                        <a:effectLst/>
                      </a:endParaRPr>
                    </a:p>
                    <a:p>
                      <a:pPr algn="just" fontAlgn="base">
                        <a:buFont typeface="Arial" panose="020B0604020202020204" pitchFamily="34" charset="0"/>
                        <a:buChar char="•"/>
                      </a:pPr>
                      <a:r>
                        <a:rPr lang="en-GB" sz="1800" b="0" i="0" u="none" strike="noStrike" dirty="0">
                          <a:solidFill>
                            <a:srgbClr val="FFFFFF"/>
                          </a:solidFill>
                          <a:effectLst/>
                          <a:latin typeface="Times New Roman" panose="02020603050405020304" pitchFamily="18" charset="0"/>
                        </a:rPr>
                        <a:t>We have a lack of reputation</a:t>
                      </a:r>
                      <a:r>
                        <a:rPr lang="en-GB" sz="1800" b="1" i="0" dirty="0">
                          <a:solidFill>
                            <a:srgbClr val="FFFFFF"/>
                          </a:solidFill>
                          <a:effectLst/>
                          <a:latin typeface="Times New Roman" panose="02020603050405020304" pitchFamily="18" charset="0"/>
                        </a:rPr>
                        <a:t>​</a:t>
                      </a:r>
                      <a:endParaRPr lang="en-GB" sz="1800" b="1" i="0" dirty="0">
                        <a:solidFill>
                          <a:srgbClr val="FFFFFF"/>
                        </a:solidFill>
                        <a:effectLst/>
                        <a:latin typeface="Arial" panose="020B0604020202020204" pitchFamily="34" charset="0"/>
                      </a:endParaRPr>
                    </a:p>
                    <a:p>
                      <a:pPr algn="just" fontAlgn="base">
                        <a:buFont typeface="Arial" panose="020B0604020202020204" pitchFamily="34" charset="0"/>
                        <a:buChar char="•"/>
                      </a:pPr>
                      <a:r>
                        <a:rPr lang="en-GB" sz="1800" b="0" i="0" u="none" strike="noStrike" dirty="0">
                          <a:solidFill>
                            <a:srgbClr val="FFFFFF"/>
                          </a:solidFill>
                          <a:effectLst/>
                          <a:latin typeface="Times New Roman" panose="02020603050405020304" pitchFamily="18" charset="0"/>
                        </a:rPr>
                        <a:t>We would be acting as a small player</a:t>
                      </a:r>
                      <a:r>
                        <a:rPr lang="en-GB" sz="1800" b="1" i="0" dirty="0">
                          <a:solidFill>
                            <a:srgbClr val="FFFFFF"/>
                          </a:solidFill>
                          <a:effectLst/>
                          <a:latin typeface="Times New Roman" panose="02020603050405020304" pitchFamily="18" charset="0"/>
                        </a:rPr>
                        <a:t>​</a:t>
                      </a:r>
                      <a:endParaRPr lang="en-GB" sz="1800" b="1" i="0" dirty="0">
                        <a:solidFill>
                          <a:srgbClr val="FFFFFF"/>
                        </a:solidFill>
                        <a:effectLst/>
                        <a:latin typeface="Arial" panose="020B0604020202020204" pitchFamily="34" charset="0"/>
                      </a:endParaRPr>
                    </a:p>
                    <a:p>
                      <a:pPr algn="just" fontAlgn="base">
                        <a:buFont typeface="Arial" panose="020B0604020202020204" pitchFamily="34" charset="0"/>
                        <a:buChar char="•"/>
                      </a:pPr>
                      <a:r>
                        <a:rPr lang="en-GB" sz="1800" b="0" i="0" u="none" strike="noStrike" dirty="0">
                          <a:solidFill>
                            <a:srgbClr val="FFFFFF"/>
                          </a:solidFill>
                          <a:effectLst/>
                          <a:latin typeface="Times New Roman" panose="02020603050405020304" pitchFamily="18" charset="0"/>
                        </a:rPr>
                        <a:t>We don’t have a direct marketing experience</a:t>
                      </a:r>
                      <a:r>
                        <a:rPr lang="en-GB" sz="1800" b="1" i="0" dirty="0">
                          <a:solidFill>
                            <a:srgbClr val="FFFFFF"/>
                          </a:solidFill>
                          <a:effectLst/>
                          <a:latin typeface="Times New Roman" panose="02020603050405020304" pitchFamily="18" charset="0"/>
                        </a:rPr>
                        <a:t>​</a:t>
                      </a:r>
                      <a:endParaRPr lang="en-GB" sz="1800" b="1" i="0" dirty="0">
                        <a:solidFill>
                          <a:srgbClr val="FFFFFF"/>
                        </a:solidFill>
                        <a:effectLst/>
                        <a:latin typeface="Arial" panose="020B0604020202020204" pitchFamily="34" charset="0"/>
                      </a:endParaRPr>
                    </a:p>
                    <a:p>
                      <a:pPr algn="l" fontAlgn="base"/>
                      <a:r>
                        <a:rPr lang="en-GB" sz="1800" b="1" i="0" dirty="0">
                          <a:solidFill>
                            <a:srgbClr val="FFFFFF"/>
                          </a:solidFill>
                          <a:effectLst/>
                          <a:latin typeface="Times New Roman" panose="02020603050405020304" pitchFamily="18" charset="0"/>
                        </a:rPr>
                        <a:t>​</a:t>
                      </a:r>
                      <a:endParaRPr lang="en-GB" sz="1800" b="1" i="0" dirty="0">
                        <a:solidFill>
                          <a:srgbClr val="FFFFFF"/>
                        </a:solidFill>
                        <a:effectLst/>
                      </a:endParaRPr>
                    </a:p>
                  </a:txBody>
                  <a:tcPr/>
                </a:tc>
                <a:extLst>
                  <a:ext uri="{0D108BD9-81ED-4DB2-BD59-A6C34878D82A}">
                    <a16:rowId xmlns="" xmlns:a16="http://schemas.microsoft.com/office/drawing/2014/main" val="10000"/>
                  </a:ext>
                </a:extLst>
              </a:tr>
              <a:tr h="2635603">
                <a:tc>
                  <a:txBody>
                    <a:bodyPr/>
                    <a:lstStyle/>
                    <a:p>
                      <a:pPr algn="l" fontAlgn="base"/>
                      <a:r>
                        <a:rPr lang="en-GB" sz="1800" b="0" i="0" u="sng" dirty="0">
                          <a:solidFill>
                            <a:srgbClr val="000000"/>
                          </a:solidFill>
                          <a:effectLst/>
                          <a:latin typeface="Times New Roman" panose="02020603050405020304" pitchFamily="18" charset="0"/>
                        </a:rPr>
                        <a:t>Opportunities</a:t>
                      </a:r>
                      <a:r>
                        <a:rPr lang="en-GB" sz="1800" b="0" i="0" dirty="0">
                          <a:solidFill>
                            <a:srgbClr val="000000"/>
                          </a:solidFill>
                          <a:effectLst/>
                          <a:latin typeface="Times New Roman" panose="02020603050405020304" pitchFamily="18" charset="0"/>
                        </a:rPr>
                        <a:t> ​</a:t>
                      </a:r>
                      <a:endParaRPr lang="en-GB" sz="1800" b="0" i="0" dirty="0">
                        <a:solidFill>
                          <a:srgbClr val="000000"/>
                        </a:solidFill>
                        <a:effectLst/>
                      </a:endParaRPr>
                    </a:p>
                    <a:p>
                      <a:pPr algn="l" fontAlgn="base">
                        <a:buFont typeface="Arial" panose="020B0604020202020204" pitchFamily="34" charset="0"/>
                        <a:buChar char="•"/>
                      </a:pPr>
                      <a:r>
                        <a:rPr lang="en-GB" sz="1800" b="0" i="0" u="none" strike="noStrike" dirty="0">
                          <a:solidFill>
                            <a:srgbClr val="000000"/>
                          </a:solidFill>
                          <a:effectLst/>
                          <a:latin typeface="Times New Roman" panose="02020603050405020304" pitchFamily="18" charset="0"/>
                        </a:rPr>
                        <a:t>Working families with children</a:t>
                      </a:r>
                      <a:r>
                        <a:rPr lang="en-GB" sz="1800" b="0" i="0" dirty="0">
                          <a:solidFill>
                            <a:srgbClr val="000000"/>
                          </a:solidFill>
                          <a:effectLst/>
                          <a:latin typeface="Times New Roman" panose="02020603050405020304" pitchFamily="18" charset="0"/>
                        </a:rPr>
                        <a:t>​</a:t>
                      </a:r>
                      <a:endParaRPr lang="en-GB" sz="1800" b="0" i="0" dirty="0">
                        <a:solidFill>
                          <a:srgbClr val="000000"/>
                        </a:solidFill>
                        <a:effectLst/>
                        <a:latin typeface="Arial" panose="020B0604020202020204" pitchFamily="34" charset="0"/>
                      </a:endParaRPr>
                    </a:p>
                    <a:p>
                      <a:pPr algn="l" fontAlgn="base">
                        <a:buFont typeface="Arial" panose="020B0604020202020204" pitchFamily="34" charset="0"/>
                        <a:buChar char="•"/>
                      </a:pPr>
                      <a:r>
                        <a:rPr lang="en-GB" sz="1800" b="0" i="0" u="none" strike="noStrike" dirty="0">
                          <a:solidFill>
                            <a:srgbClr val="000000"/>
                          </a:solidFill>
                          <a:effectLst/>
                          <a:latin typeface="Times New Roman" panose="02020603050405020304" pitchFamily="18" charset="0"/>
                        </a:rPr>
                        <a:t>We can develop new products</a:t>
                      </a:r>
                      <a:r>
                        <a:rPr lang="en-GB" sz="1800" b="0" i="0" dirty="0">
                          <a:solidFill>
                            <a:srgbClr val="000000"/>
                          </a:solidFill>
                          <a:effectLst/>
                          <a:latin typeface="Times New Roman" panose="02020603050405020304" pitchFamily="18" charset="0"/>
                        </a:rPr>
                        <a:t>​</a:t>
                      </a:r>
                      <a:endParaRPr lang="en-GB" sz="1800" b="0" i="0" dirty="0">
                        <a:solidFill>
                          <a:srgbClr val="000000"/>
                        </a:solidFill>
                        <a:effectLst/>
                        <a:latin typeface="Arial" panose="020B0604020202020204" pitchFamily="34" charset="0"/>
                      </a:endParaRPr>
                    </a:p>
                    <a:p>
                      <a:pPr algn="l" fontAlgn="base">
                        <a:buFont typeface="Arial" panose="020B0604020202020204" pitchFamily="34" charset="0"/>
                        <a:buChar char="•"/>
                      </a:pPr>
                      <a:r>
                        <a:rPr lang="en-GB" sz="1800" b="0" i="0" u="none" strike="noStrike" dirty="0">
                          <a:solidFill>
                            <a:srgbClr val="000000"/>
                          </a:solidFill>
                          <a:effectLst/>
                          <a:latin typeface="Times New Roman" panose="02020603050405020304" pitchFamily="18" charset="0"/>
                        </a:rPr>
                        <a:t>The local competitors have poor products</a:t>
                      </a:r>
                      <a:r>
                        <a:rPr lang="en-GB" sz="1800" b="0" i="0" dirty="0">
                          <a:solidFill>
                            <a:srgbClr val="000000"/>
                          </a:solidFill>
                          <a:effectLst/>
                          <a:latin typeface="Times New Roman" panose="02020603050405020304" pitchFamily="18" charset="0"/>
                        </a:rPr>
                        <a:t>​</a:t>
                      </a:r>
                      <a:endParaRPr lang="en-GB" sz="1800" b="0" i="0" dirty="0">
                        <a:solidFill>
                          <a:srgbClr val="000000"/>
                        </a:solidFill>
                        <a:effectLst/>
                        <a:latin typeface="Arial" panose="020B0604020202020204" pitchFamily="34" charset="0"/>
                      </a:endParaRPr>
                    </a:p>
                    <a:p>
                      <a:pPr algn="l" fontAlgn="base">
                        <a:buFont typeface="Arial" panose="020B0604020202020204" pitchFamily="34" charset="0"/>
                        <a:buChar char="•"/>
                      </a:pPr>
                      <a:r>
                        <a:rPr lang="en-GB" sz="1800" b="0" i="0" u="none" strike="noStrike" dirty="0">
                          <a:solidFill>
                            <a:srgbClr val="000000"/>
                          </a:solidFill>
                          <a:effectLst/>
                          <a:latin typeface="Times New Roman" panose="02020603050405020304" pitchFamily="18" charset="0"/>
                        </a:rPr>
                        <a:t>Profit margins will be good</a:t>
                      </a:r>
                      <a:r>
                        <a:rPr lang="en-GB" sz="1800" b="0" i="0" dirty="0">
                          <a:solidFill>
                            <a:srgbClr val="000000"/>
                          </a:solidFill>
                          <a:effectLst/>
                          <a:latin typeface="Times New Roman" panose="02020603050405020304" pitchFamily="18" charset="0"/>
                        </a:rPr>
                        <a:t>​</a:t>
                      </a:r>
                      <a:endParaRPr lang="en-GB" sz="1800" b="0" i="0" dirty="0">
                        <a:solidFill>
                          <a:srgbClr val="000000"/>
                        </a:solidFill>
                        <a:effectLst/>
                        <a:latin typeface="Arial" panose="020B0604020202020204" pitchFamily="34" charset="0"/>
                      </a:endParaRPr>
                    </a:p>
                    <a:p>
                      <a:pPr algn="l" fontAlgn="base">
                        <a:buFont typeface="Arial" panose="020B0604020202020204" pitchFamily="34" charset="0"/>
                        <a:buChar char="•"/>
                      </a:pPr>
                      <a:r>
                        <a:rPr lang="en-GB" sz="1800" b="0" i="0" u="none" strike="noStrike" dirty="0">
                          <a:solidFill>
                            <a:srgbClr val="000000"/>
                          </a:solidFill>
                          <a:effectLst/>
                          <a:latin typeface="Times New Roman" panose="02020603050405020304" pitchFamily="18" charset="0"/>
                        </a:rPr>
                        <a:t>We could extend to overseas</a:t>
                      </a:r>
                      <a:r>
                        <a:rPr lang="en-GB" sz="1800" b="0" i="0" dirty="0" smtClean="0">
                          <a:solidFill>
                            <a:srgbClr val="000000"/>
                          </a:solidFill>
                          <a:effectLst/>
                          <a:latin typeface="Times New Roman" panose="02020603050405020304" pitchFamily="18" charset="0"/>
                        </a:rPr>
                        <a:t>​</a:t>
                      </a:r>
                      <a:r>
                        <a:rPr lang="ro-RO" sz="1800" b="0" i="0" dirty="0" smtClean="0">
                          <a:solidFill>
                            <a:srgbClr val="000000"/>
                          </a:solidFill>
                          <a:effectLst/>
                          <a:latin typeface="Times New Roman" panose="02020603050405020304" pitchFamily="18" charset="0"/>
                        </a:rPr>
                        <a:t>-</a:t>
                      </a:r>
                      <a:r>
                        <a:rPr lang="ro-RO" sz="1800" b="0" i="0" baseline="0" dirty="0" smtClean="0">
                          <a:solidFill>
                            <a:srgbClr val="000000"/>
                          </a:solidFill>
                          <a:effectLst/>
                          <a:latin typeface="Times New Roman" panose="02020603050405020304" pitchFamily="18" charset="0"/>
                        </a:rPr>
                        <a:t> (Gordin, 2011)</a:t>
                      </a:r>
                    </a:p>
                  </a:txBody>
                  <a:tcPr/>
                </a:tc>
                <a:tc>
                  <a:txBody>
                    <a:bodyPr/>
                    <a:lstStyle/>
                    <a:p>
                      <a:pPr algn="l" fontAlgn="base"/>
                      <a:r>
                        <a:rPr lang="en-GB" sz="1800" b="0" i="0" u="sng" dirty="0">
                          <a:solidFill>
                            <a:srgbClr val="000000"/>
                          </a:solidFill>
                          <a:effectLst/>
                          <a:latin typeface="Times New Roman" panose="02020603050405020304" pitchFamily="18" charset="0"/>
                        </a:rPr>
                        <a:t>Threats</a:t>
                      </a:r>
                      <a:r>
                        <a:rPr lang="en-GB" sz="1800" b="0" i="0" dirty="0">
                          <a:solidFill>
                            <a:srgbClr val="000000"/>
                          </a:solidFill>
                          <a:effectLst/>
                          <a:latin typeface="Times New Roman" panose="02020603050405020304" pitchFamily="18" charset="0"/>
                        </a:rPr>
                        <a:t> ​</a:t>
                      </a:r>
                      <a:endParaRPr lang="en-GB" sz="1800" b="0" i="0" dirty="0">
                        <a:solidFill>
                          <a:srgbClr val="000000"/>
                        </a:solidFill>
                        <a:effectLst/>
                      </a:endParaRPr>
                    </a:p>
                    <a:p>
                      <a:pPr algn="just" fontAlgn="base">
                        <a:buFont typeface="Arial" panose="020B0604020202020204" pitchFamily="34" charset="0"/>
                        <a:buChar char="•"/>
                      </a:pPr>
                      <a:r>
                        <a:rPr lang="en-GB" sz="1800" b="0" i="0" u="none" strike="noStrike" dirty="0">
                          <a:solidFill>
                            <a:srgbClr val="000000"/>
                          </a:solidFill>
                          <a:effectLst/>
                          <a:latin typeface="Times New Roman" panose="02020603050405020304" pitchFamily="18" charset="0"/>
                        </a:rPr>
                        <a:t>The competition</a:t>
                      </a:r>
                      <a:r>
                        <a:rPr lang="en-GB" sz="1800" b="0" i="0" dirty="0">
                          <a:solidFill>
                            <a:srgbClr val="000000"/>
                          </a:solidFill>
                          <a:effectLst/>
                          <a:latin typeface="Times New Roman" panose="02020603050405020304" pitchFamily="18" charset="0"/>
                        </a:rPr>
                        <a:t>​</a:t>
                      </a:r>
                      <a:endParaRPr lang="en-GB" sz="1800" b="0" i="0" dirty="0">
                        <a:solidFill>
                          <a:srgbClr val="000000"/>
                        </a:solidFill>
                        <a:effectLst/>
                        <a:latin typeface="Arial" panose="020B0604020202020204" pitchFamily="34" charset="0"/>
                      </a:endParaRPr>
                    </a:p>
                    <a:p>
                      <a:pPr algn="just" fontAlgn="base">
                        <a:buFont typeface="Arial" panose="020B0604020202020204" pitchFamily="34" charset="0"/>
                        <a:buChar char="•"/>
                      </a:pPr>
                      <a:r>
                        <a:rPr lang="en-GB" sz="1800" b="0" i="0" u="none" strike="noStrike" dirty="0">
                          <a:solidFill>
                            <a:srgbClr val="000000"/>
                          </a:solidFill>
                          <a:effectLst/>
                          <a:latin typeface="Times New Roman" panose="02020603050405020304" pitchFamily="18" charset="0"/>
                        </a:rPr>
                        <a:t>We are unprepared for the worst</a:t>
                      </a:r>
                      <a:r>
                        <a:rPr lang="en-GB" sz="1800" b="0" i="0" dirty="0">
                          <a:solidFill>
                            <a:srgbClr val="000000"/>
                          </a:solidFill>
                          <a:effectLst/>
                          <a:latin typeface="Times New Roman" panose="02020603050405020304" pitchFamily="18" charset="0"/>
                        </a:rPr>
                        <a:t>​</a:t>
                      </a:r>
                      <a:endParaRPr lang="en-GB" sz="1800" b="0" i="0" dirty="0">
                        <a:solidFill>
                          <a:srgbClr val="000000"/>
                        </a:solidFill>
                        <a:effectLst/>
                        <a:latin typeface="Arial" panose="020B0604020202020204" pitchFamily="34" charset="0"/>
                      </a:endParaRPr>
                    </a:p>
                    <a:p>
                      <a:pPr algn="just" fontAlgn="base">
                        <a:buFont typeface="Arial" panose="020B0604020202020204" pitchFamily="34" charset="0"/>
                        <a:buChar char="•"/>
                      </a:pPr>
                      <a:r>
                        <a:rPr lang="en-GB" sz="1800" b="0" i="0" u="none" strike="noStrike" dirty="0">
                          <a:solidFill>
                            <a:srgbClr val="000000"/>
                          </a:solidFill>
                          <a:effectLst/>
                          <a:latin typeface="Times New Roman" panose="02020603050405020304" pitchFamily="18" charset="0"/>
                        </a:rPr>
                        <a:t>Legislation could impact our business</a:t>
                      </a:r>
                      <a:r>
                        <a:rPr lang="en-GB" sz="1800" b="0" i="0" dirty="0">
                          <a:solidFill>
                            <a:srgbClr val="000000"/>
                          </a:solidFill>
                          <a:effectLst/>
                          <a:latin typeface="Times New Roman" panose="02020603050405020304" pitchFamily="18" charset="0"/>
                        </a:rPr>
                        <a:t>​</a:t>
                      </a:r>
                      <a:endParaRPr lang="en-GB" sz="1800" b="0" i="0" dirty="0">
                        <a:solidFill>
                          <a:srgbClr val="000000"/>
                        </a:solidFill>
                        <a:effectLst/>
                        <a:latin typeface="Arial" panose="020B0604020202020204" pitchFamily="34" charset="0"/>
                      </a:endParaRPr>
                    </a:p>
                    <a:p>
                      <a:pPr algn="just" fontAlgn="base">
                        <a:buFont typeface="Arial" panose="020B0604020202020204" pitchFamily="34" charset="0"/>
                        <a:buChar char="•"/>
                      </a:pPr>
                      <a:r>
                        <a:rPr lang="en-GB" sz="1800" b="0" i="0" u="none" strike="noStrike" dirty="0">
                          <a:solidFill>
                            <a:srgbClr val="000000"/>
                          </a:solidFill>
                          <a:effectLst/>
                          <a:latin typeface="Times New Roman" panose="02020603050405020304" pitchFamily="18" charset="0"/>
                        </a:rPr>
                        <a:t>Market demand very seasonal</a:t>
                      </a:r>
                      <a:r>
                        <a:rPr lang="en-GB" sz="1800" b="0" i="0" dirty="0">
                          <a:solidFill>
                            <a:srgbClr val="000000"/>
                          </a:solidFill>
                          <a:effectLst/>
                          <a:latin typeface="Times New Roman" panose="02020603050405020304" pitchFamily="18" charset="0"/>
                        </a:rPr>
                        <a:t>​</a:t>
                      </a:r>
                      <a:endParaRPr lang="en-GB" sz="1800" b="0" i="0" dirty="0">
                        <a:solidFill>
                          <a:srgbClr val="000000"/>
                        </a:solidFill>
                        <a:effectLst/>
                        <a:latin typeface="Arial" panose="020B0604020202020204" pitchFamily="34" charset="0"/>
                      </a:endParaRPr>
                    </a:p>
                    <a:p>
                      <a:pPr algn="l" fontAlgn="base"/>
                      <a:r>
                        <a:rPr lang="en-GB" sz="1800" b="0" i="0" dirty="0">
                          <a:solidFill>
                            <a:srgbClr val="000000"/>
                          </a:solidFill>
                          <a:effectLst/>
                          <a:latin typeface="Times New Roman" panose="02020603050405020304" pitchFamily="18" charset="0"/>
                        </a:rPr>
                        <a:t>​</a:t>
                      </a:r>
                      <a:endParaRPr lang="en-GB" sz="1800" b="0" i="0" dirty="0">
                        <a:solidFill>
                          <a:srgbClr val="000000"/>
                        </a:solidFill>
                        <a:effectLst/>
                      </a:endParaRPr>
                    </a:p>
                  </a:txBody>
                  <a:tcPr/>
                </a:tc>
                <a:extLst>
                  <a:ext uri="{0D108BD9-81ED-4DB2-BD59-A6C34878D82A}">
                    <a16:rowId xmlns="" xmlns:a16="http://schemas.microsoft.com/office/drawing/2014/main" val="10001"/>
                  </a:ext>
                </a:extLst>
              </a:tr>
            </a:tbl>
          </a:graphicData>
        </a:graphic>
      </p:graphicFrame>
    </p:spTree>
    <p:extLst>
      <p:ext uri="{BB962C8B-B14F-4D97-AF65-F5344CB8AC3E}">
        <p14:creationId xmlns="" xmlns:p14="http://schemas.microsoft.com/office/powerpoint/2010/main" val="41001249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 xmlns:a16="http://schemas.microsoft.com/office/drawing/2014/main" id="{B219AE65-9B94-44EA-BEF3-EF4BFA169C8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 xmlns:a16="http://schemas.microsoft.com/office/drawing/2014/main" id="{F0C81A57-9CD5-461B-8FFE-4A8CB6CFBE0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1017539" y="467397"/>
            <a:ext cx="695829" cy="591911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grpSp>
        <p:nvGrpSpPr>
          <p:cNvPr id="4" name="Group 11">
            <a:extLst>
              <a:ext uri="{FF2B5EF4-FFF2-40B4-BE49-F238E27FC236}">
                <a16:creationId xmlns="" xmlns:a16="http://schemas.microsoft.com/office/drawing/2014/main" id="{3086C462-37F4-494D-8292-CCB95221CC1A}"/>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 xmlns:p16="http://schemas.microsoft.com/office/powerpoint/2015/main" val="1"/>
              </p:ext>
            </p:extLst>
          </p:nvPr>
        </p:nvGrpSpPr>
        <p:grpSpPr>
          <a:xfrm>
            <a:off x="0" y="0"/>
            <a:ext cx="12192000" cy="6858000"/>
            <a:chOff x="0" y="0"/>
            <a:chExt cx="12192000" cy="6858000"/>
          </a:xfrm>
          <a:solidFill>
            <a:srgbClr val="FFFFFF"/>
          </a:solidFill>
        </p:grpSpPr>
        <p:sp>
          <p:nvSpPr>
            <p:cNvPr id="13" name="Rectangle 12">
              <a:extLst>
                <a:ext uri="{FF2B5EF4-FFF2-40B4-BE49-F238E27FC236}">
                  <a16:creationId xmlns="" xmlns:a16="http://schemas.microsoft.com/office/drawing/2014/main" id="{2C7D2D64-353F-4802-AA48-A70CE6020B93}"/>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Freeform 5">
              <a:extLst>
                <a:ext uri="{FF2B5EF4-FFF2-40B4-BE49-F238E27FC236}">
                  <a16:creationId xmlns="" xmlns:a16="http://schemas.microsoft.com/office/drawing/2014/main" id="{30A6328F-CAA3-4052-BF4C-14BD47706E65}"/>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ln>
              <a:noFill/>
            </a:ln>
          </p:spPr>
          <p:style>
            <a:lnRef idx="0">
              <a:scrgbClr r="0" g="0" b="0"/>
            </a:lnRef>
            <a:fillRef idx="1002">
              <a:schemeClr val="dk2"/>
            </a:fillRef>
            <a:effectRef idx="0">
              <a:scrgbClr r="0" g="0" b="0"/>
            </a:effectRef>
            <a:fontRef idx="major"/>
          </p:style>
        </p:sp>
      </p:grpSp>
      <p:sp>
        <p:nvSpPr>
          <p:cNvPr id="2" name="Title 1">
            <a:extLst>
              <a:ext uri="{FF2B5EF4-FFF2-40B4-BE49-F238E27FC236}">
                <a16:creationId xmlns="" xmlns:a16="http://schemas.microsoft.com/office/drawing/2014/main" id="{05ED02DB-6482-417C-8246-E321141C32BC}"/>
              </a:ext>
            </a:extLst>
          </p:cNvPr>
          <p:cNvSpPr>
            <a:spLocks noGrp="1"/>
          </p:cNvSpPr>
          <p:nvPr>
            <p:ph type="title"/>
          </p:nvPr>
        </p:nvSpPr>
        <p:spPr>
          <a:xfrm>
            <a:off x="694097" y="1207911"/>
            <a:ext cx="3034580" cy="4438087"/>
          </a:xfrm>
        </p:spPr>
        <p:txBody>
          <a:bodyPr anchor="ctr">
            <a:normAutofit/>
          </a:bodyPr>
          <a:lstStyle/>
          <a:p>
            <a:pPr algn="r">
              <a:spcBef>
                <a:spcPts val="0"/>
              </a:spcBef>
            </a:pPr>
            <a:r>
              <a:rPr lang="en-GB" sz="3200" dirty="0">
                <a:solidFill>
                  <a:schemeClr val="tx1"/>
                </a:solidFill>
              </a:rPr>
              <a:t>Pestle analysis</a:t>
            </a:r>
            <a:br>
              <a:rPr lang="en-GB" sz="3200" dirty="0">
                <a:solidFill>
                  <a:schemeClr val="tx1"/>
                </a:solidFill>
              </a:rPr>
            </a:br>
            <a:r>
              <a:rPr lang="en-GB" sz="3200" dirty="0">
                <a:solidFill>
                  <a:schemeClr val="tx1"/>
                </a:solidFill>
              </a:rPr>
              <a:t> </a:t>
            </a:r>
            <a:br>
              <a:rPr lang="en-GB" sz="3200" dirty="0">
                <a:solidFill>
                  <a:schemeClr val="tx1"/>
                </a:solidFill>
              </a:rPr>
            </a:br>
            <a:r>
              <a:rPr lang="en-GB" sz="3200" dirty="0">
                <a:solidFill>
                  <a:schemeClr val="tx1"/>
                </a:solidFill>
              </a:rPr>
              <a:t>How the changes in these factors will affect our business.</a:t>
            </a:r>
          </a:p>
        </p:txBody>
      </p:sp>
      <p:cxnSp>
        <p:nvCxnSpPr>
          <p:cNvPr id="16" name="Straight Connector 15">
            <a:extLst>
              <a:ext uri="{FF2B5EF4-FFF2-40B4-BE49-F238E27FC236}">
                <a16:creationId xmlns="" xmlns:a16="http://schemas.microsoft.com/office/drawing/2014/main" id="{AD23B2CD-009B-425A-9616-1E1AD1D5AB46}"/>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 xmlns:p16="http://schemas.microsoft.com/office/powerpoint/2015/main" val="1"/>
              </p:ext>
            </p:extLst>
          </p:nvPr>
        </p:nvCxnSpPr>
        <p:spPr>
          <a:xfrm>
            <a:off x="4356687" y="1930986"/>
            <a:ext cx="0" cy="3200400"/>
          </a:xfrm>
          <a:prstGeom prst="line">
            <a:avLst/>
          </a:prstGeom>
          <a:ln w="15875" cap="sq">
            <a:solidFill>
              <a:schemeClr val="tx2"/>
            </a:solidFill>
            <a:miter lim="800000"/>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 xmlns:a16="http://schemas.microsoft.com/office/drawing/2014/main" id="{B92727F8-9D5F-401C-B750-5CDBF93170D5}"/>
              </a:ext>
            </a:extLst>
          </p:cNvPr>
          <p:cNvSpPr>
            <a:spLocks noGrp="1"/>
          </p:cNvSpPr>
          <p:nvPr>
            <p:ph idx="1"/>
          </p:nvPr>
        </p:nvSpPr>
        <p:spPr>
          <a:xfrm>
            <a:off x="4356687" y="914998"/>
            <a:ext cx="6660842" cy="5023912"/>
          </a:xfrm>
        </p:spPr>
        <p:txBody>
          <a:bodyPr anchor="ctr">
            <a:normAutofit fontScale="92500" lnSpcReduction="10000"/>
          </a:bodyPr>
          <a:lstStyle/>
          <a:p>
            <a:r>
              <a:rPr lang="en-GB" dirty="0">
                <a:solidFill>
                  <a:schemeClr val="tx1"/>
                </a:solidFill>
              </a:rPr>
              <a:t>Political </a:t>
            </a:r>
          </a:p>
          <a:p>
            <a:pPr marL="0" indent="0">
              <a:buNone/>
            </a:pPr>
            <a:r>
              <a:rPr lang="ro-RO" dirty="0">
                <a:latin typeface="Times New Roman" panose="02020603050405020304" pitchFamily="18" charset="0"/>
                <a:cs typeface="Times New Roman" panose="02020603050405020304" pitchFamily="18" charset="0"/>
              </a:rPr>
              <a:t>taxations, the economy, social aspects, the trade system</a:t>
            </a:r>
            <a:r>
              <a:rPr lang="en-GB" dirty="0">
                <a:latin typeface="Times New Roman" panose="02020603050405020304" pitchFamily="18" charset="0"/>
                <a:cs typeface="Times New Roman" panose="02020603050405020304" pitchFamily="18" charset="0"/>
              </a:rPr>
              <a:t>. Permits needed. </a:t>
            </a:r>
            <a:endParaRPr lang="en-GB" dirty="0">
              <a:solidFill>
                <a:schemeClr val="tx1"/>
              </a:solidFill>
            </a:endParaRPr>
          </a:p>
          <a:p>
            <a:r>
              <a:rPr lang="en-GB" dirty="0">
                <a:solidFill>
                  <a:schemeClr val="tx1"/>
                </a:solidFill>
              </a:rPr>
              <a:t>Economical </a:t>
            </a:r>
          </a:p>
          <a:p>
            <a:pPr marL="0" indent="0">
              <a:buNone/>
            </a:pPr>
            <a:r>
              <a:rPr lang="ro-RO" dirty="0">
                <a:latin typeface="Times New Roman" panose="02020603050405020304" pitchFamily="18" charset="0"/>
                <a:cs typeface="Times New Roman" panose="02020603050405020304" pitchFamily="18" charset="0"/>
              </a:rPr>
              <a:t>financially stable the country/area we base our business itself is</a:t>
            </a:r>
            <a:r>
              <a:rPr lang="en-GB" dirty="0">
                <a:latin typeface="Times New Roman" panose="02020603050405020304" pitchFamily="18" charset="0"/>
                <a:cs typeface="Times New Roman" panose="02020603050405020304" pitchFamily="18" charset="0"/>
              </a:rPr>
              <a:t>. Inflation rates. Exchange rates.</a:t>
            </a:r>
            <a:endParaRPr lang="en-GB" dirty="0">
              <a:solidFill>
                <a:schemeClr val="tx1"/>
              </a:solidFill>
            </a:endParaRPr>
          </a:p>
          <a:p>
            <a:r>
              <a:rPr lang="en-GB" dirty="0">
                <a:solidFill>
                  <a:schemeClr val="tx1"/>
                </a:solidFill>
              </a:rPr>
              <a:t>Social</a:t>
            </a:r>
          </a:p>
          <a:p>
            <a:pPr marL="0" indent="0">
              <a:buNone/>
            </a:pPr>
            <a:r>
              <a:rPr lang="en-GB" dirty="0">
                <a:latin typeface="Times New Roman" panose="02020603050405020304" pitchFamily="18" charset="0"/>
                <a:cs typeface="Times New Roman" panose="02020603050405020304" pitchFamily="18" charset="0"/>
              </a:rPr>
              <a:t>cultures, target demographic, different customer attitudes in terms of our products and many other things lifestyles, Behaviours, buying trends </a:t>
            </a:r>
          </a:p>
          <a:p>
            <a:r>
              <a:rPr lang="en-GB" dirty="0">
                <a:solidFill>
                  <a:schemeClr val="tx1"/>
                </a:solidFill>
              </a:rPr>
              <a:t>Technological</a:t>
            </a:r>
          </a:p>
          <a:p>
            <a:pPr marL="0" indent="0">
              <a:buNone/>
            </a:pPr>
            <a:r>
              <a:rPr lang="en-GB" dirty="0">
                <a:latin typeface="Times New Roman" panose="02020603050405020304" pitchFamily="18" charset="0"/>
                <a:cs typeface="Times New Roman" panose="02020603050405020304" pitchFamily="18" charset="0"/>
              </a:rPr>
              <a:t>Connectivity, internet connection</a:t>
            </a:r>
            <a:endParaRPr lang="en-GB" dirty="0">
              <a:solidFill>
                <a:schemeClr val="tx1"/>
              </a:solidFill>
            </a:endParaRPr>
          </a:p>
          <a:p>
            <a:r>
              <a:rPr lang="en-GB" dirty="0">
                <a:solidFill>
                  <a:schemeClr val="tx1"/>
                </a:solidFill>
              </a:rPr>
              <a:t>Legal </a:t>
            </a:r>
          </a:p>
          <a:p>
            <a:pPr marL="0" indent="0">
              <a:buNone/>
            </a:pPr>
            <a:r>
              <a:rPr lang="en-GB" dirty="0">
                <a:latin typeface="Times New Roman" panose="02020603050405020304" pitchFamily="18" charset="0"/>
                <a:cs typeface="Times New Roman" panose="02020603050405020304" pitchFamily="18" charset="0"/>
              </a:rPr>
              <a:t>health and safety, employer act 2008</a:t>
            </a:r>
            <a:endParaRPr lang="en-GB" dirty="0">
              <a:solidFill>
                <a:schemeClr val="tx1"/>
              </a:solidFill>
            </a:endParaRPr>
          </a:p>
          <a:p>
            <a:r>
              <a:rPr lang="en-GB" dirty="0">
                <a:solidFill>
                  <a:schemeClr val="tx1"/>
                </a:solidFill>
              </a:rPr>
              <a:t>Environmental </a:t>
            </a:r>
          </a:p>
          <a:p>
            <a:pPr marL="0" indent="0">
              <a:buNone/>
            </a:pPr>
            <a:r>
              <a:rPr lang="en-GB" dirty="0">
                <a:latin typeface="Times New Roman" panose="02020603050405020304" pitchFamily="18" charset="0"/>
                <a:cs typeface="Times New Roman" panose="02020603050405020304" pitchFamily="18" charset="0"/>
              </a:rPr>
              <a:t>climate change, global warming, agriculture</a:t>
            </a:r>
            <a:endParaRPr lang="en-GB" dirty="0">
              <a:solidFill>
                <a:schemeClr val="tx1"/>
              </a:solidFill>
            </a:endParaRPr>
          </a:p>
        </p:txBody>
      </p:sp>
    </p:spTree>
    <p:extLst>
      <p:ext uri="{BB962C8B-B14F-4D97-AF65-F5344CB8AC3E}">
        <p14:creationId xmlns="" xmlns:p14="http://schemas.microsoft.com/office/powerpoint/2010/main" val="42511185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BEB4282-7D4C-411F-8E89-A3872FD987B3}"/>
              </a:ext>
            </a:extLst>
          </p:cNvPr>
          <p:cNvSpPr>
            <a:spLocks noGrp="1"/>
          </p:cNvSpPr>
          <p:nvPr>
            <p:ph type="title"/>
          </p:nvPr>
        </p:nvSpPr>
        <p:spPr/>
        <p:txBody>
          <a:bodyPr/>
          <a:lstStyle/>
          <a:p>
            <a:r>
              <a:rPr lang="en-GB" dirty="0"/>
              <a:t>Conclusions</a:t>
            </a:r>
          </a:p>
        </p:txBody>
      </p:sp>
      <p:sp>
        <p:nvSpPr>
          <p:cNvPr id="3" name="Content Placeholder 2">
            <a:extLst>
              <a:ext uri="{FF2B5EF4-FFF2-40B4-BE49-F238E27FC236}">
                <a16:creationId xmlns="" xmlns:a16="http://schemas.microsoft.com/office/drawing/2014/main" id="{81B3ADB2-DF67-4D12-8651-322DB9C06F07}"/>
              </a:ext>
            </a:extLst>
          </p:cNvPr>
          <p:cNvSpPr>
            <a:spLocks noGrp="1"/>
          </p:cNvSpPr>
          <p:nvPr>
            <p:ph idx="1"/>
          </p:nvPr>
        </p:nvSpPr>
        <p:spPr/>
        <p:txBody>
          <a:bodyPr>
            <a:noAutofit/>
          </a:bodyPr>
          <a:lstStyle/>
          <a:p>
            <a:pPr algn="just"/>
            <a:r>
              <a:rPr lang="ro-RO" sz="1600" dirty="0">
                <a:latin typeface="Times New Roman" panose="02020603050405020304" pitchFamily="18" charset="0"/>
                <a:cs typeface="Times New Roman" panose="02020603050405020304" pitchFamily="18" charset="0"/>
              </a:rPr>
              <a:t>The small and medium enterprises have always been the more popular kind of business because they are comparatively easier to set up and operate. But there is still a lot to learn about this kind of </a:t>
            </a:r>
            <a:r>
              <a:rPr lang="ro-RO" sz="1600" dirty="0" smtClean="0">
                <a:latin typeface="Times New Roman" panose="02020603050405020304" pitchFamily="18" charset="0"/>
                <a:cs typeface="Times New Roman" panose="02020603050405020304" pitchFamily="18" charset="0"/>
              </a:rPr>
              <a:t>business. This </a:t>
            </a:r>
            <a:r>
              <a:rPr lang="ro-RO" sz="1600" dirty="0">
                <a:latin typeface="Times New Roman" panose="02020603050405020304" pitchFamily="18" charset="0"/>
                <a:cs typeface="Times New Roman" panose="02020603050405020304" pitchFamily="18" charset="0"/>
              </a:rPr>
              <a:t>is why this report touches on some of the key learning objectives when it comes to learning about SMEs. But the entire report is done on the basis of an actual organisational context. The report details the objectives a business must set out in order to gain a competitive advantage and achieve growth. Relevant models are used to structure the analyses and arguments. The report includes a complete business plan with a cash flow report and a vision and mission statement. Finally, it explores some </a:t>
            </a:r>
            <a:r>
              <a:rPr lang="ro-RO" sz="1600" dirty="0" smtClean="0">
                <a:latin typeface="Times New Roman" panose="02020603050405020304" pitchFamily="18" charset="0"/>
                <a:cs typeface="Times New Roman" panose="02020603050405020304" pitchFamily="18" charset="0"/>
              </a:rPr>
              <a:t>strategies </a:t>
            </a:r>
            <a:r>
              <a:rPr lang="ro-RO" sz="1600" dirty="0">
                <a:latin typeface="Times New Roman" panose="02020603050405020304" pitchFamily="18" charset="0"/>
                <a:cs typeface="Times New Roman" panose="02020603050405020304" pitchFamily="18" charset="0"/>
              </a:rPr>
              <a:t>that owners may employ in order to maximise the </a:t>
            </a:r>
            <a:r>
              <a:rPr lang="ro-RO" sz="1600" dirty="0" smtClean="0">
                <a:latin typeface="Times New Roman" panose="02020603050405020304" pitchFamily="18" charset="0"/>
                <a:cs typeface="Times New Roman" panose="02020603050405020304" pitchFamily="18" charset="0"/>
              </a:rPr>
              <a:t>success of the business.</a:t>
            </a:r>
            <a:endParaRPr lang="en-GB" sz="1600" dirty="0">
              <a:latin typeface="Times New Roman" panose="02020603050405020304" pitchFamily="18" charset="0"/>
              <a:cs typeface="Times New Roman" panose="02020603050405020304" pitchFamily="18" charset="0"/>
            </a:endParaRPr>
          </a:p>
          <a:p>
            <a:pPr algn="just"/>
            <a:r>
              <a:rPr lang="ro-RO" sz="1600" dirty="0">
                <a:latin typeface="Times New Roman" panose="02020603050405020304" pitchFamily="18" charset="0"/>
                <a:cs typeface="Times New Roman" panose="02020603050405020304" pitchFamily="18" charset="0"/>
              </a:rPr>
              <a:t>In addition to target market, market segmentation and a marketing </a:t>
            </a:r>
            <a:r>
              <a:rPr lang="ro-RO" sz="1600" dirty="0" smtClean="0">
                <a:latin typeface="Times New Roman" panose="02020603050405020304" pitchFamily="18" charset="0"/>
                <a:cs typeface="Times New Roman" panose="02020603050405020304" pitchFamily="18" charset="0"/>
              </a:rPr>
              <a:t>research and plan </a:t>
            </a:r>
            <a:r>
              <a:rPr lang="ro-RO" sz="1600" dirty="0">
                <a:latin typeface="Times New Roman" panose="02020603050405020304" pitchFamily="18" charset="0"/>
                <a:cs typeface="Times New Roman" panose="02020603050405020304" pitchFamily="18" charset="0"/>
              </a:rPr>
              <a:t>has been accomplished in this </a:t>
            </a:r>
            <a:r>
              <a:rPr lang="ro-RO" sz="1600" dirty="0" smtClean="0">
                <a:latin typeface="Times New Roman" panose="02020603050405020304" pitchFamily="18" charset="0"/>
                <a:cs typeface="Times New Roman" panose="02020603050405020304" pitchFamily="18" charset="0"/>
              </a:rPr>
              <a:t>report</a:t>
            </a:r>
            <a:r>
              <a:rPr lang="en-GB" sz="1600" dirty="0" smtClean="0">
                <a:latin typeface="Times New Roman" panose="02020603050405020304" pitchFamily="18" charset="0"/>
                <a:cs typeface="Times New Roman" panose="02020603050405020304" pitchFamily="18" charset="0"/>
              </a:rPr>
              <a:t> and with all that, t</a:t>
            </a:r>
            <a:r>
              <a:rPr lang="ro-RO" sz="1600" dirty="0" smtClean="0">
                <a:latin typeface="Times New Roman" panose="02020603050405020304" pitchFamily="18" charset="0"/>
                <a:cs typeface="Times New Roman" panose="02020603050405020304" pitchFamily="18" charset="0"/>
              </a:rPr>
              <a:t>he </a:t>
            </a:r>
            <a:r>
              <a:rPr lang="ro-RO" sz="1600" dirty="0">
                <a:latin typeface="Times New Roman" panose="02020603050405020304" pitchFamily="18" charset="0"/>
                <a:cs typeface="Times New Roman" panose="02020603050405020304" pitchFamily="18" charset="0"/>
              </a:rPr>
              <a:t>small business like </a:t>
            </a:r>
            <a:r>
              <a:rPr lang="en-GB" sz="1600" dirty="0" smtClean="0">
                <a:latin typeface="Times New Roman" panose="02020603050405020304" pitchFamily="18" charset="0"/>
                <a:cs typeface="Times New Roman" panose="02020603050405020304" pitchFamily="18" charset="0"/>
              </a:rPr>
              <a:t>our restaurant </a:t>
            </a:r>
            <a:r>
              <a:rPr lang="ro-RO" sz="1600" dirty="0" smtClean="0">
                <a:latin typeface="Times New Roman" panose="02020603050405020304" pitchFamily="18" charset="0"/>
                <a:cs typeface="Times New Roman" panose="02020603050405020304" pitchFamily="18" charset="0"/>
              </a:rPr>
              <a:t>can </a:t>
            </a:r>
            <a:r>
              <a:rPr lang="ro-RO" sz="1600" dirty="0">
                <a:latin typeface="Times New Roman" panose="02020603050405020304" pitchFamily="18" charset="0"/>
                <a:cs typeface="Times New Roman" panose="02020603050405020304" pitchFamily="18" charset="0"/>
              </a:rPr>
              <a:t>manage their </a:t>
            </a:r>
            <a:r>
              <a:rPr lang="ro-RO" sz="1600" dirty="0" smtClean="0">
                <a:latin typeface="Times New Roman" panose="02020603050405020304" pitchFamily="18" charset="0"/>
                <a:cs typeface="Times New Roman" panose="02020603050405020304" pitchFamily="18" charset="0"/>
              </a:rPr>
              <a:t>enterprise </a:t>
            </a:r>
            <a:r>
              <a:rPr lang="ro-RO" sz="1600" dirty="0">
                <a:latin typeface="Times New Roman" panose="02020603050405020304" pitchFamily="18" charset="0"/>
                <a:cs typeface="Times New Roman" panose="02020603050405020304" pitchFamily="18" charset="0"/>
              </a:rPr>
              <a:t>with 21</a:t>
            </a:r>
            <a:r>
              <a:rPr lang="ro-RO" sz="1600" baseline="30000" dirty="0">
                <a:latin typeface="Times New Roman" panose="02020603050405020304" pitchFamily="18" charset="0"/>
                <a:cs typeface="Times New Roman" panose="02020603050405020304" pitchFamily="18" charset="0"/>
              </a:rPr>
              <a:t>st</a:t>
            </a:r>
            <a:r>
              <a:rPr lang="ro-RO" sz="1600" dirty="0">
                <a:latin typeface="Times New Roman" panose="02020603050405020304" pitchFamily="18" charset="0"/>
                <a:cs typeface="Times New Roman" panose="02020603050405020304" pitchFamily="18" charset="0"/>
              </a:rPr>
              <a:t> century.  </a:t>
            </a:r>
            <a:endParaRPr lang="en-GB" sz="1600" dirty="0">
              <a:latin typeface="Times New Roman" panose="02020603050405020304" pitchFamily="18" charset="0"/>
              <a:cs typeface="Times New Roman" panose="02020603050405020304" pitchFamily="18" charset="0"/>
            </a:endParaRPr>
          </a:p>
          <a:p>
            <a:pPr algn="just"/>
            <a:endParaRPr lang="en-GB" sz="1600" dirty="0">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1056881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a:t>References</a:t>
            </a:r>
          </a:p>
        </p:txBody>
      </p:sp>
      <p:sp>
        <p:nvSpPr>
          <p:cNvPr id="3" name="Content Placeholder 2"/>
          <p:cNvSpPr>
            <a:spLocks noGrp="1"/>
          </p:cNvSpPr>
          <p:nvPr>
            <p:ph idx="1"/>
          </p:nvPr>
        </p:nvSpPr>
        <p:spPr/>
        <p:txBody>
          <a:bodyPr>
            <a:normAutofit fontScale="92500" lnSpcReduction="10000"/>
          </a:bodyPr>
          <a:lstStyle/>
          <a:p>
            <a:pPr>
              <a:buFont typeface="+mj-lt"/>
              <a:buAutoNum type="arabicPeriod"/>
            </a:pPr>
            <a:r>
              <a:rPr lang="ro-RO" dirty="0"/>
              <a:t>Kotler, P. and Keller, K.L.(2012) </a:t>
            </a:r>
            <a:r>
              <a:rPr lang="ro-RO" i="1" dirty="0"/>
              <a:t>Marketing </a:t>
            </a:r>
            <a:r>
              <a:rPr lang="ro-RO" i="1" dirty="0" smtClean="0"/>
              <a:t>Management</a:t>
            </a:r>
            <a:r>
              <a:rPr lang="en-GB" i="1" dirty="0" smtClean="0"/>
              <a:t>,</a:t>
            </a:r>
            <a:r>
              <a:rPr lang="ro-RO" i="1" dirty="0" smtClean="0"/>
              <a:t> </a:t>
            </a:r>
            <a:r>
              <a:rPr lang="ro-RO" dirty="0" smtClean="0"/>
              <a:t>14</a:t>
            </a:r>
            <a:r>
              <a:rPr lang="en-GB" dirty="0" smtClean="0"/>
              <a:t> Ed</a:t>
            </a:r>
            <a:r>
              <a:rPr lang="en-GB" i="1" dirty="0" smtClean="0"/>
              <a:t>,</a:t>
            </a:r>
            <a:r>
              <a:rPr lang="en-US" dirty="0" smtClean="0"/>
              <a:t> Harlow, </a:t>
            </a:r>
            <a:r>
              <a:rPr lang="en-US" dirty="0" smtClean="0"/>
              <a:t>Essex, England: Pearson </a:t>
            </a:r>
            <a:r>
              <a:rPr lang="en-US" dirty="0" smtClean="0"/>
              <a:t>Education </a:t>
            </a:r>
            <a:r>
              <a:rPr lang="en-US" dirty="0" smtClean="0"/>
              <a:t>Limited</a:t>
            </a:r>
            <a:endParaRPr lang="en-GB" dirty="0"/>
          </a:p>
          <a:p>
            <a:pPr>
              <a:buFont typeface="+mj-lt"/>
              <a:buAutoNum type="arabicPeriod"/>
            </a:pPr>
            <a:r>
              <a:rPr lang="en-GB" dirty="0" err="1"/>
              <a:t>Keffer</a:t>
            </a:r>
            <a:r>
              <a:rPr lang="en-GB" dirty="0"/>
              <a:t>, S.(2014) </a:t>
            </a:r>
            <a:r>
              <a:rPr lang="en-GB" i="1" dirty="0"/>
              <a:t>A Guide to Developing Mission, Vision, and Value Statements, </a:t>
            </a:r>
            <a:r>
              <a:rPr lang="en-GB" dirty="0"/>
              <a:t>1</a:t>
            </a:r>
            <a:r>
              <a:rPr lang="en-GB" baseline="30000" dirty="0"/>
              <a:t>st</a:t>
            </a:r>
            <a:r>
              <a:rPr lang="en-GB" dirty="0"/>
              <a:t> Ed</a:t>
            </a:r>
            <a:r>
              <a:rPr lang="en-GB" i="1" dirty="0"/>
              <a:t>. </a:t>
            </a:r>
            <a:r>
              <a:rPr lang="en-GB" dirty="0" smtClean="0"/>
              <a:t>United </a:t>
            </a:r>
            <a:r>
              <a:rPr lang="en-GB" dirty="0" smtClean="0"/>
              <a:t>States of America: </a:t>
            </a:r>
            <a:r>
              <a:rPr lang="en-GB" dirty="0" err="1" smtClean="0"/>
              <a:t>WriteLife</a:t>
            </a:r>
            <a:endParaRPr lang="en-GB" dirty="0"/>
          </a:p>
          <a:p>
            <a:pPr>
              <a:buFont typeface="+mj-lt"/>
              <a:buAutoNum type="arabicPeriod"/>
            </a:pPr>
            <a:r>
              <a:rPr lang="en-GB" dirty="0" err="1"/>
              <a:t>Farooq</a:t>
            </a:r>
            <a:r>
              <a:rPr lang="en-GB" dirty="0"/>
              <a:t>, U.(2018) </a:t>
            </a:r>
            <a:r>
              <a:rPr lang="en-US" i="1" dirty="0"/>
              <a:t>Reviews of Environmental Contamination and Toxicology, </a:t>
            </a:r>
            <a:r>
              <a:rPr lang="en-US" dirty="0"/>
              <a:t>2</a:t>
            </a:r>
            <a:r>
              <a:rPr lang="en-US" baseline="30000" dirty="0"/>
              <a:t>nd</a:t>
            </a:r>
            <a:r>
              <a:rPr lang="en-US" dirty="0"/>
              <a:t> Ed</a:t>
            </a:r>
            <a:r>
              <a:rPr lang="en-US" i="1" dirty="0"/>
              <a:t>. </a:t>
            </a:r>
            <a:r>
              <a:rPr lang="en-US" dirty="0"/>
              <a:t>Founding </a:t>
            </a:r>
            <a:r>
              <a:rPr lang="en-US" dirty="0" smtClean="0"/>
              <a:t>Editor</a:t>
            </a:r>
            <a:endParaRPr lang="en-GB" dirty="0" smtClean="0"/>
          </a:p>
          <a:p>
            <a:pPr>
              <a:buFont typeface="+mj-lt"/>
              <a:buAutoNum type="arabicPeriod"/>
            </a:pPr>
            <a:r>
              <a:rPr lang="en-US" dirty="0" err="1" smtClean="0"/>
              <a:t>Gordin</a:t>
            </a:r>
            <a:r>
              <a:rPr lang="ro-RO" dirty="0" smtClean="0"/>
              <a:t>, A.(2011) </a:t>
            </a:r>
            <a:r>
              <a:rPr lang="en-US" i="1" dirty="0" smtClean="0"/>
              <a:t>FLUENT </a:t>
            </a:r>
            <a:r>
              <a:rPr lang="en-US" i="1" dirty="0" smtClean="0"/>
              <a:t>IN FOREIGN Business: Grow Your Company By Expanding into Foreign </a:t>
            </a:r>
            <a:r>
              <a:rPr lang="en-US" i="1" dirty="0" smtClean="0"/>
              <a:t>Markets</a:t>
            </a:r>
            <a:r>
              <a:rPr lang="ro-RO" i="1" dirty="0" smtClean="0"/>
              <a:t>,</a:t>
            </a:r>
            <a:r>
              <a:rPr lang="ro-RO" dirty="0" smtClean="0"/>
              <a:t> United States of America</a:t>
            </a:r>
            <a:r>
              <a:rPr lang="en-GB" dirty="0" smtClean="0"/>
              <a:t>:Princeton Council on World Affairs</a:t>
            </a:r>
          </a:p>
          <a:p>
            <a:pPr>
              <a:buFont typeface="+mj-lt"/>
              <a:buAutoNum type="arabicPeriod"/>
            </a:pPr>
            <a:r>
              <a:rPr lang="en-GB" dirty="0" smtClean="0"/>
              <a:t>Edwards, J.(2014)</a:t>
            </a:r>
            <a:r>
              <a:rPr lang="en-US" dirty="0" smtClean="0"/>
              <a:t> </a:t>
            </a:r>
            <a:r>
              <a:rPr lang="en-US" i="1" dirty="0" smtClean="0"/>
              <a:t>Mastering Strategic </a:t>
            </a:r>
            <a:r>
              <a:rPr lang="en-US" i="1" dirty="0" smtClean="0"/>
              <a:t>Management,</a:t>
            </a:r>
            <a:r>
              <a:rPr lang="en-US" dirty="0" smtClean="0"/>
              <a:t>1</a:t>
            </a:r>
            <a:r>
              <a:rPr lang="en-US" baseline="30000" dirty="0" smtClean="0"/>
              <a:t>st</a:t>
            </a:r>
            <a:r>
              <a:rPr lang="en-US" dirty="0" smtClean="0"/>
              <a:t> </a:t>
            </a:r>
            <a:r>
              <a:rPr lang="en-US" dirty="0" smtClean="0"/>
              <a:t>Canadian </a:t>
            </a:r>
            <a:r>
              <a:rPr lang="en-US" dirty="0" smtClean="0"/>
              <a:t>Ed. Victoria: B.C. Campus</a:t>
            </a:r>
            <a:endParaRPr lang="en-GB" dirty="0" smtClean="0"/>
          </a:p>
          <a:p>
            <a:pPr>
              <a:buFont typeface="+mj-lt"/>
              <a:buAutoNum type="arabicPeriod"/>
            </a:pPr>
            <a:endParaRPr lang="en-GB" dirty="0" smtClean="0"/>
          </a:p>
          <a:p>
            <a:pPr>
              <a:buFont typeface="+mj-lt"/>
              <a:buAutoNum type="arabicPeriod"/>
            </a:pPr>
            <a:endParaRPr lang="en-US" i="1" dirty="0" smtClean="0"/>
          </a:p>
          <a:p>
            <a:endParaRPr lang="ro-RO" dirty="0" smtClean="0"/>
          </a:p>
          <a:p>
            <a:pPr>
              <a:buNone/>
            </a:pPr>
            <a:endParaRPr lang="en-GB" dirty="0"/>
          </a:p>
          <a:p>
            <a:pPr>
              <a:buNone/>
            </a:pPr>
            <a:endParaRPr lang="ro-RO"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Ion Boardroom</Template>
  <TotalTime>469</TotalTime>
  <Words>1572</Words>
  <Application>Microsoft Office PowerPoint</Application>
  <PresentationFormat>Custom</PresentationFormat>
  <Paragraphs>274</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Ion Boardroom</vt:lpstr>
      <vt:lpstr>Managing enterprise in the 21st century</vt:lpstr>
      <vt:lpstr>  The Mimosa Restaurant </vt:lpstr>
      <vt:lpstr>Table of Contents:  </vt:lpstr>
      <vt:lpstr>Company Profile</vt:lpstr>
      <vt:lpstr>Objectives</vt:lpstr>
      <vt:lpstr>Marketing plan for 2 years According to Kotler and Keller (2012) marketing is an administrative and social process through which individuals and groups obtain what they need and desire by the generation, offering and exchange of valuable products with their equals.</vt:lpstr>
      <vt:lpstr>Financial  Cash-Flow for the next 12 months- 2019-2020</vt:lpstr>
      <vt:lpstr>Slide 8</vt:lpstr>
      <vt:lpstr>Administration</vt:lpstr>
      <vt:lpstr>  </vt:lpstr>
      <vt:lpstr>Business analysis</vt:lpstr>
      <vt:lpstr>Pestle analysis   How the changes in these factors will affect our business.</vt:lpstr>
      <vt:lpstr>Conclusions</vt:lpstr>
      <vt:lpstr>References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Managing an enterprise in the 21st century</dc:title>
  <dc:creator>Irina Merlan (1818268)</dc:creator>
  <cp:lastModifiedBy>t540p</cp:lastModifiedBy>
  <cp:revision>60</cp:revision>
  <dcterms:created xsi:type="dcterms:W3CDTF">2019-11-11T16:35:24Z</dcterms:created>
  <dcterms:modified xsi:type="dcterms:W3CDTF">2019-12-17T12:00:49Z</dcterms:modified>
</cp:coreProperties>
</file>