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11"/>
    <p:restoredTop sz="94662"/>
  </p:normalViewPr>
  <p:slideViewPr>
    <p:cSldViewPr snapToGrid="0">
      <p:cViewPr varScale="1">
        <p:scale>
          <a:sx n="84" d="100"/>
          <a:sy n="84" d="100"/>
        </p:scale>
        <p:origin x="208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Diagram-of-the-fluidized-bed-pyrolysis-system_fig3_273461951" TargetMode="External"/><Relationship Id="rId2" Type="http://schemas.openxmlformats.org/officeDocument/2006/relationships/hyperlink" Target="https://www.thenational.wales/environment/20253010.aviva-attempts-" TargetMode="External"/><Relationship Id="rId1" Type="http://schemas.openxmlformats.org/officeDocument/2006/relationships/hyperlink" Target="https://www.gov.wales/sites/default/files/publications/2022-06/atisn16345doc1.pdf" TargetMode="External"/><Relationship Id="rId4" Type="http://schemas.openxmlformats.org/officeDocument/2006/relationships/hyperlink" Target="https://www.researchgate.net/figure/A-schematic-of-a-bubbling-fluidised-bed-gasifier-for-biomass-developed-and-offered-by_fig5_303309834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Diagram-of-the-fluidized-bed-pyrolysis-system_fig3_273461951" TargetMode="External"/><Relationship Id="rId2" Type="http://schemas.openxmlformats.org/officeDocument/2006/relationships/hyperlink" Target="https://www.thenational.wales/environment/20253010.aviva-attempts-" TargetMode="External"/><Relationship Id="rId1" Type="http://schemas.openxmlformats.org/officeDocument/2006/relationships/hyperlink" Target="https://www.gov.wales/sites/default/files/publications/2022-06/atisn16345doc1.pdf" TargetMode="External"/><Relationship Id="rId4" Type="http://schemas.openxmlformats.org/officeDocument/2006/relationships/hyperlink" Target="https://www.researchgate.net/figure/A-schematic-of-a-bubbling-fluidised-bed-gasifier-for-biomass-developed-and-offered-by_fig5_303309834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62044E-9D8C-433F-BEC7-2FBDC571A81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2648F82-FD9F-431A-8F9F-A37CDDB85B11}">
      <dgm:prSet/>
      <dgm:spPr/>
      <dgm:t>
        <a:bodyPr/>
        <a:lstStyle/>
        <a:p>
          <a:r>
            <a:rPr lang="en-GB" dirty="0"/>
            <a:t>Power 25,000 homes</a:t>
          </a:r>
          <a:endParaRPr lang="en-US" dirty="0"/>
        </a:p>
      </dgm:t>
    </dgm:pt>
    <dgm:pt modelId="{C5AE8F76-FF05-4FF3-8EA8-F72D0E02F27B}" type="parTrans" cxnId="{373D9CE0-5946-4705-96FC-DF3E485B317A}">
      <dgm:prSet/>
      <dgm:spPr/>
      <dgm:t>
        <a:bodyPr/>
        <a:lstStyle/>
        <a:p>
          <a:endParaRPr lang="en-US"/>
        </a:p>
      </dgm:t>
    </dgm:pt>
    <dgm:pt modelId="{32F93B7F-E5A9-46C1-96E8-915DD771B4F0}" type="sibTrans" cxnId="{373D9CE0-5946-4705-96FC-DF3E485B317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DCFD8F6-3162-4C9C-82B5-77E7C20F39EA}">
      <dgm:prSet/>
      <dgm:spPr/>
      <dgm:t>
        <a:bodyPr/>
        <a:lstStyle/>
        <a:p>
          <a:r>
            <a:rPr lang="en-GB"/>
            <a:t>Increase the renewable energy in the Vale of Glamorgan</a:t>
          </a:r>
          <a:endParaRPr lang="en-US"/>
        </a:p>
      </dgm:t>
    </dgm:pt>
    <dgm:pt modelId="{590CA430-0984-4BFE-991A-DB9CD95C2A84}" type="parTrans" cxnId="{ED4041CC-1CDE-4FEA-AD68-901B2B1DBCA3}">
      <dgm:prSet/>
      <dgm:spPr/>
      <dgm:t>
        <a:bodyPr/>
        <a:lstStyle/>
        <a:p>
          <a:endParaRPr lang="en-US"/>
        </a:p>
      </dgm:t>
    </dgm:pt>
    <dgm:pt modelId="{FFB60806-5E08-4B6D-8725-9F92CDD280A0}" type="sibTrans" cxnId="{ED4041CC-1CDE-4FEA-AD68-901B2B1DBCA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CC378C1-E260-4A35-9EEB-97593D1D7052}">
      <dgm:prSet/>
      <dgm:spPr/>
      <dgm:t>
        <a:bodyPr/>
        <a:lstStyle/>
        <a:p>
          <a:r>
            <a:rPr lang="en-GB" dirty="0"/>
            <a:t>Help the goal set for 2030 in Wales</a:t>
          </a:r>
          <a:endParaRPr lang="en-US" dirty="0"/>
        </a:p>
      </dgm:t>
    </dgm:pt>
    <dgm:pt modelId="{0143866A-BDAF-48EF-9481-982FAB777F05}" type="parTrans" cxnId="{2F8F8633-C77D-4B31-A708-6AAE5B01BF3B}">
      <dgm:prSet/>
      <dgm:spPr/>
      <dgm:t>
        <a:bodyPr/>
        <a:lstStyle/>
        <a:p>
          <a:endParaRPr lang="en-US"/>
        </a:p>
      </dgm:t>
    </dgm:pt>
    <dgm:pt modelId="{7857AAC3-BC8E-4948-93F4-8F74F5F17167}" type="sibTrans" cxnId="{2F8F8633-C77D-4B31-A708-6AAE5B01BF3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64FD1DA-DA3D-494B-8236-618CE183C9A8}" type="pres">
      <dgm:prSet presAssocID="{0C62044E-9D8C-433F-BEC7-2FBDC571A81F}" presName="Name0" presStyleCnt="0">
        <dgm:presLayoutVars>
          <dgm:animLvl val="lvl"/>
          <dgm:resizeHandles val="exact"/>
        </dgm:presLayoutVars>
      </dgm:prSet>
      <dgm:spPr/>
    </dgm:pt>
    <dgm:pt modelId="{C7C77F14-850C-4A4D-887A-BB11AF23D84C}" type="pres">
      <dgm:prSet presAssocID="{72648F82-FD9F-431A-8F9F-A37CDDB85B11}" presName="compositeNode" presStyleCnt="0">
        <dgm:presLayoutVars>
          <dgm:bulletEnabled val="1"/>
        </dgm:presLayoutVars>
      </dgm:prSet>
      <dgm:spPr/>
    </dgm:pt>
    <dgm:pt modelId="{6EA7510A-6382-8347-A00E-01442FAEADBF}" type="pres">
      <dgm:prSet presAssocID="{72648F82-FD9F-431A-8F9F-A37CDDB85B11}" presName="bgRect" presStyleLbl="bgAccFollowNode1" presStyleIdx="0" presStyleCnt="3"/>
      <dgm:spPr/>
    </dgm:pt>
    <dgm:pt modelId="{2A49B09C-39C7-AE4A-9EC9-DFE27C3FCB83}" type="pres">
      <dgm:prSet presAssocID="{32F93B7F-E5A9-46C1-96E8-915DD771B4F0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2897CFE4-836E-5A43-91E5-9A3143F9A138}" type="pres">
      <dgm:prSet presAssocID="{72648F82-FD9F-431A-8F9F-A37CDDB85B11}" presName="bottomLine" presStyleLbl="alignNode1" presStyleIdx="1" presStyleCnt="6">
        <dgm:presLayoutVars/>
      </dgm:prSet>
      <dgm:spPr/>
    </dgm:pt>
    <dgm:pt modelId="{55C03818-0B67-0741-8BA7-B682EF333867}" type="pres">
      <dgm:prSet presAssocID="{72648F82-FD9F-431A-8F9F-A37CDDB85B11}" presName="nodeText" presStyleLbl="bgAccFollowNode1" presStyleIdx="0" presStyleCnt="3">
        <dgm:presLayoutVars>
          <dgm:bulletEnabled val="1"/>
        </dgm:presLayoutVars>
      </dgm:prSet>
      <dgm:spPr/>
    </dgm:pt>
    <dgm:pt modelId="{9CA04F2A-C175-2542-AF35-4C3DC05DA025}" type="pres">
      <dgm:prSet presAssocID="{32F93B7F-E5A9-46C1-96E8-915DD771B4F0}" presName="sibTrans" presStyleCnt="0"/>
      <dgm:spPr/>
    </dgm:pt>
    <dgm:pt modelId="{33F8A274-777D-F74F-910B-859AE25DC331}" type="pres">
      <dgm:prSet presAssocID="{ADCFD8F6-3162-4C9C-82B5-77E7C20F39EA}" presName="compositeNode" presStyleCnt="0">
        <dgm:presLayoutVars>
          <dgm:bulletEnabled val="1"/>
        </dgm:presLayoutVars>
      </dgm:prSet>
      <dgm:spPr/>
    </dgm:pt>
    <dgm:pt modelId="{D40FAFFB-5F60-EF42-8740-DC50E8BC395D}" type="pres">
      <dgm:prSet presAssocID="{ADCFD8F6-3162-4C9C-82B5-77E7C20F39EA}" presName="bgRect" presStyleLbl="bgAccFollowNode1" presStyleIdx="1" presStyleCnt="3"/>
      <dgm:spPr/>
    </dgm:pt>
    <dgm:pt modelId="{EB5E5C70-AEED-774D-A8BB-BDA6403BA03F}" type="pres">
      <dgm:prSet presAssocID="{FFB60806-5E08-4B6D-8725-9F92CDD280A0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BDCBD4AF-70CB-504E-B000-BBC5C55E350B}" type="pres">
      <dgm:prSet presAssocID="{ADCFD8F6-3162-4C9C-82B5-77E7C20F39EA}" presName="bottomLine" presStyleLbl="alignNode1" presStyleIdx="3" presStyleCnt="6">
        <dgm:presLayoutVars/>
      </dgm:prSet>
      <dgm:spPr/>
    </dgm:pt>
    <dgm:pt modelId="{2DD737C3-CF9B-C14B-82E7-5BE41B6DDC05}" type="pres">
      <dgm:prSet presAssocID="{ADCFD8F6-3162-4C9C-82B5-77E7C20F39EA}" presName="nodeText" presStyleLbl="bgAccFollowNode1" presStyleIdx="1" presStyleCnt="3">
        <dgm:presLayoutVars>
          <dgm:bulletEnabled val="1"/>
        </dgm:presLayoutVars>
      </dgm:prSet>
      <dgm:spPr/>
    </dgm:pt>
    <dgm:pt modelId="{04A6584A-D26F-CC4A-8EE1-CF494AED9046}" type="pres">
      <dgm:prSet presAssocID="{FFB60806-5E08-4B6D-8725-9F92CDD280A0}" presName="sibTrans" presStyleCnt="0"/>
      <dgm:spPr/>
    </dgm:pt>
    <dgm:pt modelId="{1921AADA-EC80-5042-8FB6-7E70F8C95E6D}" type="pres">
      <dgm:prSet presAssocID="{ECC378C1-E260-4A35-9EEB-97593D1D7052}" presName="compositeNode" presStyleCnt="0">
        <dgm:presLayoutVars>
          <dgm:bulletEnabled val="1"/>
        </dgm:presLayoutVars>
      </dgm:prSet>
      <dgm:spPr/>
    </dgm:pt>
    <dgm:pt modelId="{EF481569-0752-664F-9B8B-F83296F03B89}" type="pres">
      <dgm:prSet presAssocID="{ECC378C1-E260-4A35-9EEB-97593D1D7052}" presName="bgRect" presStyleLbl="bgAccFollowNode1" presStyleIdx="2" presStyleCnt="3"/>
      <dgm:spPr/>
    </dgm:pt>
    <dgm:pt modelId="{1DE8102D-8943-D040-944B-F33537ECDE4A}" type="pres">
      <dgm:prSet presAssocID="{7857AAC3-BC8E-4948-93F4-8F74F5F17167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CD65581B-5673-E343-895D-C3551C180057}" type="pres">
      <dgm:prSet presAssocID="{ECC378C1-E260-4A35-9EEB-97593D1D7052}" presName="bottomLine" presStyleLbl="alignNode1" presStyleIdx="5" presStyleCnt="6">
        <dgm:presLayoutVars/>
      </dgm:prSet>
      <dgm:spPr/>
    </dgm:pt>
    <dgm:pt modelId="{9EC52DA9-AF04-6A42-9393-80117B6DA0CF}" type="pres">
      <dgm:prSet presAssocID="{ECC378C1-E260-4A35-9EEB-97593D1D7052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2F8F8633-C77D-4B31-A708-6AAE5B01BF3B}" srcId="{0C62044E-9D8C-433F-BEC7-2FBDC571A81F}" destId="{ECC378C1-E260-4A35-9EEB-97593D1D7052}" srcOrd="2" destOrd="0" parTransId="{0143866A-BDAF-48EF-9481-982FAB777F05}" sibTransId="{7857AAC3-BC8E-4948-93F4-8F74F5F17167}"/>
    <dgm:cxn modelId="{AD609845-346E-0A4C-8C3D-1D2FBA675DF5}" type="presOf" srcId="{ADCFD8F6-3162-4C9C-82B5-77E7C20F39EA}" destId="{2DD737C3-CF9B-C14B-82E7-5BE41B6DDC05}" srcOrd="1" destOrd="0" presId="urn:microsoft.com/office/officeart/2016/7/layout/BasicLinearProcessNumbered"/>
    <dgm:cxn modelId="{FCA85148-5FD3-0C43-860C-AD0AF6E7E104}" type="presOf" srcId="{7857AAC3-BC8E-4948-93F4-8F74F5F17167}" destId="{1DE8102D-8943-D040-944B-F33537ECDE4A}" srcOrd="0" destOrd="0" presId="urn:microsoft.com/office/officeart/2016/7/layout/BasicLinearProcessNumbered"/>
    <dgm:cxn modelId="{EDFE6191-B4E8-A44D-A4F1-4DDFEE1D1331}" type="presOf" srcId="{32F93B7F-E5A9-46C1-96E8-915DD771B4F0}" destId="{2A49B09C-39C7-AE4A-9EC9-DFE27C3FCB83}" srcOrd="0" destOrd="0" presId="urn:microsoft.com/office/officeart/2016/7/layout/BasicLinearProcessNumbered"/>
    <dgm:cxn modelId="{533386AC-0B27-B84C-85A5-99F63CF04DAD}" type="presOf" srcId="{72648F82-FD9F-431A-8F9F-A37CDDB85B11}" destId="{55C03818-0B67-0741-8BA7-B682EF333867}" srcOrd="1" destOrd="0" presId="urn:microsoft.com/office/officeart/2016/7/layout/BasicLinearProcessNumbered"/>
    <dgm:cxn modelId="{1A0DEEB5-2421-3E46-9845-729563DE4DF5}" type="presOf" srcId="{ECC378C1-E260-4A35-9EEB-97593D1D7052}" destId="{9EC52DA9-AF04-6A42-9393-80117B6DA0CF}" srcOrd="1" destOrd="0" presId="urn:microsoft.com/office/officeart/2016/7/layout/BasicLinearProcessNumbered"/>
    <dgm:cxn modelId="{D4DB7AB7-8ED9-1640-8447-7C4AF838A6AD}" type="presOf" srcId="{FFB60806-5E08-4B6D-8725-9F92CDD280A0}" destId="{EB5E5C70-AEED-774D-A8BB-BDA6403BA03F}" srcOrd="0" destOrd="0" presId="urn:microsoft.com/office/officeart/2016/7/layout/BasicLinearProcessNumbered"/>
    <dgm:cxn modelId="{720FE3C7-F9DF-2F4A-8173-EAF758E45C3C}" type="presOf" srcId="{ADCFD8F6-3162-4C9C-82B5-77E7C20F39EA}" destId="{D40FAFFB-5F60-EF42-8740-DC50E8BC395D}" srcOrd="0" destOrd="0" presId="urn:microsoft.com/office/officeart/2016/7/layout/BasicLinearProcessNumbered"/>
    <dgm:cxn modelId="{ED4041CC-1CDE-4FEA-AD68-901B2B1DBCA3}" srcId="{0C62044E-9D8C-433F-BEC7-2FBDC571A81F}" destId="{ADCFD8F6-3162-4C9C-82B5-77E7C20F39EA}" srcOrd="1" destOrd="0" parTransId="{590CA430-0984-4BFE-991A-DB9CD95C2A84}" sibTransId="{FFB60806-5E08-4B6D-8725-9F92CDD280A0}"/>
    <dgm:cxn modelId="{92F826E0-1213-C240-8955-23130C3EF7C3}" type="presOf" srcId="{72648F82-FD9F-431A-8F9F-A37CDDB85B11}" destId="{6EA7510A-6382-8347-A00E-01442FAEADBF}" srcOrd="0" destOrd="0" presId="urn:microsoft.com/office/officeart/2016/7/layout/BasicLinearProcessNumbered"/>
    <dgm:cxn modelId="{373D9CE0-5946-4705-96FC-DF3E485B317A}" srcId="{0C62044E-9D8C-433F-BEC7-2FBDC571A81F}" destId="{72648F82-FD9F-431A-8F9F-A37CDDB85B11}" srcOrd="0" destOrd="0" parTransId="{C5AE8F76-FF05-4FF3-8EA8-F72D0E02F27B}" sibTransId="{32F93B7F-E5A9-46C1-96E8-915DD771B4F0}"/>
    <dgm:cxn modelId="{698F65E9-0496-F141-A09E-368B83DD3C7D}" type="presOf" srcId="{0C62044E-9D8C-433F-BEC7-2FBDC571A81F}" destId="{664FD1DA-DA3D-494B-8236-618CE183C9A8}" srcOrd="0" destOrd="0" presId="urn:microsoft.com/office/officeart/2016/7/layout/BasicLinearProcessNumbered"/>
    <dgm:cxn modelId="{DD38D1F8-2BA5-AB48-AFE5-4AAF3F7956FC}" type="presOf" srcId="{ECC378C1-E260-4A35-9EEB-97593D1D7052}" destId="{EF481569-0752-664F-9B8B-F83296F03B89}" srcOrd="0" destOrd="0" presId="urn:microsoft.com/office/officeart/2016/7/layout/BasicLinearProcessNumbered"/>
    <dgm:cxn modelId="{DADD77D1-56A7-244E-AB8C-B8A611D53BD8}" type="presParOf" srcId="{664FD1DA-DA3D-494B-8236-618CE183C9A8}" destId="{C7C77F14-850C-4A4D-887A-BB11AF23D84C}" srcOrd="0" destOrd="0" presId="urn:microsoft.com/office/officeart/2016/7/layout/BasicLinearProcessNumbered"/>
    <dgm:cxn modelId="{5107B97E-DA43-AF4F-95C3-75952BB2E2F3}" type="presParOf" srcId="{C7C77F14-850C-4A4D-887A-BB11AF23D84C}" destId="{6EA7510A-6382-8347-A00E-01442FAEADBF}" srcOrd="0" destOrd="0" presId="urn:microsoft.com/office/officeart/2016/7/layout/BasicLinearProcessNumbered"/>
    <dgm:cxn modelId="{56D195B9-3E82-884E-A2FB-B72CF90FFA0E}" type="presParOf" srcId="{C7C77F14-850C-4A4D-887A-BB11AF23D84C}" destId="{2A49B09C-39C7-AE4A-9EC9-DFE27C3FCB83}" srcOrd="1" destOrd="0" presId="urn:microsoft.com/office/officeart/2016/7/layout/BasicLinearProcessNumbered"/>
    <dgm:cxn modelId="{A079991E-D48A-C842-87B4-0E1B7152393C}" type="presParOf" srcId="{C7C77F14-850C-4A4D-887A-BB11AF23D84C}" destId="{2897CFE4-836E-5A43-91E5-9A3143F9A138}" srcOrd="2" destOrd="0" presId="urn:microsoft.com/office/officeart/2016/7/layout/BasicLinearProcessNumbered"/>
    <dgm:cxn modelId="{9E957C81-9F90-6149-A403-F84A6DA3EBE7}" type="presParOf" srcId="{C7C77F14-850C-4A4D-887A-BB11AF23D84C}" destId="{55C03818-0B67-0741-8BA7-B682EF333867}" srcOrd="3" destOrd="0" presId="urn:microsoft.com/office/officeart/2016/7/layout/BasicLinearProcessNumbered"/>
    <dgm:cxn modelId="{D8B0F1E9-C4B2-EA49-AD6D-AD45C5EC31A1}" type="presParOf" srcId="{664FD1DA-DA3D-494B-8236-618CE183C9A8}" destId="{9CA04F2A-C175-2542-AF35-4C3DC05DA025}" srcOrd="1" destOrd="0" presId="urn:microsoft.com/office/officeart/2016/7/layout/BasicLinearProcessNumbered"/>
    <dgm:cxn modelId="{3B6CA40F-EDFC-9041-A7E2-DF310944AA44}" type="presParOf" srcId="{664FD1DA-DA3D-494B-8236-618CE183C9A8}" destId="{33F8A274-777D-F74F-910B-859AE25DC331}" srcOrd="2" destOrd="0" presId="urn:microsoft.com/office/officeart/2016/7/layout/BasicLinearProcessNumbered"/>
    <dgm:cxn modelId="{E2B30849-ACF5-884A-87BB-0C0D8397051E}" type="presParOf" srcId="{33F8A274-777D-F74F-910B-859AE25DC331}" destId="{D40FAFFB-5F60-EF42-8740-DC50E8BC395D}" srcOrd="0" destOrd="0" presId="urn:microsoft.com/office/officeart/2016/7/layout/BasicLinearProcessNumbered"/>
    <dgm:cxn modelId="{998EA023-180B-D949-BA31-902D9FB5EB16}" type="presParOf" srcId="{33F8A274-777D-F74F-910B-859AE25DC331}" destId="{EB5E5C70-AEED-774D-A8BB-BDA6403BA03F}" srcOrd="1" destOrd="0" presId="urn:microsoft.com/office/officeart/2016/7/layout/BasicLinearProcessNumbered"/>
    <dgm:cxn modelId="{80D14914-24F0-374D-B552-C4113DF61DDE}" type="presParOf" srcId="{33F8A274-777D-F74F-910B-859AE25DC331}" destId="{BDCBD4AF-70CB-504E-B000-BBC5C55E350B}" srcOrd="2" destOrd="0" presId="urn:microsoft.com/office/officeart/2016/7/layout/BasicLinearProcessNumbered"/>
    <dgm:cxn modelId="{7B927216-BACD-B346-A2A5-236FDF2245C9}" type="presParOf" srcId="{33F8A274-777D-F74F-910B-859AE25DC331}" destId="{2DD737C3-CF9B-C14B-82E7-5BE41B6DDC05}" srcOrd="3" destOrd="0" presId="urn:microsoft.com/office/officeart/2016/7/layout/BasicLinearProcessNumbered"/>
    <dgm:cxn modelId="{3FA91F6A-9F8E-F441-ABDF-5C3714FFC27D}" type="presParOf" srcId="{664FD1DA-DA3D-494B-8236-618CE183C9A8}" destId="{04A6584A-D26F-CC4A-8EE1-CF494AED9046}" srcOrd="3" destOrd="0" presId="urn:microsoft.com/office/officeart/2016/7/layout/BasicLinearProcessNumbered"/>
    <dgm:cxn modelId="{20E8D19A-BA00-D34A-B161-DC4262F1954B}" type="presParOf" srcId="{664FD1DA-DA3D-494B-8236-618CE183C9A8}" destId="{1921AADA-EC80-5042-8FB6-7E70F8C95E6D}" srcOrd="4" destOrd="0" presId="urn:microsoft.com/office/officeart/2016/7/layout/BasicLinearProcessNumbered"/>
    <dgm:cxn modelId="{B7620A8B-CC9F-4F41-B6DF-9FAF877D27DD}" type="presParOf" srcId="{1921AADA-EC80-5042-8FB6-7E70F8C95E6D}" destId="{EF481569-0752-664F-9B8B-F83296F03B89}" srcOrd="0" destOrd="0" presId="urn:microsoft.com/office/officeart/2016/7/layout/BasicLinearProcessNumbered"/>
    <dgm:cxn modelId="{5784AEA2-CF44-7F42-A9E7-19E3DA23A50E}" type="presParOf" srcId="{1921AADA-EC80-5042-8FB6-7E70F8C95E6D}" destId="{1DE8102D-8943-D040-944B-F33537ECDE4A}" srcOrd="1" destOrd="0" presId="urn:microsoft.com/office/officeart/2016/7/layout/BasicLinearProcessNumbered"/>
    <dgm:cxn modelId="{9F744609-64D9-E843-AA87-A8A3F725919B}" type="presParOf" srcId="{1921AADA-EC80-5042-8FB6-7E70F8C95E6D}" destId="{CD65581B-5673-E343-895D-C3551C180057}" srcOrd="2" destOrd="0" presId="urn:microsoft.com/office/officeart/2016/7/layout/BasicLinearProcessNumbered"/>
    <dgm:cxn modelId="{D1C64BC1-A2DA-5641-A03A-FEFD135C9D7F}" type="presParOf" srcId="{1921AADA-EC80-5042-8FB6-7E70F8C95E6D}" destId="{9EC52DA9-AF04-6A42-9393-80117B6DA0C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3E9E22-1DF9-49A0-B367-BD876EE8CAE7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63F5C0-699D-4494-A9C4-87D7D3689C3D}">
      <dgm:prSet/>
      <dgm:spPr/>
      <dgm:t>
        <a:bodyPr/>
        <a:lstStyle/>
        <a:p>
          <a:r>
            <a:rPr lang="en-GB" b="1"/>
            <a:t>References</a:t>
          </a:r>
          <a:endParaRPr lang="en-US"/>
        </a:p>
      </dgm:t>
    </dgm:pt>
    <dgm:pt modelId="{28576A71-75AF-4ABC-BEEC-95C0B5BF55D2}" type="parTrans" cxnId="{E9738C34-C687-49BB-A362-2DAEF418038F}">
      <dgm:prSet/>
      <dgm:spPr/>
      <dgm:t>
        <a:bodyPr/>
        <a:lstStyle/>
        <a:p>
          <a:endParaRPr lang="en-US"/>
        </a:p>
      </dgm:t>
    </dgm:pt>
    <dgm:pt modelId="{93CAC88F-7BBB-44E0-8919-448B862BF361}" type="sibTrans" cxnId="{E9738C34-C687-49BB-A362-2DAEF418038F}">
      <dgm:prSet/>
      <dgm:spPr/>
      <dgm:t>
        <a:bodyPr/>
        <a:lstStyle/>
        <a:p>
          <a:endParaRPr lang="en-US"/>
        </a:p>
      </dgm:t>
    </dgm:pt>
    <dgm:pt modelId="{C50DAE3E-8E55-4B39-9E69-D5D92F0295DB}">
      <dgm:prSet/>
      <dgm:spPr/>
      <dgm:t>
        <a:bodyPr/>
        <a:lstStyle/>
        <a:p>
          <a:r>
            <a:rPr lang="en-GB"/>
            <a:t>(2022) </a:t>
          </a:r>
          <a:r>
            <a:rPr lang="en-GB" i="1"/>
            <a:t>Barry Biomass Facility Environmental Statement Adequacy Report.</a:t>
          </a:r>
          <a:r>
            <a:rPr lang="en-GB"/>
            <a:t> rep. Welsh Government. Available at: https://www.gov.wales/sites/default/files/publications/2021-03/atisn14647doc2.pdf. </a:t>
          </a:r>
          <a:endParaRPr lang="en-US"/>
        </a:p>
      </dgm:t>
    </dgm:pt>
    <dgm:pt modelId="{495D8D03-1C08-4F8C-9B96-D5FC8401EBCD}" type="parTrans" cxnId="{823F1596-45F6-4922-8284-FFBAC5240D6D}">
      <dgm:prSet/>
      <dgm:spPr/>
      <dgm:t>
        <a:bodyPr/>
        <a:lstStyle/>
        <a:p>
          <a:endParaRPr lang="en-US"/>
        </a:p>
      </dgm:t>
    </dgm:pt>
    <dgm:pt modelId="{EA6D1D54-8C89-47D8-A47A-3F5B1BB1FFA2}" type="sibTrans" cxnId="{823F1596-45F6-4922-8284-FFBAC5240D6D}">
      <dgm:prSet/>
      <dgm:spPr/>
      <dgm:t>
        <a:bodyPr/>
        <a:lstStyle/>
        <a:p>
          <a:endParaRPr lang="en-US"/>
        </a:p>
      </dgm:t>
    </dgm:pt>
    <dgm:pt modelId="{F8B4A711-DAC6-4AAD-AD6D-04251A7E588F}">
      <dgm:prSet/>
      <dgm:spPr/>
      <dgm:t>
        <a:bodyPr/>
        <a:lstStyle/>
        <a:p>
          <a:r>
            <a:rPr lang="en-GB"/>
            <a:t>(2022) </a:t>
          </a:r>
          <a:r>
            <a:rPr lang="en-GB" i="1"/>
            <a:t>Barry Biomass Consultation Responses</a:t>
          </a:r>
          <a:r>
            <a:rPr lang="en-GB"/>
            <a:t>. rep. Welsh Government. Available.at:</a:t>
          </a:r>
          <a:r>
            <a:rPr lang="en-GB" u="sng">
              <a:hlinkClick xmlns:r="http://schemas.openxmlformats.org/officeDocument/2006/relationships" r:id="rId1"/>
            </a:rPr>
            <a:t>https://www.gov.wales/sites/default/files/publications/2022-06/atisn16345doc1.pdf</a:t>
          </a:r>
          <a:endParaRPr lang="en-US"/>
        </a:p>
      </dgm:t>
    </dgm:pt>
    <dgm:pt modelId="{B063D5A2-9CF2-4A9B-86C4-4D6650B59257}" type="parTrans" cxnId="{0CCD84C4-233F-45AE-BA34-FE425EABE41A}">
      <dgm:prSet/>
      <dgm:spPr/>
      <dgm:t>
        <a:bodyPr/>
        <a:lstStyle/>
        <a:p>
          <a:endParaRPr lang="en-US"/>
        </a:p>
      </dgm:t>
    </dgm:pt>
    <dgm:pt modelId="{9B060953-217E-40C9-A900-4C584B818B63}" type="sibTrans" cxnId="{0CCD84C4-233F-45AE-BA34-FE425EABE41A}">
      <dgm:prSet/>
      <dgm:spPr/>
      <dgm:t>
        <a:bodyPr/>
        <a:lstStyle/>
        <a:p>
          <a:endParaRPr lang="en-US"/>
        </a:p>
      </dgm:t>
    </dgm:pt>
    <dgm:pt modelId="{1197A898-B0F7-4C66-807E-46227CF00A42}">
      <dgm:prSet/>
      <dgm:spPr/>
      <dgm:t>
        <a:bodyPr/>
        <a:lstStyle/>
        <a:p>
          <a:r>
            <a:rPr lang="en-GB" i="1"/>
            <a:t>Barry biomass hit with order to shut down in Planning Row</a:t>
          </a:r>
          <a:r>
            <a:rPr lang="en-GB"/>
            <a:t> (2021) </a:t>
          </a:r>
          <a:r>
            <a:rPr lang="en-GB" i="1"/>
            <a:t>BBC News</a:t>
          </a:r>
          <a:r>
            <a:rPr lang="en-GB"/>
            <a:t>. BBC. Available at: https://www.bbc.co.uk/news/uk-wales-58413660</a:t>
          </a:r>
          <a:endParaRPr lang="en-US"/>
        </a:p>
      </dgm:t>
    </dgm:pt>
    <dgm:pt modelId="{41EAEA47-78C2-434D-AFA9-F7C534BB4C37}" type="parTrans" cxnId="{887D2A73-26E4-42A0-86BF-BC9A855EC97D}">
      <dgm:prSet/>
      <dgm:spPr/>
      <dgm:t>
        <a:bodyPr/>
        <a:lstStyle/>
        <a:p>
          <a:endParaRPr lang="en-US"/>
        </a:p>
      </dgm:t>
    </dgm:pt>
    <dgm:pt modelId="{AAF1BB7F-6115-497B-8FAA-63DC88519B12}" type="sibTrans" cxnId="{887D2A73-26E4-42A0-86BF-BC9A855EC97D}">
      <dgm:prSet/>
      <dgm:spPr/>
      <dgm:t>
        <a:bodyPr/>
        <a:lstStyle/>
        <a:p>
          <a:endParaRPr lang="en-US"/>
        </a:p>
      </dgm:t>
    </dgm:pt>
    <dgm:pt modelId="{3BE09461-3994-452A-A9A1-DD32A16557BE}">
      <dgm:prSet/>
      <dgm:spPr/>
      <dgm:t>
        <a:bodyPr/>
        <a:lstStyle/>
        <a:p>
          <a:r>
            <a:rPr lang="en-GB"/>
            <a:t>Griffiths, S. (2022) </a:t>
          </a:r>
          <a:r>
            <a:rPr lang="en-GB" i="1"/>
            <a:t>Aviva attempts to delay appeal process for Barry Biomass Gasification Plant</a:t>
          </a:r>
          <a:r>
            <a:rPr lang="en-GB"/>
            <a:t>, </a:t>
          </a:r>
          <a:r>
            <a:rPr lang="en-GB" i="1"/>
            <a:t>The National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2"/>
            </a:rPr>
            <a:t>https://www.thenational.wales/environment/20253010.aviva-attempts-</a:t>
          </a:r>
          <a:r>
            <a:rPr lang="en-GB"/>
            <a:t>delay-appeal-process-barry-biomass-gasification-plant/ </a:t>
          </a:r>
          <a:endParaRPr lang="en-US"/>
        </a:p>
      </dgm:t>
    </dgm:pt>
    <dgm:pt modelId="{0D0EA529-7428-4633-8B71-A1BE73C0F70D}" type="parTrans" cxnId="{BC8E6AD0-D897-4D0A-88DC-78EFA18961E6}">
      <dgm:prSet/>
      <dgm:spPr/>
      <dgm:t>
        <a:bodyPr/>
        <a:lstStyle/>
        <a:p>
          <a:endParaRPr lang="en-US"/>
        </a:p>
      </dgm:t>
    </dgm:pt>
    <dgm:pt modelId="{E0E526E0-7D28-4661-A376-DCFA5EDAA50C}" type="sibTrans" cxnId="{BC8E6AD0-D897-4D0A-88DC-78EFA18961E6}">
      <dgm:prSet/>
      <dgm:spPr/>
      <dgm:t>
        <a:bodyPr/>
        <a:lstStyle/>
        <a:p>
          <a:endParaRPr lang="en-US"/>
        </a:p>
      </dgm:t>
    </dgm:pt>
    <dgm:pt modelId="{E752B0FB-F600-4A18-8317-406F3EB78857}">
      <dgm:prSet/>
      <dgm:spPr/>
      <dgm:t>
        <a:bodyPr/>
        <a:lstStyle/>
        <a:p>
          <a:r>
            <a:rPr lang="en-GB" i="1"/>
            <a:t>Homepage</a:t>
          </a:r>
          <a:r>
            <a:rPr lang="en-GB"/>
            <a:t> (2022) </a:t>
          </a:r>
          <a:r>
            <a:rPr lang="en-GB" i="1"/>
            <a:t>Barry Biomass</a:t>
          </a:r>
          <a:r>
            <a:rPr lang="en-GB"/>
            <a:t>. Available at: https://www.barrybiomass.co.uk/English. </a:t>
          </a:r>
          <a:endParaRPr lang="en-US"/>
        </a:p>
      </dgm:t>
    </dgm:pt>
    <dgm:pt modelId="{2A4EA231-2195-41B3-9D7F-31C227887E3C}" type="parTrans" cxnId="{267995DC-9ADF-4D37-9F3B-833F5F131B60}">
      <dgm:prSet/>
      <dgm:spPr/>
      <dgm:t>
        <a:bodyPr/>
        <a:lstStyle/>
        <a:p>
          <a:endParaRPr lang="en-US"/>
        </a:p>
      </dgm:t>
    </dgm:pt>
    <dgm:pt modelId="{343A2358-5C69-4B46-A7E5-3031E45A2A86}" type="sibTrans" cxnId="{267995DC-9ADF-4D37-9F3B-833F5F131B60}">
      <dgm:prSet/>
      <dgm:spPr/>
      <dgm:t>
        <a:bodyPr/>
        <a:lstStyle/>
        <a:p>
          <a:endParaRPr lang="en-US"/>
        </a:p>
      </dgm:t>
    </dgm:pt>
    <dgm:pt modelId="{886A61C7-7C28-4761-920A-84B2211C7A40}">
      <dgm:prSet/>
      <dgm:spPr/>
      <dgm:t>
        <a:bodyPr/>
        <a:lstStyle/>
        <a:p>
          <a:r>
            <a:rPr lang="en-GB"/>
            <a:t>Jones, J. (2021) </a:t>
          </a:r>
          <a:r>
            <a:rPr lang="en-GB" i="1"/>
            <a:t>Barry Biomass Plant Owners Challenge Demolition Order for Planning 'discrepancies'</a:t>
          </a:r>
          <a:r>
            <a:rPr lang="en-GB"/>
            <a:t>, </a:t>
          </a:r>
          <a:r>
            <a:rPr lang="en-GB" i="1"/>
            <a:t>Nation.Cymru</a:t>
          </a:r>
          <a:r>
            <a:rPr lang="en-GB"/>
            <a:t>. Available at: https://nation.cymru/news/barry-biomass-plant-owners-challenge-demolition-order-for-planning-discrepancies. </a:t>
          </a:r>
          <a:endParaRPr lang="en-US"/>
        </a:p>
      </dgm:t>
    </dgm:pt>
    <dgm:pt modelId="{5C618E1E-9526-42FA-A465-21C7DA65FD40}" type="parTrans" cxnId="{7105F0B4-A0D9-458F-92F9-EE1C2A1DEF29}">
      <dgm:prSet/>
      <dgm:spPr/>
      <dgm:t>
        <a:bodyPr/>
        <a:lstStyle/>
        <a:p>
          <a:endParaRPr lang="en-US"/>
        </a:p>
      </dgm:t>
    </dgm:pt>
    <dgm:pt modelId="{E2A5919F-1F45-4F30-916E-1195CCDBA1C0}" type="sibTrans" cxnId="{7105F0B4-A0D9-458F-92F9-EE1C2A1DEF29}">
      <dgm:prSet/>
      <dgm:spPr/>
      <dgm:t>
        <a:bodyPr/>
        <a:lstStyle/>
        <a:p>
          <a:endParaRPr lang="en-US"/>
        </a:p>
      </dgm:t>
    </dgm:pt>
    <dgm:pt modelId="{DF2A53DA-2756-4405-83B1-21BB2B7A15BE}">
      <dgm:prSet/>
      <dgm:spPr/>
      <dgm:t>
        <a:bodyPr/>
        <a:lstStyle/>
        <a:p>
          <a:r>
            <a:rPr lang="en-GB"/>
            <a:t>Jones, J. (2021) </a:t>
          </a:r>
          <a:r>
            <a:rPr lang="en-GB" i="1"/>
            <a:t>The Vale of Glamorgan Council candidate and elected member handbook 2022</a:t>
          </a:r>
          <a:r>
            <a:rPr lang="en-GB"/>
            <a:t>. Available at: https://www.valeofglamorgan.gov.uk/Documents/_Committee%20Reports/Committee%20Information/Becoming-a-Councillor/2022/Handbook-2022-English.pdf. </a:t>
          </a:r>
          <a:endParaRPr lang="en-US"/>
        </a:p>
      </dgm:t>
    </dgm:pt>
    <dgm:pt modelId="{61B2AE5E-AEF6-41C7-9836-2ECD31E00B34}" type="parTrans" cxnId="{588715CC-464D-423F-87A6-684F1B18F488}">
      <dgm:prSet/>
      <dgm:spPr/>
      <dgm:t>
        <a:bodyPr/>
        <a:lstStyle/>
        <a:p>
          <a:endParaRPr lang="en-US"/>
        </a:p>
      </dgm:t>
    </dgm:pt>
    <dgm:pt modelId="{A90083D6-3D5A-4A5C-A975-394982334550}" type="sibTrans" cxnId="{588715CC-464D-423F-87A6-684F1B18F488}">
      <dgm:prSet/>
      <dgm:spPr/>
      <dgm:t>
        <a:bodyPr/>
        <a:lstStyle/>
        <a:p>
          <a:endParaRPr lang="en-US"/>
        </a:p>
      </dgm:t>
    </dgm:pt>
    <dgm:pt modelId="{FEA6622B-E775-45BE-AA7B-CCD3C60D339C}">
      <dgm:prSet/>
      <dgm:spPr/>
      <dgm:t>
        <a:bodyPr/>
        <a:lstStyle/>
        <a:p>
          <a:r>
            <a:rPr lang="en-GB"/>
            <a:t>Thomas, R. (2017) </a:t>
          </a:r>
          <a:r>
            <a:rPr lang="en-GB" i="1"/>
            <a:t>Update on biomass development</a:t>
          </a:r>
          <a:r>
            <a:rPr lang="en-GB"/>
            <a:t>, </a:t>
          </a:r>
          <a:r>
            <a:rPr lang="en-GB" i="1"/>
            <a:t>Update on Biomass Development</a:t>
          </a:r>
          <a:r>
            <a:rPr lang="en-GB"/>
            <a:t>. Available at: https://www.valeofglamorgan.gov.uk/en/our_council/Council-Structure/minutes,_agendas_and_reports/reports/Scrutiny-ER/2017/17-11-30/Update-on-Biomass-Development.aspx. </a:t>
          </a:r>
          <a:endParaRPr lang="en-US"/>
        </a:p>
      </dgm:t>
    </dgm:pt>
    <dgm:pt modelId="{EF6F179D-A401-4A0F-BD96-30B8F06C2E5A}" type="parTrans" cxnId="{AB599A08-894C-4FDB-AC0A-A74D6E31F630}">
      <dgm:prSet/>
      <dgm:spPr/>
      <dgm:t>
        <a:bodyPr/>
        <a:lstStyle/>
        <a:p>
          <a:endParaRPr lang="en-US"/>
        </a:p>
      </dgm:t>
    </dgm:pt>
    <dgm:pt modelId="{0EE05B24-F759-410E-82C0-70AF5B44C2DD}" type="sibTrans" cxnId="{AB599A08-894C-4FDB-AC0A-A74D6E31F630}">
      <dgm:prSet/>
      <dgm:spPr/>
      <dgm:t>
        <a:bodyPr/>
        <a:lstStyle/>
        <a:p>
          <a:endParaRPr lang="en-US"/>
        </a:p>
      </dgm:t>
    </dgm:pt>
    <dgm:pt modelId="{FA436978-4D7B-4536-99F7-B17B0B273657}">
      <dgm:prSet/>
      <dgm:spPr/>
      <dgm:t>
        <a:bodyPr/>
        <a:lstStyle/>
        <a:p>
          <a:r>
            <a:rPr lang="en-GB" i="1"/>
            <a:t>What is Pyrolysis?</a:t>
          </a:r>
          <a:r>
            <a:rPr lang="en-GB"/>
            <a:t> (2021) </a:t>
          </a:r>
          <a:r>
            <a:rPr lang="en-GB" i="1"/>
            <a:t>What is pyrolysis?: USDA ars</a:t>
          </a:r>
          <a:r>
            <a:rPr lang="en-GB"/>
            <a:t>. Available at: https://www.ars.usda.gov/northeast-area/wyndmoor-pa/eastern-regional-research-center/docs/biomass-pyrolysis-research-1/what-is-pyrolysis/.  </a:t>
          </a:r>
          <a:endParaRPr lang="en-US"/>
        </a:p>
      </dgm:t>
    </dgm:pt>
    <dgm:pt modelId="{FFE52079-F3CF-48F6-90E1-29B996184330}" type="parTrans" cxnId="{A7C5716B-3ADA-4ACA-91D6-CE25018BA0C2}">
      <dgm:prSet/>
      <dgm:spPr/>
      <dgm:t>
        <a:bodyPr/>
        <a:lstStyle/>
        <a:p>
          <a:endParaRPr lang="en-US"/>
        </a:p>
      </dgm:t>
    </dgm:pt>
    <dgm:pt modelId="{F470016D-9B8C-4EB6-A252-C14019F0EF18}" type="sibTrans" cxnId="{A7C5716B-3ADA-4ACA-91D6-CE25018BA0C2}">
      <dgm:prSet/>
      <dgm:spPr/>
      <dgm:t>
        <a:bodyPr/>
        <a:lstStyle/>
        <a:p>
          <a:endParaRPr lang="en-US"/>
        </a:p>
      </dgm:t>
    </dgm:pt>
    <dgm:pt modelId="{92575F61-4228-40C0-958C-0706AE979B22}">
      <dgm:prSet/>
      <dgm:spPr/>
      <dgm:t>
        <a:bodyPr/>
        <a:lstStyle/>
        <a:p>
          <a:r>
            <a:rPr lang="en-GB"/>
            <a:t>Image References</a:t>
          </a:r>
          <a:endParaRPr lang="en-US"/>
        </a:p>
      </dgm:t>
    </dgm:pt>
    <dgm:pt modelId="{1E9EE475-A1C1-4B23-A9AB-7049FFA4DC09}" type="parTrans" cxnId="{5A1B6C0B-2D62-40B5-866F-6FAF7966DAAE}">
      <dgm:prSet/>
      <dgm:spPr/>
      <dgm:t>
        <a:bodyPr/>
        <a:lstStyle/>
        <a:p>
          <a:endParaRPr lang="en-US"/>
        </a:p>
      </dgm:t>
    </dgm:pt>
    <dgm:pt modelId="{B93EB074-7F94-4E83-B487-9B3327981B70}" type="sibTrans" cxnId="{5A1B6C0B-2D62-40B5-866F-6FAF7966DAAE}">
      <dgm:prSet/>
      <dgm:spPr/>
      <dgm:t>
        <a:bodyPr/>
        <a:lstStyle/>
        <a:p>
          <a:endParaRPr lang="en-US"/>
        </a:p>
      </dgm:t>
    </dgm:pt>
    <dgm:pt modelId="{28A8F27F-81F8-47C0-9B91-08C90E9F0F62}">
      <dgm:prSet/>
      <dgm:spPr/>
      <dgm:t>
        <a:bodyPr/>
        <a:lstStyle/>
        <a:p>
          <a:r>
            <a:rPr lang="en-GB"/>
            <a:t>Bio-oil from Fast Pyrolysis of Empty Fruit Bunch at Various Temperature - Scientific Figure on ResearchGate. Available from: </a:t>
          </a:r>
          <a:r>
            <a:rPr lang="en-GB" u="sng">
              <a:hlinkClick xmlns:r="http://schemas.openxmlformats.org/officeDocument/2006/relationships" r:id="rId3"/>
            </a:rPr>
            <a:t>https://www.researchgate.net/figure/Diagram-of-the-fluidized-bed-pyrolysis-system_fig3_273461951</a:t>
          </a:r>
          <a:endParaRPr lang="en-US"/>
        </a:p>
      </dgm:t>
    </dgm:pt>
    <dgm:pt modelId="{AF2C4B00-87A3-4E64-B2A9-DFFEFD01855C}" type="parTrans" cxnId="{DD54C197-8A8A-46F8-B51E-39A34EC41D1C}">
      <dgm:prSet/>
      <dgm:spPr/>
      <dgm:t>
        <a:bodyPr/>
        <a:lstStyle/>
        <a:p>
          <a:endParaRPr lang="en-US"/>
        </a:p>
      </dgm:t>
    </dgm:pt>
    <dgm:pt modelId="{DA43F69B-A379-4907-BF2F-020CD44C036D}" type="sibTrans" cxnId="{DD54C197-8A8A-46F8-B51E-39A34EC41D1C}">
      <dgm:prSet/>
      <dgm:spPr/>
      <dgm:t>
        <a:bodyPr/>
        <a:lstStyle/>
        <a:p>
          <a:endParaRPr lang="en-US"/>
        </a:p>
      </dgm:t>
    </dgm:pt>
    <dgm:pt modelId="{9A92C041-D25F-4D23-A868-008A0CCF4EB3}">
      <dgm:prSet/>
      <dgm:spPr/>
      <dgm:t>
        <a:bodyPr/>
        <a:lstStyle/>
        <a:p>
          <a:r>
            <a:rPr lang="en-GB" b="0" i="0"/>
            <a:t>Powell, D. (2021) </a:t>
          </a:r>
          <a:r>
            <a:rPr lang="en-GB" b="0" i="1"/>
            <a:t>Barry biomass burner threatened with closure after Vale council finds ‘discrepancies.’</a:t>
          </a:r>
          <a:r>
            <a:rPr lang="en-GB" b="0" i="0"/>
            <a:t> Available at: https://www.walesonline.co.uk/news/wales-news/barry-biomass-burner-threatened-closure-21466883. </a:t>
          </a:r>
          <a:endParaRPr lang="en-US"/>
        </a:p>
      </dgm:t>
    </dgm:pt>
    <dgm:pt modelId="{4F003D00-6247-43E1-BF13-673D95944C55}" type="parTrans" cxnId="{14759269-0ED2-4AB9-B988-6C8FFCAE15A6}">
      <dgm:prSet/>
      <dgm:spPr/>
      <dgm:t>
        <a:bodyPr/>
        <a:lstStyle/>
        <a:p>
          <a:endParaRPr lang="en-US"/>
        </a:p>
      </dgm:t>
    </dgm:pt>
    <dgm:pt modelId="{3A33CA2D-D06F-41DA-9832-AC2F69BD13D0}" type="sibTrans" cxnId="{14759269-0ED2-4AB9-B988-6C8FFCAE15A6}">
      <dgm:prSet/>
      <dgm:spPr/>
      <dgm:t>
        <a:bodyPr/>
        <a:lstStyle/>
        <a:p>
          <a:endParaRPr lang="en-US"/>
        </a:p>
      </dgm:t>
    </dgm:pt>
    <dgm:pt modelId="{DC45246C-8666-4EA1-B31A-6B043CA7FD29}">
      <dgm:prSet/>
      <dgm:spPr/>
      <dgm:t>
        <a:bodyPr/>
        <a:lstStyle/>
        <a:p>
          <a:r>
            <a:rPr lang="en-GB"/>
            <a:t>Liquid transportation fuels via large-scale fluidised-bed gasification of lignocellulosic biomass - Scientific Figure on ResearchGate. Available from: </a:t>
          </a:r>
          <a:r>
            <a:rPr lang="en-GB">
              <a:hlinkClick xmlns:r="http://schemas.openxmlformats.org/officeDocument/2006/relationships" r:id="rId4"/>
            </a:rPr>
            <a:t>https://www.researchgate.net/figure/A-schematic-of-a-bubbling-fluidised-bed-gasifier-for-biomass-developed-and-offered-by_fig5_303309834</a:t>
          </a:r>
          <a:r>
            <a:rPr lang="en-GB"/>
            <a:t> </a:t>
          </a:r>
          <a:endParaRPr lang="en-US"/>
        </a:p>
      </dgm:t>
    </dgm:pt>
    <dgm:pt modelId="{0F057BAC-A382-4994-83E0-FEE6C13B5AB5}" type="parTrans" cxnId="{BA0D2095-A77D-45C4-A448-828C1CC32D49}">
      <dgm:prSet/>
      <dgm:spPr/>
      <dgm:t>
        <a:bodyPr/>
        <a:lstStyle/>
        <a:p>
          <a:endParaRPr lang="en-US"/>
        </a:p>
      </dgm:t>
    </dgm:pt>
    <dgm:pt modelId="{DC28420A-8417-448F-91D7-3DD57B13C3C6}" type="sibTrans" cxnId="{BA0D2095-A77D-45C4-A448-828C1CC32D49}">
      <dgm:prSet/>
      <dgm:spPr/>
      <dgm:t>
        <a:bodyPr/>
        <a:lstStyle/>
        <a:p>
          <a:endParaRPr lang="en-US"/>
        </a:p>
      </dgm:t>
    </dgm:pt>
    <dgm:pt modelId="{0FA250FF-2456-154B-9976-F418FDB14A02}" type="pres">
      <dgm:prSet presAssocID="{E13E9E22-1DF9-49A0-B367-BD876EE8CAE7}" presName="linearFlow" presStyleCnt="0">
        <dgm:presLayoutVars>
          <dgm:dir/>
          <dgm:animLvl val="lvl"/>
          <dgm:resizeHandles val="exact"/>
        </dgm:presLayoutVars>
      </dgm:prSet>
      <dgm:spPr/>
    </dgm:pt>
    <dgm:pt modelId="{DC77AF23-8C2B-774B-B236-9EB2068CAF18}" type="pres">
      <dgm:prSet presAssocID="{6D63F5C0-699D-4494-A9C4-87D7D3689C3D}" presName="composite" presStyleCnt="0"/>
      <dgm:spPr/>
    </dgm:pt>
    <dgm:pt modelId="{323BD0CC-150E-A644-8C57-95C600E2D18B}" type="pres">
      <dgm:prSet presAssocID="{6D63F5C0-699D-4494-A9C4-87D7D3689C3D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7649FBAB-C603-B64A-862C-14A37D4E82A5}" type="pres">
      <dgm:prSet presAssocID="{6D63F5C0-699D-4494-A9C4-87D7D3689C3D}" presName="descendantText" presStyleLbl="alignAcc1" presStyleIdx="0" presStyleCnt="2">
        <dgm:presLayoutVars>
          <dgm:bulletEnabled val="1"/>
        </dgm:presLayoutVars>
      </dgm:prSet>
      <dgm:spPr/>
    </dgm:pt>
    <dgm:pt modelId="{A8F93842-2478-934F-8DB4-B9F16FC00BBB}" type="pres">
      <dgm:prSet presAssocID="{93CAC88F-7BBB-44E0-8919-448B862BF361}" presName="sp" presStyleCnt="0"/>
      <dgm:spPr/>
    </dgm:pt>
    <dgm:pt modelId="{EC8CBDC4-3275-D64A-9FC7-83A77D428F89}" type="pres">
      <dgm:prSet presAssocID="{92575F61-4228-40C0-958C-0706AE979B22}" presName="composite" presStyleCnt="0"/>
      <dgm:spPr/>
    </dgm:pt>
    <dgm:pt modelId="{B5FADDFF-16C2-704F-AE7E-72696F16E963}" type="pres">
      <dgm:prSet presAssocID="{92575F61-4228-40C0-958C-0706AE979B22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894BB1B7-AEBA-D44B-AE99-C6169C6523AE}" type="pres">
      <dgm:prSet presAssocID="{92575F61-4228-40C0-958C-0706AE979B22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AB599A08-894C-4FDB-AC0A-A74D6E31F630}" srcId="{6D63F5C0-699D-4494-A9C4-87D7D3689C3D}" destId="{FEA6622B-E775-45BE-AA7B-CCD3C60D339C}" srcOrd="7" destOrd="0" parTransId="{EF6F179D-A401-4A0F-BD96-30B8F06C2E5A}" sibTransId="{0EE05B24-F759-410E-82C0-70AF5B44C2DD}"/>
    <dgm:cxn modelId="{5A1B6C0B-2D62-40B5-866F-6FAF7966DAAE}" srcId="{E13E9E22-1DF9-49A0-B367-BD876EE8CAE7}" destId="{92575F61-4228-40C0-958C-0706AE979B22}" srcOrd="1" destOrd="0" parTransId="{1E9EE475-A1C1-4B23-A9AB-7049FFA4DC09}" sibTransId="{B93EB074-7F94-4E83-B487-9B3327981B70}"/>
    <dgm:cxn modelId="{3BCCB310-FBC1-A641-A853-1D376DD2E1FF}" type="presOf" srcId="{FEA6622B-E775-45BE-AA7B-CCD3C60D339C}" destId="{7649FBAB-C603-B64A-862C-14A37D4E82A5}" srcOrd="0" destOrd="7" presId="urn:microsoft.com/office/officeart/2005/8/layout/chevron2"/>
    <dgm:cxn modelId="{CC123A1A-20D0-DF4C-A49D-0FC63725ADF0}" type="presOf" srcId="{92575F61-4228-40C0-958C-0706AE979B22}" destId="{B5FADDFF-16C2-704F-AE7E-72696F16E963}" srcOrd="0" destOrd="0" presId="urn:microsoft.com/office/officeart/2005/8/layout/chevron2"/>
    <dgm:cxn modelId="{B4C7F726-DA01-A041-BF93-ECDD0FE730C7}" type="presOf" srcId="{E13E9E22-1DF9-49A0-B367-BD876EE8CAE7}" destId="{0FA250FF-2456-154B-9976-F418FDB14A02}" srcOrd="0" destOrd="0" presId="urn:microsoft.com/office/officeart/2005/8/layout/chevron2"/>
    <dgm:cxn modelId="{39D3D92E-B4C0-8D41-8B23-3363465B6779}" type="presOf" srcId="{6D63F5C0-699D-4494-A9C4-87D7D3689C3D}" destId="{323BD0CC-150E-A644-8C57-95C600E2D18B}" srcOrd="0" destOrd="0" presId="urn:microsoft.com/office/officeart/2005/8/layout/chevron2"/>
    <dgm:cxn modelId="{E9738C34-C687-49BB-A362-2DAEF418038F}" srcId="{E13E9E22-1DF9-49A0-B367-BD876EE8CAE7}" destId="{6D63F5C0-699D-4494-A9C4-87D7D3689C3D}" srcOrd="0" destOrd="0" parTransId="{28576A71-75AF-4ABC-BEEC-95C0B5BF55D2}" sibTransId="{93CAC88F-7BBB-44E0-8919-448B862BF361}"/>
    <dgm:cxn modelId="{38DE8B42-5B3C-5F40-BEBD-807773C1023F}" type="presOf" srcId="{E752B0FB-F600-4A18-8317-406F3EB78857}" destId="{7649FBAB-C603-B64A-862C-14A37D4E82A5}" srcOrd="0" destOrd="4" presId="urn:microsoft.com/office/officeart/2005/8/layout/chevron2"/>
    <dgm:cxn modelId="{23B3D242-76F6-5742-A29C-8E47ADBC2BB4}" type="presOf" srcId="{1197A898-B0F7-4C66-807E-46227CF00A42}" destId="{7649FBAB-C603-B64A-862C-14A37D4E82A5}" srcOrd="0" destOrd="2" presId="urn:microsoft.com/office/officeart/2005/8/layout/chevron2"/>
    <dgm:cxn modelId="{3E581944-E960-C741-936A-CB5E7D84AE8A}" type="presOf" srcId="{9A92C041-D25F-4D23-A868-008A0CCF4EB3}" destId="{894BB1B7-AEBA-D44B-AE99-C6169C6523AE}" srcOrd="0" destOrd="1" presId="urn:microsoft.com/office/officeart/2005/8/layout/chevron2"/>
    <dgm:cxn modelId="{0728A05F-F7E6-054B-84A5-ECDA6B00F31D}" type="presOf" srcId="{DC45246C-8666-4EA1-B31A-6B043CA7FD29}" destId="{894BB1B7-AEBA-D44B-AE99-C6169C6523AE}" srcOrd="0" destOrd="2" presId="urn:microsoft.com/office/officeart/2005/8/layout/chevron2"/>
    <dgm:cxn modelId="{9668EB61-1149-B74E-9F55-580EFFD36B5A}" type="presOf" srcId="{FA436978-4D7B-4536-99F7-B17B0B273657}" destId="{7649FBAB-C603-B64A-862C-14A37D4E82A5}" srcOrd="0" destOrd="8" presId="urn:microsoft.com/office/officeart/2005/8/layout/chevron2"/>
    <dgm:cxn modelId="{14759269-0ED2-4AB9-B988-6C8FFCAE15A6}" srcId="{92575F61-4228-40C0-958C-0706AE979B22}" destId="{9A92C041-D25F-4D23-A868-008A0CCF4EB3}" srcOrd="1" destOrd="0" parTransId="{4F003D00-6247-43E1-BF13-673D95944C55}" sibTransId="{3A33CA2D-D06F-41DA-9832-AC2F69BD13D0}"/>
    <dgm:cxn modelId="{A7C5716B-3ADA-4ACA-91D6-CE25018BA0C2}" srcId="{6D63F5C0-699D-4494-A9C4-87D7D3689C3D}" destId="{FA436978-4D7B-4536-99F7-B17B0B273657}" srcOrd="8" destOrd="0" parTransId="{FFE52079-F3CF-48F6-90E1-29B996184330}" sibTransId="{F470016D-9B8C-4EB6-A252-C14019F0EF18}"/>
    <dgm:cxn modelId="{887D2A73-26E4-42A0-86BF-BC9A855EC97D}" srcId="{6D63F5C0-699D-4494-A9C4-87D7D3689C3D}" destId="{1197A898-B0F7-4C66-807E-46227CF00A42}" srcOrd="2" destOrd="0" parTransId="{41EAEA47-78C2-434D-AFA9-F7C534BB4C37}" sibTransId="{AAF1BB7F-6115-497B-8FAA-63DC88519B12}"/>
    <dgm:cxn modelId="{E4D70C7D-F94E-D745-AA64-1F3FB305E74F}" type="presOf" srcId="{3BE09461-3994-452A-A9A1-DD32A16557BE}" destId="{7649FBAB-C603-B64A-862C-14A37D4E82A5}" srcOrd="0" destOrd="3" presId="urn:microsoft.com/office/officeart/2005/8/layout/chevron2"/>
    <dgm:cxn modelId="{898DE084-DF17-2C49-88C8-4A3C9E8A7B0D}" type="presOf" srcId="{28A8F27F-81F8-47C0-9B91-08C90E9F0F62}" destId="{894BB1B7-AEBA-D44B-AE99-C6169C6523AE}" srcOrd="0" destOrd="0" presId="urn:microsoft.com/office/officeart/2005/8/layout/chevron2"/>
    <dgm:cxn modelId="{BA0D2095-A77D-45C4-A448-828C1CC32D49}" srcId="{92575F61-4228-40C0-958C-0706AE979B22}" destId="{DC45246C-8666-4EA1-B31A-6B043CA7FD29}" srcOrd="2" destOrd="0" parTransId="{0F057BAC-A382-4994-83E0-FEE6C13B5AB5}" sibTransId="{DC28420A-8417-448F-91D7-3DD57B13C3C6}"/>
    <dgm:cxn modelId="{823F1596-45F6-4922-8284-FFBAC5240D6D}" srcId="{6D63F5C0-699D-4494-A9C4-87D7D3689C3D}" destId="{C50DAE3E-8E55-4B39-9E69-D5D92F0295DB}" srcOrd="0" destOrd="0" parTransId="{495D8D03-1C08-4F8C-9B96-D5FC8401EBCD}" sibTransId="{EA6D1D54-8C89-47D8-A47A-3F5B1BB1FFA2}"/>
    <dgm:cxn modelId="{DD54C197-8A8A-46F8-B51E-39A34EC41D1C}" srcId="{92575F61-4228-40C0-958C-0706AE979B22}" destId="{28A8F27F-81F8-47C0-9B91-08C90E9F0F62}" srcOrd="0" destOrd="0" parTransId="{AF2C4B00-87A3-4E64-B2A9-DFFEFD01855C}" sibTransId="{DA43F69B-A379-4907-BF2F-020CD44C036D}"/>
    <dgm:cxn modelId="{FC6D59A5-2F69-B64D-AFA3-6AA30F594DAD}" type="presOf" srcId="{F8B4A711-DAC6-4AAD-AD6D-04251A7E588F}" destId="{7649FBAB-C603-B64A-862C-14A37D4E82A5}" srcOrd="0" destOrd="1" presId="urn:microsoft.com/office/officeart/2005/8/layout/chevron2"/>
    <dgm:cxn modelId="{7105F0B4-A0D9-458F-92F9-EE1C2A1DEF29}" srcId="{6D63F5C0-699D-4494-A9C4-87D7D3689C3D}" destId="{886A61C7-7C28-4761-920A-84B2211C7A40}" srcOrd="5" destOrd="0" parTransId="{5C618E1E-9526-42FA-A465-21C7DA65FD40}" sibTransId="{E2A5919F-1F45-4F30-916E-1195CCDBA1C0}"/>
    <dgm:cxn modelId="{0CCD84C4-233F-45AE-BA34-FE425EABE41A}" srcId="{6D63F5C0-699D-4494-A9C4-87D7D3689C3D}" destId="{F8B4A711-DAC6-4AAD-AD6D-04251A7E588F}" srcOrd="1" destOrd="0" parTransId="{B063D5A2-9CF2-4A9B-86C4-4D6650B59257}" sibTransId="{9B060953-217E-40C9-A900-4C584B818B63}"/>
    <dgm:cxn modelId="{D9FE30C6-C9F9-A44B-8F60-779DB9258792}" type="presOf" srcId="{C50DAE3E-8E55-4B39-9E69-D5D92F0295DB}" destId="{7649FBAB-C603-B64A-862C-14A37D4E82A5}" srcOrd="0" destOrd="0" presId="urn:microsoft.com/office/officeart/2005/8/layout/chevron2"/>
    <dgm:cxn modelId="{39C8F1CB-A826-104F-AFF9-70FCA20853AE}" type="presOf" srcId="{DF2A53DA-2756-4405-83B1-21BB2B7A15BE}" destId="{7649FBAB-C603-B64A-862C-14A37D4E82A5}" srcOrd="0" destOrd="6" presId="urn:microsoft.com/office/officeart/2005/8/layout/chevron2"/>
    <dgm:cxn modelId="{588715CC-464D-423F-87A6-684F1B18F488}" srcId="{6D63F5C0-699D-4494-A9C4-87D7D3689C3D}" destId="{DF2A53DA-2756-4405-83B1-21BB2B7A15BE}" srcOrd="6" destOrd="0" parTransId="{61B2AE5E-AEF6-41C7-9836-2ECD31E00B34}" sibTransId="{A90083D6-3D5A-4A5C-A975-394982334550}"/>
    <dgm:cxn modelId="{BC8E6AD0-D897-4D0A-88DC-78EFA18961E6}" srcId="{6D63F5C0-699D-4494-A9C4-87D7D3689C3D}" destId="{3BE09461-3994-452A-A9A1-DD32A16557BE}" srcOrd="3" destOrd="0" parTransId="{0D0EA529-7428-4633-8B71-A1BE73C0F70D}" sibTransId="{E0E526E0-7D28-4661-A376-DCFA5EDAA50C}"/>
    <dgm:cxn modelId="{2AAE40D7-90B5-4045-97F9-5B6402B2D128}" type="presOf" srcId="{886A61C7-7C28-4761-920A-84B2211C7A40}" destId="{7649FBAB-C603-B64A-862C-14A37D4E82A5}" srcOrd="0" destOrd="5" presId="urn:microsoft.com/office/officeart/2005/8/layout/chevron2"/>
    <dgm:cxn modelId="{267995DC-9ADF-4D37-9F3B-833F5F131B60}" srcId="{6D63F5C0-699D-4494-A9C4-87D7D3689C3D}" destId="{E752B0FB-F600-4A18-8317-406F3EB78857}" srcOrd="4" destOrd="0" parTransId="{2A4EA231-2195-41B3-9D7F-31C227887E3C}" sibTransId="{343A2358-5C69-4B46-A7E5-3031E45A2A86}"/>
    <dgm:cxn modelId="{08DB7C48-62F8-4449-AFAD-448118993332}" type="presParOf" srcId="{0FA250FF-2456-154B-9976-F418FDB14A02}" destId="{DC77AF23-8C2B-774B-B236-9EB2068CAF18}" srcOrd="0" destOrd="0" presId="urn:microsoft.com/office/officeart/2005/8/layout/chevron2"/>
    <dgm:cxn modelId="{1BA07A71-9C27-174B-91C6-529220C7667D}" type="presParOf" srcId="{DC77AF23-8C2B-774B-B236-9EB2068CAF18}" destId="{323BD0CC-150E-A644-8C57-95C600E2D18B}" srcOrd="0" destOrd="0" presId="urn:microsoft.com/office/officeart/2005/8/layout/chevron2"/>
    <dgm:cxn modelId="{6DD15995-81CE-4B43-A27C-5F3D3406A86A}" type="presParOf" srcId="{DC77AF23-8C2B-774B-B236-9EB2068CAF18}" destId="{7649FBAB-C603-B64A-862C-14A37D4E82A5}" srcOrd="1" destOrd="0" presId="urn:microsoft.com/office/officeart/2005/8/layout/chevron2"/>
    <dgm:cxn modelId="{64339D97-BFCC-624E-9035-6C0E2DE40078}" type="presParOf" srcId="{0FA250FF-2456-154B-9976-F418FDB14A02}" destId="{A8F93842-2478-934F-8DB4-B9F16FC00BBB}" srcOrd="1" destOrd="0" presId="urn:microsoft.com/office/officeart/2005/8/layout/chevron2"/>
    <dgm:cxn modelId="{ACAF7E88-A86F-B746-8A87-AF2FFF7AA5AB}" type="presParOf" srcId="{0FA250FF-2456-154B-9976-F418FDB14A02}" destId="{EC8CBDC4-3275-D64A-9FC7-83A77D428F89}" srcOrd="2" destOrd="0" presId="urn:microsoft.com/office/officeart/2005/8/layout/chevron2"/>
    <dgm:cxn modelId="{9D83E2F0-8765-6640-BEF5-D90A7DDF624F}" type="presParOf" srcId="{EC8CBDC4-3275-D64A-9FC7-83A77D428F89}" destId="{B5FADDFF-16C2-704F-AE7E-72696F16E963}" srcOrd="0" destOrd="0" presId="urn:microsoft.com/office/officeart/2005/8/layout/chevron2"/>
    <dgm:cxn modelId="{6D12D4F1-D37B-0146-A697-B15D1372ED7F}" type="presParOf" srcId="{EC8CBDC4-3275-D64A-9FC7-83A77D428F89}" destId="{894BB1B7-AEBA-D44B-AE99-C6169C6523A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A7510A-6382-8347-A00E-01442FAEADBF}">
      <dsp:nvSpPr>
        <dsp:cNvPr id="0" name=""/>
        <dsp:cNvSpPr/>
      </dsp:nvSpPr>
      <dsp:spPr>
        <a:xfrm>
          <a:off x="0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Power 25,000 homes</a:t>
          </a:r>
          <a:endParaRPr lang="en-US" sz="2600" kern="1200" dirty="0"/>
        </a:p>
      </dsp:txBody>
      <dsp:txXfrm>
        <a:off x="0" y="1593265"/>
        <a:ext cx="3414946" cy="2515683"/>
      </dsp:txXfrm>
    </dsp:sp>
    <dsp:sp modelId="{2A49B09C-39C7-AE4A-9EC9-DFE27C3FCB83}">
      <dsp:nvSpPr>
        <dsp:cNvPr id="0" name=""/>
        <dsp:cNvSpPr/>
      </dsp:nvSpPr>
      <dsp:spPr>
        <a:xfrm>
          <a:off x="1078552" y="419280"/>
          <a:ext cx="1257841" cy="12578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62759" y="603487"/>
        <a:ext cx="889427" cy="889427"/>
      </dsp:txXfrm>
    </dsp:sp>
    <dsp:sp modelId="{2897CFE4-836E-5A43-91E5-9A3143F9A138}">
      <dsp:nvSpPr>
        <dsp:cNvPr id="0" name=""/>
        <dsp:cNvSpPr/>
      </dsp:nvSpPr>
      <dsp:spPr>
        <a:xfrm>
          <a:off x="0" y="4192733"/>
          <a:ext cx="3414946" cy="72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0FAFFB-5F60-EF42-8740-DC50E8BC395D}">
      <dsp:nvSpPr>
        <dsp:cNvPr id="0" name=""/>
        <dsp:cNvSpPr/>
      </dsp:nvSpPr>
      <dsp:spPr>
        <a:xfrm>
          <a:off x="3756441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Increase the renewable energy in the Vale of Glamorgan</a:t>
          </a:r>
          <a:endParaRPr lang="en-US" sz="2600" kern="1200"/>
        </a:p>
      </dsp:txBody>
      <dsp:txXfrm>
        <a:off x="3756441" y="1593265"/>
        <a:ext cx="3414946" cy="2515683"/>
      </dsp:txXfrm>
    </dsp:sp>
    <dsp:sp modelId="{EB5E5C70-AEED-774D-A8BB-BDA6403BA03F}">
      <dsp:nvSpPr>
        <dsp:cNvPr id="0" name=""/>
        <dsp:cNvSpPr/>
      </dsp:nvSpPr>
      <dsp:spPr>
        <a:xfrm>
          <a:off x="4834993" y="419280"/>
          <a:ext cx="1257841" cy="1257841"/>
        </a:xfrm>
        <a:prstGeom prst="ellips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19200" y="603487"/>
        <a:ext cx="889427" cy="889427"/>
      </dsp:txXfrm>
    </dsp:sp>
    <dsp:sp modelId="{BDCBD4AF-70CB-504E-B000-BBC5C55E350B}">
      <dsp:nvSpPr>
        <dsp:cNvPr id="0" name=""/>
        <dsp:cNvSpPr/>
      </dsp:nvSpPr>
      <dsp:spPr>
        <a:xfrm>
          <a:off x="3756441" y="4192733"/>
          <a:ext cx="3414946" cy="72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481569-0752-664F-9B8B-F83296F03B89}">
      <dsp:nvSpPr>
        <dsp:cNvPr id="0" name=""/>
        <dsp:cNvSpPr/>
      </dsp:nvSpPr>
      <dsp:spPr>
        <a:xfrm>
          <a:off x="7512882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Help the goal set for 2030 in Wales</a:t>
          </a:r>
          <a:endParaRPr lang="en-US" sz="2600" kern="1200" dirty="0"/>
        </a:p>
      </dsp:txBody>
      <dsp:txXfrm>
        <a:off x="7512882" y="1593265"/>
        <a:ext cx="3414946" cy="2515683"/>
      </dsp:txXfrm>
    </dsp:sp>
    <dsp:sp modelId="{1DE8102D-8943-D040-944B-F33537ECDE4A}">
      <dsp:nvSpPr>
        <dsp:cNvPr id="0" name=""/>
        <dsp:cNvSpPr/>
      </dsp:nvSpPr>
      <dsp:spPr>
        <a:xfrm>
          <a:off x="8591434" y="419280"/>
          <a:ext cx="1257841" cy="1257841"/>
        </a:xfrm>
        <a:prstGeom prst="ellips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75641" y="603487"/>
        <a:ext cx="889427" cy="889427"/>
      </dsp:txXfrm>
    </dsp:sp>
    <dsp:sp modelId="{CD65581B-5673-E343-895D-C3551C180057}">
      <dsp:nvSpPr>
        <dsp:cNvPr id="0" name=""/>
        <dsp:cNvSpPr/>
      </dsp:nvSpPr>
      <dsp:spPr>
        <a:xfrm>
          <a:off x="7512882" y="4192733"/>
          <a:ext cx="3414946" cy="7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3BD0CC-150E-A644-8C57-95C600E2D18B}">
      <dsp:nvSpPr>
        <dsp:cNvPr id="0" name=""/>
        <dsp:cNvSpPr/>
      </dsp:nvSpPr>
      <dsp:spPr>
        <a:xfrm rot="5400000">
          <a:off x="-515218" y="519301"/>
          <a:ext cx="3434789" cy="24043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References</a:t>
          </a:r>
          <a:endParaRPr lang="en-US" sz="3500" kern="1200"/>
        </a:p>
      </dsp:txBody>
      <dsp:txXfrm rot="-5400000">
        <a:off x="1" y="1206258"/>
        <a:ext cx="2404352" cy="1030437"/>
      </dsp:txXfrm>
    </dsp:sp>
    <dsp:sp modelId="{7649FBAB-C603-B64A-862C-14A37D4E82A5}">
      <dsp:nvSpPr>
        <dsp:cNvPr id="0" name=""/>
        <dsp:cNvSpPr/>
      </dsp:nvSpPr>
      <dsp:spPr>
        <a:xfrm rot="5400000">
          <a:off x="5374149" y="-2965713"/>
          <a:ext cx="2232613" cy="81722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5080" rIns="5080" bIns="5080" numCol="1" spcCol="1270" anchor="ctr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(2022) </a:t>
          </a:r>
          <a:r>
            <a:rPr lang="en-GB" sz="800" i="1" kern="1200"/>
            <a:t>Barry Biomass Facility Environmental Statement Adequacy Report.</a:t>
          </a:r>
          <a:r>
            <a:rPr lang="en-GB" sz="800" kern="1200"/>
            <a:t> rep. Welsh Government. Available at: https://www.gov.wales/sites/default/files/publications/2021-03/atisn14647doc2.pdf. 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(2022) </a:t>
          </a:r>
          <a:r>
            <a:rPr lang="en-GB" sz="800" i="1" kern="1200"/>
            <a:t>Barry Biomass Consultation Responses</a:t>
          </a:r>
          <a:r>
            <a:rPr lang="en-GB" sz="800" kern="1200"/>
            <a:t>. rep. Welsh Government. Available.at:</a:t>
          </a:r>
          <a:r>
            <a:rPr lang="en-GB" sz="800" u="sng" kern="1200">
              <a:hlinkClick xmlns:r="http://schemas.openxmlformats.org/officeDocument/2006/relationships" r:id="rId1"/>
            </a:rPr>
            <a:t>https://www.gov.wales/sites/default/files/publications/2022-06/atisn16345doc1.pdf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i="1" kern="1200"/>
            <a:t>Barry biomass hit with order to shut down in Planning Row</a:t>
          </a:r>
          <a:r>
            <a:rPr lang="en-GB" sz="800" kern="1200"/>
            <a:t> (2021) </a:t>
          </a:r>
          <a:r>
            <a:rPr lang="en-GB" sz="800" i="1" kern="1200"/>
            <a:t>BBC News</a:t>
          </a:r>
          <a:r>
            <a:rPr lang="en-GB" sz="800" kern="1200"/>
            <a:t>. BBC. Available at: https://www.bbc.co.uk/news/uk-wales-58413660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Griffiths, S. (2022) </a:t>
          </a:r>
          <a:r>
            <a:rPr lang="en-GB" sz="800" i="1" kern="1200"/>
            <a:t>Aviva attempts to delay appeal process for Barry Biomass Gasification Plant</a:t>
          </a:r>
          <a:r>
            <a:rPr lang="en-GB" sz="800" kern="1200"/>
            <a:t>, </a:t>
          </a:r>
          <a:r>
            <a:rPr lang="en-GB" sz="800" i="1" kern="1200"/>
            <a:t>The National</a:t>
          </a:r>
          <a:r>
            <a:rPr lang="en-GB" sz="800" kern="1200"/>
            <a:t>. Available at: </a:t>
          </a:r>
          <a:r>
            <a:rPr lang="en-GB" sz="800" kern="1200">
              <a:hlinkClick xmlns:r="http://schemas.openxmlformats.org/officeDocument/2006/relationships" r:id="rId2"/>
            </a:rPr>
            <a:t>https://www.thenational.wales/environment/20253010.aviva-attempts-</a:t>
          </a:r>
          <a:r>
            <a:rPr lang="en-GB" sz="800" kern="1200"/>
            <a:t>delay-appeal-process-barry-biomass-gasification-plant/ 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i="1" kern="1200"/>
            <a:t>Homepage</a:t>
          </a:r>
          <a:r>
            <a:rPr lang="en-GB" sz="800" kern="1200"/>
            <a:t> (2022) </a:t>
          </a:r>
          <a:r>
            <a:rPr lang="en-GB" sz="800" i="1" kern="1200"/>
            <a:t>Barry Biomass</a:t>
          </a:r>
          <a:r>
            <a:rPr lang="en-GB" sz="800" kern="1200"/>
            <a:t>. Available at: https://www.barrybiomass.co.uk/English. 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Jones, J. (2021) </a:t>
          </a:r>
          <a:r>
            <a:rPr lang="en-GB" sz="800" i="1" kern="1200"/>
            <a:t>Barry Biomass Plant Owners Challenge Demolition Order for Planning 'discrepancies'</a:t>
          </a:r>
          <a:r>
            <a:rPr lang="en-GB" sz="800" kern="1200"/>
            <a:t>, </a:t>
          </a:r>
          <a:r>
            <a:rPr lang="en-GB" sz="800" i="1" kern="1200"/>
            <a:t>Nation.Cymru</a:t>
          </a:r>
          <a:r>
            <a:rPr lang="en-GB" sz="800" kern="1200"/>
            <a:t>. Available at: https://nation.cymru/news/barry-biomass-plant-owners-challenge-demolition-order-for-planning-discrepancies. 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Jones, J. (2021) </a:t>
          </a:r>
          <a:r>
            <a:rPr lang="en-GB" sz="800" i="1" kern="1200"/>
            <a:t>The Vale of Glamorgan Council candidate and elected member handbook 2022</a:t>
          </a:r>
          <a:r>
            <a:rPr lang="en-GB" sz="800" kern="1200"/>
            <a:t>. Available at: https://www.valeofglamorgan.gov.uk/Documents/_Committee%20Reports/Committee%20Information/Becoming-a-Councillor/2022/Handbook-2022-English.pdf. 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Thomas, R. (2017) </a:t>
          </a:r>
          <a:r>
            <a:rPr lang="en-GB" sz="800" i="1" kern="1200"/>
            <a:t>Update on biomass development</a:t>
          </a:r>
          <a:r>
            <a:rPr lang="en-GB" sz="800" kern="1200"/>
            <a:t>, </a:t>
          </a:r>
          <a:r>
            <a:rPr lang="en-GB" sz="800" i="1" kern="1200"/>
            <a:t>Update on Biomass Development</a:t>
          </a:r>
          <a:r>
            <a:rPr lang="en-GB" sz="800" kern="1200"/>
            <a:t>. Available at: https://www.valeofglamorgan.gov.uk/en/our_council/Council-Structure/minutes,_agendas_and_reports/reports/Scrutiny-ER/2017/17-11-30/Update-on-Biomass-Development.aspx. 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i="1" kern="1200"/>
            <a:t>What is Pyrolysis?</a:t>
          </a:r>
          <a:r>
            <a:rPr lang="en-GB" sz="800" kern="1200"/>
            <a:t> (2021) </a:t>
          </a:r>
          <a:r>
            <a:rPr lang="en-GB" sz="800" i="1" kern="1200"/>
            <a:t>What is pyrolysis?: USDA ars</a:t>
          </a:r>
          <a:r>
            <a:rPr lang="en-GB" sz="800" kern="1200"/>
            <a:t>. Available at: https://www.ars.usda.gov/northeast-area/wyndmoor-pa/eastern-regional-research-center/docs/biomass-pyrolysis-research-1/what-is-pyrolysis/.  </a:t>
          </a:r>
          <a:endParaRPr lang="en-US" sz="800" kern="1200"/>
        </a:p>
      </dsp:txBody>
      <dsp:txXfrm rot="-5400000">
        <a:off x="2404353" y="113070"/>
        <a:ext cx="8063220" cy="2014639"/>
      </dsp:txXfrm>
    </dsp:sp>
    <dsp:sp modelId="{B5FADDFF-16C2-704F-AE7E-72696F16E963}">
      <dsp:nvSpPr>
        <dsp:cNvPr id="0" name=""/>
        <dsp:cNvSpPr/>
      </dsp:nvSpPr>
      <dsp:spPr>
        <a:xfrm rot="5400000">
          <a:off x="-515218" y="3675265"/>
          <a:ext cx="3434789" cy="24043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Image References</a:t>
          </a:r>
          <a:endParaRPr lang="en-US" sz="3500" kern="1200"/>
        </a:p>
      </dsp:txBody>
      <dsp:txXfrm rot="-5400000">
        <a:off x="1" y="4362222"/>
        <a:ext cx="2404352" cy="1030437"/>
      </dsp:txXfrm>
    </dsp:sp>
    <dsp:sp modelId="{894BB1B7-AEBA-D44B-AE99-C6169C6523AE}">
      <dsp:nvSpPr>
        <dsp:cNvPr id="0" name=""/>
        <dsp:cNvSpPr/>
      </dsp:nvSpPr>
      <dsp:spPr>
        <a:xfrm rot="5400000">
          <a:off x="5374149" y="190250"/>
          <a:ext cx="2232613" cy="81722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5080" rIns="5080" bIns="5080" numCol="1" spcCol="1270" anchor="ctr" anchorCtr="0">
          <a:noAutofit/>
        </a:bodyPr>
        <a:lstStyle/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Bio-oil from Fast Pyrolysis of Empty Fruit Bunch at Various Temperature - Scientific Figure on ResearchGate. Available from: </a:t>
          </a:r>
          <a:r>
            <a:rPr lang="en-GB" sz="800" u="sng" kern="1200">
              <a:hlinkClick xmlns:r="http://schemas.openxmlformats.org/officeDocument/2006/relationships" r:id="rId3"/>
            </a:rPr>
            <a:t>https://www.researchgate.net/figure/Diagram-of-the-fluidized-bed-pyrolysis-system_fig3_273461951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0" i="0" kern="1200"/>
            <a:t>Powell, D. (2021) </a:t>
          </a:r>
          <a:r>
            <a:rPr lang="en-GB" sz="800" b="0" i="1" kern="1200"/>
            <a:t>Barry biomass burner threatened with closure after Vale council finds ‘discrepancies.’</a:t>
          </a:r>
          <a:r>
            <a:rPr lang="en-GB" sz="800" b="0" i="0" kern="1200"/>
            <a:t> Available at: https://www.walesonline.co.uk/news/wales-news/barry-biomass-burner-threatened-closure-21466883. 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Liquid transportation fuels via large-scale fluidised-bed gasification of lignocellulosic biomass - Scientific Figure on ResearchGate. Available from: </a:t>
          </a:r>
          <a:r>
            <a:rPr lang="en-GB" sz="800" kern="1200">
              <a:hlinkClick xmlns:r="http://schemas.openxmlformats.org/officeDocument/2006/relationships" r:id="rId4"/>
            </a:rPr>
            <a:t>https://www.researchgate.net/figure/A-schematic-of-a-bubbling-fluidised-bed-gasifier-for-biomass-developed-and-offered-by_fig5_303309834</a:t>
          </a:r>
          <a:r>
            <a:rPr lang="en-GB" sz="800" kern="1200"/>
            <a:t> </a:t>
          </a:r>
          <a:endParaRPr lang="en-US" sz="800" kern="1200"/>
        </a:p>
      </dsp:txBody>
      <dsp:txXfrm rot="-5400000">
        <a:off x="2404353" y="3269034"/>
        <a:ext cx="8063220" cy="20146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1D8BA-E1C3-44E0-9430-6CD93381F7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5FAFA3-4071-70C2-6630-1220CD560A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7395F-0AA6-538E-56C7-BEAA864F7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85202-CF24-E71E-E40A-65E7B0C56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53114-FCC5-B194-0A0C-5499C6A4C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647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CD52A-0F44-E131-9362-4E0B264E3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4ABD7-5F97-CF47-5781-65F79EAE2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6AFB8-D883-EE91-E660-FD6ECFCC4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6327B-D3B2-1C18-D42A-629390EC6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D55AC-51BE-E5E0-4040-ADE411620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984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2717B-643D-BE8D-4C80-B76B2FA2F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484062-2F64-9C7D-6B12-513D6F3B5E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1F1A0-5284-4007-F600-BD009BB95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DA005-1D0C-6C11-5924-4A0B79DE2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6AEAA-F64B-38B0-1E3D-4DE7053AF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483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E8541-E2F1-25FF-8E69-E9684716B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0F6CD-7FE9-E23E-A5C0-6604F81D7F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7FEB8D-FC21-14D6-1D08-37EBF431B6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6E0247-4DE1-E3C9-B441-7C519FECC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A57F45-5AFA-C091-5049-4070F60A0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DFB820-E885-1E3B-3E86-9194FE904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389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E5EB9-C18F-B7B1-B93F-94A507F5B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1DAFC-B68B-550F-C56F-A7133242A2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B2BF19-9497-AEBB-43BF-E39B2BFF52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A56B72-EDDF-8ECE-7EEA-2C1DD6FC21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259F42-4C11-67ED-E279-15B58DB726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C6E31C-6419-AB74-CD34-77308BD8F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6AF47A-2027-7544-F3A0-B331AB4D0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3F126F-472A-F694-48F7-9336EF6EB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86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57688-3ABC-3A5A-1F5E-0A4C8BE0B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FD8BDB-1FB6-21C8-7162-75441FD2D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9ECB67-6542-5F4F-D238-6B1A5E7C5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F1786-6601-4D61-59A7-8FC3F3F33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786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99661A-2692-853C-3791-41E51C40B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EAE8DD-4C78-1AA5-72DA-9B5A2B262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2BA6A4-9E07-FF76-D472-FDA1B3BED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495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2AFF8-5B98-B498-AABA-49AC94252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64D3C-52DA-757F-14F2-68FA4753C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89D2B-77FE-F96C-71C4-A91B5C4E78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B01242-963C-76DD-3447-7623E7E7C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E55F2F-9D08-88F3-00B5-923F3A68F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3B57A7-CE81-82FB-A845-AC8DCFC15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573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C1F67-BCE4-559E-B815-24CB90FA8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986E2F-D641-F9D8-82FE-2E1C2126BB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590D29-4AE6-343B-5D7B-0EAF176159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03806B-87DB-17EE-45CF-B328455F3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840E8A-303A-23C8-0368-FAFF986B2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AB596C-F2FB-5CFE-AA1F-AFE3552DC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897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9F34A-D006-1BDF-61C6-D2CBD5F57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EA616E-7E46-F374-146C-B180677861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45A6D-D812-3F2A-A487-BD6EF0F99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A3E81-5C77-BAE3-F574-2E728B1DA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560E2B-58F8-0173-A05B-8E2D35436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771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71485F-66F5-A082-5204-5FD53FC299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6CC906-031E-E7E7-7AFF-4C58379E66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8C198A-20AF-5A92-EA59-1CE8BD519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9BBA8E-CD22-E991-4515-E6759748E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AAE1C-8DDF-9A2D-8434-72197C577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173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6FD789-FE36-99C0-4AF9-E8734A15A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BD4708-46EF-F062-5DCF-8D4014CD6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2AD620-43F4-D141-97D9-0774BA042E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57A565-B990-524D-8B8D-FB0D4AECDB33}" type="datetimeFigureOut">
              <a:rPr lang="en-GB" smtClean="0"/>
              <a:t>22/01/2023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FF9A1-85E4-FB6C-A56E-98A8073817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7D271-284F-464D-BE69-C35CCFBABB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5710F2-28A6-7746-8899-E26BCC06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209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1B963-2D40-C0E0-E9D3-077306CDD1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Barry Biomass Facility </a:t>
            </a:r>
          </a:p>
        </p:txBody>
      </p:sp>
      <p:sp>
        <p:nvSpPr>
          <p:cNvPr id="3079" name="Freeform: Shape 307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4" name="Picture 2" descr="Barry biomass burner threatened with closure after Vale council finds  'discrepancies' - Wales Online">
            <a:extLst>
              <a:ext uri="{FF2B5EF4-FFF2-40B4-BE49-F238E27FC236}">
                <a16:creationId xmlns:a16="http://schemas.microsoft.com/office/drawing/2014/main" id="{5787EF60-C863-E52C-9720-E7B2B6A475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02" r="20045"/>
          <a:stretch/>
        </p:blipFill>
        <p:spPr bwMode="auto"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1904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91D82-A00D-DB02-611B-F3B961B60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Biomass energy and how it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BAD32-F638-F429-396E-AA9FC9036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dirty="0"/>
              <a:t>Renewable energy</a:t>
            </a:r>
          </a:p>
          <a:p>
            <a:r>
              <a:rPr lang="en-GB" sz="2400" dirty="0"/>
              <a:t>Uses natural resources</a:t>
            </a:r>
          </a:p>
          <a:p>
            <a:r>
              <a:rPr lang="en-GB" sz="2400" dirty="0"/>
              <a:t>2008 proposal </a:t>
            </a:r>
          </a:p>
          <a:p>
            <a:pPr lvl="1"/>
            <a:r>
              <a:rPr lang="en-GB" sz="2000" dirty="0"/>
              <a:t>Pyrolysis</a:t>
            </a:r>
          </a:p>
          <a:p>
            <a:r>
              <a:rPr lang="en-GB" sz="2400" dirty="0"/>
              <a:t>2015 proposal</a:t>
            </a:r>
          </a:p>
          <a:p>
            <a:pPr lvl="1"/>
            <a:r>
              <a:rPr lang="en-GB" sz="2000" dirty="0"/>
              <a:t>Gasification technology</a:t>
            </a:r>
          </a:p>
        </p:txBody>
      </p:sp>
      <p:pic>
        <p:nvPicPr>
          <p:cNvPr id="5" name="Picture 4" descr="Light bulb on green grass">
            <a:extLst>
              <a:ext uri="{FF2B5EF4-FFF2-40B4-BE49-F238E27FC236}">
                <a16:creationId xmlns:a16="http://schemas.microsoft.com/office/drawing/2014/main" id="{30FA1117-316C-38D2-C8F6-9032155F44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077" r="23804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9FE2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F9B8F2F3-1B02-D8B7-3A9C-8B6052A38E4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5614" y="2808922"/>
            <a:ext cx="3612477" cy="2616518"/>
          </a:xfrm>
          <a:prstGeom prst="rect">
            <a:avLst/>
          </a:prstGeom>
        </p:spPr>
      </p:pic>
      <p:pic>
        <p:nvPicPr>
          <p:cNvPr id="4098" name="Picture 2" descr="A schematic of a bubbling fluidised-bed gasifier for biomass developed... |  Download Scientific Diagram">
            <a:extLst>
              <a:ext uri="{FF2B5EF4-FFF2-40B4-BE49-F238E27FC236}">
                <a16:creationId xmlns:a16="http://schemas.microsoft.com/office/drawing/2014/main" id="{DEA6F447-2D2C-9A21-72EA-494C41531C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5614" y="3436489"/>
            <a:ext cx="3154680" cy="2511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4847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B31936-A393-E8E9-514F-39A571105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How the biomass would help Barry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B5EEC8-9172-A5B8-8147-6F8399FFA6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722503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0295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897CFE4-836E-5A43-91E5-9A3143F9A1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2897CFE4-836E-5A43-91E5-9A3143F9A1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A7510A-6382-8347-A00E-01442FAEA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>
                                            <p:graphicEl>
                                              <a:dgm id="{6EA7510A-6382-8347-A00E-01442FAEAD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49B09C-39C7-AE4A-9EC9-DFE27C3FCB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2A49B09C-39C7-AE4A-9EC9-DFE27C3FCB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DCBD4AF-70CB-504E-B000-BBC5C55E35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>
                                            <p:graphicEl>
                                              <a:dgm id="{BDCBD4AF-70CB-504E-B000-BBC5C55E35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40FAFFB-5F60-EF42-8740-DC50E8BC39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5">
                                            <p:graphicEl>
                                              <a:dgm id="{D40FAFFB-5F60-EF42-8740-DC50E8BC39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B5E5C70-AEED-774D-A8BB-BDA6403BA0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EB5E5C70-AEED-774D-A8BB-BDA6403BA0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D65581B-5673-E343-895D-C3551C1800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5">
                                            <p:graphicEl>
                                              <a:dgm id="{CD65581B-5673-E343-895D-C3551C1800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F481569-0752-664F-9B8B-F83296F03B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EF481569-0752-664F-9B8B-F83296F03B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E8102D-8943-D040-944B-F33537ECDE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5">
                                            <p:graphicEl>
                                              <a:dgm id="{1DE8102D-8943-D040-944B-F33537ECDE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25E2AA9-10C9-4A14-BEA3-064CD0131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076F371-EE61-49EA-AA2A-3582C3AC9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863721" cy="4984915"/>
          </a:xfrm>
          <a:custGeom>
            <a:avLst/>
            <a:gdLst>
              <a:gd name="connsiteX0" fmla="*/ 0 w 5863721"/>
              <a:gd name="connsiteY0" fmla="*/ 0 h 4984915"/>
              <a:gd name="connsiteX1" fmla="*/ 5863721 w 5863721"/>
              <a:gd name="connsiteY1" fmla="*/ 0 h 4984915"/>
              <a:gd name="connsiteX2" fmla="*/ 5844576 w 5863721"/>
              <a:gd name="connsiteY2" fmla="*/ 326138 h 4984915"/>
              <a:gd name="connsiteX3" fmla="*/ 5796589 w 5863721"/>
              <a:gd name="connsiteY3" fmla="*/ 693884 h 4984915"/>
              <a:gd name="connsiteX4" fmla="*/ 148386 w 5863721"/>
              <a:gd name="connsiteY4" fmla="*/ 4951022 h 4984915"/>
              <a:gd name="connsiteX5" fmla="*/ 0 w 5863721"/>
              <a:gd name="connsiteY5" fmla="*/ 4930112 h 4984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27D767-8664-CB4E-5454-95CC1B66B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365125"/>
            <a:ext cx="3405821" cy="3117038"/>
          </a:xfrm>
        </p:spPr>
        <p:txBody>
          <a:bodyPr anchor="ctr">
            <a:normAutofit/>
          </a:bodyPr>
          <a:lstStyle/>
          <a:p>
            <a:r>
              <a:rPr lang="en-GB" dirty="0"/>
              <a:t>2008 Planning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53EAD-A256-69BC-DA89-E2C00B5C8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219" y="994145"/>
            <a:ext cx="5156364" cy="483249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Under old regulations from 1999</a:t>
            </a:r>
          </a:p>
          <a:p>
            <a:r>
              <a:rPr lang="en-GB" sz="2000" dirty="0"/>
              <a:t>Accepted by Welsh Government</a:t>
            </a:r>
          </a:p>
          <a:p>
            <a:pPr lvl="1"/>
            <a:r>
              <a:rPr lang="en-GB" sz="1800" dirty="0"/>
              <a:t>Not by local council</a:t>
            </a:r>
          </a:p>
          <a:p>
            <a:r>
              <a:rPr lang="en-GB" sz="2000" dirty="0"/>
              <a:t>Planning Case Officer deployed</a:t>
            </a:r>
          </a:p>
          <a:p>
            <a:r>
              <a:rPr lang="en-GB" sz="2000" dirty="0"/>
              <a:t>EIA regulations seemed fulfilled</a:t>
            </a:r>
          </a:p>
          <a:p>
            <a:pPr lvl="1"/>
            <a:r>
              <a:rPr lang="en-GB" sz="1800" dirty="0"/>
              <a:t>No real means for rejection</a:t>
            </a:r>
          </a:p>
          <a:p>
            <a:r>
              <a:rPr lang="en-GB" sz="2000" dirty="0"/>
              <a:t>Location was viable</a:t>
            </a:r>
          </a:p>
          <a:p>
            <a:pPr lvl="1"/>
            <a:r>
              <a:rPr lang="en-GB" sz="1800" dirty="0"/>
              <a:t>Power grid usage</a:t>
            </a:r>
          </a:p>
          <a:p>
            <a:pPr lvl="1"/>
            <a:r>
              <a:rPr lang="en-GB" sz="1800" dirty="0"/>
              <a:t>Transportation</a:t>
            </a:r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478007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25E2AA9-10C9-4A14-BEA3-064CD0131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076F371-EE61-49EA-AA2A-3582C3AC9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863721" cy="4984915"/>
          </a:xfrm>
          <a:custGeom>
            <a:avLst/>
            <a:gdLst>
              <a:gd name="connsiteX0" fmla="*/ 0 w 5863721"/>
              <a:gd name="connsiteY0" fmla="*/ 0 h 4984915"/>
              <a:gd name="connsiteX1" fmla="*/ 5863721 w 5863721"/>
              <a:gd name="connsiteY1" fmla="*/ 0 h 4984915"/>
              <a:gd name="connsiteX2" fmla="*/ 5844576 w 5863721"/>
              <a:gd name="connsiteY2" fmla="*/ 326138 h 4984915"/>
              <a:gd name="connsiteX3" fmla="*/ 5796589 w 5863721"/>
              <a:gd name="connsiteY3" fmla="*/ 693884 h 4984915"/>
              <a:gd name="connsiteX4" fmla="*/ 148386 w 5863721"/>
              <a:gd name="connsiteY4" fmla="*/ 4951022 h 4984915"/>
              <a:gd name="connsiteX5" fmla="*/ 0 w 5863721"/>
              <a:gd name="connsiteY5" fmla="*/ 4930112 h 4984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C0081-BEF4-E96A-57DD-9E3D3DF94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365125"/>
            <a:ext cx="3405821" cy="3117038"/>
          </a:xfrm>
        </p:spPr>
        <p:txBody>
          <a:bodyPr anchor="ctr">
            <a:normAutofit/>
          </a:bodyPr>
          <a:lstStyle/>
          <a:p>
            <a:r>
              <a:rPr lang="en-GB" dirty="0"/>
              <a:t>2015 Planning Application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5ABD5-4DD3-651A-DB76-A570891C1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219" y="994145"/>
            <a:ext cx="5156364" cy="483249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Under different regulations</a:t>
            </a:r>
          </a:p>
          <a:p>
            <a:r>
              <a:rPr lang="en-GB" sz="2000" dirty="0"/>
              <a:t>Components not even referenced</a:t>
            </a:r>
          </a:p>
          <a:p>
            <a:pPr lvl="1"/>
            <a:r>
              <a:rPr lang="en-GB" sz="1800" dirty="0"/>
              <a:t>Flood risks</a:t>
            </a:r>
          </a:p>
          <a:p>
            <a:pPr lvl="1"/>
            <a:r>
              <a:rPr lang="en-GB" sz="1800" dirty="0"/>
              <a:t>Health for workers</a:t>
            </a:r>
          </a:p>
          <a:p>
            <a:pPr lvl="1"/>
            <a:r>
              <a:rPr lang="en-GB" sz="1800" dirty="0"/>
              <a:t>Location changes</a:t>
            </a:r>
          </a:p>
          <a:p>
            <a:r>
              <a:rPr lang="en-GB" sz="2000" dirty="0"/>
              <a:t>Change in use</a:t>
            </a:r>
          </a:p>
          <a:p>
            <a:r>
              <a:rPr lang="en-GB" sz="2000" dirty="0"/>
              <a:t>Major changes to support rejection</a:t>
            </a:r>
          </a:p>
          <a:p>
            <a:pPr lvl="1"/>
            <a:r>
              <a:rPr lang="en-GB" sz="1800" dirty="0"/>
              <a:t>Layout changes</a:t>
            </a:r>
          </a:p>
          <a:p>
            <a:pPr lvl="1"/>
            <a:r>
              <a:rPr lang="en-GB" sz="1800" dirty="0"/>
              <a:t>Usage of waste</a:t>
            </a:r>
          </a:p>
        </p:txBody>
      </p:sp>
    </p:spTree>
    <p:extLst>
      <p:ext uri="{BB962C8B-B14F-4D97-AF65-F5344CB8AC3E}">
        <p14:creationId xmlns:p14="http://schemas.microsoft.com/office/powerpoint/2010/main" val="15146789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348AC-1B87-40E2-4386-7009806B2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91090"/>
            <a:ext cx="105155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Major Differences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F912F2-E384-0479-1D8D-74150125FB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0702321"/>
              </p:ext>
            </p:extLst>
          </p:nvPr>
        </p:nvGraphicFramePr>
        <p:xfrm>
          <a:off x="838200" y="2013581"/>
          <a:ext cx="10515599" cy="41411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30352">
                  <a:extLst>
                    <a:ext uri="{9D8B030D-6E8A-4147-A177-3AD203B41FA5}">
                      <a16:colId xmlns:a16="http://schemas.microsoft.com/office/drawing/2014/main" val="3547638273"/>
                    </a:ext>
                  </a:extLst>
                </a:gridCol>
                <a:gridCol w="3524449">
                  <a:extLst>
                    <a:ext uri="{9D8B030D-6E8A-4147-A177-3AD203B41FA5}">
                      <a16:colId xmlns:a16="http://schemas.microsoft.com/office/drawing/2014/main" val="3131195375"/>
                    </a:ext>
                  </a:extLst>
                </a:gridCol>
                <a:gridCol w="3460798">
                  <a:extLst>
                    <a:ext uri="{9D8B030D-6E8A-4147-A177-3AD203B41FA5}">
                      <a16:colId xmlns:a16="http://schemas.microsoft.com/office/drawing/2014/main" val="1098290624"/>
                    </a:ext>
                  </a:extLst>
                </a:gridCol>
              </a:tblGrid>
              <a:tr h="31693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2008 Planning Application 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2015 Planning Application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extLst>
                  <a:ext uri="{0D108BD9-81ED-4DB2-BD59-A6C34878D82A}">
                    <a16:rowId xmlns:a16="http://schemas.microsoft.com/office/drawing/2014/main" val="1678558159"/>
                  </a:ext>
                </a:extLst>
              </a:tr>
              <a:tr h="31693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Generation Output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9MW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10MW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extLst>
                  <a:ext uri="{0D108BD9-81ED-4DB2-BD59-A6C34878D82A}">
                    <a16:rowId xmlns:a16="http://schemas.microsoft.com/office/drawing/2014/main" val="2121646530"/>
                  </a:ext>
                </a:extLst>
              </a:tr>
              <a:tr h="175891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Building Footprint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2700 sqm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One Building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2497sqm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Wood Storage Buildings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Turbine Buildings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ACC Unit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extLst>
                  <a:ext uri="{0D108BD9-81ED-4DB2-BD59-A6C34878D82A}">
                    <a16:rowId xmlns:a16="http://schemas.microsoft.com/office/drawing/2014/main" val="1418364307"/>
                  </a:ext>
                </a:extLst>
              </a:tr>
              <a:tr h="31693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Building Height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14m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23m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extLst>
                  <a:ext uri="{0D108BD9-81ED-4DB2-BD59-A6C34878D82A}">
                    <a16:rowId xmlns:a16="http://schemas.microsoft.com/office/drawing/2014/main" val="3829858975"/>
                  </a:ext>
                </a:extLst>
              </a:tr>
              <a:tr h="31693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Syngas production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Pyrolysis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Fluidised bed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extLst>
                  <a:ext uri="{0D108BD9-81ED-4DB2-BD59-A6C34878D82A}">
                    <a16:rowId xmlns:a16="http://schemas.microsoft.com/office/drawing/2014/main" val="1087238271"/>
                  </a:ext>
                </a:extLst>
              </a:tr>
              <a:tr h="31693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Combined Heat and Power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Yes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No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extLst>
                  <a:ext uri="{0D108BD9-81ED-4DB2-BD59-A6C34878D82A}">
                    <a16:rowId xmlns:a16="http://schemas.microsoft.com/office/drawing/2014/main" val="2658633830"/>
                  </a:ext>
                </a:extLst>
              </a:tr>
              <a:tr h="79759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Operational Days 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7 days a week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5 days a week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1200"/>
                        </a:spcAft>
                      </a:pPr>
                      <a:r>
                        <a:rPr lang="en-GB" sz="1400">
                          <a:effectLst/>
                        </a:rPr>
                        <a:t>Plant Self-operational 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7249" marR="77249" marT="0" marB="0"/>
                </a:tc>
                <a:extLst>
                  <a:ext uri="{0D108BD9-81ED-4DB2-BD59-A6C34878D82A}">
                    <a16:rowId xmlns:a16="http://schemas.microsoft.com/office/drawing/2014/main" val="1924552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24350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ABD503-C0FB-C505-F2AE-CD5606572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Concerns and Impacts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E5449-AED2-5147-54E7-274829E87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Significant competition from locals</a:t>
            </a:r>
          </a:p>
          <a:p>
            <a:r>
              <a:rPr lang="en-GB" dirty="0"/>
              <a:t>Unknown gaps in the proposals</a:t>
            </a:r>
          </a:p>
          <a:p>
            <a:r>
              <a:rPr lang="en-GB" dirty="0"/>
              <a:t>Concerns </a:t>
            </a:r>
          </a:p>
          <a:p>
            <a:pPr lvl="1"/>
            <a:r>
              <a:rPr lang="en-GB" sz="2000" dirty="0"/>
              <a:t>Control of waste</a:t>
            </a:r>
          </a:p>
          <a:p>
            <a:pPr lvl="1"/>
            <a:r>
              <a:rPr lang="en-GB" sz="2000" dirty="0"/>
              <a:t>Pollution which was not detailed </a:t>
            </a:r>
          </a:p>
          <a:p>
            <a:pPr lvl="1"/>
            <a:r>
              <a:rPr lang="en-GB" sz="2000" dirty="0"/>
              <a:t>Water pollution</a:t>
            </a:r>
          </a:p>
          <a:p>
            <a:pPr lvl="1"/>
            <a:r>
              <a:rPr lang="en-GB" sz="2000" dirty="0"/>
              <a:t>Noise pollution</a:t>
            </a:r>
          </a:p>
        </p:txBody>
      </p:sp>
    </p:spTree>
    <p:extLst>
      <p:ext uri="{BB962C8B-B14F-4D97-AF65-F5344CB8AC3E}">
        <p14:creationId xmlns:p14="http://schemas.microsoft.com/office/powerpoint/2010/main" val="321037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7578B-BF71-B799-0041-46F7F7CC3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 of events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E75BD-F93E-AD72-1EFD-03A626584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Lack of knowledge</a:t>
            </a:r>
          </a:p>
          <a:p>
            <a:r>
              <a:rPr lang="en-GB" dirty="0"/>
              <a:t>No detailed long-term plan</a:t>
            </a:r>
          </a:p>
          <a:p>
            <a:r>
              <a:rPr lang="en-GB" dirty="0"/>
              <a:t>Could have other locations with less conflict</a:t>
            </a:r>
          </a:p>
          <a:p>
            <a:r>
              <a:rPr lang="en-GB" dirty="0"/>
              <a:t>No progression in environmental assessments</a:t>
            </a:r>
          </a:p>
          <a:p>
            <a:r>
              <a:rPr lang="en-GB" dirty="0"/>
              <a:t>Closed in 2021 </a:t>
            </a:r>
          </a:p>
        </p:txBody>
      </p:sp>
    </p:spTree>
    <p:extLst>
      <p:ext uri="{BB962C8B-B14F-4D97-AF65-F5344CB8AC3E}">
        <p14:creationId xmlns:p14="http://schemas.microsoft.com/office/powerpoint/2010/main" val="2405877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357295-D150-1D6A-5590-890B1D2708C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259080"/>
          <a:ext cx="10576560" cy="6598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4907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9E50AEA0-DA22-7E4C-FC3C-C2270F2E3A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77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B36A58-FD27-406B-031E-6C0302180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532" y="1695576"/>
            <a:ext cx="8652938" cy="28571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8000" dirty="0"/>
              <a:t>Any questions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21388497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1237</TotalTime>
  <Words>684</Words>
  <Application>Microsoft Macintosh PowerPoint</Application>
  <PresentationFormat>Widescreen</PresentationFormat>
  <Paragraphs>91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Barry Biomass Facility </vt:lpstr>
      <vt:lpstr>Biomass energy and how it works</vt:lpstr>
      <vt:lpstr>How the biomass would help Barry</vt:lpstr>
      <vt:lpstr>2008 Planning Application</vt:lpstr>
      <vt:lpstr>2015 Planning Application </vt:lpstr>
      <vt:lpstr>Major Differences</vt:lpstr>
      <vt:lpstr>Concerns and Impacts</vt:lpstr>
      <vt:lpstr>Conclusion of events</vt:lpstr>
      <vt:lpstr>PowerPoint Presentation</vt:lpstr>
      <vt:lpstr>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Barry Biomass Facility </dc:title>
  <dc:creator>joe allwood</dc:creator>
  <cp:lastModifiedBy>joe allwood</cp:lastModifiedBy>
  <cp:revision>4</cp:revision>
  <dcterms:created xsi:type="dcterms:W3CDTF">2023-01-22T16:57:42Z</dcterms:created>
  <dcterms:modified xsi:type="dcterms:W3CDTF">2023-01-23T13:34:59Z</dcterms:modified>
</cp:coreProperties>
</file>