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38404800" cy="32918400"/>
  <p:notesSz cx="6858000" cy="9144000"/>
  <p:defaultTextStyle>
    <a:defPPr>
      <a:defRPr lang="en-US"/>
    </a:defPPr>
    <a:lvl1pPr marL="0" algn="l" defTabSz="4075572" rtl="0" eaLnBrk="1" latinLnBrk="0" hangingPunct="1">
      <a:defRPr sz="8000" kern="1200">
        <a:solidFill>
          <a:schemeClr val="tx1"/>
        </a:solidFill>
        <a:latin typeface="+mn-lt"/>
        <a:ea typeface="+mn-ea"/>
        <a:cs typeface="+mn-cs"/>
      </a:defRPr>
    </a:lvl1pPr>
    <a:lvl2pPr marL="2037786" algn="l" defTabSz="4075572" rtl="0" eaLnBrk="1" latinLnBrk="0" hangingPunct="1">
      <a:defRPr sz="8000" kern="1200">
        <a:solidFill>
          <a:schemeClr val="tx1"/>
        </a:solidFill>
        <a:latin typeface="+mn-lt"/>
        <a:ea typeface="+mn-ea"/>
        <a:cs typeface="+mn-cs"/>
      </a:defRPr>
    </a:lvl2pPr>
    <a:lvl3pPr marL="4075572" algn="l" defTabSz="4075572" rtl="0" eaLnBrk="1" latinLnBrk="0" hangingPunct="1">
      <a:defRPr sz="8000" kern="1200">
        <a:solidFill>
          <a:schemeClr val="tx1"/>
        </a:solidFill>
        <a:latin typeface="+mn-lt"/>
        <a:ea typeface="+mn-ea"/>
        <a:cs typeface="+mn-cs"/>
      </a:defRPr>
    </a:lvl3pPr>
    <a:lvl4pPr marL="6113358" algn="l" defTabSz="4075572" rtl="0" eaLnBrk="1" latinLnBrk="0" hangingPunct="1">
      <a:defRPr sz="8000" kern="1200">
        <a:solidFill>
          <a:schemeClr val="tx1"/>
        </a:solidFill>
        <a:latin typeface="+mn-lt"/>
        <a:ea typeface="+mn-ea"/>
        <a:cs typeface="+mn-cs"/>
      </a:defRPr>
    </a:lvl4pPr>
    <a:lvl5pPr marL="8151144" algn="l" defTabSz="4075572" rtl="0" eaLnBrk="1" latinLnBrk="0" hangingPunct="1">
      <a:defRPr sz="8000" kern="1200">
        <a:solidFill>
          <a:schemeClr val="tx1"/>
        </a:solidFill>
        <a:latin typeface="+mn-lt"/>
        <a:ea typeface="+mn-ea"/>
        <a:cs typeface="+mn-cs"/>
      </a:defRPr>
    </a:lvl5pPr>
    <a:lvl6pPr marL="10188931" algn="l" defTabSz="4075572" rtl="0" eaLnBrk="1" latinLnBrk="0" hangingPunct="1">
      <a:defRPr sz="8000" kern="1200">
        <a:solidFill>
          <a:schemeClr val="tx1"/>
        </a:solidFill>
        <a:latin typeface="+mn-lt"/>
        <a:ea typeface="+mn-ea"/>
        <a:cs typeface="+mn-cs"/>
      </a:defRPr>
    </a:lvl6pPr>
    <a:lvl7pPr marL="12226717" algn="l" defTabSz="4075572" rtl="0" eaLnBrk="1" latinLnBrk="0" hangingPunct="1">
      <a:defRPr sz="8000" kern="1200">
        <a:solidFill>
          <a:schemeClr val="tx1"/>
        </a:solidFill>
        <a:latin typeface="+mn-lt"/>
        <a:ea typeface="+mn-ea"/>
        <a:cs typeface="+mn-cs"/>
      </a:defRPr>
    </a:lvl7pPr>
    <a:lvl8pPr marL="14264503" algn="l" defTabSz="4075572" rtl="0" eaLnBrk="1" latinLnBrk="0" hangingPunct="1">
      <a:defRPr sz="8000" kern="1200">
        <a:solidFill>
          <a:schemeClr val="tx1"/>
        </a:solidFill>
        <a:latin typeface="+mn-lt"/>
        <a:ea typeface="+mn-ea"/>
        <a:cs typeface="+mn-cs"/>
      </a:defRPr>
    </a:lvl8pPr>
    <a:lvl9pPr marL="16302289" algn="l" defTabSz="4075572" rtl="0" eaLnBrk="1" latinLnBrk="0" hangingPunct="1">
      <a:defRPr sz="80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9926" autoAdjust="0"/>
    <p:restoredTop sz="89427" autoAdjust="0"/>
  </p:normalViewPr>
  <p:slideViewPr>
    <p:cSldViewPr>
      <p:cViewPr varScale="1">
        <p:scale>
          <a:sx n="13" d="100"/>
          <a:sy n="13" d="100"/>
        </p:scale>
        <p:origin x="-2160" y="-198"/>
      </p:cViewPr>
      <p:guideLst>
        <p:guide orient="horz" pos="10368"/>
        <p:guide pos="12096"/>
      </p:guideLst>
    </p:cSldViewPr>
  </p:slideViewPr>
  <p:notesTextViewPr>
    <p:cViewPr>
      <p:scale>
        <a:sx n="100" d="100"/>
        <a:sy n="100" d="100"/>
      </p:scale>
      <p:origin x="0" y="2604"/>
    </p:cViewPr>
  </p:notesTextViewPr>
  <p:gridSpacing cx="78028800" cy="780288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B618AD-3B7C-40B0-93DD-6EB4B35A8655}" type="datetimeFigureOut">
              <a:rPr lang="en-US" smtClean="0"/>
              <a:t>6/3/2021</a:t>
            </a:fld>
            <a:endParaRPr lang="en-GB"/>
          </a:p>
        </p:txBody>
      </p:sp>
      <p:sp>
        <p:nvSpPr>
          <p:cNvPr id="4" name="Slide Image Placeholder 3"/>
          <p:cNvSpPr>
            <a:spLocks noGrp="1" noRot="1" noChangeAspect="1"/>
          </p:cNvSpPr>
          <p:nvPr>
            <p:ph type="sldImg" idx="2"/>
          </p:nvPr>
        </p:nvSpPr>
        <p:spPr>
          <a:xfrm>
            <a:off x="1428750" y="685800"/>
            <a:ext cx="40005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35B7AF-C8F7-4ED3-80C6-138E733C066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4075572" rtl="0" eaLnBrk="1" latinLnBrk="0" hangingPunct="1">
      <a:defRPr sz="5300" kern="1200">
        <a:solidFill>
          <a:schemeClr val="tx1"/>
        </a:solidFill>
        <a:latin typeface="+mn-lt"/>
        <a:ea typeface="+mn-ea"/>
        <a:cs typeface="+mn-cs"/>
      </a:defRPr>
    </a:lvl1pPr>
    <a:lvl2pPr marL="2037786" algn="l" defTabSz="4075572" rtl="0" eaLnBrk="1" latinLnBrk="0" hangingPunct="1">
      <a:defRPr sz="5300" kern="1200">
        <a:solidFill>
          <a:schemeClr val="tx1"/>
        </a:solidFill>
        <a:latin typeface="+mn-lt"/>
        <a:ea typeface="+mn-ea"/>
        <a:cs typeface="+mn-cs"/>
      </a:defRPr>
    </a:lvl2pPr>
    <a:lvl3pPr marL="4075572" algn="l" defTabSz="4075572" rtl="0" eaLnBrk="1" latinLnBrk="0" hangingPunct="1">
      <a:defRPr sz="5300" kern="1200">
        <a:solidFill>
          <a:schemeClr val="tx1"/>
        </a:solidFill>
        <a:latin typeface="+mn-lt"/>
        <a:ea typeface="+mn-ea"/>
        <a:cs typeface="+mn-cs"/>
      </a:defRPr>
    </a:lvl3pPr>
    <a:lvl4pPr marL="6113358" algn="l" defTabSz="4075572" rtl="0" eaLnBrk="1" latinLnBrk="0" hangingPunct="1">
      <a:defRPr sz="5300" kern="1200">
        <a:solidFill>
          <a:schemeClr val="tx1"/>
        </a:solidFill>
        <a:latin typeface="+mn-lt"/>
        <a:ea typeface="+mn-ea"/>
        <a:cs typeface="+mn-cs"/>
      </a:defRPr>
    </a:lvl4pPr>
    <a:lvl5pPr marL="8151144" algn="l" defTabSz="4075572" rtl="0" eaLnBrk="1" latinLnBrk="0" hangingPunct="1">
      <a:defRPr sz="5300" kern="1200">
        <a:solidFill>
          <a:schemeClr val="tx1"/>
        </a:solidFill>
        <a:latin typeface="+mn-lt"/>
        <a:ea typeface="+mn-ea"/>
        <a:cs typeface="+mn-cs"/>
      </a:defRPr>
    </a:lvl5pPr>
    <a:lvl6pPr marL="10188931" algn="l" defTabSz="4075572" rtl="0" eaLnBrk="1" latinLnBrk="0" hangingPunct="1">
      <a:defRPr sz="5300" kern="1200">
        <a:solidFill>
          <a:schemeClr val="tx1"/>
        </a:solidFill>
        <a:latin typeface="+mn-lt"/>
        <a:ea typeface="+mn-ea"/>
        <a:cs typeface="+mn-cs"/>
      </a:defRPr>
    </a:lvl6pPr>
    <a:lvl7pPr marL="12226717" algn="l" defTabSz="4075572" rtl="0" eaLnBrk="1" latinLnBrk="0" hangingPunct="1">
      <a:defRPr sz="5300" kern="1200">
        <a:solidFill>
          <a:schemeClr val="tx1"/>
        </a:solidFill>
        <a:latin typeface="+mn-lt"/>
        <a:ea typeface="+mn-ea"/>
        <a:cs typeface="+mn-cs"/>
      </a:defRPr>
    </a:lvl7pPr>
    <a:lvl8pPr marL="14264503" algn="l" defTabSz="4075572" rtl="0" eaLnBrk="1" latinLnBrk="0" hangingPunct="1">
      <a:defRPr sz="5300" kern="1200">
        <a:solidFill>
          <a:schemeClr val="tx1"/>
        </a:solidFill>
        <a:latin typeface="+mn-lt"/>
        <a:ea typeface="+mn-ea"/>
        <a:cs typeface="+mn-cs"/>
      </a:defRPr>
    </a:lvl8pPr>
    <a:lvl9pPr marL="16302289" algn="l" defTabSz="4075572" rtl="0" eaLnBrk="1" latinLnBrk="0" hangingPunct="1">
      <a:defRPr sz="5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28750" y="685800"/>
            <a:ext cx="4000500" cy="3429000"/>
          </a:xfrm>
        </p:spPr>
      </p:sp>
      <p:sp>
        <p:nvSpPr>
          <p:cNvPr id="3" name="Notes Placeholder 2"/>
          <p:cNvSpPr>
            <a:spLocks noGrp="1"/>
          </p:cNvSpPr>
          <p:nvPr>
            <p:ph type="body" idx="1"/>
          </p:nvPr>
        </p:nvSpPr>
        <p:spPr/>
        <p:txBody>
          <a:bodyPr>
            <a:normAutofit fontScale="70000" lnSpcReduction="20000"/>
          </a:bodyPr>
          <a:lstStyle/>
          <a:p>
            <a:r>
              <a:rPr lang="en-GB" sz="1200" b="1" kern="1200" dirty="0" smtClean="0">
                <a:solidFill>
                  <a:schemeClr val="tx1"/>
                </a:solidFill>
                <a:latin typeface="+mn-lt"/>
                <a:ea typeface="+mn-ea"/>
                <a:cs typeface="+mn-cs"/>
              </a:rPr>
              <a:t>Knowledge and Information Management</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This presentation aims to describe the concepts of knowledge management value chain for the area related to knowledge acquisition in context with one of the leading ecommerce and technology companies of the US, Amazon. The presentation describes the in-depth detail on the practices adopted by Amazon related to knowledge acquisition.</a:t>
            </a:r>
          </a:p>
          <a:p>
            <a:endParaRPr lang="en-GB"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Knowledge management Value Chain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Knowledge management is known as a set of business processes build in a company to create, transfer, store and apply knowledge. In the case of Amazon, it helps the company to implement knowledge in its business processes. The figure in the presentation the five value adding steps in the knowledge management value chain (Al-</a:t>
            </a:r>
            <a:r>
              <a:rPr lang="en-GB" sz="1200" kern="1200" dirty="0" err="1" smtClean="0">
                <a:solidFill>
                  <a:schemeClr val="tx1"/>
                </a:solidFill>
                <a:latin typeface="+mn-lt"/>
                <a:ea typeface="+mn-ea"/>
                <a:cs typeface="+mn-cs"/>
              </a:rPr>
              <a:t>Emran</a:t>
            </a:r>
            <a:r>
              <a:rPr lang="en-GB" sz="1200" kern="1200" dirty="0" smtClean="0">
                <a:solidFill>
                  <a:schemeClr val="tx1"/>
                </a:solidFill>
                <a:latin typeface="+mn-lt"/>
                <a:ea typeface="+mn-ea"/>
                <a:cs typeface="+mn-cs"/>
              </a:rPr>
              <a:t> et al., 2018). The four stages in the knowledge management value chain include knowledge acquisition, knowledge application, knowledge storage and knowledge dissemination.  Each stage in this model adds value to raw information as well as data to convert them into more useful information.</a:t>
            </a:r>
          </a:p>
          <a:p>
            <a:endParaRPr lang="en-GB"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Knowledge acquisition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Companies acquire knowledge in several ways based on the type of knowledge they intend to seek. Knowledge acquisition is known as knowledge that businesses aims to collect from several internal and external sources. In the terms of external knowledge sources, they are essential where companies are required to take holistic view of the entire value chain. It generally comprises of partners, investors, customers, competitors, suppliers external experts. The management of Amazon ensures to gather information and data from the users at the time of site navigation such as time spent during browning of each page. The management of the company also exploits external database including census data for gathering the knowledge and information related to demographics (</a:t>
            </a:r>
            <a:r>
              <a:rPr lang="en-GB" sz="1200" kern="1200" dirty="0" err="1" smtClean="0">
                <a:solidFill>
                  <a:schemeClr val="tx1"/>
                </a:solidFill>
                <a:latin typeface="+mn-lt"/>
                <a:ea typeface="+mn-ea"/>
                <a:cs typeface="+mn-cs"/>
              </a:rPr>
              <a:t>Castelli</a:t>
            </a:r>
            <a:r>
              <a:rPr lang="en-GB" sz="1200" kern="1200" dirty="0" smtClean="0">
                <a:solidFill>
                  <a:schemeClr val="tx1"/>
                </a:solidFill>
                <a:latin typeface="+mn-lt"/>
                <a:ea typeface="+mn-ea"/>
                <a:cs typeface="+mn-cs"/>
              </a:rPr>
              <a:t> et al., 2018). The organisation also collects knowledge by effectively developing the online expert networks to make the employees to oversee for the experts in the company who has complete knowledge related to tools and software of knowledge management. For external sources such as customers, the knowledge is gathered from three distinct ways. It includes knowledge about customers which is concerned with the buying practices and experience of the customers. The other includes knowledge for customers which include gathering information within the organisation and knowledge from customers which is the type of data which is associated with the suppliers, markets etc. Amazon utilises tacit knowledge which largely depends upon the customer experience. It is further concerned with cultural beliefs, values, attributes, expertise, skills and so on.</a:t>
            </a:r>
            <a:r>
              <a:rPr lang="en-GB" sz="1200" kern="1200" baseline="0" dirty="0" smtClean="0">
                <a:solidFill>
                  <a:schemeClr val="tx1"/>
                </a:solidFill>
                <a:latin typeface="+mn-lt"/>
                <a:ea typeface="+mn-ea"/>
                <a:cs typeface="+mn-cs"/>
              </a:rPr>
              <a:t> </a:t>
            </a:r>
            <a:r>
              <a:rPr lang="en-GB" sz="1200" kern="1200" baseline="0" smtClean="0">
                <a:solidFill>
                  <a:schemeClr val="tx1"/>
                </a:solidFill>
                <a:latin typeface="+mn-lt"/>
                <a:ea typeface="+mn-ea"/>
                <a:cs typeface="+mn-cs"/>
              </a:rPr>
              <a:t>The</a:t>
            </a:r>
            <a:r>
              <a:rPr lang="en-GB" sz="1200" kern="1200" smtClean="0">
                <a:solidFill>
                  <a:schemeClr val="tx1"/>
                </a:solidFill>
                <a:latin typeface="+mn-lt"/>
                <a:ea typeface="+mn-ea"/>
                <a:cs typeface="+mn-cs"/>
              </a:rPr>
              <a:t> </a:t>
            </a:r>
            <a:r>
              <a:rPr lang="en-GB" sz="1200" kern="1200" dirty="0" smtClean="0">
                <a:solidFill>
                  <a:schemeClr val="tx1"/>
                </a:solidFill>
                <a:latin typeface="+mn-lt"/>
                <a:ea typeface="+mn-ea"/>
                <a:cs typeface="+mn-cs"/>
              </a:rPr>
              <a:t>accuracy as well as reliability of such knowledge is evaluated by the IT professionals which further assists in developing new knowledge. The company uses knowledge acquisition to develop corporate libraries of documents, best practices, reports, and motivates workforce to build documents depending upon their experience. The company also creates knowledge by discovering several patterns in corporate data or by accessing workstation related to knowledge where IT team can discover new knowledge (</a:t>
            </a:r>
            <a:r>
              <a:rPr lang="en-GB" sz="1200" kern="1200" dirty="0" err="1" smtClean="0">
                <a:solidFill>
                  <a:schemeClr val="tx1"/>
                </a:solidFill>
                <a:latin typeface="+mn-lt"/>
                <a:ea typeface="+mn-ea"/>
                <a:cs typeface="+mn-cs"/>
              </a:rPr>
              <a:t>Turulja</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bajgoric</a:t>
            </a:r>
            <a:r>
              <a:rPr lang="en-GB" sz="1200" kern="1200" dirty="0" smtClean="0">
                <a:solidFill>
                  <a:schemeClr val="tx1"/>
                </a:solidFill>
                <a:latin typeface="+mn-lt"/>
                <a:ea typeface="+mn-ea"/>
                <a:cs typeface="+mn-cs"/>
              </a:rPr>
              <a:t>, 2020).</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presentation covered the various aspects of knowledge acquisition in Amazon followed by the use of tacit knowledge. The presentation further described the practices and activities associated with the knowledge acquisition in Amazon.</a:t>
            </a:r>
          </a:p>
          <a:p>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References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Al-</a:t>
            </a:r>
            <a:r>
              <a:rPr lang="en-GB" sz="1200" kern="1200" dirty="0" err="1" smtClean="0">
                <a:solidFill>
                  <a:schemeClr val="tx1"/>
                </a:solidFill>
                <a:latin typeface="+mn-lt"/>
                <a:ea typeface="+mn-ea"/>
                <a:cs typeface="+mn-cs"/>
              </a:rPr>
              <a:t>Emran</a:t>
            </a:r>
            <a:r>
              <a:rPr lang="en-GB" sz="1200" kern="1200" dirty="0" smtClean="0">
                <a:solidFill>
                  <a:schemeClr val="tx1"/>
                </a:solidFill>
                <a:latin typeface="+mn-lt"/>
                <a:ea typeface="+mn-ea"/>
                <a:cs typeface="+mn-cs"/>
              </a:rPr>
              <a:t>, M., </a:t>
            </a:r>
            <a:r>
              <a:rPr lang="en-GB" sz="1200" kern="1200" dirty="0" err="1" smtClean="0">
                <a:solidFill>
                  <a:schemeClr val="tx1"/>
                </a:solidFill>
                <a:latin typeface="+mn-lt"/>
                <a:ea typeface="+mn-ea"/>
                <a:cs typeface="+mn-cs"/>
              </a:rPr>
              <a:t>Mezhuyev</a:t>
            </a:r>
            <a:r>
              <a:rPr lang="en-GB" sz="1200" kern="1200" dirty="0" smtClean="0">
                <a:solidFill>
                  <a:schemeClr val="tx1"/>
                </a:solidFill>
                <a:latin typeface="+mn-lt"/>
                <a:ea typeface="+mn-ea"/>
                <a:cs typeface="+mn-cs"/>
              </a:rPr>
              <a:t>, V., </a:t>
            </a:r>
            <a:r>
              <a:rPr lang="en-GB" sz="1200" kern="1200" dirty="0" err="1" smtClean="0">
                <a:solidFill>
                  <a:schemeClr val="tx1"/>
                </a:solidFill>
                <a:latin typeface="+mn-lt"/>
                <a:ea typeface="+mn-ea"/>
                <a:cs typeface="+mn-cs"/>
              </a:rPr>
              <a:t>Kamaludin</a:t>
            </a:r>
            <a:r>
              <a:rPr lang="en-GB" sz="1200" kern="1200" dirty="0" smtClean="0">
                <a:solidFill>
                  <a:schemeClr val="tx1"/>
                </a:solidFill>
                <a:latin typeface="+mn-lt"/>
                <a:ea typeface="+mn-ea"/>
                <a:cs typeface="+mn-cs"/>
              </a:rPr>
              <a:t>, A. and </a:t>
            </a:r>
            <a:r>
              <a:rPr lang="en-GB" sz="1200" kern="1200" dirty="0" err="1" smtClean="0">
                <a:solidFill>
                  <a:schemeClr val="tx1"/>
                </a:solidFill>
                <a:latin typeface="+mn-lt"/>
                <a:ea typeface="+mn-ea"/>
                <a:cs typeface="+mn-cs"/>
              </a:rPr>
              <a:t>Shaalan</a:t>
            </a:r>
            <a:r>
              <a:rPr lang="en-GB" sz="1200" kern="1200" dirty="0" smtClean="0">
                <a:solidFill>
                  <a:schemeClr val="tx1"/>
                </a:solidFill>
                <a:latin typeface="+mn-lt"/>
                <a:ea typeface="+mn-ea"/>
                <a:cs typeface="+mn-cs"/>
              </a:rPr>
              <a:t>, K. (2018). The impact of knowledge management processes on information systems: A systematic review. </a:t>
            </a:r>
            <a:r>
              <a:rPr lang="en-GB" sz="1200" i="1" kern="1200" dirty="0" smtClean="0">
                <a:solidFill>
                  <a:schemeClr val="tx1"/>
                </a:solidFill>
                <a:latin typeface="+mn-lt"/>
                <a:ea typeface="+mn-ea"/>
                <a:cs typeface="+mn-cs"/>
              </a:rPr>
              <a:t>International Journal of Information Management</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43</a:t>
            </a:r>
            <a:r>
              <a:rPr lang="en-GB" sz="1200" kern="1200" dirty="0" smtClean="0">
                <a:solidFill>
                  <a:schemeClr val="tx1"/>
                </a:solidFill>
                <a:latin typeface="+mn-lt"/>
                <a:ea typeface="+mn-ea"/>
                <a:cs typeface="+mn-cs"/>
              </a:rPr>
              <a:t>, pp.173-187.</a:t>
            </a:r>
          </a:p>
          <a:p>
            <a:r>
              <a:rPr lang="en-GB" sz="1200" kern="1200" dirty="0" err="1" smtClean="0">
                <a:solidFill>
                  <a:schemeClr val="tx1"/>
                </a:solidFill>
                <a:latin typeface="+mn-lt"/>
                <a:ea typeface="+mn-ea"/>
                <a:cs typeface="+mn-cs"/>
              </a:rPr>
              <a:t>Castelli</a:t>
            </a:r>
            <a:r>
              <a:rPr lang="en-GB" sz="1200" kern="1200" dirty="0" smtClean="0">
                <a:solidFill>
                  <a:schemeClr val="tx1"/>
                </a:solidFill>
                <a:latin typeface="+mn-lt"/>
                <a:ea typeface="+mn-ea"/>
                <a:cs typeface="+mn-cs"/>
              </a:rPr>
              <a:t>, M., Manzoni, L., </a:t>
            </a:r>
            <a:r>
              <a:rPr lang="en-GB" sz="1200" kern="1200" dirty="0" err="1" smtClean="0">
                <a:solidFill>
                  <a:schemeClr val="tx1"/>
                </a:solidFill>
                <a:latin typeface="+mn-lt"/>
                <a:ea typeface="+mn-ea"/>
                <a:cs typeface="+mn-cs"/>
              </a:rPr>
              <a:t>Vanneschi</a:t>
            </a:r>
            <a:r>
              <a:rPr lang="en-GB" sz="1200" kern="1200" dirty="0" smtClean="0">
                <a:solidFill>
                  <a:schemeClr val="tx1"/>
                </a:solidFill>
                <a:latin typeface="+mn-lt"/>
                <a:ea typeface="+mn-ea"/>
                <a:cs typeface="+mn-cs"/>
              </a:rPr>
              <a:t>, L. and </a:t>
            </a:r>
            <a:r>
              <a:rPr lang="en-GB" sz="1200" kern="1200" dirty="0" err="1" smtClean="0">
                <a:solidFill>
                  <a:schemeClr val="tx1"/>
                </a:solidFill>
                <a:latin typeface="+mn-lt"/>
                <a:ea typeface="+mn-ea"/>
                <a:cs typeface="+mn-cs"/>
              </a:rPr>
              <a:t>Popovič</a:t>
            </a:r>
            <a:r>
              <a:rPr lang="en-GB" sz="1200" kern="1200" dirty="0" smtClean="0">
                <a:solidFill>
                  <a:schemeClr val="tx1"/>
                </a:solidFill>
                <a:latin typeface="+mn-lt"/>
                <a:ea typeface="+mn-ea"/>
                <a:cs typeface="+mn-cs"/>
              </a:rPr>
              <a:t>, A., 2017. An expert system for extracting knowledge from customers’ reviews: The case of Amazon. com, Inc. </a:t>
            </a:r>
            <a:r>
              <a:rPr lang="en-GB" sz="1200" i="1" kern="1200" dirty="0" smtClean="0">
                <a:solidFill>
                  <a:schemeClr val="tx1"/>
                </a:solidFill>
                <a:latin typeface="+mn-lt"/>
                <a:ea typeface="+mn-ea"/>
                <a:cs typeface="+mn-cs"/>
              </a:rPr>
              <a:t>Expert Systems with Applications</a:t>
            </a:r>
            <a:r>
              <a:rPr lang="en-GB" sz="1200" kern="1200" dirty="0" smtClean="0">
                <a:solidFill>
                  <a:schemeClr val="tx1"/>
                </a:solidFill>
                <a:latin typeface="+mn-lt"/>
                <a:ea typeface="+mn-ea"/>
                <a:cs typeface="+mn-cs"/>
              </a:rPr>
              <a:t>, </a:t>
            </a:r>
            <a:r>
              <a:rPr lang="en-GB" sz="1200" i="1" kern="1200" dirty="0" smtClean="0">
                <a:solidFill>
                  <a:schemeClr val="tx1"/>
                </a:solidFill>
                <a:latin typeface="+mn-lt"/>
                <a:ea typeface="+mn-ea"/>
                <a:cs typeface="+mn-cs"/>
              </a:rPr>
              <a:t>84</a:t>
            </a:r>
            <a:r>
              <a:rPr lang="en-GB" sz="1200" kern="1200" dirty="0" smtClean="0">
                <a:solidFill>
                  <a:schemeClr val="tx1"/>
                </a:solidFill>
                <a:latin typeface="+mn-lt"/>
                <a:ea typeface="+mn-ea"/>
                <a:cs typeface="+mn-cs"/>
              </a:rPr>
              <a:t>, pp.117-126.</a:t>
            </a:r>
          </a:p>
          <a:p>
            <a:r>
              <a:rPr lang="en-GB" sz="1200" kern="1200" dirty="0" err="1" smtClean="0">
                <a:solidFill>
                  <a:schemeClr val="tx1"/>
                </a:solidFill>
                <a:latin typeface="+mn-lt"/>
                <a:ea typeface="+mn-ea"/>
                <a:cs typeface="+mn-cs"/>
              </a:rPr>
              <a:t>Turulja</a:t>
            </a:r>
            <a:r>
              <a:rPr lang="en-GB" sz="1200" kern="1200" dirty="0" smtClean="0">
                <a:solidFill>
                  <a:schemeClr val="tx1"/>
                </a:solidFill>
                <a:latin typeface="+mn-lt"/>
                <a:ea typeface="+mn-ea"/>
                <a:cs typeface="+mn-cs"/>
              </a:rPr>
              <a:t>, L. and </a:t>
            </a:r>
            <a:r>
              <a:rPr lang="en-GB" sz="1200" kern="1200" dirty="0" err="1" smtClean="0">
                <a:solidFill>
                  <a:schemeClr val="tx1"/>
                </a:solidFill>
                <a:latin typeface="+mn-lt"/>
                <a:ea typeface="+mn-ea"/>
                <a:cs typeface="+mn-cs"/>
              </a:rPr>
              <a:t>Bajgoric</a:t>
            </a:r>
            <a:r>
              <a:rPr lang="en-GB" sz="1200" kern="1200" dirty="0" smtClean="0">
                <a:solidFill>
                  <a:schemeClr val="tx1"/>
                </a:solidFill>
                <a:latin typeface="+mn-lt"/>
                <a:ea typeface="+mn-ea"/>
                <a:cs typeface="+mn-cs"/>
              </a:rPr>
              <a:t>, N. (2020). Innovation as a mediator between knowledge management and organisational performance: Knowledge acquisition, knowledge application, and innovation towards the ability to adapt to change. In </a:t>
            </a:r>
            <a:r>
              <a:rPr lang="en-GB" sz="1200" i="1" kern="1200" dirty="0" smtClean="0">
                <a:solidFill>
                  <a:schemeClr val="tx1"/>
                </a:solidFill>
                <a:latin typeface="+mn-lt"/>
                <a:ea typeface="+mn-ea"/>
                <a:cs typeface="+mn-cs"/>
              </a:rPr>
              <a:t>Knowledge Management, Innovation, and Entrepreneurship in a Changing World</a:t>
            </a:r>
            <a:r>
              <a:rPr lang="en-GB" sz="1200" kern="1200" dirty="0" smtClean="0">
                <a:solidFill>
                  <a:schemeClr val="tx1"/>
                </a:solidFill>
                <a:latin typeface="+mn-lt"/>
                <a:ea typeface="+mn-ea"/>
                <a:cs typeface="+mn-cs"/>
              </a:rPr>
              <a:t> (pp. 46-68). IGI Global.</a:t>
            </a:r>
          </a:p>
          <a:p>
            <a:endParaRPr lang="en-GB" dirty="0"/>
          </a:p>
        </p:txBody>
      </p:sp>
      <p:sp>
        <p:nvSpPr>
          <p:cNvPr id="4" name="Slide Number Placeholder 3"/>
          <p:cNvSpPr>
            <a:spLocks noGrp="1"/>
          </p:cNvSpPr>
          <p:nvPr>
            <p:ph type="sldNum" sz="quarter" idx="10"/>
          </p:nvPr>
        </p:nvSpPr>
        <p:spPr/>
        <p:txBody>
          <a:bodyPr/>
          <a:lstStyle/>
          <a:p>
            <a:fld id="{BD35B7AF-C8F7-4ED3-80C6-138E733C0664}"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6" y="22387906"/>
            <a:ext cx="38434575"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lIns="407557" tIns="203779" rIns="407557" bIns="203779" anchor="ctr"/>
          <a:lstStyle>
            <a:extLst/>
          </a:lstStyle>
          <a:p>
            <a:pPr algn="ctr" eaLnBrk="1" latinLnBrk="0" hangingPunct="1"/>
            <a:endParaRPr kumimoji="0" lang="en-US"/>
          </a:p>
        </p:txBody>
      </p:sp>
      <p:sp>
        <p:nvSpPr>
          <p:cNvPr id="9" name="Title 8"/>
          <p:cNvSpPr>
            <a:spLocks noGrp="1"/>
          </p:cNvSpPr>
          <p:nvPr>
            <p:ph type="ctrTitle"/>
          </p:nvPr>
        </p:nvSpPr>
        <p:spPr>
          <a:xfrm>
            <a:off x="2880360" y="8412488"/>
            <a:ext cx="32644080" cy="8782853"/>
          </a:xfrm>
        </p:spPr>
        <p:txBody>
          <a:bodyPr vert="horz" anchor="b">
            <a:normAutofit/>
            <a:scene3d>
              <a:camera prst="orthographicFront"/>
              <a:lightRig rig="soft" dir="t"/>
            </a:scene3d>
            <a:sp3d prstMaterial="softEdge">
              <a:bevelT w="25400" h="25400"/>
            </a:sp3d>
          </a:bodyPr>
          <a:lstStyle>
            <a:lvl1pPr algn="r">
              <a:defRPr sz="214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2880360" y="17335714"/>
            <a:ext cx="32644080" cy="5758579"/>
          </a:xfrm>
        </p:spPr>
        <p:txBody>
          <a:bodyPr lIns="203779" rIns="203779"/>
          <a:lstStyle>
            <a:lvl1pPr marL="0" marR="285290" indent="0" algn="r">
              <a:buNone/>
              <a:defRPr>
                <a:solidFill>
                  <a:schemeClr val="tx2"/>
                </a:solidFill>
              </a:defRPr>
            </a:lvl1pPr>
            <a:lvl2pPr marL="2037786" indent="0" algn="ctr">
              <a:buNone/>
            </a:lvl2pPr>
            <a:lvl3pPr marL="4075572" indent="0" algn="ctr">
              <a:buNone/>
            </a:lvl3pPr>
            <a:lvl4pPr marL="6113358" indent="0" algn="ctr">
              <a:buNone/>
            </a:lvl4pPr>
            <a:lvl5pPr marL="8151144" indent="0" algn="ctr">
              <a:buNone/>
            </a:lvl5pPr>
            <a:lvl6pPr marL="10188931" indent="0" algn="ctr">
              <a:buNone/>
            </a:lvl6pPr>
            <a:lvl7pPr marL="12226717" indent="0" algn="ctr">
              <a:buNone/>
            </a:lvl7pPr>
            <a:lvl8pPr marL="14264503" indent="0" algn="ctr">
              <a:buNone/>
            </a:lvl8pPr>
            <a:lvl9pPr marL="16302289" indent="0" algn="ctr">
              <a:buNone/>
            </a:lvl9pPr>
            <a:extLst/>
          </a:lstStyle>
          <a:p>
            <a:r>
              <a:rPr kumimoji="0" lang="en-US" smtClean="0"/>
              <a:t>Click to edit Master subtitle style</a:t>
            </a:r>
            <a:endParaRPr kumimoji="0" lang="en-US"/>
          </a:p>
        </p:txBody>
      </p:sp>
      <p:grpSp>
        <p:nvGrpSpPr>
          <p:cNvPr id="2" name="Group 1"/>
          <p:cNvGrpSpPr/>
          <p:nvPr/>
        </p:nvGrpSpPr>
        <p:grpSpPr>
          <a:xfrm>
            <a:off x="-15811" y="23774400"/>
            <a:ext cx="38420613" cy="9178022"/>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43EAC7D-FC1A-4290-BF32-131A6583D657}" type="datetimeFigureOut">
              <a:rPr lang="en-US" smtClean="0"/>
              <a:t>6/3/2021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7F201AC-4F80-4380-B042-BCE7AD52891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7F201AC-4F80-4380-B042-BCE7AD52891B}"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33979" y="5086618"/>
            <a:ext cx="32644080" cy="8778240"/>
          </a:xfrm>
        </p:spPr>
        <p:txBody>
          <a:bodyPr vert="horz" anchor="b">
            <a:normAutofit/>
            <a:scene3d>
              <a:camera prst="orthographicFront"/>
              <a:lightRig rig="soft" dir="t"/>
            </a:scene3d>
            <a:sp3d prstMaterial="softEdge">
              <a:bevelT w="25400" h="25400"/>
            </a:sp3d>
          </a:bodyPr>
          <a:lstStyle>
            <a:lvl1pPr algn="r">
              <a:buNone/>
              <a:defRPr sz="214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6475395" y="14072218"/>
            <a:ext cx="19202400" cy="6983462"/>
          </a:xfrm>
        </p:spPr>
        <p:txBody>
          <a:bodyPr lIns="407557" rIns="407557" anchor="t"/>
          <a:lstStyle>
            <a:lvl1pPr marL="0" indent="0" algn="l">
              <a:buNone/>
              <a:defRPr sz="10300">
                <a:solidFill>
                  <a:schemeClr val="tx1"/>
                </a:solidFill>
              </a:defRPr>
            </a:lvl1pPr>
            <a:lvl2pPr>
              <a:buNone/>
              <a:defRPr sz="8000">
                <a:solidFill>
                  <a:schemeClr val="tx1">
                    <a:tint val="75000"/>
                  </a:schemeClr>
                </a:solidFill>
              </a:defRPr>
            </a:lvl2pPr>
            <a:lvl3pPr>
              <a:buNone/>
              <a:defRPr sz="7100">
                <a:solidFill>
                  <a:schemeClr val="tx1">
                    <a:tint val="75000"/>
                  </a:schemeClr>
                </a:solidFill>
              </a:defRPr>
            </a:lvl3pPr>
            <a:lvl4pPr>
              <a:buNone/>
              <a:defRPr sz="6200">
                <a:solidFill>
                  <a:schemeClr val="tx1">
                    <a:tint val="75000"/>
                  </a:schemeClr>
                </a:solidFill>
              </a:defRPr>
            </a:lvl4pPr>
            <a:lvl5pPr>
              <a:buNone/>
              <a:defRPr sz="62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7F201AC-4F80-4380-B042-BCE7AD52891B}" type="slidenum">
              <a:rPr lang="en-GB" smtClean="0"/>
              <a:t>‹#›</a:t>
            </a:fld>
            <a:endParaRPr lang="en-GB"/>
          </a:p>
        </p:txBody>
      </p:sp>
      <p:sp>
        <p:nvSpPr>
          <p:cNvPr id="7" name="Chevron 6"/>
          <p:cNvSpPr/>
          <p:nvPr/>
        </p:nvSpPr>
        <p:spPr>
          <a:xfrm>
            <a:off x="15274056" y="14426266"/>
            <a:ext cx="768096" cy="109728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lIns="407557" tIns="203779" rIns="407557" bIns="203779" anchor="ctr"/>
          <a:lstStyle>
            <a:extLst/>
          </a:lstStyle>
          <a:p>
            <a:pPr algn="l" eaLnBrk="1" latinLnBrk="0" hangingPunct="1"/>
            <a:endParaRPr kumimoji="0" lang="en-US"/>
          </a:p>
        </p:txBody>
      </p:sp>
      <p:sp>
        <p:nvSpPr>
          <p:cNvPr id="8" name="Chevron 7"/>
          <p:cNvSpPr/>
          <p:nvPr/>
        </p:nvSpPr>
        <p:spPr>
          <a:xfrm>
            <a:off x="14491110" y="14426266"/>
            <a:ext cx="768096" cy="109728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lIns="407557" tIns="203779" rIns="407557" bIns="203779"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20240" y="7110377"/>
            <a:ext cx="16962120" cy="21724622"/>
          </a:xfrm>
        </p:spPr>
        <p:txBody>
          <a:bodyPr/>
          <a:lstStyle>
            <a:lvl1pPr>
              <a:defRPr sz="12500"/>
            </a:lvl1pPr>
            <a:lvl2pPr>
              <a:defRPr sz="10700"/>
            </a:lvl2pPr>
            <a:lvl3pPr>
              <a:defRPr sz="8900"/>
            </a:lvl3pPr>
            <a:lvl4pPr>
              <a:defRPr sz="8000"/>
            </a:lvl4pPr>
            <a:lvl5pPr>
              <a:defRPr sz="8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19522440" y="7110377"/>
            <a:ext cx="16962120" cy="21724622"/>
          </a:xfrm>
        </p:spPr>
        <p:txBody>
          <a:bodyPr/>
          <a:lstStyle>
            <a:lvl1pPr>
              <a:defRPr sz="12500"/>
            </a:lvl1pPr>
            <a:lvl2pPr>
              <a:defRPr sz="10700"/>
            </a:lvl2pPr>
            <a:lvl3pPr>
              <a:defRPr sz="8900"/>
            </a:lvl3pPr>
            <a:lvl4pPr>
              <a:defRPr sz="8000"/>
            </a:lvl4pPr>
            <a:lvl5pPr>
              <a:defRPr sz="8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7F201AC-4F80-4380-B042-BCE7AD52891B}"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920240" y="1310640"/>
            <a:ext cx="34564320" cy="54864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920241" y="25968960"/>
            <a:ext cx="16968790" cy="3657600"/>
          </a:xfrm>
          <a:solidFill>
            <a:schemeClr val="accent1"/>
          </a:solidFill>
          <a:ln w="9652">
            <a:solidFill>
              <a:schemeClr val="accent1"/>
            </a:solidFill>
            <a:miter lim="800000"/>
          </a:ln>
        </p:spPr>
        <p:txBody>
          <a:bodyPr lIns="815114" anchor="ctr"/>
          <a:lstStyle>
            <a:lvl1pPr marL="0" indent="0">
              <a:buNone/>
              <a:defRPr sz="10700" b="0">
                <a:solidFill>
                  <a:schemeClr val="bg1"/>
                </a:solidFill>
              </a:defRPr>
            </a:lvl1pPr>
            <a:lvl2pPr>
              <a:buNone/>
              <a:defRPr sz="8900" b="1"/>
            </a:lvl2pPr>
            <a:lvl3pPr>
              <a:buNone/>
              <a:defRPr sz="8000" b="1"/>
            </a:lvl3pPr>
            <a:lvl4pPr>
              <a:buNone/>
              <a:defRPr sz="7100" b="1"/>
            </a:lvl4pPr>
            <a:lvl5pPr>
              <a:buNone/>
              <a:defRPr sz="71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9509112" y="25968960"/>
            <a:ext cx="16975455" cy="3657600"/>
          </a:xfrm>
          <a:solidFill>
            <a:schemeClr val="accent1"/>
          </a:solidFill>
          <a:ln w="9652">
            <a:solidFill>
              <a:schemeClr val="accent1"/>
            </a:solidFill>
            <a:miter lim="800000"/>
          </a:ln>
        </p:spPr>
        <p:txBody>
          <a:bodyPr lIns="815114" anchor="ctr"/>
          <a:lstStyle>
            <a:lvl1pPr marL="0" indent="0">
              <a:buNone/>
              <a:defRPr sz="10700" b="0">
                <a:solidFill>
                  <a:schemeClr val="bg1"/>
                </a:solidFill>
              </a:defRPr>
            </a:lvl1pPr>
            <a:lvl2pPr>
              <a:buNone/>
              <a:defRPr sz="8900" b="1"/>
            </a:lvl2pPr>
            <a:lvl3pPr>
              <a:buNone/>
              <a:defRPr sz="8000" b="1"/>
            </a:lvl3pPr>
            <a:lvl4pPr>
              <a:buNone/>
              <a:defRPr sz="7100" b="1"/>
            </a:lvl4pPr>
            <a:lvl5pPr>
              <a:buNone/>
              <a:defRPr sz="71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1920241" y="6932614"/>
            <a:ext cx="16968790" cy="18920462"/>
          </a:xfrm>
          <a:ln>
            <a:noFill/>
            <a:prstDash val="sysDash"/>
            <a:miter lim="800000"/>
          </a:ln>
        </p:spPr>
        <p:txBody>
          <a:bodyPr/>
          <a:lstStyle>
            <a:lvl1pPr>
              <a:defRPr sz="10700"/>
            </a:lvl1pPr>
            <a:lvl2pPr>
              <a:defRPr sz="8900"/>
            </a:lvl2pPr>
            <a:lvl3pPr>
              <a:defRPr sz="8000"/>
            </a:lvl3pPr>
            <a:lvl4pPr>
              <a:defRPr sz="7100"/>
            </a:lvl4pPr>
            <a:lvl5pPr>
              <a:defRPr sz="71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19509107" y="6932614"/>
            <a:ext cx="16975455" cy="18920462"/>
          </a:xfrm>
          <a:ln>
            <a:noFill/>
            <a:prstDash val="sysDash"/>
            <a:miter lim="800000"/>
          </a:ln>
        </p:spPr>
        <p:txBody>
          <a:bodyPr/>
          <a:lstStyle>
            <a:lvl1pPr>
              <a:spcBef>
                <a:spcPts val="0"/>
              </a:spcBef>
              <a:defRPr sz="10700"/>
            </a:lvl1pPr>
            <a:lvl2pPr>
              <a:defRPr sz="8900"/>
            </a:lvl2pPr>
            <a:lvl3pPr>
              <a:defRPr sz="8000"/>
            </a:lvl3pPr>
            <a:lvl4pPr>
              <a:defRPr sz="7100"/>
            </a:lvl4pPr>
            <a:lvl5pPr>
              <a:defRPr sz="71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7F201AC-4F80-4380-B042-BCE7AD52891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7F201AC-4F80-4380-B042-BCE7AD52891B}"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7F201AC-4F80-4380-B042-BCE7AD52891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840482" y="23408640"/>
            <a:ext cx="31423459" cy="2194560"/>
          </a:xfrm>
        </p:spPr>
        <p:txBody>
          <a:bodyPr vert="horz" anchor="t">
            <a:noAutofit/>
            <a:sp3d prstMaterial="softEdge">
              <a:bevelT w="0" h="0"/>
            </a:sp3d>
          </a:bodyPr>
          <a:lstStyle>
            <a:lvl1pPr algn="r">
              <a:buNone/>
              <a:defRPr sz="111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18562321" y="25704490"/>
            <a:ext cx="16693286" cy="4389120"/>
          </a:xfrm>
        </p:spPr>
        <p:txBody>
          <a:bodyPr/>
          <a:lstStyle>
            <a:lvl1pPr marL="0" indent="0" algn="r">
              <a:buNone/>
              <a:defRPr sz="7100"/>
            </a:lvl1pPr>
            <a:lvl2pPr>
              <a:buNone/>
              <a:defRPr sz="5300"/>
            </a:lvl2pPr>
            <a:lvl3pPr>
              <a:buNone/>
              <a:defRPr sz="4500"/>
            </a:lvl3pPr>
            <a:lvl4pPr>
              <a:buNone/>
              <a:defRPr sz="4000"/>
            </a:lvl4pPr>
            <a:lvl5pPr>
              <a:buNone/>
              <a:defRPr sz="40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840481" y="1316736"/>
            <a:ext cx="31415126" cy="21945600"/>
          </a:xfrm>
        </p:spPr>
        <p:txBody>
          <a:bodyPr/>
          <a:lstStyle>
            <a:lvl1pPr>
              <a:defRPr sz="14300"/>
            </a:lvl1pPr>
            <a:lvl2pPr>
              <a:defRPr sz="12500"/>
            </a:lvl2pPr>
            <a:lvl3pPr>
              <a:defRPr sz="10700"/>
            </a:lvl3pPr>
            <a:lvl4pPr>
              <a:defRPr sz="8900"/>
            </a:lvl4pPr>
            <a:lvl5pPr>
              <a:defRPr sz="89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28253534" y="30758131"/>
            <a:ext cx="8065008" cy="1755648"/>
          </a:xfrm>
        </p:spPr>
        <p:txBody>
          <a:bodyPr/>
          <a:lstStyle>
            <a:extLst/>
          </a:lstStyle>
          <a:p>
            <a:fld id="{743EAC7D-FC1A-4290-BF32-131A6583D657}" type="datetimeFigureOut">
              <a:rPr lang="en-US" smtClean="0"/>
              <a:t>6/3/2021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7F201AC-4F80-4380-B042-BCE7AD52891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4793174" y="26128329"/>
            <a:ext cx="30083760" cy="3111514"/>
          </a:xfrm>
          <a:noFill/>
        </p:spPr>
        <p:txBody>
          <a:bodyPr lIns="407557" tIns="0" rIns="407557" anchor="t"/>
          <a:lstStyle>
            <a:lvl1pPr marL="0" marR="81511" indent="0" algn="r">
              <a:buNone/>
              <a:defRPr sz="6200"/>
            </a:lvl1pPr>
            <a:lvl2pPr>
              <a:defRPr sz="5300"/>
            </a:lvl2pPr>
            <a:lvl3pPr>
              <a:defRPr sz="4500"/>
            </a:lvl3pPr>
            <a:lvl4pPr>
              <a:defRPr sz="4000"/>
            </a:lvl4pPr>
            <a:lvl5pPr>
              <a:defRPr sz="40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960120" y="911846"/>
            <a:ext cx="36484560" cy="21067776"/>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143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43EAC7D-FC1A-4290-BF32-131A6583D657}" type="datetimeFigureOut">
              <a:rPr lang="en-US" smtClean="0"/>
              <a:t>6/3/2021</a:t>
            </a:fld>
            <a:endParaRPr lang="en-GB"/>
          </a:p>
        </p:txBody>
      </p:sp>
      <p:sp>
        <p:nvSpPr>
          <p:cNvPr id="6" name="Footer Placeholder 5"/>
          <p:cNvSpPr>
            <a:spLocks noGrp="1"/>
          </p:cNvSpPr>
          <p:nvPr>
            <p:ph type="ftr" sz="quarter" idx="11"/>
          </p:nvPr>
        </p:nvSpPr>
        <p:spPr>
          <a:xfrm>
            <a:off x="18396306" y="30758134"/>
            <a:ext cx="9872860" cy="1752600"/>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7F201AC-4F80-4380-B042-BCE7AD52891B}" type="slidenum">
              <a:rPr lang="en-GB" smtClean="0"/>
              <a:t>‹#›</a:t>
            </a:fld>
            <a:endParaRPr lang="en-GB"/>
          </a:p>
        </p:txBody>
      </p:sp>
      <p:sp>
        <p:nvSpPr>
          <p:cNvPr id="2" name="Title 1"/>
          <p:cNvSpPr>
            <a:spLocks noGrp="1"/>
          </p:cNvSpPr>
          <p:nvPr>
            <p:ph type="title"/>
          </p:nvPr>
        </p:nvSpPr>
        <p:spPr>
          <a:xfrm>
            <a:off x="960121" y="23352585"/>
            <a:ext cx="33916814" cy="2700826"/>
          </a:xfrm>
          <a:noFill/>
        </p:spPr>
        <p:txBody>
          <a:bodyPr anchor="t">
            <a:sp3d prstMaterial="softEdge"/>
          </a:bodyPr>
          <a:lstStyle>
            <a:lvl1pPr marR="0" algn="r">
              <a:buNone/>
              <a:defRPr sz="134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3009035" y="24009569"/>
            <a:ext cx="15968413" cy="69269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407557" tIns="203779" rIns="407557" bIns="203779" anchor="t" compatLnSpc="1"/>
          <a:lstStyle>
            <a:extLst/>
          </a:lstStyle>
          <a:p>
            <a:endParaRPr kumimoji="0" lang="en-US"/>
          </a:p>
        </p:txBody>
      </p:sp>
      <p:sp>
        <p:nvSpPr>
          <p:cNvPr id="9" name="Freeform 8"/>
          <p:cNvSpPr>
            <a:spLocks/>
          </p:cNvSpPr>
          <p:nvPr/>
        </p:nvSpPr>
        <p:spPr bwMode="auto">
          <a:xfrm>
            <a:off x="-224953" y="27768110"/>
            <a:ext cx="15968413" cy="402336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407557" tIns="203779" rIns="407557" bIns="203779" anchor="t" compatLnSpc="1"/>
          <a:lstStyle>
            <a:extLst/>
          </a:lstStyle>
          <a:p>
            <a:endParaRPr kumimoji="0" lang="en-US"/>
          </a:p>
        </p:txBody>
      </p:sp>
      <p:sp>
        <p:nvSpPr>
          <p:cNvPr id="10" name="Right Triangle 9"/>
          <p:cNvSpPr>
            <a:spLocks/>
          </p:cNvSpPr>
          <p:nvPr/>
        </p:nvSpPr>
        <p:spPr bwMode="auto">
          <a:xfrm>
            <a:off x="-25377" y="27798015"/>
            <a:ext cx="14289720" cy="5188166"/>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407557" tIns="203779" rIns="407557" bIns="203779" anchor="ctr" compatLnSpc="1"/>
          <a:lstStyle>
            <a:extLst/>
          </a:lstStyle>
          <a:p>
            <a:pPr algn="ctr" eaLnBrk="1" latinLnBrk="0" hangingPunct="1"/>
            <a:endParaRPr kumimoji="0" lang="en-US"/>
          </a:p>
        </p:txBody>
      </p:sp>
      <p:cxnSp>
        <p:nvCxnSpPr>
          <p:cNvPr id="11" name="Straight Connector 10"/>
          <p:cNvCxnSpPr/>
          <p:nvPr/>
        </p:nvCxnSpPr>
        <p:spPr>
          <a:xfrm>
            <a:off x="-38793" y="27781145"/>
            <a:ext cx="14303139" cy="5205038"/>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36389270" y="23944512"/>
            <a:ext cx="768096" cy="109728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lIns="407557" tIns="203779" rIns="407557" bIns="203779" anchor="ctr"/>
          <a:lstStyle>
            <a:extLst/>
          </a:lstStyle>
          <a:p>
            <a:pPr algn="l" eaLnBrk="1" latinLnBrk="0" hangingPunct="1"/>
            <a:endParaRPr kumimoji="0" lang="en-US"/>
          </a:p>
        </p:txBody>
      </p:sp>
      <p:sp>
        <p:nvSpPr>
          <p:cNvPr id="13" name="Chevron 12"/>
          <p:cNvSpPr/>
          <p:nvPr/>
        </p:nvSpPr>
        <p:spPr>
          <a:xfrm>
            <a:off x="35606323" y="23944512"/>
            <a:ext cx="768096" cy="109728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lIns="407557" tIns="203779" rIns="407557" bIns="203779"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920240" y="7110382"/>
            <a:ext cx="34564320" cy="2105314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7F201AC-4F80-4380-B042-BCE7AD52891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744855" y="1318275"/>
            <a:ext cx="7465374" cy="26845253"/>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920240" y="1318277"/>
            <a:ext cx="26563320" cy="26845248"/>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43EAC7D-FC1A-4290-BF32-131A6583D657}" type="datetimeFigureOut">
              <a:rPr lang="en-US" smtClean="0"/>
              <a:t>6/3/2021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7F201AC-4F80-4380-B042-BCE7AD52891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3009035" y="24009569"/>
            <a:ext cx="15968413" cy="6926933"/>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407557" tIns="203779" rIns="407557" bIns="203779" anchor="t" compatLnSpc="1"/>
          <a:lstStyle>
            <a:extLst/>
          </a:lstStyle>
          <a:p>
            <a:endParaRPr kumimoji="0" lang="en-US"/>
          </a:p>
        </p:txBody>
      </p:sp>
      <p:sp>
        <p:nvSpPr>
          <p:cNvPr id="12" name="Freeform 11"/>
          <p:cNvSpPr>
            <a:spLocks/>
          </p:cNvSpPr>
          <p:nvPr/>
        </p:nvSpPr>
        <p:spPr bwMode="auto">
          <a:xfrm>
            <a:off x="-224953" y="27768110"/>
            <a:ext cx="15968413" cy="402336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407557" tIns="203779" rIns="407557" bIns="203779" anchor="t" compatLnSpc="1"/>
          <a:lstStyle>
            <a:extLst/>
          </a:lstStyle>
          <a:p>
            <a:endParaRPr kumimoji="0" lang="en-US"/>
          </a:p>
        </p:txBody>
      </p:sp>
      <p:sp>
        <p:nvSpPr>
          <p:cNvPr id="14" name="Right Triangle 13"/>
          <p:cNvSpPr>
            <a:spLocks/>
          </p:cNvSpPr>
          <p:nvPr/>
        </p:nvSpPr>
        <p:spPr bwMode="auto">
          <a:xfrm>
            <a:off x="-25377" y="27798015"/>
            <a:ext cx="14289720" cy="5188166"/>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407557" tIns="203779" rIns="407557" bIns="203779" anchor="ctr" compatLnSpc="1"/>
          <a:lstStyle>
            <a:extLst/>
          </a:lstStyle>
          <a:p>
            <a:pPr algn="ctr" eaLnBrk="1" latinLnBrk="0" hangingPunct="1"/>
            <a:endParaRPr kumimoji="0" lang="en-US"/>
          </a:p>
        </p:txBody>
      </p:sp>
      <p:cxnSp>
        <p:nvCxnSpPr>
          <p:cNvPr id="15" name="Straight Connector 14"/>
          <p:cNvCxnSpPr/>
          <p:nvPr/>
        </p:nvCxnSpPr>
        <p:spPr>
          <a:xfrm>
            <a:off x="-38793" y="27781145"/>
            <a:ext cx="14303139" cy="5205038"/>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1920240" y="1318262"/>
            <a:ext cx="34564320" cy="5486400"/>
          </a:xfrm>
          <a:prstGeom prst="rect">
            <a:avLst/>
          </a:prstGeom>
        </p:spPr>
        <p:txBody>
          <a:bodyPr vert="horz" lIns="407557" tIns="203779" rIns="407557" bIns="203779"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1920240" y="7110377"/>
            <a:ext cx="34564320" cy="21724622"/>
          </a:xfrm>
          <a:prstGeom prst="rect">
            <a:avLst/>
          </a:prstGeom>
        </p:spPr>
        <p:txBody>
          <a:bodyPr vert="horz" lIns="407557" tIns="203779" rIns="407557" bIns="203779">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28253534" y="30758131"/>
            <a:ext cx="8065008" cy="1755648"/>
          </a:xfrm>
          <a:prstGeom prst="rect">
            <a:avLst/>
          </a:prstGeom>
        </p:spPr>
        <p:txBody>
          <a:bodyPr vert="horz" lIns="407557" tIns="203779" rIns="407557" bIns="203779" anchor="b"/>
          <a:lstStyle>
            <a:lvl1pPr algn="l" eaLnBrk="1" latinLnBrk="0" hangingPunct="1">
              <a:defRPr kumimoji="0" sz="4500">
                <a:solidFill>
                  <a:schemeClr val="tx1"/>
                </a:solidFill>
              </a:defRPr>
            </a:lvl1pPr>
            <a:extLst/>
          </a:lstStyle>
          <a:p>
            <a:fld id="{743EAC7D-FC1A-4290-BF32-131A6583D657}" type="datetimeFigureOut">
              <a:rPr lang="en-US" smtClean="0"/>
              <a:t>6/3/2021</a:t>
            </a:fld>
            <a:endParaRPr lang="en-GB"/>
          </a:p>
        </p:txBody>
      </p:sp>
      <p:sp>
        <p:nvSpPr>
          <p:cNvPr id="22" name="Footer Placeholder 21"/>
          <p:cNvSpPr>
            <a:spLocks noGrp="1"/>
          </p:cNvSpPr>
          <p:nvPr>
            <p:ph type="ftr" sz="quarter" idx="3"/>
          </p:nvPr>
        </p:nvSpPr>
        <p:spPr>
          <a:xfrm>
            <a:off x="18396306" y="30758134"/>
            <a:ext cx="9872860" cy="1752600"/>
          </a:xfrm>
          <a:prstGeom prst="rect">
            <a:avLst/>
          </a:prstGeom>
        </p:spPr>
        <p:txBody>
          <a:bodyPr vert="horz" lIns="407557" tIns="203779" rIns="407557" bIns="203779" anchor="b"/>
          <a:lstStyle>
            <a:lvl1pPr algn="r" eaLnBrk="1" latinLnBrk="0" hangingPunct="1">
              <a:defRPr kumimoji="0" sz="4500">
                <a:solidFill>
                  <a:schemeClr val="tx1"/>
                </a:solidFill>
              </a:defRPr>
            </a:lvl1pPr>
            <a:extLst/>
          </a:lstStyle>
          <a:p>
            <a:endParaRPr lang="en-GB"/>
          </a:p>
        </p:txBody>
      </p:sp>
      <p:sp>
        <p:nvSpPr>
          <p:cNvPr id="18" name="Slide Number Placeholder 17"/>
          <p:cNvSpPr>
            <a:spLocks noGrp="1"/>
          </p:cNvSpPr>
          <p:nvPr>
            <p:ph type="sldNum" sz="quarter" idx="4"/>
          </p:nvPr>
        </p:nvSpPr>
        <p:spPr>
          <a:xfrm>
            <a:off x="36318542" y="30758134"/>
            <a:ext cx="1536192" cy="1752600"/>
          </a:xfrm>
          <a:prstGeom prst="rect">
            <a:avLst/>
          </a:prstGeom>
        </p:spPr>
        <p:txBody>
          <a:bodyPr vert="horz" lIns="407557" tIns="203779" rIns="407557" bIns="203779" anchor="b"/>
          <a:lstStyle>
            <a:lvl1pPr algn="r" eaLnBrk="1" latinLnBrk="0" hangingPunct="1">
              <a:defRPr kumimoji="0" sz="4500" b="0">
                <a:solidFill>
                  <a:schemeClr val="tx1"/>
                </a:solidFill>
              </a:defRPr>
            </a:lvl1pPr>
            <a:extLst/>
          </a:lstStyle>
          <a:p>
            <a:fld id="{C7F201AC-4F80-4380-B042-BCE7AD52891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183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1630229" indent="-1141160" algn="l" rtl="0" eaLnBrk="1" latinLnBrk="0" hangingPunct="1">
        <a:spcBef>
          <a:spcPts val="1783"/>
        </a:spcBef>
        <a:spcAft>
          <a:spcPts val="0"/>
        </a:spcAft>
        <a:buClr>
          <a:schemeClr val="accent1"/>
        </a:buClr>
        <a:buSzPct val="68000"/>
        <a:buFont typeface="Wingdings 3"/>
        <a:buChar char=""/>
        <a:defRPr kumimoji="0" sz="12000" kern="1200">
          <a:solidFill>
            <a:schemeClr val="tx1"/>
          </a:solidFill>
          <a:latin typeface="+mn-lt"/>
          <a:ea typeface="+mn-ea"/>
          <a:cs typeface="+mn-cs"/>
        </a:defRPr>
      </a:lvl1pPr>
      <a:lvl2pPr marL="2771389" indent="-1018893" algn="l" rtl="0" eaLnBrk="1" latinLnBrk="0" hangingPunct="1">
        <a:spcBef>
          <a:spcPts val="1444"/>
        </a:spcBef>
        <a:buClr>
          <a:schemeClr val="accent1"/>
        </a:buClr>
        <a:buFont typeface="Verdana"/>
        <a:buChar char="◦"/>
        <a:defRPr kumimoji="0" sz="10300" kern="1200">
          <a:solidFill>
            <a:schemeClr val="tx1"/>
          </a:solidFill>
          <a:latin typeface="+mn-lt"/>
          <a:ea typeface="+mn-ea"/>
          <a:cs typeface="+mn-cs"/>
        </a:defRPr>
      </a:lvl2pPr>
      <a:lvl3pPr marL="3831038" indent="-1018893" algn="l" rtl="0" eaLnBrk="1" latinLnBrk="0" hangingPunct="1">
        <a:spcBef>
          <a:spcPts val="1560"/>
        </a:spcBef>
        <a:buClr>
          <a:schemeClr val="accent2"/>
        </a:buClr>
        <a:buSzPct val="100000"/>
        <a:buFont typeface="Wingdings 2"/>
        <a:buChar char=""/>
        <a:defRPr kumimoji="0" sz="9400" kern="1200">
          <a:solidFill>
            <a:schemeClr val="tx1"/>
          </a:solidFill>
          <a:latin typeface="+mn-lt"/>
          <a:ea typeface="+mn-ea"/>
          <a:cs typeface="+mn-cs"/>
        </a:defRPr>
      </a:lvl3pPr>
      <a:lvl4pPr marL="5094465" indent="-1018893" algn="l" rtl="0" eaLnBrk="1" latinLnBrk="0" hangingPunct="1">
        <a:spcBef>
          <a:spcPts val="1560"/>
        </a:spcBef>
        <a:buClr>
          <a:schemeClr val="accent2"/>
        </a:buClr>
        <a:buFont typeface="Wingdings 2"/>
        <a:buChar char=""/>
        <a:defRPr kumimoji="0" sz="8500" kern="1200">
          <a:solidFill>
            <a:schemeClr val="tx1"/>
          </a:solidFill>
          <a:latin typeface="+mn-lt"/>
          <a:ea typeface="+mn-ea"/>
          <a:cs typeface="+mn-cs"/>
        </a:defRPr>
      </a:lvl4pPr>
      <a:lvl5pPr marL="6113358" indent="-1018893" algn="l" rtl="0" eaLnBrk="1" latinLnBrk="0" hangingPunct="1">
        <a:spcBef>
          <a:spcPts val="1560"/>
        </a:spcBef>
        <a:buClr>
          <a:schemeClr val="accent2"/>
        </a:buClr>
        <a:buFont typeface="Wingdings 2"/>
        <a:buChar char=""/>
        <a:defRPr kumimoji="0" sz="8000" kern="1200">
          <a:solidFill>
            <a:schemeClr val="tx1"/>
          </a:solidFill>
          <a:latin typeface="+mn-lt"/>
          <a:ea typeface="+mn-ea"/>
          <a:cs typeface="+mn-cs"/>
        </a:defRPr>
      </a:lvl5pPr>
      <a:lvl6pPr marL="7132251" indent="-1018893" algn="l" rtl="0" eaLnBrk="1" latinLnBrk="0" hangingPunct="1">
        <a:spcBef>
          <a:spcPts val="1560"/>
        </a:spcBef>
        <a:buClr>
          <a:schemeClr val="accent3"/>
        </a:buClr>
        <a:buFont typeface="Wingdings 2"/>
        <a:buChar char=""/>
        <a:defRPr kumimoji="0" sz="8000" kern="1200">
          <a:solidFill>
            <a:schemeClr val="tx1"/>
          </a:solidFill>
          <a:latin typeface="+mn-lt"/>
          <a:ea typeface="+mn-ea"/>
          <a:cs typeface="+mn-cs"/>
        </a:defRPr>
      </a:lvl6pPr>
      <a:lvl7pPr marL="8151144" indent="-1018893" algn="l" rtl="0" eaLnBrk="1" latinLnBrk="0" hangingPunct="1">
        <a:spcBef>
          <a:spcPts val="1560"/>
        </a:spcBef>
        <a:buClr>
          <a:schemeClr val="accent3"/>
        </a:buClr>
        <a:buFont typeface="Wingdings 2"/>
        <a:buChar char=""/>
        <a:defRPr kumimoji="0" sz="7100" kern="1200">
          <a:solidFill>
            <a:schemeClr val="tx1"/>
          </a:solidFill>
          <a:latin typeface="+mn-lt"/>
          <a:ea typeface="+mn-ea"/>
          <a:cs typeface="+mn-cs"/>
        </a:defRPr>
      </a:lvl7pPr>
      <a:lvl8pPr marL="9170038" indent="-1018893" algn="l" rtl="0" eaLnBrk="1" latinLnBrk="0" hangingPunct="1">
        <a:spcBef>
          <a:spcPts val="1560"/>
        </a:spcBef>
        <a:buClr>
          <a:schemeClr val="accent3"/>
        </a:buClr>
        <a:buFont typeface="Wingdings 2"/>
        <a:buChar char=""/>
        <a:defRPr kumimoji="0" sz="7100" kern="1200">
          <a:solidFill>
            <a:schemeClr val="tx1"/>
          </a:solidFill>
          <a:latin typeface="+mn-lt"/>
          <a:ea typeface="+mn-ea"/>
          <a:cs typeface="+mn-cs"/>
        </a:defRPr>
      </a:lvl8pPr>
      <a:lvl9pPr marL="10188931" indent="-1018893" algn="l" rtl="0" eaLnBrk="1" latinLnBrk="0" hangingPunct="1">
        <a:spcBef>
          <a:spcPts val="1560"/>
        </a:spcBef>
        <a:buClr>
          <a:schemeClr val="accent3"/>
        </a:buClr>
        <a:buFont typeface="Wingdings 2"/>
        <a:buChar char=""/>
        <a:defRPr kumimoji="0" sz="71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2037786" algn="l" rtl="0" eaLnBrk="1" latinLnBrk="0" hangingPunct="1">
        <a:defRPr kumimoji="0" kern="1200">
          <a:solidFill>
            <a:schemeClr val="tx1"/>
          </a:solidFill>
          <a:latin typeface="+mn-lt"/>
          <a:ea typeface="+mn-ea"/>
          <a:cs typeface="+mn-cs"/>
        </a:defRPr>
      </a:lvl2pPr>
      <a:lvl3pPr marL="4075572" algn="l" rtl="0" eaLnBrk="1" latinLnBrk="0" hangingPunct="1">
        <a:defRPr kumimoji="0" kern="1200">
          <a:solidFill>
            <a:schemeClr val="tx1"/>
          </a:solidFill>
          <a:latin typeface="+mn-lt"/>
          <a:ea typeface="+mn-ea"/>
          <a:cs typeface="+mn-cs"/>
        </a:defRPr>
      </a:lvl3pPr>
      <a:lvl4pPr marL="6113358" algn="l" rtl="0" eaLnBrk="1" latinLnBrk="0" hangingPunct="1">
        <a:defRPr kumimoji="0" kern="1200">
          <a:solidFill>
            <a:schemeClr val="tx1"/>
          </a:solidFill>
          <a:latin typeface="+mn-lt"/>
          <a:ea typeface="+mn-ea"/>
          <a:cs typeface="+mn-cs"/>
        </a:defRPr>
      </a:lvl4pPr>
      <a:lvl5pPr marL="8151144" algn="l" rtl="0" eaLnBrk="1" latinLnBrk="0" hangingPunct="1">
        <a:defRPr kumimoji="0" kern="1200">
          <a:solidFill>
            <a:schemeClr val="tx1"/>
          </a:solidFill>
          <a:latin typeface="+mn-lt"/>
          <a:ea typeface="+mn-ea"/>
          <a:cs typeface="+mn-cs"/>
        </a:defRPr>
      </a:lvl5pPr>
      <a:lvl6pPr marL="10188931" algn="l" rtl="0" eaLnBrk="1" latinLnBrk="0" hangingPunct="1">
        <a:defRPr kumimoji="0" kern="1200">
          <a:solidFill>
            <a:schemeClr val="tx1"/>
          </a:solidFill>
          <a:latin typeface="+mn-lt"/>
          <a:ea typeface="+mn-ea"/>
          <a:cs typeface="+mn-cs"/>
        </a:defRPr>
      </a:lvl6pPr>
      <a:lvl7pPr marL="12226717" algn="l" rtl="0" eaLnBrk="1" latinLnBrk="0" hangingPunct="1">
        <a:defRPr kumimoji="0" kern="1200">
          <a:solidFill>
            <a:schemeClr val="tx1"/>
          </a:solidFill>
          <a:latin typeface="+mn-lt"/>
          <a:ea typeface="+mn-ea"/>
          <a:cs typeface="+mn-cs"/>
        </a:defRPr>
      </a:lvl7pPr>
      <a:lvl8pPr marL="14264503" algn="l" rtl="0" eaLnBrk="1" latinLnBrk="0" hangingPunct="1">
        <a:defRPr kumimoji="0" kern="1200">
          <a:solidFill>
            <a:schemeClr val="tx1"/>
          </a:solidFill>
          <a:latin typeface="+mn-lt"/>
          <a:ea typeface="+mn-ea"/>
          <a:cs typeface="+mn-cs"/>
        </a:defRPr>
      </a:lvl8pPr>
      <a:lvl9pPr marL="16302289"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0241" y="3657600"/>
            <a:ext cx="32976922" cy="2560320"/>
          </a:xfrm>
        </p:spPr>
        <p:txBody>
          <a:bodyPr>
            <a:noAutofit/>
          </a:bodyPr>
          <a:lstStyle/>
          <a:p>
            <a:pPr algn="ctr"/>
            <a:r>
              <a:rPr lang="en-GB" sz="16000" dirty="0" smtClean="0">
                <a:solidFill>
                  <a:schemeClr val="bg2">
                    <a:lumMod val="25000"/>
                  </a:schemeClr>
                </a:solidFill>
              </a:rPr>
              <a:t>Knowledge and Information Management in Amazon</a:t>
            </a:r>
            <a:endParaRPr lang="en-GB" sz="16000" dirty="0">
              <a:solidFill>
                <a:schemeClr val="bg2">
                  <a:lumMod val="25000"/>
                </a:schemeClr>
              </a:solidFill>
            </a:endParaRPr>
          </a:p>
        </p:txBody>
      </p:sp>
      <p:sp>
        <p:nvSpPr>
          <p:cNvPr id="3" name="Subtitle 2"/>
          <p:cNvSpPr>
            <a:spLocks noGrp="1"/>
          </p:cNvSpPr>
          <p:nvPr>
            <p:ph type="subTitle" idx="1"/>
          </p:nvPr>
        </p:nvSpPr>
        <p:spPr>
          <a:xfrm>
            <a:off x="1600200" y="6583680"/>
            <a:ext cx="14721840" cy="4160520"/>
          </a:xfrm>
        </p:spPr>
        <p:txBody>
          <a:bodyPr>
            <a:normAutofit fontScale="55000" lnSpcReduction="20000"/>
          </a:bodyPr>
          <a:lstStyle/>
          <a:p>
            <a:pPr algn="ctr"/>
            <a:r>
              <a:rPr lang="en-US" sz="17500" b="1" dirty="0" smtClean="0"/>
              <a:t>Knowledge Management Value Chain</a:t>
            </a:r>
          </a:p>
          <a:p>
            <a:endParaRPr lang="en-GB" dirty="0"/>
          </a:p>
        </p:txBody>
      </p:sp>
      <p:pic>
        <p:nvPicPr>
          <p:cNvPr id="4" name="Picture 3"/>
          <p:cNvPicPr/>
          <p:nvPr/>
        </p:nvPicPr>
        <p:blipFill>
          <a:blip r:embed="rId3"/>
          <a:stretch>
            <a:fillRect/>
          </a:stretch>
        </p:blipFill>
        <p:spPr bwMode="auto">
          <a:xfrm>
            <a:off x="18973800" y="8534400"/>
            <a:ext cx="17778222" cy="10927080"/>
          </a:xfrm>
          <a:prstGeom prst="rect">
            <a:avLst/>
          </a:prstGeom>
          <a:noFill/>
          <a:ln w="9525">
            <a:noFill/>
            <a:miter lim="800000"/>
            <a:headEnd/>
            <a:tailEnd/>
          </a:ln>
        </p:spPr>
      </p:pic>
      <p:pic>
        <p:nvPicPr>
          <p:cNvPr id="1026" name="Picture 2"/>
          <p:cNvPicPr>
            <a:picLocks noChangeAspect="1" noChangeArrowheads="1"/>
          </p:cNvPicPr>
          <p:nvPr/>
        </p:nvPicPr>
        <p:blipFill>
          <a:blip r:embed="rId4"/>
          <a:srcRect/>
          <a:stretch>
            <a:fillRect/>
          </a:stretch>
        </p:blipFill>
        <p:spPr bwMode="auto">
          <a:xfrm>
            <a:off x="1920241" y="20116800"/>
            <a:ext cx="17053559" cy="11704320"/>
          </a:xfrm>
          <a:prstGeom prst="rect">
            <a:avLst/>
          </a:prstGeom>
          <a:noFill/>
          <a:ln w="9525">
            <a:noFill/>
            <a:miter lim="800000"/>
            <a:headEnd/>
            <a:tailEnd/>
          </a:ln>
          <a:effectLst/>
        </p:spPr>
      </p:pic>
      <p:sp>
        <p:nvSpPr>
          <p:cNvPr id="6" name="Subtitle 2"/>
          <p:cNvSpPr txBox="1">
            <a:spLocks/>
          </p:cNvSpPr>
          <p:nvPr/>
        </p:nvSpPr>
        <p:spPr>
          <a:xfrm>
            <a:off x="960120" y="11704320"/>
            <a:ext cx="14721840" cy="3657600"/>
          </a:xfrm>
          <a:prstGeom prst="rect">
            <a:avLst/>
          </a:prstGeom>
        </p:spPr>
        <p:txBody>
          <a:bodyPr vert="horz" lIns="0" tIns="203779" rIns="81511" bIns="203779">
            <a:normAutofit/>
          </a:bodyPr>
          <a:lstStyle/>
          <a:p>
            <a:pPr marR="203779" algn="r">
              <a:spcBef>
                <a:spcPct val="20000"/>
              </a:spcBef>
              <a:buClr>
                <a:schemeClr val="accent3"/>
              </a:buClr>
              <a:buSzPct val="95000"/>
            </a:pPr>
            <a:endParaRPr lang="en-GB" sz="11600" dirty="0"/>
          </a:p>
        </p:txBody>
      </p:sp>
      <p:sp>
        <p:nvSpPr>
          <p:cNvPr id="7" name="Subtitle 2"/>
          <p:cNvSpPr txBox="1">
            <a:spLocks/>
          </p:cNvSpPr>
          <p:nvPr/>
        </p:nvSpPr>
        <p:spPr>
          <a:xfrm>
            <a:off x="1280160" y="11704320"/>
            <a:ext cx="14721840" cy="3657600"/>
          </a:xfrm>
          <a:prstGeom prst="rect">
            <a:avLst/>
          </a:prstGeom>
        </p:spPr>
        <p:txBody>
          <a:bodyPr vert="horz" lIns="0" tIns="203779" rIns="81511" bIns="203779">
            <a:normAutofit/>
          </a:bodyPr>
          <a:lstStyle/>
          <a:p>
            <a:pPr marR="203779" algn="r">
              <a:spcBef>
                <a:spcPct val="20000"/>
              </a:spcBef>
              <a:buClr>
                <a:schemeClr val="accent3"/>
              </a:buClr>
              <a:buSzPct val="95000"/>
            </a:pPr>
            <a:endParaRPr lang="en-GB" sz="11600" dirty="0"/>
          </a:p>
        </p:txBody>
      </p:sp>
      <p:sp>
        <p:nvSpPr>
          <p:cNvPr id="8" name="Subtitle 2"/>
          <p:cNvSpPr txBox="1">
            <a:spLocks/>
          </p:cNvSpPr>
          <p:nvPr/>
        </p:nvSpPr>
        <p:spPr>
          <a:xfrm>
            <a:off x="2057400" y="11430000"/>
            <a:ext cx="16520160" cy="7848600"/>
          </a:xfrm>
          <a:prstGeom prst="rect">
            <a:avLst/>
          </a:prstGeom>
        </p:spPr>
        <p:txBody>
          <a:bodyPr vert="horz" lIns="203779" tIns="203779" rIns="203779" bIns="203779">
            <a:normAutofit/>
          </a:bodyPr>
          <a:lstStyle/>
          <a:p>
            <a:pPr marR="285290" algn="just">
              <a:spcBef>
                <a:spcPts val="1783"/>
              </a:spcBef>
              <a:buClr>
                <a:schemeClr val="accent1"/>
              </a:buClr>
              <a:buSzPct val="68000"/>
              <a:buFont typeface="Wingdings" pitchFamily="2" charset="2"/>
              <a:buChar char="ü"/>
            </a:pPr>
            <a:r>
              <a:rPr lang="en-US" sz="6600" dirty="0">
                <a:solidFill>
                  <a:schemeClr val="bg2">
                    <a:lumMod val="25000"/>
                  </a:schemeClr>
                </a:solidFill>
              </a:rPr>
              <a:t>Collection of knowledge through internal and external </a:t>
            </a:r>
            <a:r>
              <a:rPr lang="en-US" sz="6600" dirty="0" smtClean="0">
                <a:solidFill>
                  <a:schemeClr val="bg2">
                    <a:lumMod val="25000"/>
                  </a:schemeClr>
                </a:solidFill>
              </a:rPr>
              <a:t>sources</a:t>
            </a:r>
            <a:endParaRPr lang="en-US" sz="6600" dirty="0">
              <a:solidFill>
                <a:schemeClr val="bg2">
                  <a:lumMod val="25000"/>
                </a:schemeClr>
              </a:solidFill>
            </a:endParaRPr>
          </a:p>
          <a:p>
            <a:pPr marR="285290" algn="just">
              <a:spcBef>
                <a:spcPts val="1783"/>
              </a:spcBef>
              <a:buClr>
                <a:schemeClr val="accent1"/>
              </a:buClr>
              <a:buSzPct val="68000"/>
              <a:buFont typeface="Wingdings" pitchFamily="2" charset="2"/>
              <a:buChar char="ü"/>
            </a:pPr>
            <a:r>
              <a:rPr lang="en-US" sz="6600" dirty="0">
                <a:solidFill>
                  <a:schemeClr val="bg2">
                    <a:lumMod val="25000"/>
                  </a:schemeClr>
                </a:solidFill>
              </a:rPr>
              <a:t>Knowledge collection during site navigation</a:t>
            </a:r>
          </a:p>
          <a:p>
            <a:pPr marR="285290" algn="just">
              <a:spcBef>
                <a:spcPts val="1783"/>
              </a:spcBef>
              <a:buClr>
                <a:schemeClr val="accent1"/>
              </a:buClr>
              <a:buSzPct val="68000"/>
              <a:buFont typeface="Wingdings" pitchFamily="2" charset="2"/>
              <a:buChar char="ü"/>
            </a:pPr>
            <a:r>
              <a:rPr lang="en-US" sz="6600" dirty="0">
                <a:solidFill>
                  <a:schemeClr val="bg2">
                    <a:lumMod val="25000"/>
                  </a:schemeClr>
                </a:solidFill>
              </a:rPr>
              <a:t>Exploitation of </a:t>
            </a:r>
            <a:r>
              <a:rPr lang="en-US" sz="6600" dirty="0" smtClean="0">
                <a:solidFill>
                  <a:schemeClr val="bg2">
                    <a:lumMod val="25000"/>
                  </a:schemeClr>
                </a:solidFill>
              </a:rPr>
              <a:t>external source</a:t>
            </a:r>
            <a:endParaRPr lang="en-US" sz="6600" dirty="0">
              <a:solidFill>
                <a:schemeClr val="bg2">
                  <a:lumMod val="25000"/>
                </a:schemeClr>
              </a:solidFill>
            </a:endParaRPr>
          </a:p>
          <a:p>
            <a:pPr marR="285290" algn="just">
              <a:spcBef>
                <a:spcPts val="1783"/>
              </a:spcBef>
              <a:buClr>
                <a:schemeClr val="accent1"/>
              </a:buClr>
              <a:buSzPct val="68000"/>
              <a:buFont typeface="Wingdings" pitchFamily="2" charset="2"/>
              <a:buChar char="ü"/>
            </a:pPr>
            <a:r>
              <a:rPr lang="en-US" sz="6600" dirty="0">
                <a:solidFill>
                  <a:schemeClr val="bg2">
                    <a:lumMod val="25000"/>
                  </a:schemeClr>
                </a:solidFill>
              </a:rPr>
              <a:t>Use of tacit knowledge database</a:t>
            </a:r>
          </a:p>
          <a:p>
            <a:pPr marR="285290" algn="just">
              <a:spcBef>
                <a:spcPts val="1783"/>
              </a:spcBef>
              <a:buClr>
                <a:schemeClr val="accent1"/>
              </a:buClr>
              <a:buSzPct val="68000"/>
            </a:pPr>
            <a:endParaRPr lang="en-US" sz="12000" b="1" dirty="0">
              <a:solidFill>
                <a:schemeClr val="tx2"/>
              </a:solidFill>
            </a:endParaRPr>
          </a:p>
          <a:p>
            <a:pPr marR="285290" algn="just">
              <a:spcBef>
                <a:spcPts val="1783"/>
              </a:spcBef>
              <a:buClr>
                <a:schemeClr val="accent1"/>
              </a:buClr>
              <a:buSzPct val="68000"/>
            </a:pPr>
            <a:endParaRPr lang="en-US" sz="12000" b="1" dirty="0">
              <a:solidFill>
                <a:schemeClr val="tx2"/>
              </a:solidFill>
            </a:endParaRPr>
          </a:p>
          <a:p>
            <a:pPr marR="285290" algn="just">
              <a:spcBef>
                <a:spcPts val="1783"/>
              </a:spcBef>
              <a:buClr>
                <a:schemeClr val="accent1"/>
              </a:buClr>
              <a:buSzPct val="68000"/>
            </a:pPr>
            <a:endParaRPr lang="en-US" sz="12000" b="1" dirty="0">
              <a:solidFill>
                <a:schemeClr val="tx2"/>
              </a:solidFill>
            </a:endParaRPr>
          </a:p>
          <a:p>
            <a:pPr marR="285290" algn="r">
              <a:spcBef>
                <a:spcPts val="1783"/>
              </a:spcBef>
              <a:buClr>
                <a:schemeClr val="accent1"/>
              </a:buClr>
              <a:buSzPct val="68000"/>
            </a:pPr>
            <a:endParaRPr lang="en-GB" sz="12000" dirty="0">
              <a:solidFill>
                <a:schemeClr val="tx2"/>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66</TotalTime>
  <Words>592</Words>
  <Application>Microsoft Office PowerPoint</Application>
  <PresentationFormat>Custom</PresentationFormat>
  <Paragraphs>24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Concourse</vt:lpstr>
      <vt:lpstr>Knowledge and Information Management in Amazon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in Amazon</dc:title>
  <dc:creator>HP</dc:creator>
  <cp:lastModifiedBy>HP</cp:lastModifiedBy>
  <cp:revision>8</cp:revision>
  <dcterms:created xsi:type="dcterms:W3CDTF">2021-06-03T13:13:47Z</dcterms:created>
  <dcterms:modified xsi:type="dcterms:W3CDTF">2021-06-03T14:19:58Z</dcterms:modified>
</cp:coreProperties>
</file>