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1D7575-234C-469D-A01C-FFCA71DBB996}" v="35" dt="2026-07-12T21:27:09.420"/>
  </p1510:revLst>
</p1510:revInfo>
</file>

<file path=ppt/tableStyles.xml><?xml version="1.0" encoding="utf-8"?>
<a:tblStyleLst xmlns:a="http://schemas.openxmlformats.org/drawingml/2006/main" def="{5C22544A-7EE6-4342-B048-85BDC9FD1C3A}">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267" autoAdjust="0"/>
    <p:restoredTop sz="94629"/>
  </p:normalViewPr>
  <p:slideViewPr>
    <p:cSldViewPr snapToGrid="0">
      <p:cViewPr varScale="1">
        <p:scale>
          <a:sx n="91" d="100"/>
          <a:sy n="91" d="100"/>
        </p:scale>
        <p:origin x="403"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shma Adhikari" userId="ded8b88afab3715f" providerId="LiveId" clId="{411E6554-05F9-498D-8270-0B89938CBBE3}"/>
    <pc:docChg chg="undo custSel modSld">
      <pc:chgData name="Reshma Adhikari" userId="ded8b88afab3715f" providerId="LiveId" clId="{411E6554-05F9-498D-8270-0B89938CBBE3}" dt="2026-07-12T21:32:39.781" v="2010" actId="255"/>
      <pc:docMkLst>
        <pc:docMk/>
      </pc:docMkLst>
      <pc:sldChg chg="addSp delSp modSp mod">
        <pc:chgData name="Reshma Adhikari" userId="ded8b88afab3715f" providerId="LiveId" clId="{411E6554-05F9-498D-8270-0B89938CBBE3}" dt="2026-07-09T16:10:25.033" v="1762" actId="1076"/>
        <pc:sldMkLst>
          <pc:docMk/>
          <pc:sldMk cId="2334899467" sldId="256"/>
        </pc:sldMkLst>
        <pc:picChg chg="add mod">
          <ac:chgData name="Reshma Adhikari" userId="ded8b88afab3715f" providerId="LiveId" clId="{411E6554-05F9-498D-8270-0B89938CBBE3}" dt="2026-07-09T16:10:25.033" v="1762" actId="1076"/>
          <ac:picMkLst>
            <pc:docMk/>
            <pc:sldMk cId="2334899467" sldId="256"/>
            <ac:picMk id="6" creationId="{AB03E4B6-B224-6D1D-43D7-D2894049E877}"/>
          </ac:picMkLst>
        </pc:picChg>
      </pc:sldChg>
      <pc:sldChg chg="modSp mod">
        <pc:chgData name="Reshma Adhikari" userId="ded8b88afab3715f" providerId="LiveId" clId="{411E6554-05F9-498D-8270-0B89938CBBE3}" dt="2026-07-12T21:29:45.530" v="1996" actId="14100"/>
        <pc:sldMkLst>
          <pc:docMk/>
          <pc:sldMk cId="161555414" sldId="257"/>
        </pc:sldMkLst>
        <pc:spChg chg="mod">
          <ac:chgData name="Reshma Adhikari" userId="ded8b88afab3715f" providerId="LiveId" clId="{411E6554-05F9-498D-8270-0B89938CBBE3}" dt="2026-07-09T16:11:16.365" v="1766" actId="14100"/>
          <ac:spMkLst>
            <pc:docMk/>
            <pc:sldMk cId="161555414" sldId="257"/>
            <ac:spMk id="2" creationId="{BC96F2F1-AE8E-E621-586F-13DF9D314579}"/>
          </ac:spMkLst>
        </pc:spChg>
        <pc:spChg chg="mod">
          <ac:chgData name="Reshma Adhikari" userId="ded8b88afab3715f" providerId="LiveId" clId="{411E6554-05F9-498D-8270-0B89938CBBE3}" dt="2026-07-12T21:29:45.530" v="1996" actId="14100"/>
          <ac:spMkLst>
            <pc:docMk/>
            <pc:sldMk cId="161555414" sldId="257"/>
            <ac:spMk id="3" creationId="{1BF4EB78-1E17-603F-FCD1-BE7E3A91D993}"/>
          </ac:spMkLst>
        </pc:spChg>
      </pc:sldChg>
      <pc:sldChg chg="modSp mod">
        <pc:chgData name="Reshma Adhikari" userId="ded8b88afab3715f" providerId="LiveId" clId="{411E6554-05F9-498D-8270-0B89938CBBE3}" dt="2026-07-12T21:30:29.751" v="1998" actId="255"/>
        <pc:sldMkLst>
          <pc:docMk/>
          <pc:sldMk cId="1619057408" sldId="258"/>
        </pc:sldMkLst>
        <pc:spChg chg="mod">
          <ac:chgData name="Reshma Adhikari" userId="ded8b88afab3715f" providerId="LiveId" clId="{411E6554-05F9-498D-8270-0B89938CBBE3}" dt="2026-07-12T21:30:29.751" v="1998" actId="255"/>
          <ac:spMkLst>
            <pc:docMk/>
            <pc:sldMk cId="1619057408" sldId="258"/>
            <ac:spMk id="3" creationId="{6CCFF9D7-2554-0F64-D39F-870C18229D9E}"/>
          </ac:spMkLst>
        </pc:spChg>
      </pc:sldChg>
      <pc:sldChg chg="modSp mod">
        <pc:chgData name="Reshma Adhikari" userId="ded8b88afab3715f" providerId="LiveId" clId="{411E6554-05F9-498D-8270-0B89938CBBE3}" dt="2026-07-12T21:30:55.210" v="1999" actId="255"/>
        <pc:sldMkLst>
          <pc:docMk/>
          <pc:sldMk cId="358909022" sldId="259"/>
        </pc:sldMkLst>
        <pc:spChg chg="mod">
          <ac:chgData name="Reshma Adhikari" userId="ded8b88afab3715f" providerId="LiveId" clId="{411E6554-05F9-498D-8270-0B89938CBBE3}" dt="2026-07-12T21:30:55.210" v="1999" actId="255"/>
          <ac:spMkLst>
            <pc:docMk/>
            <pc:sldMk cId="358909022" sldId="259"/>
            <ac:spMk id="3" creationId="{37DBE636-F4C2-AE96-211A-527B3B759139}"/>
          </ac:spMkLst>
        </pc:spChg>
      </pc:sldChg>
      <pc:sldChg chg="modSp mod">
        <pc:chgData name="Reshma Adhikari" userId="ded8b88afab3715f" providerId="LiveId" clId="{411E6554-05F9-498D-8270-0B89938CBBE3}" dt="2026-07-12T21:30:12.506" v="1997" actId="255"/>
        <pc:sldMkLst>
          <pc:docMk/>
          <pc:sldMk cId="964918588" sldId="260"/>
        </pc:sldMkLst>
        <pc:spChg chg="mod">
          <ac:chgData name="Reshma Adhikari" userId="ded8b88afab3715f" providerId="LiveId" clId="{411E6554-05F9-498D-8270-0B89938CBBE3}" dt="2026-07-09T16:12:01.449" v="1769" actId="14100"/>
          <ac:spMkLst>
            <pc:docMk/>
            <pc:sldMk cId="964918588" sldId="260"/>
            <ac:spMk id="2" creationId="{8810E24E-24CC-0AFF-AAE4-1E496339A2F5}"/>
          </ac:spMkLst>
        </pc:spChg>
        <pc:spChg chg="mod">
          <ac:chgData name="Reshma Adhikari" userId="ded8b88afab3715f" providerId="LiveId" clId="{411E6554-05F9-498D-8270-0B89938CBBE3}" dt="2026-07-12T21:30:12.506" v="1997" actId="255"/>
          <ac:spMkLst>
            <pc:docMk/>
            <pc:sldMk cId="964918588" sldId="260"/>
            <ac:spMk id="22" creationId="{ACEE4283-FC10-165C-D2E4-D8275BE3627F}"/>
          </ac:spMkLst>
        </pc:spChg>
      </pc:sldChg>
      <pc:sldChg chg="modSp mod">
        <pc:chgData name="Reshma Adhikari" userId="ded8b88afab3715f" providerId="LiveId" clId="{411E6554-05F9-498D-8270-0B89938CBBE3}" dt="2026-07-12T21:31:26.105" v="2002" actId="255"/>
        <pc:sldMkLst>
          <pc:docMk/>
          <pc:sldMk cId="4002679148" sldId="261"/>
        </pc:sldMkLst>
        <pc:spChg chg="mod">
          <ac:chgData name="Reshma Adhikari" userId="ded8b88afab3715f" providerId="LiveId" clId="{411E6554-05F9-498D-8270-0B89938CBBE3}" dt="2026-07-12T21:31:26.105" v="2002" actId="255"/>
          <ac:spMkLst>
            <pc:docMk/>
            <pc:sldMk cId="4002679148" sldId="261"/>
            <ac:spMk id="3" creationId="{A10F4B1F-7AC5-8861-D68F-E5FF33889D9C}"/>
          </ac:spMkLst>
        </pc:spChg>
      </pc:sldChg>
      <pc:sldChg chg="modSp mod">
        <pc:chgData name="Reshma Adhikari" userId="ded8b88afab3715f" providerId="LiveId" clId="{411E6554-05F9-498D-8270-0B89938CBBE3}" dt="2026-07-12T21:32:00.529" v="2006" actId="27636"/>
        <pc:sldMkLst>
          <pc:docMk/>
          <pc:sldMk cId="727884905" sldId="262"/>
        </pc:sldMkLst>
        <pc:spChg chg="mod">
          <ac:chgData name="Reshma Adhikari" userId="ded8b88afab3715f" providerId="LiveId" clId="{411E6554-05F9-498D-8270-0B89938CBBE3}" dt="2026-07-12T21:32:00.529" v="2006" actId="27636"/>
          <ac:spMkLst>
            <pc:docMk/>
            <pc:sldMk cId="727884905" sldId="262"/>
            <ac:spMk id="3" creationId="{EF18EFF4-AE88-781B-FD4C-29C99A5DB2CE}"/>
          </ac:spMkLst>
        </pc:spChg>
      </pc:sldChg>
      <pc:sldChg chg="delSp modSp mod">
        <pc:chgData name="Reshma Adhikari" userId="ded8b88afab3715f" providerId="LiveId" clId="{411E6554-05F9-498D-8270-0B89938CBBE3}" dt="2026-07-12T21:32:14.550" v="2007" actId="255"/>
        <pc:sldMkLst>
          <pc:docMk/>
          <pc:sldMk cId="1035151692" sldId="263"/>
        </pc:sldMkLst>
        <pc:spChg chg="mod">
          <ac:chgData name="Reshma Adhikari" userId="ded8b88afab3715f" providerId="LiveId" clId="{411E6554-05F9-498D-8270-0B89938CBBE3}" dt="2026-07-12T21:32:14.550" v="2007" actId="255"/>
          <ac:spMkLst>
            <pc:docMk/>
            <pc:sldMk cId="1035151692" sldId="263"/>
            <ac:spMk id="3" creationId="{8316B60B-B5FD-69A2-EACF-AB6F6D139AF2}"/>
          </ac:spMkLst>
        </pc:spChg>
        <pc:picChg chg="mod">
          <ac:chgData name="Reshma Adhikari" userId="ded8b88afab3715f" providerId="LiveId" clId="{411E6554-05F9-498D-8270-0B89938CBBE3}" dt="2026-07-09T16:00:45.390" v="992" actId="1076"/>
          <ac:picMkLst>
            <pc:docMk/>
            <pc:sldMk cId="1035151692" sldId="263"/>
            <ac:picMk id="9218" creationId="{9F09AB69-5201-6703-C74E-C9F14AF2DCB3}"/>
          </ac:picMkLst>
        </pc:picChg>
      </pc:sldChg>
      <pc:sldChg chg="delSp modSp mod">
        <pc:chgData name="Reshma Adhikari" userId="ded8b88afab3715f" providerId="LiveId" clId="{411E6554-05F9-498D-8270-0B89938CBBE3}" dt="2026-07-12T21:32:39.781" v="2010" actId="255"/>
        <pc:sldMkLst>
          <pc:docMk/>
          <pc:sldMk cId="1270657548" sldId="264"/>
        </pc:sldMkLst>
        <pc:spChg chg="mod">
          <ac:chgData name="Reshma Adhikari" userId="ded8b88afab3715f" providerId="LiveId" clId="{411E6554-05F9-498D-8270-0B89938CBBE3}" dt="2026-07-12T21:32:39.781" v="2010" actId="255"/>
          <ac:spMkLst>
            <pc:docMk/>
            <pc:sldMk cId="1270657548" sldId="264"/>
            <ac:spMk id="3" creationId="{A833FF33-2D08-48F4-DDFC-09FF4D9307DB}"/>
          </ac:spMkLst>
        </pc:spChg>
        <pc:picChg chg="mod">
          <ac:chgData name="Reshma Adhikari" userId="ded8b88afab3715f" providerId="LiveId" clId="{411E6554-05F9-498D-8270-0B89938CBBE3}" dt="2026-07-09T15:59:36.346" v="985" actId="14100"/>
          <ac:picMkLst>
            <pc:docMk/>
            <pc:sldMk cId="1270657548" sldId="264"/>
            <ac:picMk id="10242" creationId="{3EC9C9A0-0A9E-B173-1978-C6D4DD61AE23}"/>
          </ac:picMkLst>
        </pc:picChg>
      </pc:sldChg>
      <pc:sldChg chg="delSp modSp mod">
        <pc:chgData name="Reshma Adhikari" userId="ded8b88afab3715f" providerId="LiveId" clId="{411E6554-05F9-498D-8270-0B89938CBBE3}" dt="2026-07-09T16:02:09.533" v="1749" actId="14100"/>
        <pc:sldMkLst>
          <pc:docMk/>
          <pc:sldMk cId="1569184186" sldId="265"/>
        </pc:sldMkLst>
        <pc:picChg chg="mod">
          <ac:chgData name="Reshma Adhikari" userId="ded8b88afab3715f" providerId="LiveId" clId="{411E6554-05F9-498D-8270-0B89938CBBE3}" dt="2026-07-09T16:02:09.533" v="1749" actId="14100"/>
          <ac:picMkLst>
            <pc:docMk/>
            <pc:sldMk cId="1569184186" sldId="265"/>
            <ac:picMk id="11266" creationId="{23A8534B-0B28-EE31-6B8A-6CED981824EC}"/>
          </ac:picMkLst>
        </pc:picChg>
      </pc:sldChg>
      <pc:sldChg chg="addSp delSp modSp mod">
        <pc:chgData name="Reshma Adhikari" userId="ded8b88afab3715f" providerId="LiveId" clId="{411E6554-05F9-498D-8270-0B89938CBBE3}" dt="2026-07-12T21:28:46.651" v="1993" actId="14100"/>
        <pc:sldMkLst>
          <pc:docMk/>
          <pc:sldMk cId="3962787698" sldId="266"/>
        </pc:sldMkLst>
        <pc:spChg chg="mod">
          <ac:chgData name="Reshma Adhikari" userId="ded8b88afab3715f" providerId="LiveId" clId="{411E6554-05F9-498D-8270-0B89938CBBE3}" dt="2026-07-12T21:25:51.739" v="1978" actId="14100"/>
          <ac:spMkLst>
            <pc:docMk/>
            <pc:sldMk cId="3962787698" sldId="266"/>
            <ac:spMk id="2" creationId="{D440F8D3-6D67-EA75-732B-6788E78B50A3}"/>
          </ac:spMkLst>
        </pc:spChg>
        <pc:spChg chg="mod">
          <ac:chgData name="Reshma Adhikari" userId="ded8b88afab3715f" providerId="LiveId" clId="{411E6554-05F9-498D-8270-0B89938CBBE3}" dt="2026-07-12T21:13:13.536" v="1857" actId="27636"/>
          <ac:spMkLst>
            <pc:docMk/>
            <pc:sldMk cId="3962787698" sldId="266"/>
            <ac:spMk id="5" creationId="{159833F7-A1C3-13A1-ED1F-18BB682C4A40}"/>
          </ac:spMkLst>
        </pc:spChg>
        <pc:spChg chg="del mod">
          <ac:chgData name="Reshma Adhikari" userId="ded8b88afab3715f" providerId="LiveId" clId="{411E6554-05F9-498D-8270-0B89938CBBE3}" dt="2026-07-12T21:27:09.420" v="1982" actId="478"/>
          <ac:spMkLst>
            <pc:docMk/>
            <pc:sldMk cId="3962787698" sldId="266"/>
            <ac:spMk id="15" creationId="{1AECDC29-979E-40BB-44C3-BD86485BE5A0}"/>
          </ac:spMkLst>
        </pc:spChg>
        <pc:graphicFrameChg chg="add mod modGraphic">
          <ac:chgData name="Reshma Adhikari" userId="ded8b88afab3715f" providerId="LiveId" clId="{411E6554-05F9-498D-8270-0B89938CBBE3}" dt="2026-07-12T21:28:46.651" v="1993" actId="14100"/>
          <ac:graphicFrameMkLst>
            <pc:docMk/>
            <pc:sldMk cId="3962787698" sldId="266"/>
            <ac:graphicFrameMk id="3" creationId="{E862891E-EBCC-E2EE-D6E2-3FE7C379E410}"/>
          </ac:graphicFrameMkLst>
        </pc:graphicFrameChg>
        <pc:graphicFrameChg chg="mod modGraphic">
          <ac:chgData name="Reshma Adhikari" userId="ded8b88afab3715f" providerId="LiveId" clId="{411E6554-05F9-498D-8270-0B89938CBBE3}" dt="2026-07-12T21:19:50.245" v="1942" actId="14100"/>
          <ac:graphicFrameMkLst>
            <pc:docMk/>
            <pc:sldMk cId="3962787698" sldId="266"/>
            <ac:graphicFrameMk id="4" creationId="{4EA61EEC-7AD7-19A6-AE77-84839CE28552}"/>
          </ac:graphicFrameMkLst>
        </pc:graphicFrameChg>
        <pc:graphicFrameChg chg="mod modGraphic">
          <ac:chgData name="Reshma Adhikari" userId="ded8b88afab3715f" providerId="LiveId" clId="{411E6554-05F9-498D-8270-0B89938CBBE3}" dt="2026-07-12T21:24:47.602" v="1977" actId="14100"/>
          <ac:graphicFrameMkLst>
            <pc:docMk/>
            <pc:sldMk cId="3962787698" sldId="266"/>
            <ac:graphicFrameMk id="13" creationId="{E80547B5-1F27-0970-2C7C-3A2BA6D77C0A}"/>
          </ac:graphicFrameMkLst>
        </pc:graphicFrameChg>
      </pc:sldChg>
      <pc:sldChg chg="modSp mod">
        <pc:chgData name="Reshma Adhikari" userId="ded8b88afab3715f" providerId="LiveId" clId="{411E6554-05F9-498D-8270-0B89938CBBE3}" dt="2026-07-09T16:16:38.010" v="1790" actId="14100"/>
        <pc:sldMkLst>
          <pc:docMk/>
          <pc:sldMk cId="1187598900" sldId="267"/>
        </pc:sldMkLst>
        <pc:spChg chg="mod">
          <ac:chgData name="Reshma Adhikari" userId="ded8b88afab3715f" providerId="LiveId" clId="{411E6554-05F9-498D-8270-0B89938CBBE3}" dt="2026-07-09T16:16:38.010" v="1790" actId="14100"/>
          <ac:spMkLst>
            <pc:docMk/>
            <pc:sldMk cId="1187598900" sldId="267"/>
            <ac:spMk id="3" creationId="{63C22D8C-E266-A734-1EF3-2F05B637C817}"/>
          </ac:spMkLst>
        </pc:spChg>
        <pc:spChg chg="mod">
          <ac:chgData name="Reshma Adhikari" userId="ded8b88afab3715f" providerId="LiveId" clId="{411E6554-05F9-498D-8270-0B89938CBBE3}" dt="2026-07-09T16:15:47.136" v="1780" actId="14100"/>
          <ac:spMkLst>
            <pc:docMk/>
            <pc:sldMk cId="1187598900" sldId="267"/>
            <ac:spMk id="5" creationId="{14BEEE40-5F04-0E75-DF76-687EC43923FF}"/>
          </ac:spMkLst>
        </pc:spChg>
      </pc:sldChg>
      <pc:sldChg chg="modSp mod">
        <pc:chgData name="Reshma Adhikari" userId="ded8b88afab3715f" providerId="LiveId" clId="{411E6554-05F9-498D-8270-0B89938CBBE3}" dt="2026-07-12T21:28:57.275" v="1994" actId="20577"/>
        <pc:sldMkLst>
          <pc:docMk/>
          <pc:sldMk cId="339753425" sldId="268"/>
        </pc:sldMkLst>
        <pc:spChg chg="mod">
          <ac:chgData name="Reshma Adhikari" userId="ded8b88afab3715f" providerId="LiveId" clId="{411E6554-05F9-498D-8270-0B89938CBBE3}" dt="2026-07-12T21:28:57.275" v="1994" actId="20577"/>
          <ac:spMkLst>
            <pc:docMk/>
            <pc:sldMk cId="339753425" sldId="268"/>
            <ac:spMk id="3" creationId="{D8B448FA-7522-DD22-B071-CE0F34AFBD0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2A2E82-8143-4E5F-9D56-C3DCBC0BFCD7}" type="datetimeFigureOut">
              <a:rPr lang="en-US" smtClean="0"/>
              <a:t>7/12/2026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C32735-468F-4150-B6DC-9CD59A9AD3B3}" type="slidenum">
              <a:rPr lang="en-US" smtClean="0"/>
              <a:t>‹#›</a:t>
            </a:fld>
            <a:endParaRPr lang="en-US"/>
          </a:p>
        </p:txBody>
      </p:sp>
    </p:spTree>
    <p:extLst>
      <p:ext uri="{BB962C8B-B14F-4D97-AF65-F5344CB8AC3E}">
        <p14:creationId xmlns:p14="http://schemas.microsoft.com/office/powerpoint/2010/main" val="7789297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6C32735-468F-4150-B6DC-9CD59A9AD3B3}" type="slidenum">
              <a:rPr lang="en-US" smtClean="0"/>
              <a:t>1</a:t>
            </a:fld>
            <a:endParaRPr lang="en-US"/>
          </a:p>
        </p:txBody>
      </p:sp>
    </p:spTree>
    <p:extLst>
      <p:ext uri="{BB962C8B-B14F-4D97-AF65-F5344CB8AC3E}">
        <p14:creationId xmlns:p14="http://schemas.microsoft.com/office/powerpoint/2010/main" val="41376925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6C32735-468F-4150-B6DC-9CD59A9AD3B3}" type="slidenum">
              <a:rPr lang="en-US" smtClean="0"/>
              <a:t>2</a:t>
            </a:fld>
            <a:endParaRPr lang="en-US"/>
          </a:p>
        </p:txBody>
      </p:sp>
    </p:spTree>
    <p:extLst>
      <p:ext uri="{BB962C8B-B14F-4D97-AF65-F5344CB8AC3E}">
        <p14:creationId xmlns:p14="http://schemas.microsoft.com/office/powerpoint/2010/main" val="18451852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6C32735-468F-4150-B6DC-9CD59A9AD3B3}" type="slidenum">
              <a:rPr lang="en-US" smtClean="0"/>
              <a:t>3</a:t>
            </a:fld>
            <a:endParaRPr lang="en-US"/>
          </a:p>
        </p:txBody>
      </p:sp>
    </p:spTree>
    <p:extLst>
      <p:ext uri="{BB962C8B-B14F-4D97-AF65-F5344CB8AC3E}">
        <p14:creationId xmlns:p14="http://schemas.microsoft.com/office/powerpoint/2010/main" val="10560213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6C32735-468F-4150-B6DC-9CD59A9AD3B3}" type="slidenum">
              <a:rPr lang="en-US" smtClean="0"/>
              <a:t>4</a:t>
            </a:fld>
            <a:endParaRPr lang="en-US"/>
          </a:p>
        </p:txBody>
      </p:sp>
    </p:spTree>
    <p:extLst>
      <p:ext uri="{BB962C8B-B14F-4D97-AF65-F5344CB8AC3E}">
        <p14:creationId xmlns:p14="http://schemas.microsoft.com/office/powerpoint/2010/main" val="26064393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6C32735-468F-4150-B6DC-9CD59A9AD3B3}" type="slidenum">
              <a:rPr lang="en-US" smtClean="0"/>
              <a:t>5</a:t>
            </a:fld>
            <a:endParaRPr lang="en-US"/>
          </a:p>
        </p:txBody>
      </p:sp>
    </p:spTree>
    <p:extLst>
      <p:ext uri="{BB962C8B-B14F-4D97-AF65-F5344CB8AC3E}">
        <p14:creationId xmlns:p14="http://schemas.microsoft.com/office/powerpoint/2010/main" val="16676196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6C32735-468F-4150-B6DC-9CD59A9AD3B3}" type="slidenum">
              <a:rPr lang="en-US" smtClean="0"/>
              <a:t>6</a:t>
            </a:fld>
            <a:endParaRPr lang="en-US"/>
          </a:p>
        </p:txBody>
      </p:sp>
    </p:spTree>
    <p:extLst>
      <p:ext uri="{BB962C8B-B14F-4D97-AF65-F5344CB8AC3E}">
        <p14:creationId xmlns:p14="http://schemas.microsoft.com/office/powerpoint/2010/main" val="27249074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6C32735-468F-4150-B6DC-9CD59A9AD3B3}" type="slidenum">
              <a:rPr lang="en-US" smtClean="0"/>
              <a:t>7</a:t>
            </a:fld>
            <a:endParaRPr lang="en-US"/>
          </a:p>
        </p:txBody>
      </p:sp>
    </p:spTree>
    <p:extLst>
      <p:ext uri="{BB962C8B-B14F-4D97-AF65-F5344CB8AC3E}">
        <p14:creationId xmlns:p14="http://schemas.microsoft.com/office/powerpoint/2010/main" val="38137994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6C32735-468F-4150-B6DC-9CD59A9AD3B3}" type="slidenum">
              <a:rPr lang="en-US" smtClean="0"/>
              <a:t>8</a:t>
            </a:fld>
            <a:endParaRPr lang="en-US"/>
          </a:p>
        </p:txBody>
      </p:sp>
    </p:spTree>
    <p:extLst>
      <p:ext uri="{BB962C8B-B14F-4D97-AF65-F5344CB8AC3E}">
        <p14:creationId xmlns:p14="http://schemas.microsoft.com/office/powerpoint/2010/main" val="37943313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6C32735-468F-4150-B6DC-9CD59A9AD3B3}" type="slidenum">
              <a:rPr lang="en-US" smtClean="0"/>
              <a:t>9</a:t>
            </a:fld>
            <a:endParaRPr lang="en-US"/>
          </a:p>
        </p:txBody>
      </p:sp>
    </p:spTree>
    <p:extLst>
      <p:ext uri="{BB962C8B-B14F-4D97-AF65-F5344CB8AC3E}">
        <p14:creationId xmlns:p14="http://schemas.microsoft.com/office/powerpoint/2010/main" val="33884494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6C32735-468F-4150-B6DC-9CD59A9AD3B3}" type="slidenum">
              <a:rPr lang="en-US" smtClean="0"/>
              <a:t>10</a:t>
            </a:fld>
            <a:endParaRPr lang="en-US"/>
          </a:p>
        </p:txBody>
      </p:sp>
    </p:spTree>
    <p:extLst>
      <p:ext uri="{BB962C8B-B14F-4D97-AF65-F5344CB8AC3E}">
        <p14:creationId xmlns:p14="http://schemas.microsoft.com/office/powerpoint/2010/main" val="25019262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6C32735-468F-4150-B6DC-9CD59A9AD3B3}" type="slidenum">
              <a:rPr lang="en-US" smtClean="0"/>
              <a:t>11</a:t>
            </a:fld>
            <a:endParaRPr lang="en-US"/>
          </a:p>
        </p:txBody>
      </p:sp>
    </p:spTree>
    <p:extLst>
      <p:ext uri="{BB962C8B-B14F-4D97-AF65-F5344CB8AC3E}">
        <p14:creationId xmlns:p14="http://schemas.microsoft.com/office/powerpoint/2010/main" val="25201727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6C32735-468F-4150-B6DC-9CD59A9AD3B3}" type="slidenum">
              <a:rPr lang="en-US" smtClean="0"/>
              <a:t>12</a:t>
            </a:fld>
            <a:endParaRPr lang="en-US"/>
          </a:p>
        </p:txBody>
      </p:sp>
    </p:spTree>
    <p:extLst>
      <p:ext uri="{BB962C8B-B14F-4D97-AF65-F5344CB8AC3E}">
        <p14:creationId xmlns:p14="http://schemas.microsoft.com/office/powerpoint/2010/main" val="26749640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ts val="1800"/>
              </a:lnSpc>
              <a:buNone/>
            </a:pPr>
            <a:endParaRPr lang="en-US" b="0" i="0" dirty="0">
              <a:solidFill>
                <a:srgbClr val="000000"/>
              </a:solidFill>
              <a:effectLst/>
              <a:latin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6C32735-468F-4150-B6DC-9CD59A9AD3B3}" type="slidenum">
              <a:rPr lang="en-US" smtClean="0"/>
              <a:t>13</a:t>
            </a:fld>
            <a:endParaRPr lang="en-US"/>
          </a:p>
        </p:txBody>
      </p:sp>
    </p:spTree>
    <p:extLst>
      <p:ext uri="{BB962C8B-B14F-4D97-AF65-F5344CB8AC3E}">
        <p14:creationId xmlns:p14="http://schemas.microsoft.com/office/powerpoint/2010/main" val="32608893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1E499-1960-7ECE-98EB-128B811D3C6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5F189-1E65-3D07-6622-C4EEB693AF2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804B78BA-9AEA-8D89-0C60-4C05C31E3A1A}"/>
              </a:ext>
            </a:extLst>
          </p:cNvPr>
          <p:cNvSpPr>
            <a:spLocks noGrp="1"/>
          </p:cNvSpPr>
          <p:nvPr>
            <p:ph type="dt" sz="half" idx="10"/>
          </p:nvPr>
        </p:nvSpPr>
        <p:spPr/>
        <p:txBody>
          <a:bodyPr/>
          <a:lstStyle/>
          <a:p>
            <a:fld id="{05269927-92C4-41FC-A920-24D2C1A94C73}" type="datetimeFigureOut">
              <a:rPr lang="en-US" smtClean="0"/>
              <a:t>7/12/2026</a:t>
            </a:fld>
            <a:endParaRPr lang="en-US"/>
          </a:p>
        </p:txBody>
      </p:sp>
      <p:sp>
        <p:nvSpPr>
          <p:cNvPr id="5" name="Footer Placeholder 4">
            <a:extLst>
              <a:ext uri="{FF2B5EF4-FFF2-40B4-BE49-F238E27FC236}">
                <a16:creationId xmlns:a16="http://schemas.microsoft.com/office/drawing/2014/main" id="{8FB6ED5B-3E7B-399C-4B05-93EE6CFCF6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213F71-A4B6-B7CA-A4D4-0D742E491706}"/>
              </a:ext>
            </a:extLst>
          </p:cNvPr>
          <p:cNvSpPr>
            <a:spLocks noGrp="1"/>
          </p:cNvSpPr>
          <p:nvPr>
            <p:ph type="sldNum" sz="quarter" idx="12"/>
          </p:nvPr>
        </p:nvSpPr>
        <p:spPr/>
        <p:txBody>
          <a:bodyPr/>
          <a:lstStyle/>
          <a:p>
            <a:fld id="{ECF71299-AF62-457A-963E-294BC3F3D845}" type="slidenum">
              <a:rPr lang="en-US" smtClean="0"/>
              <a:t>‹#›</a:t>
            </a:fld>
            <a:endParaRPr lang="en-US"/>
          </a:p>
        </p:txBody>
      </p:sp>
    </p:spTree>
    <p:extLst>
      <p:ext uri="{BB962C8B-B14F-4D97-AF65-F5344CB8AC3E}">
        <p14:creationId xmlns:p14="http://schemas.microsoft.com/office/powerpoint/2010/main" val="25474696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204F1-DB56-4B45-6A41-47A513081D0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C98B16C-BA1A-8CE0-21A8-B21A0CFD657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93B81E-4F33-4DF4-7D01-F1A996751F32}"/>
              </a:ext>
            </a:extLst>
          </p:cNvPr>
          <p:cNvSpPr>
            <a:spLocks noGrp="1"/>
          </p:cNvSpPr>
          <p:nvPr>
            <p:ph type="dt" sz="half" idx="10"/>
          </p:nvPr>
        </p:nvSpPr>
        <p:spPr/>
        <p:txBody>
          <a:bodyPr/>
          <a:lstStyle/>
          <a:p>
            <a:fld id="{05269927-92C4-41FC-A920-24D2C1A94C73}" type="datetimeFigureOut">
              <a:rPr lang="en-US" smtClean="0"/>
              <a:t>7/12/2026</a:t>
            </a:fld>
            <a:endParaRPr lang="en-US"/>
          </a:p>
        </p:txBody>
      </p:sp>
      <p:sp>
        <p:nvSpPr>
          <p:cNvPr id="5" name="Footer Placeholder 4">
            <a:extLst>
              <a:ext uri="{FF2B5EF4-FFF2-40B4-BE49-F238E27FC236}">
                <a16:creationId xmlns:a16="http://schemas.microsoft.com/office/drawing/2014/main" id="{DF4A8377-1C14-9ADA-134E-FB9147AD45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4E63C6-2D8F-974B-18BF-7F5C04916BFA}"/>
              </a:ext>
            </a:extLst>
          </p:cNvPr>
          <p:cNvSpPr>
            <a:spLocks noGrp="1"/>
          </p:cNvSpPr>
          <p:nvPr>
            <p:ph type="sldNum" sz="quarter" idx="12"/>
          </p:nvPr>
        </p:nvSpPr>
        <p:spPr/>
        <p:txBody>
          <a:bodyPr/>
          <a:lstStyle/>
          <a:p>
            <a:fld id="{ECF71299-AF62-457A-963E-294BC3F3D845}" type="slidenum">
              <a:rPr lang="en-US" smtClean="0"/>
              <a:t>‹#›</a:t>
            </a:fld>
            <a:endParaRPr lang="en-US"/>
          </a:p>
        </p:txBody>
      </p:sp>
    </p:spTree>
    <p:extLst>
      <p:ext uri="{BB962C8B-B14F-4D97-AF65-F5344CB8AC3E}">
        <p14:creationId xmlns:p14="http://schemas.microsoft.com/office/powerpoint/2010/main" val="4210007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248F-C9AE-73C9-F1BE-46B0F6903E4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8DA4D44-01CA-9DB7-0C41-752CE07503E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47A3C0-2C3E-9D88-2218-8CD3801144BC}"/>
              </a:ext>
            </a:extLst>
          </p:cNvPr>
          <p:cNvSpPr>
            <a:spLocks noGrp="1"/>
          </p:cNvSpPr>
          <p:nvPr>
            <p:ph type="dt" sz="half" idx="10"/>
          </p:nvPr>
        </p:nvSpPr>
        <p:spPr/>
        <p:txBody>
          <a:bodyPr/>
          <a:lstStyle/>
          <a:p>
            <a:fld id="{05269927-92C4-41FC-A920-24D2C1A94C73}" type="datetimeFigureOut">
              <a:rPr lang="en-US" smtClean="0"/>
              <a:t>7/12/2026</a:t>
            </a:fld>
            <a:endParaRPr lang="en-US"/>
          </a:p>
        </p:txBody>
      </p:sp>
      <p:sp>
        <p:nvSpPr>
          <p:cNvPr id="5" name="Footer Placeholder 4">
            <a:extLst>
              <a:ext uri="{FF2B5EF4-FFF2-40B4-BE49-F238E27FC236}">
                <a16:creationId xmlns:a16="http://schemas.microsoft.com/office/drawing/2014/main" id="{6C7C8B5E-93BA-870D-90E9-402FEFC6FD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6D1B9A-1A2F-4945-5775-0A360AF69EC2}"/>
              </a:ext>
            </a:extLst>
          </p:cNvPr>
          <p:cNvSpPr>
            <a:spLocks noGrp="1"/>
          </p:cNvSpPr>
          <p:nvPr>
            <p:ph type="sldNum" sz="quarter" idx="12"/>
          </p:nvPr>
        </p:nvSpPr>
        <p:spPr/>
        <p:txBody>
          <a:bodyPr/>
          <a:lstStyle/>
          <a:p>
            <a:fld id="{ECF71299-AF62-457A-963E-294BC3F3D845}" type="slidenum">
              <a:rPr lang="en-US" smtClean="0"/>
              <a:t>‹#›</a:t>
            </a:fld>
            <a:endParaRPr lang="en-US"/>
          </a:p>
        </p:txBody>
      </p:sp>
    </p:spTree>
    <p:extLst>
      <p:ext uri="{BB962C8B-B14F-4D97-AF65-F5344CB8AC3E}">
        <p14:creationId xmlns:p14="http://schemas.microsoft.com/office/powerpoint/2010/main" val="24903208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B410E-0EE4-D9C4-DE32-30C172E12DA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D5C0823-F4FE-3121-8CAF-7D5B7BA6C1E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C317EC3-8938-8D51-0897-96CF5342F9A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72ED420-A5FD-D6DC-C005-0F3C0B7E7448}"/>
              </a:ext>
            </a:extLst>
          </p:cNvPr>
          <p:cNvSpPr>
            <a:spLocks noGrp="1"/>
          </p:cNvSpPr>
          <p:nvPr>
            <p:ph type="dt" sz="half" idx="10"/>
          </p:nvPr>
        </p:nvSpPr>
        <p:spPr/>
        <p:txBody>
          <a:bodyPr/>
          <a:lstStyle/>
          <a:p>
            <a:fld id="{05269927-92C4-41FC-A920-24D2C1A94C73}" type="datetimeFigureOut">
              <a:rPr lang="en-US" smtClean="0"/>
              <a:t>7/12/2026</a:t>
            </a:fld>
            <a:endParaRPr lang="en-US"/>
          </a:p>
        </p:txBody>
      </p:sp>
      <p:sp>
        <p:nvSpPr>
          <p:cNvPr id="6" name="Footer Placeholder 5">
            <a:extLst>
              <a:ext uri="{FF2B5EF4-FFF2-40B4-BE49-F238E27FC236}">
                <a16:creationId xmlns:a16="http://schemas.microsoft.com/office/drawing/2014/main" id="{438C9145-01E8-AE3B-E549-7A71615B3E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4DD2BEC-9FDC-5EF2-154D-C0835334D2ED}"/>
              </a:ext>
            </a:extLst>
          </p:cNvPr>
          <p:cNvSpPr>
            <a:spLocks noGrp="1"/>
          </p:cNvSpPr>
          <p:nvPr>
            <p:ph type="sldNum" sz="quarter" idx="12"/>
          </p:nvPr>
        </p:nvSpPr>
        <p:spPr/>
        <p:txBody>
          <a:bodyPr/>
          <a:lstStyle/>
          <a:p>
            <a:fld id="{ECF71299-AF62-457A-963E-294BC3F3D845}" type="slidenum">
              <a:rPr lang="en-US" smtClean="0"/>
              <a:t>‹#›</a:t>
            </a:fld>
            <a:endParaRPr lang="en-US"/>
          </a:p>
        </p:txBody>
      </p:sp>
    </p:spTree>
    <p:extLst>
      <p:ext uri="{BB962C8B-B14F-4D97-AF65-F5344CB8AC3E}">
        <p14:creationId xmlns:p14="http://schemas.microsoft.com/office/powerpoint/2010/main" val="3033962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88360-9D42-A90C-D2A2-06862D14697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B7CC172-1036-C9E8-EEE5-84309E686C4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ABFABB5-BCFC-041D-0166-6719833D9BC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FE9F5C1-0090-81E8-EFC0-71BAFD78741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5EBF1C-9926-FFF1-29DC-EE12EDC4ED3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6017EEE-8EAC-65C7-3623-2337CB22C496}"/>
              </a:ext>
            </a:extLst>
          </p:cNvPr>
          <p:cNvSpPr>
            <a:spLocks noGrp="1"/>
          </p:cNvSpPr>
          <p:nvPr>
            <p:ph type="dt" sz="half" idx="10"/>
          </p:nvPr>
        </p:nvSpPr>
        <p:spPr/>
        <p:txBody>
          <a:bodyPr/>
          <a:lstStyle/>
          <a:p>
            <a:fld id="{05269927-92C4-41FC-A920-24D2C1A94C73}" type="datetimeFigureOut">
              <a:rPr lang="en-US" smtClean="0"/>
              <a:t>7/12/2026</a:t>
            </a:fld>
            <a:endParaRPr lang="en-US"/>
          </a:p>
        </p:txBody>
      </p:sp>
      <p:sp>
        <p:nvSpPr>
          <p:cNvPr id="8" name="Footer Placeholder 7">
            <a:extLst>
              <a:ext uri="{FF2B5EF4-FFF2-40B4-BE49-F238E27FC236}">
                <a16:creationId xmlns:a16="http://schemas.microsoft.com/office/drawing/2014/main" id="{B5A5884F-518B-27AD-5B16-6323D82DDB3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086E908-CA9A-01AF-3542-254B8381CD58}"/>
              </a:ext>
            </a:extLst>
          </p:cNvPr>
          <p:cNvSpPr>
            <a:spLocks noGrp="1"/>
          </p:cNvSpPr>
          <p:nvPr>
            <p:ph type="sldNum" sz="quarter" idx="12"/>
          </p:nvPr>
        </p:nvSpPr>
        <p:spPr/>
        <p:txBody>
          <a:bodyPr/>
          <a:lstStyle/>
          <a:p>
            <a:fld id="{ECF71299-AF62-457A-963E-294BC3F3D845}" type="slidenum">
              <a:rPr lang="en-US" smtClean="0"/>
              <a:t>‹#›</a:t>
            </a:fld>
            <a:endParaRPr lang="en-US"/>
          </a:p>
        </p:txBody>
      </p:sp>
    </p:spTree>
    <p:extLst>
      <p:ext uri="{BB962C8B-B14F-4D97-AF65-F5344CB8AC3E}">
        <p14:creationId xmlns:p14="http://schemas.microsoft.com/office/powerpoint/2010/main" val="2059756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D1FE0-DD42-96FE-5EA5-3901F74640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0D19F9E-A651-1E84-D5B5-9260D4187B2E}"/>
              </a:ext>
            </a:extLst>
          </p:cNvPr>
          <p:cNvSpPr>
            <a:spLocks noGrp="1"/>
          </p:cNvSpPr>
          <p:nvPr>
            <p:ph type="dt" sz="half" idx="10"/>
          </p:nvPr>
        </p:nvSpPr>
        <p:spPr/>
        <p:txBody>
          <a:bodyPr/>
          <a:lstStyle/>
          <a:p>
            <a:fld id="{05269927-92C4-41FC-A920-24D2C1A94C73}" type="datetimeFigureOut">
              <a:rPr lang="en-US" smtClean="0"/>
              <a:t>7/12/2026</a:t>
            </a:fld>
            <a:endParaRPr lang="en-US"/>
          </a:p>
        </p:txBody>
      </p:sp>
      <p:sp>
        <p:nvSpPr>
          <p:cNvPr id="4" name="Footer Placeholder 3">
            <a:extLst>
              <a:ext uri="{FF2B5EF4-FFF2-40B4-BE49-F238E27FC236}">
                <a16:creationId xmlns:a16="http://schemas.microsoft.com/office/drawing/2014/main" id="{39133EBC-872A-680F-330C-D8A67496FCC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42763CD-D683-B3DF-7913-06E64F487B93}"/>
              </a:ext>
            </a:extLst>
          </p:cNvPr>
          <p:cNvSpPr>
            <a:spLocks noGrp="1"/>
          </p:cNvSpPr>
          <p:nvPr>
            <p:ph type="sldNum" sz="quarter" idx="12"/>
          </p:nvPr>
        </p:nvSpPr>
        <p:spPr/>
        <p:txBody>
          <a:bodyPr/>
          <a:lstStyle/>
          <a:p>
            <a:fld id="{ECF71299-AF62-457A-963E-294BC3F3D845}" type="slidenum">
              <a:rPr lang="en-US" smtClean="0"/>
              <a:t>‹#›</a:t>
            </a:fld>
            <a:endParaRPr lang="en-US"/>
          </a:p>
        </p:txBody>
      </p:sp>
    </p:spTree>
    <p:extLst>
      <p:ext uri="{BB962C8B-B14F-4D97-AF65-F5344CB8AC3E}">
        <p14:creationId xmlns:p14="http://schemas.microsoft.com/office/powerpoint/2010/main" val="18560404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221004-186A-A1C0-4A74-5228FFEF5A5D}"/>
              </a:ext>
            </a:extLst>
          </p:cNvPr>
          <p:cNvSpPr>
            <a:spLocks noGrp="1"/>
          </p:cNvSpPr>
          <p:nvPr>
            <p:ph type="dt" sz="half" idx="10"/>
          </p:nvPr>
        </p:nvSpPr>
        <p:spPr/>
        <p:txBody>
          <a:bodyPr/>
          <a:lstStyle/>
          <a:p>
            <a:fld id="{05269927-92C4-41FC-A920-24D2C1A94C73}" type="datetimeFigureOut">
              <a:rPr lang="en-US" smtClean="0"/>
              <a:t>7/12/2026</a:t>
            </a:fld>
            <a:endParaRPr lang="en-US"/>
          </a:p>
        </p:txBody>
      </p:sp>
      <p:sp>
        <p:nvSpPr>
          <p:cNvPr id="3" name="Footer Placeholder 2">
            <a:extLst>
              <a:ext uri="{FF2B5EF4-FFF2-40B4-BE49-F238E27FC236}">
                <a16:creationId xmlns:a16="http://schemas.microsoft.com/office/drawing/2014/main" id="{A67A1961-4522-E54F-324F-E035944455A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2C20E9D-0250-679A-AB15-CDBD9551F5A0}"/>
              </a:ext>
            </a:extLst>
          </p:cNvPr>
          <p:cNvSpPr>
            <a:spLocks noGrp="1"/>
          </p:cNvSpPr>
          <p:nvPr>
            <p:ph type="sldNum" sz="quarter" idx="12"/>
          </p:nvPr>
        </p:nvSpPr>
        <p:spPr/>
        <p:txBody>
          <a:bodyPr/>
          <a:lstStyle/>
          <a:p>
            <a:fld id="{ECF71299-AF62-457A-963E-294BC3F3D845}" type="slidenum">
              <a:rPr lang="en-US" smtClean="0"/>
              <a:t>‹#›</a:t>
            </a:fld>
            <a:endParaRPr lang="en-US"/>
          </a:p>
        </p:txBody>
      </p:sp>
    </p:spTree>
    <p:extLst>
      <p:ext uri="{BB962C8B-B14F-4D97-AF65-F5344CB8AC3E}">
        <p14:creationId xmlns:p14="http://schemas.microsoft.com/office/powerpoint/2010/main" val="9510831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F01F1-45E0-85E0-EF53-4B23B52A63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48908CA-6761-A572-7B7F-21F76D59CD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B971C34-22FD-DA46-A909-5B72CF5E07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70FF2B-F26A-2C26-F3CE-3129873831A9}"/>
              </a:ext>
            </a:extLst>
          </p:cNvPr>
          <p:cNvSpPr>
            <a:spLocks noGrp="1"/>
          </p:cNvSpPr>
          <p:nvPr>
            <p:ph type="dt" sz="half" idx="10"/>
          </p:nvPr>
        </p:nvSpPr>
        <p:spPr/>
        <p:txBody>
          <a:bodyPr/>
          <a:lstStyle/>
          <a:p>
            <a:fld id="{05269927-92C4-41FC-A920-24D2C1A94C73}" type="datetimeFigureOut">
              <a:rPr lang="en-US" smtClean="0"/>
              <a:t>7/12/2026</a:t>
            </a:fld>
            <a:endParaRPr lang="en-US"/>
          </a:p>
        </p:txBody>
      </p:sp>
      <p:sp>
        <p:nvSpPr>
          <p:cNvPr id="6" name="Footer Placeholder 5">
            <a:extLst>
              <a:ext uri="{FF2B5EF4-FFF2-40B4-BE49-F238E27FC236}">
                <a16:creationId xmlns:a16="http://schemas.microsoft.com/office/drawing/2014/main" id="{295D43AA-A5DA-E6AA-1028-0B1005EFC81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7727964-B530-4439-D6CE-998E211E1BED}"/>
              </a:ext>
            </a:extLst>
          </p:cNvPr>
          <p:cNvSpPr>
            <a:spLocks noGrp="1"/>
          </p:cNvSpPr>
          <p:nvPr>
            <p:ph type="sldNum" sz="quarter" idx="12"/>
          </p:nvPr>
        </p:nvSpPr>
        <p:spPr/>
        <p:txBody>
          <a:bodyPr/>
          <a:lstStyle/>
          <a:p>
            <a:fld id="{ECF71299-AF62-457A-963E-294BC3F3D845}" type="slidenum">
              <a:rPr lang="en-US" smtClean="0"/>
              <a:t>‹#›</a:t>
            </a:fld>
            <a:endParaRPr lang="en-US"/>
          </a:p>
        </p:txBody>
      </p:sp>
    </p:spTree>
    <p:extLst>
      <p:ext uri="{BB962C8B-B14F-4D97-AF65-F5344CB8AC3E}">
        <p14:creationId xmlns:p14="http://schemas.microsoft.com/office/powerpoint/2010/main" val="34626466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2181B-8198-7BE4-1276-FF8D5E2178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3FF0D4A-E1A6-137D-D4B4-BF542E2D1AF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B52FC57-F0F1-8FBC-D819-8E39AFA585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A7314A-86D4-7C0C-5796-164BD3B7634A}"/>
              </a:ext>
            </a:extLst>
          </p:cNvPr>
          <p:cNvSpPr>
            <a:spLocks noGrp="1"/>
          </p:cNvSpPr>
          <p:nvPr>
            <p:ph type="dt" sz="half" idx="10"/>
          </p:nvPr>
        </p:nvSpPr>
        <p:spPr/>
        <p:txBody>
          <a:bodyPr/>
          <a:lstStyle/>
          <a:p>
            <a:fld id="{05269927-92C4-41FC-A920-24D2C1A94C73}" type="datetimeFigureOut">
              <a:rPr lang="en-US" smtClean="0"/>
              <a:t>7/12/2026</a:t>
            </a:fld>
            <a:endParaRPr lang="en-US"/>
          </a:p>
        </p:txBody>
      </p:sp>
      <p:sp>
        <p:nvSpPr>
          <p:cNvPr id="6" name="Footer Placeholder 5">
            <a:extLst>
              <a:ext uri="{FF2B5EF4-FFF2-40B4-BE49-F238E27FC236}">
                <a16:creationId xmlns:a16="http://schemas.microsoft.com/office/drawing/2014/main" id="{E3BFADD2-A9E9-2ECB-E33B-B3D4D9FE4D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3BC503-B914-741B-1E1F-579D98AAFBCE}"/>
              </a:ext>
            </a:extLst>
          </p:cNvPr>
          <p:cNvSpPr>
            <a:spLocks noGrp="1"/>
          </p:cNvSpPr>
          <p:nvPr>
            <p:ph type="sldNum" sz="quarter" idx="12"/>
          </p:nvPr>
        </p:nvSpPr>
        <p:spPr/>
        <p:txBody>
          <a:bodyPr/>
          <a:lstStyle/>
          <a:p>
            <a:fld id="{ECF71299-AF62-457A-963E-294BC3F3D845}" type="slidenum">
              <a:rPr lang="en-US" smtClean="0"/>
              <a:t>‹#›</a:t>
            </a:fld>
            <a:endParaRPr lang="en-US"/>
          </a:p>
        </p:txBody>
      </p:sp>
    </p:spTree>
    <p:extLst>
      <p:ext uri="{BB962C8B-B14F-4D97-AF65-F5344CB8AC3E}">
        <p14:creationId xmlns:p14="http://schemas.microsoft.com/office/powerpoint/2010/main" val="16522415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7DD2F-E46D-9AFE-5408-0919FEAA1C7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06F6FC3-A2CB-9B71-89EF-93B6AC8F032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45E78D-18AB-B108-299D-69F8BFB33B7F}"/>
              </a:ext>
            </a:extLst>
          </p:cNvPr>
          <p:cNvSpPr>
            <a:spLocks noGrp="1"/>
          </p:cNvSpPr>
          <p:nvPr>
            <p:ph type="dt" sz="half" idx="10"/>
          </p:nvPr>
        </p:nvSpPr>
        <p:spPr/>
        <p:txBody>
          <a:bodyPr/>
          <a:lstStyle/>
          <a:p>
            <a:fld id="{05269927-92C4-41FC-A920-24D2C1A94C73}" type="datetimeFigureOut">
              <a:rPr lang="en-US" smtClean="0"/>
              <a:t>7/12/2026</a:t>
            </a:fld>
            <a:endParaRPr lang="en-US"/>
          </a:p>
        </p:txBody>
      </p:sp>
      <p:sp>
        <p:nvSpPr>
          <p:cNvPr id="5" name="Footer Placeholder 4">
            <a:extLst>
              <a:ext uri="{FF2B5EF4-FFF2-40B4-BE49-F238E27FC236}">
                <a16:creationId xmlns:a16="http://schemas.microsoft.com/office/drawing/2014/main" id="{3DBF6217-D226-224D-DBEC-7F10C14E4B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648A06-5BD0-49D4-4C2D-543E006E12C7}"/>
              </a:ext>
            </a:extLst>
          </p:cNvPr>
          <p:cNvSpPr>
            <a:spLocks noGrp="1"/>
          </p:cNvSpPr>
          <p:nvPr>
            <p:ph type="sldNum" sz="quarter" idx="12"/>
          </p:nvPr>
        </p:nvSpPr>
        <p:spPr/>
        <p:txBody>
          <a:bodyPr/>
          <a:lstStyle/>
          <a:p>
            <a:fld id="{ECF71299-AF62-457A-963E-294BC3F3D845}" type="slidenum">
              <a:rPr lang="en-US" smtClean="0"/>
              <a:t>‹#›</a:t>
            </a:fld>
            <a:endParaRPr lang="en-US"/>
          </a:p>
        </p:txBody>
      </p:sp>
    </p:spTree>
    <p:extLst>
      <p:ext uri="{BB962C8B-B14F-4D97-AF65-F5344CB8AC3E}">
        <p14:creationId xmlns:p14="http://schemas.microsoft.com/office/powerpoint/2010/main" val="34331322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8287AA-9421-17EC-D5DF-6AF883197B8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3D476C9-69CD-3E65-49BC-006CB2E260E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76361C-66BC-9B5C-487E-E6567A3E370F}"/>
              </a:ext>
            </a:extLst>
          </p:cNvPr>
          <p:cNvSpPr>
            <a:spLocks noGrp="1"/>
          </p:cNvSpPr>
          <p:nvPr>
            <p:ph type="dt" sz="half" idx="10"/>
          </p:nvPr>
        </p:nvSpPr>
        <p:spPr/>
        <p:txBody>
          <a:bodyPr/>
          <a:lstStyle/>
          <a:p>
            <a:fld id="{05269927-92C4-41FC-A920-24D2C1A94C73}" type="datetimeFigureOut">
              <a:rPr lang="en-US" smtClean="0"/>
              <a:t>7/12/2026</a:t>
            </a:fld>
            <a:endParaRPr lang="en-US"/>
          </a:p>
        </p:txBody>
      </p:sp>
      <p:sp>
        <p:nvSpPr>
          <p:cNvPr id="5" name="Footer Placeholder 4">
            <a:extLst>
              <a:ext uri="{FF2B5EF4-FFF2-40B4-BE49-F238E27FC236}">
                <a16:creationId xmlns:a16="http://schemas.microsoft.com/office/drawing/2014/main" id="{643CA35A-23F0-34E8-CCF6-16C2D4454C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8A2B1-D6BD-76DA-2D25-AD1C633A50CE}"/>
              </a:ext>
            </a:extLst>
          </p:cNvPr>
          <p:cNvSpPr>
            <a:spLocks noGrp="1"/>
          </p:cNvSpPr>
          <p:nvPr>
            <p:ph type="sldNum" sz="quarter" idx="12"/>
          </p:nvPr>
        </p:nvSpPr>
        <p:spPr/>
        <p:txBody>
          <a:bodyPr/>
          <a:lstStyle/>
          <a:p>
            <a:fld id="{ECF71299-AF62-457A-963E-294BC3F3D845}" type="slidenum">
              <a:rPr lang="en-US" smtClean="0"/>
              <a:t>‹#›</a:t>
            </a:fld>
            <a:endParaRPr lang="en-US"/>
          </a:p>
        </p:txBody>
      </p:sp>
    </p:spTree>
    <p:extLst>
      <p:ext uri="{BB962C8B-B14F-4D97-AF65-F5344CB8AC3E}">
        <p14:creationId xmlns:p14="http://schemas.microsoft.com/office/powerpoint/2010/main" val="2299989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A4A332-0006-FD29-5A52-2DB7B1F9C14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415AA4B-664A-38E4-3A0E-7A3044C3B5B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FA2A60D-EC82-A7A9-8BAF-27340E309AD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5269927-92C4-41FC-A920-24D2C1A94C73}" type="datetimeFigureOut">
              <a:rPr lang="en-US" smtClean="0"/>
              <a:t>7/12/2026</a:t>
            </a:fld>
            <a:endParaRPr lang="en-US"/>
          </a:p>
        </p:txBody>
      </p:sp>
      <p:sp>
        <p:nvSpPr>
          <p:cNvPr id="5" name="Footer Placeholder 4">
            <a:extLst>
              <a:ext uri="{FF2B5EF4-FFF2-40B4-BE49-F238E27FC236}">
                <a16:creationId xmlns:a16="http://schemas.microsoft.com/office/drawing/2014/main" id="{87B70AE9-81FE-0DAF-7EF6-66AB0C8C1DE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AA01891-E8EC-F5CF-9358-2CCF147632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F71299-AF62-457A-963E-294BC3F3D845}" type="slidenum">
              <a:rPr lang="en-US" smtClean="0"/>
              <a:t>‹#›</a:t>
            </a:fld>
            <a:endParaRPr lang="en-US"/>
          </a:p>
        </p:txBody>
      </p:sp>
    </p:spTree>
    <p:extLst>
      <p:ext uri="{BB962C8B-B14F-4D97-AF65-F5344CB8AC3E}">
        <p14:creationId xmlns:p14="http://schemas.microsoft.com/office/powerpoint/2010/main" val="15388377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link.springer.com/article/10.1007/s41130-021-00148-w"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4" name="Rectangle 4103">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9" name="Picture 3" descr="Top 10 Online Grocery Shopping Apps in Bangalore">
            <a:extLst>
              <a:ext uri="{FF2B5EF4-FFF2-40B4-BE49-F238E27FC236}">
                <a16:creationId xmlns:a16="http://schemas.microsoft.com/office/drawing/2014/main" id="{94B4BA09-8F31-1F85-FF61-9B6A0B9641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4700" t="9091" r="23249"/>
          <a:stretch>
            <a:fillRect/>
          </a:stretch>
        </p:blipFill>
        <p:spPr bwMode="auto">
          <a:xfrm>
            <a:off x="3809238" y="-21189"/>
            <a:ext cx="8382760" cy="6879189"/>
          </a:xfrm>
          <a:prstGeom prst="rect">
            <a:avLst/>
          </a:prstGeom>
          <a:noFill/>
          <a:extLst>
            <a:ext uri="{909E8E84-426E-40DD-AFC4-6F175D3DCCD1}">
              <a14:hiddenFill xmlns:a14="http://schemas.microsoft.com/office/drawing/2010/main">
                <a:solidFill>
                  <a:srgbClr val="FFFFFF"/>
                </a:solidFill>
              </a14:hiddenFill>
            </a:ext>
          </a:extLst>
        </p:spPr>
      </p:pic>
      <p:sp>
        <p:nvSpPr>
          <p:cNvPr id="4106" name="Rectangle 4105">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EE9B00C-65DA-6B12-AC43-8B8E4A4EA271}"/>
              </a:ext>
            </a:extLst>
          </p:cNvPr>
          <p:cNvSpPr>
            <a:spLocks noGrp="1"/>
          </p:cNvSpPr>
          <p:nvPr>
            <p:ph type="ctrTitle"/>
          </p:nvPr>
        </p:nvSpPr>
        <p:spPr>
          <a:xfrm>
            <a:off x="371094" y="1161288"/>
            <a:ext cx="3438144" cy="1124712"/>
          </a:xfrm>
        </p:spPr>
        <p:txBody>
          <a:bodyPr vert="horz" lIns="91440" tIns="45720" rIns="91440" bIns="45720" rtlCol="0" anchor="b">
            <a:normAutofit/>
          </a:bodyPr>
          <a:lstStyle/>
          <a:p>
            <a:pPr algn="l"/>
            <a:r>
              <a:rPr lang="en-US" sz="2800"/>
              <a:t>Business Plan Pitch: FreshConnect Ltd</a:t>
            </a:r>
          </a:p>
        </p:txBody>
      </p:sp>
      <p:sp>
        <p:nvSpPr>
          <p:cNvPr id="4108" name="Rectangle 4107">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110" name="Rectangle 410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1">
            <a:extLst>
              <a:ext uri="{FF2B5EF4-FFF2-40B4-BE49-F238E27FC236}">
                <a16:creationId xmlns:a16="http://schemas.microsoft.com/office/drawing/2014/main" id="{4AD82F21-E624-98DE-135F-0FC63FEDC472}"/>
              </a:ext>
            </a:extLst>
          </p:cNvPr>
          <p:cNvSpPr>
            <a:spLocks noGrp="1" noChangeArrowheads="1"/>
          </p:cNvSpPr>
          <p:nvPr>
            <p:ph type="subTitle" idx="1"/>
          </p:nvPr>
        </p:nvSpPr>
        <p:spPr bwMode="auto">
          <a:xfrm>
            <a:off x="371094" y="2473813"/>
            <a:ext cx="3438906" cy="345149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Autofit/>
          </a:bodyPr>
          <a:lstStyle/>
          <a:p>
            <a:pPr marL="0" marR="0" lvl="0" indent="-228600" algn="l" fontAlgn="base">
              <a:spcBef>
                <a:spcPct val="0"/>
              </a:spcBef>
              <a:spcAft>
                <a:spcPts val="600"/>
              </a:spcAft>
              <a:buClrTx/>
              <a:buSzTx/>
              <a:buFont typeface="Arial" panose="020B0604020202020204" pitchFamily="34" charset="0"/>
              <a:buChar char="•"/>
              <a:tabLst/>
            </a:pPr>
            <a:r>
              <a:rPr kumimoji="0" lang="en-US" altLang="en-US" b="0" i="0" u="none" strike="noStrike" cap="none" normalizeH="0" baseline="0" dirty="0">
                <a:ln>
                  <a:noFill/>
                </a:ln>
                <a:effectLst/>
              </a:rPr>
              <a:t>Student Name : Reshma Adhikari</a:t>
            </a:r>
          </a:p>
          <a:p>
            <a:pPr marL="0" marR="0" lvl="0" indent="-228600" algn="l" fontAlgn="base">
              <a:spcBef>
                <a:spcPct val="0"/>
              </a:spcBef>
              <a:spcAft>
                <a:spcPts val="600"/>
              </a:spcAft>
              <a:buClrTx/>
              <a:buSzTx/>
              <a:buFont typeface="Arial" panose="020B0604020202020204" pitchFamily="34" charset="0"/>
              <a:buChar char="•"/>
              <a:tabLst/>
            </a:pPr>
            <a:r>
              <a:rPr kumimoji="0" lang="en-US" altLang="en-US" b="0" i="0" u="none" strike="noStrike" cap="none" normalizeH="0" baseline="0" dirty="0">
                <a:ln>
                  <a:noFill/>
                </a:ln>
                <a:effectLst/>
              </a:rPr>
              <a:t>Student ID: 2511156</a:t>
            </a:r>
          </a:p>
          <a:p>
            <a:pPr marL="0" marR="0" lvl="0" indent="-228600" algn="l" fontAlgn="base">
              <a:spcBef>
                <a:spcPct val="0"/>
              </a:spcBef>
              <a:spcAft>
                <a:spcPts val="600"/>
              </a:spcAft>
              <a:buClrTx/>
              <a:buSzTx/>
              <a:buFont typeface="Arial" panose="020B0604020202020204" pitchFamily="34" charset="0"/>
              <a:buChar char="•"/>
              <a:tabLst/>
            </a:pPr>
            <a:r>
              <a:rPr kumimoji="0" lang="en-US" altLang="en-US" b="0" i="0" u="none" strike="noStrike" cap="none" normalizeH="0" baseline="0" dirty="0">
                <a:ln>
                  <a:noFill/>
                </a:ln>
                <a:effectLst/>
              </a:rPr>
              <a:t>Module Code : LCLM4006 Enterprise and Entrepreneurship</a:t>
            </a:r>
          </a:p>
          <a:p>
            <a:pPr marL="0" marR="0" lvl="0" indent="-228600" algn="l" fontAlgn="base">
              <a:spcBef>
                <a:spcPct val="0"/>
              </a:spcBef>
              <a:spcAft>
                <a:spcPts val="600"/>
              </a:spcAft>
              <a:buClrTx/>
              <a:buSzTx/>
              <a:buFont typeface="Arial" panose="020B0604020202020204" pitchFamily="34" charset="0"/>
              <a:buChar char="•"/>
              <a:tabLst/>
            </a:pPr>
            <a:r>
              <a:rPr kumimoji="0" lang="en-US" altLang="en-US" b="0" i="0" u="none" strike="noStrike" cap="none" normalizeH="0" baseline="0" dirty="0">
                <a:ln>
                  <a:noFill/>
                </a:ln>
                <a:effectLst/>
              </a:rPr>
              <a:t>Component 2: Individual Presentation Pitch</a:t>
            </a:r>
          </a:p>
          <a:p>
            <a:pPr marL="0" marR="0" lvl="0" indent="-228600" algn="l" fontAlgn="base">
              <a:spcBef>
                <a:spcPct val="0"/>
              </a:spcBef>
              <a:spcAft>
                <a:spcPts val="600"/>
              </a:spcAft>
              <a:buClrTx/>
              <a:buSzTx/>
              <a:buFont typeface="Arial" panose="020B0604020202020204" pitchFamily="34" charset="0"/>
              <a:buChar char="•"/>
              <a:tabLst/>
            </a:pPr>
            <a:r>
              <a:rPr kumimoji="0" lang="en-US" altLang="en-US" b="0" i="0" u="none" strike="noStrike" cap="none" normalizeH="0" baseline="0" dirty="0">
                <a:ln>
                  <a:noFill/>
                </a:ln>
                <a:effectLst/>
              </a:rPr>
              <a:t>Lecturer </a:t>
            </a:r>
            <a:r>
              <a:rPr lang="en-US" altLang="en-US" dirty="0"/>
              <a:t>Name : Dr. Ejike </a:t>
            </a:r>
            <a:r>
              <a:rPr lang="en-US" altLang="en-US" dirty="0" err="1"/>
              <a:t>udeogu</a:t>
            </a:r>
            <a:r>
              <a:rPr lang="en-US" altLang="en-US" dirty="0"/>
              <a:t> </a:t>
            </a:r>
            <a:endParaRPr kumimoji="0" lang="en-US" altLang="en-US" b="0" i="0" u="none" strike="noStrike" cap="none" normalizeH="0" baseline="0" dirty="0">
              <a:ln>
                <a:noFill/>
              </a:ln>
              <a:effectLst/>
            </a:endParaRPr>
          </a:p>
        </p:txBody>
      </p:sp>
      <p:pic>
        <p:nvPicPr>
          <p:cNvPr id="6" name="Picture 5" descr="University of Wales Trinity Saint David launches ‘One Planet ...">
            <a:extLst>
              <a:ext uri="{FF2B5EF4-FFF2-40B4-BE49-F238E27FC236}">
                <a16:creationId xmlns:a16="http://schemas.microsoft.com/office/drawing/2014/main" id="{AB03E4B6-B224-6D1D-43D7-D2894049E87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126266"/>
            <a:ext cx="4454554" cy="1384526"/>
          </a:xfrm>
          <a:prstGeom prst="rect">
            <a:avLst/>
          </a:prstGeom>
          <a:noFill/>
          <a:ln>
            <a:noFill/>
          </a:ln>
        </p:spPr>
      </p:pic>
    </p:spTree>
    <p:extLst>
      <p:ext uri="{BB962C8B-B14F-4D97-AF65-F5344CB8AC3E}">
        <p14:creationId xmlns:p14="http://schemas.microsoft.com/office/powerpoint/2010/main" val="23348994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2" name="Rectangle 1031">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4" name="Rectangle 1033">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36" name="Rectangle 1035">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C96F2F1-AE8E-E621-586F-13DF9D314579}"/>
              </a:ext>
            </a:extLst>
          </p:cNvPr>
          <p:cNvSpPr>
            <a:spLocks noGrp="1"/>
          </p:cNvSpPr>
          <p:nvPr>
            <p:ph type="title"/>
          </p:nvPr>
        </p:nvSpPr>
        <p:spPr>
          <a:xfrm>
            <a:off x="686225" y="494950"/>
            <a:ext cx="2811984" cy="1325461"/>
          </a:xfrm>
        </p:spPr>
        <p:txBody>
          <a:bodyPr>
            <a:normAutofit/>
          </a:bodyPr>
          <a:lstStyle/>
          <a:p>
            <a:r>
              <a:rPr lang="en-US" sz="4000" dirty="0"/>
              <a:t>Introduction</a:t>
            </a:r>
          </a:p>
        </p:txBody>
      </p:sp>
      <p:sp>
        <p:nvSpPr>
          <p:cNvPr id="1038" name="Rectangle 1037">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7" name="Picture 3" descr="Acting on climate through the banking sector">
            <a:extLst>
              <a:ext uri="{FF2B5EF4-FFF2-40B4-BE49-F238E27FC236}">
                <a16:creationId xmlns:a16="http://schemas.microsoft.com/office/drawing/2014/main" id="{3ED5F34C-D41E-83D5-1DA2-5ADFCFB2B4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4288" r="14539" b="2"/>
          <a:stretch>
            <a:fillRect/>
          </a:stretch>
        </p:blipFill>
        <p:spPr bwMode="auto">
          <a:xfrm>
            <a:off x="6183669" y="0"/>
            <a:ext cx="6009855"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BF4EB78-1E17-603F-FCD1-BE7E3A91D993}"/>
              </a:ext>
            </a:extLst>
          </p:cNvPr>
          <p:cNvSpPr>
            <a:spLocks noGrp="1"/>
          </p:cNvSpPr>
          <p:nvPr>
            <p:ph idx="1"/>
          </p:nvPr>
        </p:nvSpPr>
        <p:spPr>
          <a:xfrm>
            <a:off x="101960" y="2315361"/>
            <a:ext cx="5906372" cy="3647289"/>
          </a:xfrm>
        </p:spPr>
        <p:txBody>
          <a:bodyPr anchor="ctr">
            <a:noAutofit/>
          </a:bodyPr>
          <a:lstStyle/>
          <a:p>
            <a:r>
              <a:rPr lang="en-US" sz="2000" dirty="0"/>
              <a:t>Ltd is a digital platform for local food purchasing.</a:t>
            </a:r>
          </a:p>
          <a:p>
            <a:r>
              <a:rPr lang="en-US" sz="2000" dirty="0"/>
              <a:t>It connects Birmingham consumers directly with local farmers.</a:t>
            </a:r>
          </a:p>
          <a:p>
            <a:r>
              <a:rPr lang="en-US" sz="2000" dirty="0"/>
              <a:t>Digital farmgate platforms can improve local food-system coordination (Glaros et al., 2023).</a:t>
            </a:r>
          </a:p>
          <a:p>
            <a:r>
              <a:rPr lang="en-US" sz="2000" dirty="0"/>
              <a:t>The business supports convenient online ordering and home delivery.</a:t>
            </a:r>
          </a:p>
          <a:p>
            <a:r>
              <a:rPr lang="en-US" sz="2000" dirty="0"/>
              <a:t>It aims to reduce supply-chain gaps between producers and buyers.</a:t>
            </a:r>
          </a:p>
          <a:p>
            <a:r>
              <a:rPr lang="en-US" sz="2000" dirty="0"/>
              <a:t>The pitch explains the idea, market factors, marketing and Fresh Connect.</a:t>
            </a:r>
          </a:p>
        </p:txBody>
      </p:sp>
    </p:spTree>
    <p:extLst>
      <p:ext uri="{BB962C8B-B14F-4D97-AF65-F5344CB8AC3E}">
        <p14:creationId xmlns:p14="http://schemas.microsoft.com/office/powerpoint/2010/main" val="1615554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129" name="Rectangle 5128">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131" name="Rectangle 5130">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160DB0C-8612-8834-3654-B7B61FFA8A61}"/>
              </a:ext>
            </a:extLst>
          </p:cNvPr>
          <p:cNvSpPr>
            <a:spLocks noGrp="1"/>
          </p:cNvSpPr>
          <p:nvPr>
            <p:ph type="title"/>
          </p:nvPr>
        </p:nvSpPr>
        <p:spPr>
          <a:xfrm>
            <a:off x="1115568" y="548640"/>
            <a:ext cx="10168128" cy="1179576"/>
          </a:xfrm>
        </p:spPr>
        <p:txBody>
          <a:bodyPr>
            <a:normAutofit/>
          </a:bodyPr>
          <a:lstStyle/>
          <a:p>
            <a:r>
              <a:rPr lang="en-US" sz="4000"/>
              <a:t>Business Idea Overview</a:t>
            </a:r>
          </a:p>
        </p:txBody>
      </p:sp>
      <p:sp>
        <p:nvSpPr>
          <p:cNvPr id="5133" name="Rectangle 5132">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122" name="Picture 2" descr="Online grocery food delivery mobile app shown on smart phone screen hold by asian woman hands living room">
            <a:extLst>
              <a:ext uri="{FF2B5EF4-FFF2-40B4-BE49-F238E27FC236}">
                <a16:creationId xmlns:a16="http://schemas.microsoft.com/office/drawing/2014/main" id="{5CD31AAE-1563-1B64-B690-5B9A709157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842" r="2" b="5726"/>
          <a:stretch>
            <a:fillRect/>
          </a:stretch>
        </p:blipFill>
        <p:spPr bwMode="auto">
          <a:xfrm>
            <a:off x="6715126" y="0"/>
            <a:ext cx="5476874"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CCFF9D7-2554-0F64-D39F-870C18229D9E}"/>
              </a:ext>
            </a:extLst>
          </p:cNvPr>
          <p:cNvSpPr>
            <a:spLocks noGrp="1"/>
          </p:cNvSpPr>
          <p:nvPr>
            <p:ph idx="1"/>
          </p:nvPr>
        </p:nvSpPr>
        <p:spPr>
          <a:xfrm>
            <a:off x="209550" y="2095500"/>
            <a:ext cx="6381749" cy="4762500"/>
          </a:xfrm>
        </p:spPr>
        <p:txBody>
          <a:bodyPr anchor="ctr">
            <a:normAutofit/>
          </a:bodyPr>
          <a:lstStyle/>
          <a:p>
            <a:pPr>
              <a:buFont typeface="Arial" panose="020B0604020202020204" pitchFamily="34" charset="0"/>
              <a:buChar char="•"/>
            </a:pPr>
            <a:r>
              <a:rPr lang="en-US" sz="2000" dirty="0"/>
              <a:t>Fresh Connect offers fresh produce through an app and website.</a:t>
            </a:r>
          </a:p>
          <a:p>
            <a:pPr>
              <a:buFont typeface="Arial" panose="020B0604020202020204" pitchFamily="34" charset="0"/>
              <a:buChar char="•"/>
            </a:pPr>
            <a:r>
              <a:rPr lang="en-US" sz="2000" dirty="0"/>
              <a:t>The platform allows direct farmer-to-consumer food purchasing.</a:t>
            </a:r>
          </a:p>
          <a:p>
            <a:pPr>
              <a:buFont typeface="Arial" panose="020B0604020202020204" pitchFamily="34" charset="0"/>
              <a:buChar char="•"/>
            </a:pPr>
            <a:r>
              <a:rPr lang="en-US" sz="2000" dirty="0"/>
              <a:t>Digital tools can strengthen local agri-food networks (Glaros et al., 2023).</a:t>
            </a:r>
          </a:p>
          <a:p>
            <a:pPr>
              <a:buFont typeface="Arial" panose="020B0604020202020204" pitchFamily="34" charset="0"/>
              <a:buChar char="•"/>
            </a:pPr>
            <a:r>
              <a:rPr lang="en-US" sz="2000" dirty="0"/>
              <a:t>The model supports fairer access for local farmers.</a:t>
            </a:r>
          </a:p>
          <a:p>
            <a:pPr>
              <a:buFont typeface="Arial" panose="020B0604020202020204" pitchFamily="34" charset="0"/>
              <a:buChar char="•"/>
            </a:pPr>
            <a:r>
              <a:rPr lang="en-US" sz="2000" dirty="0"/>
              <a:t>Customers gain fresher products with clearer sourcing information.</a:t>
            </a:r>
          </a:p>
          <a:p>
            <a:pPr>
              <a:buFont typeface="Arial" panose="020B0604020202020204" pitchFamily="34" charset="0"/>
              <a:buChar char="•"/>
            </a:pPr>
            <a:r>
              <a:rPr lang="en-US" sz="2000" dirty="0"/>
              <a:t>The business combines convenience, sustainability and community value</a:t>
            </a:r>
            <a:r>
              <a:rPr lang="en-US" sz="2400" dirty="0"/>
              <a:t>.</a:t>
            </a:r>
          </a:p>
          <a:p>
            <a:endParaRPr lang="en-US" sz="1700" dirty="0"/>
          </a:p>
        </p:txBody>
      </p:sp>
    </p:spTree>
    <p:extLst>
      <p:ext uri="{BB962C8B-B14F-4D97-AF65-F5344CB8AC3E}">
        <p14:creationId xmlns:p14="http://schemas.microsoft.com/office/powerpoint/2010/main" val="1619057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153" name="Rectangle 6152">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155" name="Rectangle 6154">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5CC01F2-F392-20BB-C0E6-A9898C1F7844}"/>
              </a:ext>
            </a:extLst>
          </p:cNvPr>
          <p:cNvSpPr>
            <a:spLocks noGrp="1"/>
          </p:cNvSpPr>
          <p:nvPr>
            <p:ph type="title"/>
          </p:nvPr>
        </p:nvSpPr>
        <p:spPr>
          <a:xfrm>
            <a:off x="1115568" y="548640"/>
            <a:ext cx="10168128" cy="1179576"/>
          </a:xfrm>
        </p:spPr>
        <p:txBody>
          <a:bodyPr>
            <a:normAutofit/>
          </a:bodyPr>
          <a:lstStyle/>
          <a:p>
            <a:r>
              <a:rPr lang="en-US" sz="3700" dirty="0"/>
              <a:t>Products, Services and Unique Selling Proposition</a:t>
            </a:r>
          </a:p>
        </p:txBody>
      </p:sp>
      <p:sp>
        <p:nvSpPr>
          <p:cNvPr id="6157" name="Rectangle 6156">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146" name="Picture 2" descr="A hand holding a phone next to a box of vegetables">
            <a:extLst>
              <a:ext uri="{FF2B5EF4-FFF2-40B4-BE49-F238E27FC236}">
                <a16:creationId xmlns:a16="http://schemas.microsoft.com/office/drawing/2014/main" id="{F6460659-E935-5960-865A-3CDAE5BB96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88" r="2" b="10179"/>
          <a:stretch>
            <a:fillRect/>
          </a:stretch>
        </p:blipFill>
        <p:spPr bwMode="auto">
          <a:xfrm flipH="1">
            <a:off x="7299535" y="2049800"/>
            <a:ext cx="4800600" cy="480819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7DBE636-F4C2-AE96-211A-527B3B759139}"/>
              </a:ext>
            </a:extLst>
          </p:cNvPr>
          <p:cNvSpPr>
            <a:spLocks noGrp="1"/>
          </p:cNvSpPr>
          <p:nvPr>
            <p:ph idx="1"/>
          </p:nvPr>
        </p:nvSpPr>
        <p:spPr>
          <a:xfrm>
            <a:off x="91865" y="3324225"/>
            <a:ext cx="7094557" cy="2257426"/>
          </a:xfrm>
        </p:spPr>
        <p:txBody>
          <a:bodyPr anchor="ctr">
            <a:noAutofit/>
          </a:bodyPr>
          <a:lstStyle/>
          <a:p>
            <a:pPr>
              <a:buFont typeface="Arial" panose="020B0604020202020204" pitchFamily="34" charset="0"/>
              <a:buChar char="•"/>
            </a:pPr>
            <a:r>
              <a:rPr lang="en-US" sz="2000" dirty="0"/>
              <a:t>Fresh Connect sells fresh fruit, vegetables and seasonal produce.</a:t>
            </a:r>
          </a:p>
          <a:p>
            <a:pPr>
              <a:buFont typeface="Arial" panose="020B0604020202020204" pitchFamily="34" charset="0"/>
              <a:buChar char="•"/>
            </a:pPr>
            <a:r>
              <a:rPr lang="en-US" sz="2000" dirty="0"/>
              <a:t>Online grocery shopping is becoming an important digital retail trend (</a:t>
            </a:r>
            <a:r>
              <a:rPr lang="en-US" sz="2000" dirty="0" err="1"/>
              <a:t>Monoarfa</a:t>
            </a:r>
            <a:r>
              <a:rPr lang="en-US" sz="2000" dirty="0"/>
              <a:t> et al., 2024).</a:t>
            </a:r>
          </a:p>
          <a:p>
            <a:pPr>
              <a:buFont typeface="Arial" panose="020B0604020202020204" pitchFamily="34" charset="0"/>
              <a:buChar char="•"/>
            </a:pPr>
            <a:r>
              <a:rPr lang="en-US" sz="2000" dirty="0"/>
              <a:t>Customers can order through a mobile app and website.</a:t>
            </a:r>
          </a:p>
          <a:p>
            <a:pPr>
              <a:buFont typeface="Arial" panose="020B0604020202020204" pitchFamily="34" charset="0"/>
              <a:buChar char="•"/>
            </a:pPr>
            <a:r>
              <a:rPr lang="en-US" sz="2000" dirty="0"/>
              <a:t>Weekly subscription boxes will support repeat purchases.</a:t>
            </a:r>
          </a:p>
          <a:p>
            <a:pPr>
              <a:buFont typeface="Arial" panose="020B0604020202020204" pitchFamily="34" charset="0"/>
              <a:buChar char="•"/>
            </a:pPr>
            <a:r>
              <a:rPr lang="en-US" sz="2000" dirty="0"/>
              <a:t>Local food can support sustainability when planned carefully (Stein and Santini, 2021).</a:t>
            </a:r>
          </a:p>
          <a:p>
            <a:pPr>
              <a:buFont typeface="Arial" panose="020B0604020202020204" pitchFamily="34" charset="0"/>
              <a:buChar char="•"/>
            </a:pPr>
            <a:r>
              <a:rPr lang="en-US" sz="2000" dirty="0"/>
              <a:t>The USP is fresher produce, direct farmer access and reduced food miles.</a:t>
            </a:r>
          </a:p>
        </p:txBody>
      </p:sp>
    </p:spTree>
    <p:extLst>
      <p:ext uri="{BB962C8B-B14F-4D97-AF65-F5344CB8AC3E}">
        <p14:creationId xmlns:p14="http://schemas.microsoft.com/office/powerpoint/2010/main" val="3589090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576152AB-DB4E-43E1-BE8B-9E2B5DE4CA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92544CF4-9B52-4A7B-A4B3-88C72729B7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743290"/>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 name="Rectangle 29">
            <a:extLst>
              <a:ext uri="{FF2B5EF4-FFF2-40B4-BE49-F238E27FC236}">
                <a16:creationId xmlns:a16="http://schemas.microsoft.com/office/drawing/2014/main" id="{E75862C5-5C00-4421-BC7B-9B7B86DBC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729038"/>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810E24E-24CC-0AFF-AAE4-1E496339A2F5}"/>
              </a:ext>
            </a:extLst>
          </p:cNvPr>
          <p:cNvSpPr>
            <a:spLocks noGrp="1"/>
          </p:cNvSpPr>
          <p:nvPr>
            <p:ph type="title"/>
          </p:nvPr>
        </p:nvSpPr>
        <p:spPr>
          <a:xfrm>
            <a:off x="626850" y="0"/>
            <a:ext cx="10597620" cy="2145725"/>
          </a:xfrm>
        </p:spPr>
        <p:txBody>
          <a:bodyPr>
            <a:normAutofit/>
          </a:bodyPr>
          <a:lstStyle/>
          <a:p>
            <a:r>
              <a:rPr lang="en-US" sz="4800" dirty="0"/>
              <a:t>Management Structure and Legal Format</a:t>
            </a:r>
          </a:p>
        </p:txBody>
      </p:sp>
      <p:sp>
        <p:nvSpPr>
          <p:cNvPr id="32" name="Rectangle 31">
            <a:extLst>
              <a:ext uri="{FF2B5EF4-FFF2-40B4-BE49-F238E27FC236}">
                <a16:creationId xmlns:a16="http://schemas.microsoft.com/office/drawing/2014/main" id="{089440EF-9BE9-4AE9-8C28-00B02296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101050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0" name="Content Placeholder 19">
            <a:extLst>
              <a:ext uri="{FF2B5EF4-FFF2-40B4-BE49-F238E27FC236}">
                <a16:creationId xmlns:a16="http://schemas.microsoft.com/office/drawing/2014/main" id="{8D77166B-4279-A4C4-BAB7-FD9C5CD73B6F}"/>
              </a:ext>
            </a:extLst>
          </p:cNvPr>
          <p:cNvGraphicFramePr>
            <a:graphicFrameLocks noGrp="1"/>
          </p:cNvGraphicFramePr>
          <p:nvPr>
            <p:ph idx="1"/>
            <p:extLst>
              <p:ext uri="{D42A27DB-BD31-4B8C-83A1-F6EECF244321}">
                <p14:modId xmlns:p14="http://schemas.microsoft.com/office/powerpoint/2010/main" val="1032896665"/>
              </p:ext>
            </p:extLst>
          </p:nvPr>
        </p:nvGraphicFramePr>
        <p:xfrm>
          <a:off x="5740760" y="2895600"/>
          <a:ext cx="6451240" cy="3848102"/>
        </p:xfrm>
        <a:graphic>
          <a:graphicData uri="http://schemas.openxmlformats.org/drawingml/2006/table">
            <a:tbl>
              <a:tblPr>
                <a:tableStyleId>{69C7853C-536D-4A76-A0AE-DD22124D55A5}</a:tableStyleId>
              </a:tblPr>
              <a:tblGrid>
                <a:gridCol w="2720461">
                  <a:extLst>
                    <a:ext uri="{9D8B030D-6E8A-4147-A177-3AD203B41FA5}">
                      <a16:colId xmlns:a16="http://schemas.microsoft.com/office/drawing/2014/main" val="1227388072"/>
                    </a:ext>
                  </a:extLst>
                </a:gridCol>
                <a:gridCol w="3730779">
                  <a:extLst>
                    <a:ext uri="{9D8B030D-6E8A-4147-A177-3AD203B41FA5}">
                      <a16:colId xmlns:a16="http://schemas.microsoft.com/office/drawing/2014/main" val="1019506277"/>
                    </a:ext>
                  </a:extLst>
                </a:gridCol>
              </a:tblGrid>
              <a:tr h="640363">
                <a:tc>
                  <a:txBody>
                    <a:bodyPr/>
                    <a:lstStyle/>
                    <a:p>
                      <a:r>
                        <a:rPr lang="en-US" sz="2000"/>
                        <a:t>Position</a:t>
                      </a:r>
                    </a:p>
                  </a:txBody>
                  <a:tcPr marL="101330" marR="101330" marT="50665" marB="50665" anchor="ctr"/>
                </a:tc>
                <a:tc>
                  <a:txBody>
                    <a:bodyPr/>
                    <a:lstStyle/>
                    <a:p>
                      <a:r>
                        <a:rPr lang="en-US" sz="2000" dirty="0"/>
                        <a:t>Responsibility</a:t>
                      </a:r>
                    </a:p>
                  </a:txBody>
                  <a:tcPr marL="101330" marR="101330" marT="50665" marB="50665" anchor="ctr"/>
                </a:tc>
                <a:extLst>
                  <a:ext uri="{0D108BD9-81ED-4DB2-BD59-A6C34878D82A}">
                    <a16:rowId xmlns:a16="http://schemas.microsoft.com/office/drawing/2014/main" val="226502843"/>
                  </a:ext>
                </a:extLst>
              </a:tr>
              <a:tr h="1021085">
                <a:tc>
                  <a:txBody>
                    <a:bodyPr/>
                    <a:lstStyle/>
                    <a:p>
                      <a:r>
                        <a:rPr lang="en-US" sz="2000"/>
                        <a:t>Managing Director</a:t>
                      </a:r>
                    </a:p>
                  </a:txBody>
                  <a:tcPr marL="101330" marR="101330" marT="50665" marB="50665" anchor="ctr"/>
                </a:tc>
                <a:tc>
                  <a:txBody>
                    <a:bodyPr/>
                    <a:lstStyle/>
                    <a:p>
                      <a:r>
                        <a:rPr lang="en-US" sz="2000" dirty="0"/>
                        <a:t>Business strategy and leadership</a:t>
                      </a:r>
                    </a:p>
                  </a:txBody>
                  <a:tcPr marL="101330" marR="101330" marT="50665" marB="50665" anchor="ctr"/>
                </a:tc>
                <a:extLst>
                  <a:ext uri="{0D108BD9-81ED-4DB2-BD59-A6C34878D82A}">
                    <a16:rowId xmlns:a16="http://schemas.microsoft.com/office/drawing/2014/main" val="2182544214"/>
                  </a:ext>
                </a:extLst>
              </a:tr>
              <a:tr h="640363">
                <a:tc>
                  <a:txBody>
                    <a:bodyPr/>
                    <a:lstStyle/>
                    <a:p>
                      <a:r>
                        <a:rPr lang="en-US" sz="2000" dirty="0"/>
                        <a:t>Operations Manager</a:t>
                      </a:r>
                    </a:p>
                  </a:txBody>
                  <a:tcPr marL="101330" marR="101330" marT="50665" marB="50665" anchor="ctr"/>
                </a:tc>
                <a:tc>
                  <a:txBody>
                    <a:bodyPr/>
                    <a:lstStyle/>
                    <a:p>
                      <a:r>
                        <a:rPr lang="en-US" sz="2000"/>
                        <a:t>Delivery and logistics</a:t>
                      </a:r>
                    </a:p>
                  </a:txBody>
                  <a:tcPr marL="101330" marR="101330" marT="50665" marB="50665" anchor="ctr"/>
                </a:tc>
                <a:extLst>
                  <a:ext uri="{0D108BD9-81ED-4DB2-BD59-A6C34878D82A}">
                    <a16:rowId xmlns:a16="http://schemas.microsoft.com/office/drawing/2014/main" val="2116296024"/>
                  </a:ext>
                </a:extLst>
              </a:tr>
              <a:tr h="1021085">
                <a:tc>
                  <a:txBody>
                    <a:bodyPr/>
                    <a:lstStyle/>
                    <a:p>
                      <a:r>
                        <a:rPr lang="en-US" sz="2000"/>
                        <a:t>Marketing Coordinator</a:t>
                      </a:r>
                    </a:p>
                  </a:txBody>
                  <a:tcPr marL="101330" marR="101330" marT="50665" marB="50665" anchor="ctr"/>
                </a:tc>
                <a:tc>
                  <a:txBody>
                    <a:bodyPr/>
                    <a:lstStyle/>
                    <a:p>
                      <a:r>
                        <a:rPr lang="en-US" sz="2000"/>
                        <a:t>Promotions and customer engagement</a:t>
                      </a:r>
                    </a:p>
                  </a:txBody>
                  <a:tcPr marL="101330" marR="101330" marT="50665" marB="50665" anchor="ctr"/>
                </a:tc>
                <a:extLst>
                  <a:ext uri="{0D108BD9-81ED-4DB2-BD59-A6C34878D82A}">
                    <a16:rowId xmlns:a16="http://schemas.microsoft.com/office/drawing/2014/main" val="3944900772"/>
                  </a:ext>
                </a:extLst>
              </a:tr>
              <a:tr h="525206">
                <a:tc>
                  <a:txBody>
                    <a:bodyPr/>
                    <a:lstStyle/>
                    <a:p>
                      <a:r>
                        <a:rPr lang="en-US" sz="2000"/>
                        <a:t>IT Support Officer</a:t>
                      </a:r>
                    </a:p>
                  </a:txBody>
                  <a:tcPr marL="101330" marR="101330" marT="50665" marB="50665" anchor="ctr"/>
                </a:tc>
                <a:tc>
                  <a:txBody>
                    <a:bodyPr/>
                    <a:lstStyle/>
                    <a:p>
                      <a:r>
                        <a:rPr lang="en-US" sz="2000" dirty="0"/>
                        <a:t>Website and app maintenance</a:t>
                      </a:r>
                    </a:p>
                  </a:txBody>
                  <a:tcPr marL="101330" marR="101330" marT="50665" marB="50665" anchor="ctr"/>
                </a:tc>
                <a:extLst>
                  <a:ext uri="{0D108BD9-81ED-4DB2-BD59-A6C34878D82A}">
                    <a16:rowId xmlns:a16="http://schemas.microsoft.com/office/drawing/2014/main" val="3359921429"/>
                  </a:ext>
                </a:extLst>
              </a:tr>
            </a:tbl>
          </a:graphicData>
        </a:graphic>
      </p:graphicFrame>
      <p:sp>
        <p:nvSpPr>
          <p:cNvPr id="22" name="Rectangle 3">
            <a:extLst>
              <a:ext uri="{FF2B5EF4-FFF2-40B4-BE49-F238E27FC236}">
                <a16:creationId xmlns:a16="http://schemas.microsoft.com/office/drawing/2014/main" id="{ACEE4283-FC10-165C-D2E4-D8275BE3627F}"/>
              </a:ext>
            </a:extLst>
          </p:cNvPr>
          <p:cNvSpPr>
            <a:spLocks noChangeArrowheads="1"/>
          </p:cNvSpPr>
          <p:nvPr/>
        </p:nvSpPr>
        <p:spPr bwMode="auto">
          <a:xfrm>
            <a:off x="695676" y="2937131"/>
            <a:ext cx="4898879" cy="31700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Fresh Connect will operate as a Private Limited Company.</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Limited liability protects the owner’s personal assets.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The Ltd structure improves credibility with investors and suppliers.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It supports future growth and external funding.</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Clear roles supporter  accountability and operational control. </a:t>
            </a:r>
          </a:p>
        </p:txBody>
      </p:sp>
    </p:spTree>
    <p:extLst>
      <p:ext uri="{BB962C8B-B14F-4D97-AF65-F5344CB8AC3E}">
        <p14:creationId xmlns:p14="http://schemas.microsoft.com/office/powerpoint/2010/main" val="9649185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73ED801-3600-5CF3-D9BA-47355E702064}"/>
              </a:ext>
            </a:extLst>
          </p:cNvPr>
          <p:cNvSpPr>
            <a:spLocks noGrp="1"/>
          </p:cNvSpPr>
          <p:nvPr>
            <p:ph type="title"/>
          </p:nvPr>
        </p:nvSpPr>
        <p:spPr>
          <a:xfrm>
            <a:off x="1115568" y="548640"/>
            <a:ext cx="10168128" cy="1179576"/>
          </a:xfrm>
        </p:spPr>
        <p:txBody>
          <a:bodyPr>
            <a:normAutofit/>
          </a:bodyPr>
          <a:lstStyle/>
          <a:p>
            <a:r>
              <a:rPr lang="en-US" sz="4000" dirty="0"/>
              <a:t>PESTEL Factor 1 – Economic</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10F4B1F-7AC5-8861-D68F-E5FF33889D9C}"/>
              </a:ext>
            </a:extLst>
          </p:cNvPr>
          <p:cNvSpPr>
            <a:spLocks noGrp="1"/>
          </p:cNvSpPr>
          <p:nvPr>
            <p:ph idx="1"/>
          </p:nvPr>
        </p:nvSpPr>
        <p:spPr>
          <a:xfrm>
            <a:off x="224404" y="2018806"/>
            <a:ext cx="6643121" cy="4210543"/>
          </a:xfrm>
        </p:spPr>
        <p:txBody>
          <a:bodyPr>
            <a:normAutofit/>
          </a:bodyPr>
          <a:lstStyle/>
          <a:p>
            <a:pPr>
              <a:buFont typeface="Arial" panose="020B0604020202020204" pitchFamily="34" charset="0"/>
              <a:buChar char="•"/>
            </a:pPr>
            <a:r>
              <a:rPr lang="en-US" sz="2000" dirty="0"/>
              <a:t>Rising food prices affect household purchasing decisions.</a:t>
            </a:r>
          </a:p>
          <a:p>
            <a:pPr>
              <a:buFont typeface="Arial" panose="020B0604020202020204" pitchFamily="34" charset="0"/>
              <a:buChar char="•"/>
            </a:pPr>
            <a:r>
              <a:rPr lang="en-US" sz="2000" dirty="0"/>
              <a:t>UK food and energy inflation increased pressure on consumers (ONS, 2023).</a:t>
            </a:r>
          </a:p>
          <a:p>
            <a:pPr>
              <a:buFont typeface="Arial" panose="020B0604020202020204" pitchFamily="34" charset="0"/>
              <a:buChar char="•"/>
            </a:pPr>
            <a:r>
              <a:rPr lang="en-US" sz="2000" dirty="0"/>
              <a:t>Customers may seek better value and fresher alternatives.</a:t>
            </a:r>
          </a:p>
          <a:p>
            <a:pPr>
              <a:buFont typeface="Arial" panose="020B0604020202020204" pitchFamily="34" charset="0"/>
              <a:buChar char="•"/>
            </a:pPr>
            <a:r>
              <a:rPr lang="en-US" sz="2000" dirty="0"/>
              <a:t>Direct sourcing can reduce unnecessary intermediary costs.</a:t>
            </a:r>
          </a:p>
          <a:p>
            <a:pPr>
              <a:buFont typeface="Arial" panose="020B0604020202020204" pitchFamily="34" charset="0"/>
              <a:buChar char="•"/>
            </a:pPr>
            <a:r>
              <a:rPr lang="en-US" sz="2000" dirty="0"/>
              <a:t>Local supply chains may improve pricing efficiency.</a:t>
            </a:r>
          </a:p>
          <a:p>
            <a:pPr>
              <a:buFont typeface="Arial" panose="020B0604020202020204" pitchFamily="34" charset="0"/>
              <a:buChar char="•"/>
            </a:pPr>
            <a:r>
              <a:rPr lang="en-US" sz="2000" dirty="0"/>
              <a:t>Fresh Connect can compete through value, freshness and convenience.</a:t>
            </a:r>
          </a:p>
          <a:p>
            <a:endParaRPr lang="en-US" sz="2400" dirty="0"/>
          </a:p>
        </p:txBody>
      </p:sp>
      <p:pic>
        <p:nvPicPr>
          <p:cNvPr id="7172" name="Picture 4" descr="Woman shopping comparing food prices in supermarket - inflation, price rising">
            <a:extLst>
              <a:ext uri="{FF2B5EF4-FFF2-40B4-BE49-F238E27FC236}">
                <a16:creationId xmlns:a16="http://schemas.microsoft.com/office/drawing/2014/main" id="{8A5462A2-026B-1F69-10EB-BE148D166B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26900" y="-1"/>
            <a:ext cx="5273819"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2679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useBgFill="1">
        <p:nvSpPr>
          <p:cNvPr id="8201" name="Rectangle 8200">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8203" name="Rectangle 8202">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ADC5C92-4226-C2B8-6FAE-295DC44D64DA}"/>
              </a:ext>
            </a:extLst>
          </p:cNvPr>
          <p:cNvSpPr>
            <a:spLocks noGrp="1"/>
          </p:cNvSpPr>
          <p:nvPr>
            <p:ph type="title"/>
          </p:nvPr>
        </p:nvSpPr>
        <p:spPr>
          <a:xfrm>
            <a:off x="1115568" y="548640"/>
            <a:ext cx="10168128" cy="926247"/>
          </a:xfrm>
        </p:spPr>
        <p:txBody>
          <a:bodyPr>
            <a:normAutofit/>
          </a:bodyPr>
          <a:lstStyle/>
          <a:p>
            <a:r>
              <a:rPr lang="en-US" sz="4000" noProof="0" dirty="0"/>
              <a:t>PESTEL Factor 2 – Social</a:t>
            </a:r>
          </a:p>
        </p:txBody>
      </p:sp>
      <p:sp>
        <p:nvSpPr>
          <p:cNvPr id="8205" name="Rectangle 8204">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8194" name="Picture 2" descr="Family choosing bio food fruit and vegetable on the market during weekly shopping">
            <a:extLst>
              <a:ext uri="{FF2B5EF4-FFF2-40B4-BE49-F238E27FC236}">
                <a16:creationId xmlns:a16="http://schemas.microsoft.com/office/drawing/2014/main" id="{BB021862-C883-5A63-11D5-AA01369894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 b="9274"/>
          <a:stretch>
            <a:fillRect/>
          </a:stretch>
        </p:blipFill>
        <p:spPr bwMode="auto">
          <a:xfrm>
            <a:off x="6348608" y="1"/>
            <a:ext cx="5843392" cy="685799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F18EFF4-AE88-781B-FD4C-29C99A5DB2CE}"/>
              </a:ext>
            </a:extLst>
          </p:cNvPr>
          <p:cNvSpPr>
            <a:spLocks noGrp="1"/>
          </p:cNvSpPr>
          <p:nvPr>
            <p:ph idx="1"/>
          </p:nvPr>
        </p:nvSpPr>
        <p:spPr>
          <a:xfrm>
            <a:off x="338753" y="2419350"/>
            <a:ext cx="6009855" cy="4438649"/>
          </a:xfrm>
        </p:spPr>
        <p:txBody>
          <a:bodyPr anchor="ctr">
            <a:normAutofit/>
          </a:bodyPr>
          <a:lstStyle/>
          <a:p>
            <a:pPr>
              <a:buFont typeface="Arial" panose="020B0604020202020204" pitchFamily="34" charset="0"/>
              <a:buChar char="•"/>
            </a:pPr>
            <a:r>
              <a:rPr lang="en-US" sz="2000" noProof="0" dirty="0"/>
              <a:t>Consumers are increasingly interested in healthy food choices.</a:t>
            </a:r>
          </a:p>
          <a:p>
            <a:pPr>
              <a:buFont typeface="Arial" panose="020B0604020202020204" pitchFamily="34" charset="0"/>
              <a:buChar char="•"/>
            </a:pPr>
            <a:r>
              <a:rPr lang="en-US" sz="2000" noProof="0" dirty="0"/>
              <a:t>Local food can strengthen links between producers and consumers (Stein and Santini, 2021).</a:t>
            </a:r>
          </a:p>
          <a:p>
            <a:pPr>
              <a:buFont typeface="Arial" panose="020B0604020202020204" pitchFamily="34" charset="0"/>
              <a:buChar char="•"/>
            </a:pPr>
            <a:r>
              <a:rPr lang="en-US" sz="2000" noProof="0" dirty="0"/>
              <a:t>Sustainability concerns influence modern buying behavior's </a:t>
            </a:r>
          </a:p>
          <a:p>
            <a:pPr>
              <a:buFont typeface="Arial" panose="020B0604020202020204" pitchFamily="34" charset="0"/>
              <a:buChar char="•"/>
            </a:pPr>
            <a:r>
              <a:rPr lang="en-US" sz="2000" noProof="0" dirty="0"/>
              <a:t>Customers want more transparency about food sources.</a:t>
            </a:r>
          </a:p>
          <a:p>
            <a:pPr>
              <a:buFont typeface="Arial" panose="020B0604020202020204" pitchFamily="34" charset="0"/>
              <a:buChar char="•"/>
            </a:pPr>
            <a:r>
              <a:rPr lang="en-US" sz="2000" noProof="0" dirty="0"/>
              <a:t>Busy families and professionals value convenient delivery options.</a:t>
            </a:r>
          </a:p>
          <a:p>
            <a:pPr>
              <a:buFont typeface="Arial" panose="020B0604020202020204" pitchFamily="34" charset="0"/>
              <a:buChar char="•"/>
            </a:pPr>
            <a:r>
              <a:rPr lang="en-US" sz="2000" noProof="0" dirty="0"/>
              <a:t>Fresh Connect responds to health, convenience and sustainability needs.</a:t>
            </a:r>
          </a:p>
          <a:p>
            <a:endParaRPr lang="en-US" sz="1500" noProof="0" dirty="0"/>
          </a:p>
        </p:txBody>
      </p:sp>
    </p:spTree>
    <p:extLst>
      <p:ext uri="{BB962C8B-B14F-4D97-AF65-F5344CB8AC3E}">
        <p14:creationId xmlns:p14="http://schemas.microsoft.com/office/powerpoint/2010/main" val="7278849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225" name="Rectangle 9224">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9227" name="Rectangle 9226">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52223D-2CBC-8474-C732-13E243448569}"/>
              </a:ext>
            </a:extLst>
          </p:cNvPr>
          <p:cNvSpPr>
            <a:spLocks noGrp="1"/>
          </p:cNvSpPr>
          <p:nvPr>
            <p:ph type="title"/>
          </p:nvPr>
        </p:nvSpPr>
        <p:spPr>
          <a:xfrm>
            <a:off x="563880" y="548640"/>
            <a:ext cx="5532120" cy="926247"/>
          </a:xfrm>
        </p:spPr>
        <p:txBody>
          <a:bodyPr>
            <a:normAutofit fontScale="90000"/>
          </a:bodyPr>
          <a:lstStyle/>
          <a:p>
            <a:r>
              <a:rPr lang="en-US" sz="4000" dirty="0"/>
              <a:t>PESTEL Factor 3 – Technological</a:t>
            </a:r>
          </a:p>
        </p:txBody>
      </p:sp>
      <p:sp>
        <p:nvSpPr>
          <p:cNvPr id="9229" name="Rectangle 9228">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218" name="Picture 2" descr="Delivery App Showcasing Fresh Produce and Prepared Foods on a Smartphone Screen">
            <a:extLst>
              <a:ext uri="{FF2B5EF4-FFF2-40B4-BE49-F238E27FC236}">
                <a16:creationId xmlns:a16="http://schemas.microsoft.com/office/drawing/2014/main" id="{9F09AB69-5201-6703-C74E-C9F14AF2DC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 b="7914"/>
          <a:stretch>
            <a:fillRect/>
          </a:stretch>
        </p:blipFill>
        <p:spPr bwMode="auto">
          <a:xfrm>
            <a:off x="6442745" y="0"/>
            <a:ext cx="5749255"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316B60B-B5FD-69A2-EACF-AB6F6D139AF2}"/>
              </a:ext>
            </a:extLst>
          </p:cNvPr>
          <p:cNvSpPr>
            <a:spLocks noGrp="1"/>
          </p:cNvSpPr>
          <p:nvPr>
            <p:ph idx="1"/>
          </p:nvPr>
        </p:nvSpPr>
        <p:spPr>
          <a:xfrm>
            <a:off x="116250" y="2090057"/>
            <a:ext cx="6485518" cy="4767943"/>
          </a:xfrm>
        </p:spPr>
        <p:txBody>
          <a:bodyPr anchor="ctr">
            <a:normAutofit/>
          </a:bodyPr>
          <a:lstStyle/>
          <a:p>
            <a:pPr marL="457200" lvl="1" indent="0">
              <a:buNone/>
            </a:pPr>
            <a:r>
              <a:rPr lang="en-US" sz="2000" dirty="0"/>
              <a:t>Smartphone use supports app-based ordering and communication.</a:t>
            </a:r>
          </a:p>
          <a:p>
            <a:pPr>
              <a:buFont typeface="Arial" panose="020B0604020202020204" pitchFamily="34" charset="0"/>
              <a:buChar char="•"/>
            </a:pPr>
            <a:r>
              <a:rPr lang="en-US" sz="2000" dirty="0"/>
              <a:t>Digital technologies create opportunities in farmgate food systems (Glaros et al., 2023).</a:t>
            </a:r>
          </a:p>
          <a:p>
            <a:pPr>
              <a:buFont typeface="Arial" panose="020B0604020202020204" pitchFamily="34" charset="0"/>
              <a:buChar char="•"/>
            </a:pPr>
            <a:r>
              <a:rPr lang="en-US" sz="2000" dirty="0"/>
              <a:t>Online payments make transactions faster and easier.</a:t>
            </a:r>
          </a:p>
          <a:p>
            <a:pPr>
              <a:buFont typeface="Arial" panose="020B0604020202020204" pitchFamily="34" charset="0"/>
              <a:buChar char="•"/>
            </a:pPr>
            <a:r>
              <a:rPr lang="en-US" sz="2000" dirty="0"/>
              <a:t>GPS technology can improve delivery route planning.</a:t>
            </a:r>
          </a:p>
          <a:p>
            <a:pPr>
              <a:buFont typeface="Arial" panose="020B0604020202020204" pitchFamily="34" charset="0"/>
              <a:buChar char="•"/>
            </a:pPr>
            <a:r>
              <a:rPr lang="en-US" sz="2000" dirty="0"/>
              <a:t>Customer data can support personalized offers.</a:t>
            </a:r>
          </a:p>
          <a:p>
            <a:pPr marL="0" indent="0">
              <a:buNone/>
            </a:pPr>
            <a:r>
              <a:rPr lang="en-US" sz="2000" dirty="0"/>
              <a:t>Technology helps Fresh Connect scale beyond Birmingham later.</a:t>
            </a:r>
          </a:p>
          <a:p>
            <a:endParaRPr lang="en-US" sz="1500" dirty="0"/>
          </a:p>
        </p:txBody>
      </p:sp>
    </p:spTree>
    <p:extLst>
      <p:ext uri="{BB962C8B-B14F-4D97-AF65-F5344CB8AC3E}">
        <p14:creationId xmlns:p14="http://schemas.microsoft.com/office/powerpoint/2010/main" val="10351516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249" name="Rectangle 10248">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251" name="Rectangle 10250">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CF66F85-FCD4-6BA7-9BD8-AEA30FEC187F}"/>
              </a:ext>
            </a:extLst>
          </p:cNvPr>
          <p:cNvSpPr>
            <a:spLocks noGrp="1"/>
          </p:cNvSpPr>
          <p:nvPr>
            <p:ph type="title"/>
          </p:nvPr>
        </p:nvSpPr>
        <p:spPr>
          <a:xfrm>
            <a:off x="1115568" y="548640"/>
            <a:ext cx="10168128" cy="1179576"/>
          </a:xfrm>
        </p:spPr>
        <p:txBody>
          <a:bodyPr>
            <a:normAutofit/>
          </a:bodyPr>
          <a:lstStyle/>
          <a:p>
            <a:r>
              <a:rPr lang="en-US" sz="4000" dirty="0"/>
              <a:t>Marketing Strategy 1</a:t>
            </a:r>
          </a:p>
        </p:txBody>
      </p:sp>
      <p:sp>
        <p:nvSpPr>
          <p:cNvPr id="10253" name="Rectangle 10252">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42" name="Picture 2" descr="How TikTok is Reshaping Gen Z's Relationship with Food">
            <a:extLst>
              <a:ext uri="{FF2B5EF4-FFF2-40B4-BE49-F238E27FC236}">
                <a16:creationId xmlns:a16="http://schemas.microsoft.com/office/drawing/2014/main" id="{3EC9C9A0-0A9E-B173-1978-C6D4DD61AE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258" r="6234" b="3"/>
          <a:stretch>
            <a:fillRect/>
          </a:stretch>
        </p:blipFill>
        <p:spPr bwMode="auto">
          <a:xfrm>
            <a:off x="5940928" y="0"/>
            <a:ext cx="6251072" cy="707208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833FF33-2D08-48F4-DDFC-09FF4D9307DB}"/>
              </a:ext>
            </a:extLst>
          </p:cNvPr>
          <p:cNvSpPr>
            <a:spLocks noGrp="1"/>
          </p:cNvSpPr>
          <p:nvPr>
            <p:ph idx="1"/>
          </p:nvPr>
        </p:nvSpPr>
        <p:spPr>
          <a:xfrm>
            <a:off x="351692" y="2276857"/>
            <a:ext cx="5744308" cy="4425394"/>
          </a:xfrm>
        </p:spPr>
        <p:txBody>
          <a:bodyPr anchor="ctr">
            <a:normAutofit/>
          </a:bodyPr>
          <a:lstStyle/>
          <a:p>
            <a:pPr>
              <a:buFont typeface="Arial" panose="020B0604020202020204" pitchFamily="34" charset="0"/>
              <a:buChar char="•"/>
            </a:pPr>
            <a:r>
              <a:rPr lang="en-US" sz="2000" dirty="0"/>
              <a:t>Fresh Connect will use Instagram and TikTok for promotion.</a:t>
            </a:r>
          </a:p>
          <a:p>
            <a:pPr>
              <a:buFont typeface="Arial" panose="020B0604020202020204" pitchFamily="34" charset="0"/>
              <a:buChar char="•"/>
            </a:pPr>
            <a:r>
              <a:rPr lang="en-US" sz="2000" dirty="0"/>
              <a:t>Social media supports customer engagement and brand relationships (Lim and Rasul, 2022).</a:t>
            </a:r>
          </a:p>
          <a:p>
            <a:pPr>
              <a:buFont typeface="Arial" panose="020B0604020202020204" pitchFamily="34" charset="0"/>
              <a:buChar char="•"/>
            </a:pPr>
            <a:r>
              <a:rPr lang="en-US" sz="2000" dirty="0"/>
              <a:t>Short videos will show farmers, produce and delivery processes.</a:t>
            </a:r>
          </a:p>
          <a:p>
            <a:pPr>
              <a:buFont typeface="Arial" panose="020B0604020202020204" pitchFamily="34" charset="0"/>
              <a:buChar char="•"/>
            </a:pPr>
            <a:r>
              <a:rPr lang="en-US" sz="2000" dirty="0"/>
              <a:t>Seasonal offers will be promoted through visual content.</a:t>
            </a:r>
          </a:p>
          <a:p>
            <a:pPr>
              <a:buFont typeface="Arial" panose="020B0604020202020204" pitchFamily="34" charset="0"/>
              <a:buChar char="•"/>
            </a:pPr>
            <a:r>
              <a:rPr lang="en-US" sz="2000" dirty="0"/>
              <a:t>Paid targeted adverts will reach Birmingham-based customers.</a:t>
            </a:r>
          </a:p>
          <a:p>
            <a:pPr>
              <a:buFont typeface="Arial" panose="020B0604020202020204" pitchFamily="34" charset="0"/>
              <a:buChar char="•"/>
            </a:pPr>
            <a:r>
              <a:rPr lang="en-US" sz="2000" dirty="0"/>
              <a:t>This strategy builds awareness among younger digital consumers.</a:t>
            </a:r>
          </a:p>
          <a:p>
            <a:endParaRPr lang="en-US" sz="2400" dirty="0"/>
          </a:p>
        </p:txBody>
      </p:sp>
    </p:spTree>
    <p:extLst>
      <p:ext uri="{BB962C8B-B14F-4D97-AF65-F5344CB8AC3E}">
        <p14:creationId xmlns:p14="http://schemas.microsoft.com/office/powerpoint/2010/main" val="12706575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273" name="Rectangle 11272">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275" name="Rectangle 11274">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AC0D9D0-8213-7F70-E68C-6A0A439A5867}"/>
              </a:ext>
            </a:extLst>
          </p:cNvPr>
          <p:cNvSpPr>
            <a:spLocks noGrp="1"/>
          </p:cNvSpPr>
          <p:nvPr>
            <p:ph type="title"/>
          </p:nvPr>
        </p:nvSpPr>
        <p:spPr>
          <a:xfrm>
            <a:off x="1115568" y="548640"/>
            <a:ext cx="10168128" cy="1179576"/>
          </a:xfrm>
        </p:spPr>
        <p:txBody>
          <a:bodyPr>
            <a:normAutofit/>
          </a:bodyPr>
          <a:lstStyle/>
          <a:p>
            <a:r>
              <a:rPr lang="en-US" sz="4000" dirty="0"/>
              <a:t>Marketing Strategy 2</a:t>
            </a:r>
          </a:p>
        </p:txBody>
      </p:sp>
      <p:sp>
        <p:nvSpPr>
          <p:cNvPr id="11277" name="Rectangle 11276">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266" name="Picture 2" descr="Example of customer loyalty programs in e-commerce. Reward points earned after purchase. Digital display, selective focus.">
            <a:extLst>
              <a:ext uri="{FF2B5EF4-FFF2-40B4-BE49-F238E27FC236}">
                <a16:creationId xmlns:a16="http://schemas.microsoft.com/office/drawing/2014/main" id="{23A8534B-0B28-EE31-6B8A-6CED981824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7849" r="2" b="65"/>
          <a:stretch>
            <a:fillRect/>
          </a:stretch>
        </p:blipFill>
        <p:spPr bwMode="auto">
          <a:xfrm>
            <a:off x="6420896" y="1"/>
            <a:ext cx="5771103" cy="685799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F2E969F-AB30-EF4B-2224-05E0550E221D}"/>
              </a:ext>
            </a:extLst>
          </p:cNvPr>
          <p:cNvSpPr>
            <a:spLocks noGrp="1"/>
          </p:cNvSpPr>
          <p:nvPr>
            <p:ph idx="1"/>
          </p:nvPr>
        </p:nvSpPr>
        <p:spPr>
          <a:xfrm>
            <a:off x="301451" y="2276855"/>
            <a:ext cx="5660573" cy="3336656"/>
          </a:xfrm>
        </p:spPr>
        <p:txBody>
          <a:bodyPr anchor="ctr">
            <a:normAutofit fontScale="85000" lnSpcReduction="20000"/>
          </a:bodyPr>
          <a:lstStyle/>
          <a:p>
            <a:pPr>
              <a:buFont typeface="Arial" panose="020B0604020202020204" pitchFamily="34" charset="0"/>
              <a:buChar char="•"/>
            </a:pPr>
            <a:r>
              <a:rPr lang="en-US" sz="2400" dirty="0"/>
              <a:t>Fresh Connect will use referral rewards to attract new customers.</a:t>
            </a:r>
          </a:p>
          <a:p>
            <a:pPr>
              <a:buFont typeface="Arial" panose="020B0604020202020204" pitchFamily="34" charset="0"/>
              <a:buChar char="•"/>
            </a:pPr>
            <a:r>
              <a:rPr lang="en-US" sz="2400" dirty="0"/>
              <a:t>Customer engagement improves through active digital communication (Lim and Rasul, 2022).</a:t>
            </a:r>
          </a:p>
          <a:p>
            <a:pPr>
              <a:buFont typeface="Arial" panose="020B0604020202020204" pitchFamily="34" charset="0"/>
              <a:buChar char="•"/>
            </a:pPr>
            <a:r>
              <a:rPr lang="en-US" sz="2400" dirty="0"/>
              <a:t>Email marketing will promote seasonal offers and subscriptions.</a:t>
            </a:r>
          </a:p>
          <a:p>
            <a:pPr>
              <a:buFont typeface="Arial" panose="020B0604020202020204" pitchFamily="34" charset="0"/>
              <a:buChar char="•"/>
            </a:pPr>
            <a:r>
              <a:rPr lang="en-US" sz="2400" dirty="0"/>
              <a:t>Online grocery customers respond to digital shopping convenience (</a:t>
            </a:r>
            <a:r>
              <a:rPr lang="en-US" sz="2400" dirty="0" err="1"/>
              <a:t>Monoarfa</a:t>
            </a:r>
            <a:r>
              <a:rPr lang="en-US" sz="2400" dirty="0"/>
              <a:t> et al., 2024).</a:t>
            </a:r>
          </a:p>
          <a:p>
            <a:pPr>
              <a:buFont typeface="Arial" panose="020B0604020202020204" pitchFamily="34" charset="0"/>
              <a:buChar char="•"/>
            </a:pPr>
            <a:r>
              <a:rPr lang="en-US" sz="2400" dirty="0"/>
              <a:t>Referral discounts can encourage repeat purchasing.</a:t>
            </a:r>
          </a:p>
          <a:p>
            <a:pPr>
              <a:buFont typeface="Arial" panose="020B0604020202020204" pitchFamily="34" charset="0"/>
              <a:buChar char="•"/>
            </a:pPr>
            <a:r>
              <a:rPr lang="en-US" sz="2400" dirty="0"/>
              <a:t>This strategy supports loyalty and reduces acquisition costs.</a:t>
            </a:r>
          </a:p>
          <a:p>
            <a:endParaRPr lang="en-US" sz="2400" dirty="0"/>
          </a:p>
        </p:txBody>
      </p:sp>
    </p:spTree>
    <p:extLst>
      <p:ext uri="{BB962C8B-B14F-4D97-AF65-F5344CB8AC3E}">
        <p14:creationId xmlns:p14="http://schemas.microsoft.com/office/powerpoint/2010/main" val="15691841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440F8D3-6D67-EA75-732B-6788E78B50A3}"/>
              </a:ext>
            </a:extLst>
          </p:cNvPr>
          <p:cNvSpPr>
            <a:spLocks noGrp="1"/>
          </p:cNvSpPr>
          <p:nvPr>
            <p:ph type="title"/>
          </p:nvPr>
        </p:nvSpPr>
        <p:spPr>
          <a:xfrm>
            <a:off x="1046746" y="586821"/>
            <a:ext cx="2940038" cy="1175005"/>
          </a:xfrm>
        </p:spPr>
        <p:txBody>
          <a:bodyPr vert="horz" lIns="91440" tIns="45720" rIns="91440" bIns="45720" rtlCol="0" anchor="ctr">
            <a:normAutofit fontScale="90000"/>
          </a:bodyPr>
          <a:lstStyle/>
          <a:p>
            <a:r>
              <a:rPr lang="en-US" sz="3200" kern="1200" dirty="0">
                <a:solidFill>
                  <a:schemeClr val="tx1"/>
                </a:solidFill>
                <a:latin typeface="+mj-lt"/>
                <a:ea typeface="+mj-ea"/>
                <a:cs typeface="+mj-cs"/>
              </a:rPr>
              <a:t>Funding Requirements and Allocation</a:t>
            </a:r>
          </a:p>
        </p:txBody>
      </p:sp>
      <p:sp>
        <p:nvSpPr>
          <p:cNvPr id="14" name="Rectangle 13">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6" name="Rectangle 15">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Rectangle 1">
            <a:extLst>
              <a:ext uri="{FF2B5EF4-FFF2-40B4-BE49-F238E27FC236}">
                <a16:creationId xmlns:a16="http://schemas.microsoft.com/office/drawing/2014/main" id="{159833F7-A1C3-13A1-ED1F-18BB682C4A40}"/>
              </a:ext>
            </a:extLst>
          </p:cNvPr>
          <p:cNvSpPr>
            <a:spLocks noChangeArrowheads="1"/>
          </p:cNvSpPr>
          <p:nvPr/>
        </p:nvSpPr>
        <p:spPr bwMode="auto">
          <a:xfrm>
            <a:off x="5351164" y="365125"/>
            <a:ext cx="4714856" cy="31313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fontScale="92500" lnSpcReduction="10000"/>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b="0" i="0" u="none" strike="noStrike" cap="none" normalizeH="0" baseline="0" dirty="0">
                <a:ln>
                  <a:noFill/>
                </a:ln>
                <a:effectLst/>
              </a:rPr>
              <a:t>Total Funding Required: £25,000</a:t>
            </a:r>
          </a:p>
        </p:txBody>
      </p:sp>
      <p:graphicFrame>
        <p:nvGraphicFramePr>
          <p:cNvPr id="4" name="Content Placeholder 3">
            <a:extLst>
              <a:ext uri="{FF2B5EF4-FFF2-40B4-BE49-F238E27FC236}">
                <a16:creationId xmlns:a16="http://schemas.microsoft.com/office/drawing/2014/main" id="{4EA61EEC-7AD7-19A6-AE77-84839CE28552}"/>
              </a:ext>
            </a:extLst>
          </p:cNvPr>
          <p:cNvGraphicFramePr>
            <a:graphicFrameLocks noGrp="1"/>
          </p:cNvGraphicFramePr>
          <p:nvPr>
            <p:ph idx="1"/>
            <p:extLst>
              <p:ext uri="{D42A27DB-BD31-4B8C-83A1-F6EECF244321}">
                <p14:modId xmlns:p14="http://schemas.microsoft.com/office/powerpoint/2010/main" val="4213019910"/>
              </p:ext>
            </p:extLst>
          </p:nvPr>
        </p:nvGraphicFramePr>
        <p:xfrm>
          <a:off x="84278" y="2676138"/>
          <a:ext cx="3552311" cy="4154180"/>
        </p:xfrm>
        <a:graphic>
          <a:graphicData uri="http://schemas.openxmlformats.org/drawingml/2006/table">
            <a:tbl>
              <a:tblPr firstRow="1" bandRow="1">
                <a:tableStyleId>{9D7B26C5-4107-4FEC-AEDC-1716B250A1EF}</a:tableStyleId>
              </a:tblPr>
              <a:tblGrid>
                <a:gridCol w="2544979">
                  <a:extLst>
                    <a:ext uri="{9D8B030D-6E8A-4147-A177-3AD203B41FA5}">
                      <a16:colId xmlns:a16="http://schemas.microsoft.com/office/drawing/2014/main" val="2135435285"/>
                    </a:ext>
                  </a:extLst>
                </a:gridCol>
                <a:gridCol w="1007332">
                  <a:extLst>
                    <a:ext uri="{9D8B030D-6E8A-4147-A177-3AD203B41FA5}">
                      <a16:colId xmlns:a16="http://schemas.microsoft.com/office/drawing/2014/main" val="3727497657"/>
                    </a:ext>
                  </a:extLst>
                </a:gridCol>
              </a:tblGrid>
              <a:tr h="466332">
                <a:tc>
                  <a:txBody>
                    <a:bodyPr/>
                    <a:lstStyle/>
                    <a:p>
                      <a:r>
                        <a:rPr lang="en-US" sz="1900" dirty="0"/>
                        <a:t>Startup Expense</a:t>
                      </a:r>
                    </a:p>
                  </a:txBody>
                  <a:tcPr marL="98973" marR="98973" marT="49487" marB="49487" anchor="ctr"/>
                </a:tc>
                <a:tc>
                  <a:txBody>
                    <a:bodyPr/>
                    <a:lstStyle/>
                    <a:p>
                      <a:r>
                        <a:rPr lang="en-US" sz="1900"/>
                        <a:t>Cost (£)</a:t>
                      </a:r>
                    </a:p>
                  </a:txBody>
                  <a:tcPr marL="98973" marR="98973" marT="49487" marB="49487" anchor="ctr"/>
                </a:tc>
                <a:extLst>
                  <a:ext uri="{0D108BD9-81ED-4DB2-BD59-A6C34878D82A}">
                    <a16:rowId xmlns:a16="http://schemas.microsoft.com/office/drawing/2014/main" val="3270449279"/>
                  </a:ext>
                </a:extLst>
              </a:tr>
              <a:tr h="592788">
                <a:tc>
                  <a:txBody>
                    <a:bodyPr/>
                    <a:lstStyle/>
                    <a:p>
                      <a:r>
                        <a:rPr lang="en-US" sz="1900"/>
                        <a:t>Mobile App Development</a:t>
                      </a:r>
                    </a:p>
                  </a:txBody>
                  <a:tcPr marL="98973" marR="98973" marT="49487" marB="49487" anchor="ctr"/>
                </a:tc>
                <a:tc>
                  <a:txBody>
                    <a:bodyPr/>
                    <a:lstStyle/>
                    <a:p>
                      <a:r>
                        <a:rPr lang="en-US" sz="1900"/>
                        <a:t>8,000</a:t>
                      </a:r>
                    </a:p>
                  </a:txBody>
                  <a:tcPr marL="98973" marR="98973" marT="49487" marB="49487" anchor="ctr"/>
                </a:tc>
                <a:extLst>
                  <a:ext uri="{0D108BD9-81ED-4DB2-BD59-A6C34878D82A}">
                    <a16:rowId xmlns:a16="http://schemas.microsoft.com/office/drawing/2014/main" val="2881646389"/>
                  </a:ext>
                </a:extLst>
              </a:tr>
              <a:tr h="466332">
                <a:tc>
                  <a:txBody>
                    <a:bodyPr/>
                    <a:lstStyle/>
                    <a:p>
                      <a:r>
                        <a:rPr lang="en-US" sz="1900" dirty="0"/>
                        <a:t>Website Development</a:t>
                      </a:r>
                    </a:p>
                  </a:txBody>
                  <a:tcPr marL="98973" marR="98973" marT="49487" marB="49487" anchor="ctr"/>
                </a:tc>
                <a:tc>
                  <a:txBody>
                    <a:bodyPr/>
                    <a:lstStyle/>
                    <a:p>
                      <a:r>
                        <a:rPr lang="en-US" sz="1900" dirty="0"/>
                        <a:t>4,000</a:t>
                      </a:r>
                    </a:p>
                  </a:txBody>
                  <a:tcPr marL="98973" marR="98973" marT="49487" marB="49487" anchor="ctr"/>
                </a:tc>
                <a:extLst>
                  <a:ext uri="{0D108BD9-81ED-4DB2-BD59-A6C34878D82A}">
                    <a16:rowId xmlns:a16="http://schemas.microsoft.com/office/drawing/2014/main" val="4133923446"/>
                  </a:ext>
                </a:extLst>
              </a:tr>
              <a:tr h="466332">
                <a:tc>
                  <a:txBody>
                    <a:bodyPr/>
                    <a:lstStyle/>
                    <a:p>
                      <a:r>
                        <a:rPr lang="en-US" sz="1900" dirty="0"/>
                        <a:t>Marketing Campaign</a:t>
                      </a:r>
                    </a:p>
                  </a:txBody>
                  <a:tcPr marL="98973" marR="98973" marT="49487" marB="49487" anchor="ctr"/>
                </a:tc>
                <a:tc>
                  <a:txBody>
                    <a:bodyPr/>
                    <a:lstStyle/>
                    <a:p>
                      <a:r>
                        <a:rPr lang="en-US" sz="1900"/>
                        <a:t>3,000</a:t>
                      </a:r>
                    </a:p>
                  </a:txBody>
                  <a:tcPr marL="98973" marR="98973" marT="49487" marB="49487" anchor="ctr"/>
                </a:tc>
                <a:extLst>
                  <a:ext uri="{0D108BD9-81ED-4DB2-BD59-A6C34878D82A}">
                    <a16:rowId xmlns:a16="http://schemas.microsoft.com/office/drawing/2014/main" val="3187907900"/>
                  </a:ext>
                </a:extLst>
              </a:tr>
              <a:tr h="466332">
                <a:tc>
                  <a:txBody>
                    <a:bodyPr/>
                    <a:lstStyle/>
                    <a:p>
                      <a:r>
                        <a:rPr lang="en-US" sz="1900"/>
                        <a:t>Delivery Equipment</a:t>
                      </a:r>
                    </a:p>
                  </a:txBody>
                  <a:tcPr marL="98973" marR="98973" marT="49487" marB="49487" anchor="ctr"/>
                </a:tc>
                <a:tc>
                  <a:txBody>
                    <a:bodyPr/>
                    <a:lstStyle/>
                    <a:p>
                      <a:r>
                        <a:rPr lang="en-US" sz="1900" dirty="0"/>
                        <a:t>5,000</a:t>
                      </a:r>
                    </a:p>
                  </a:txBody>
                  <a:tcPr marL="98973" marR="98973" marT="49487" marB="49487" anchor="ctr"/>
                </a:tc>
                <a:extLst>
                  <a:ext uri="{0D108BD9-81ED-4DB2-BD59-A6C34878D82A}">
                    <a16:rowId xmlns:a16="http://schemas.microsoft.com/office/drawing/2014/main" val="2196869223"/>
                  </a:ext>
                </a:extLst>
              </a:tr>
              <a:tr h="592788">
                <a:tc>
                  <a:txBody>
                    <a:bodyPr/>
                    <a:lstStyle/>
                    <a:p>
                      <a:r>
                        <a:rPr lang="en-US" sz="1900"/>
                        <a:t>Licences and Registration</a:t>
                      </a:r>
                    </a:p>
                  </a:txBody>
                  <a:tcPr marL="98973" marR="98973" marT="49487" marB="49487" anchor="ctr"/>
                </a:tc>
                <a:tc>
                  <a:txBody>
                    <a:bodyPr/>
                    <a:lstStyle/>
                    <a:p>
                      <a:r>
                        <a:rPr lang="en-US" sz="1900"/>
                        <a:t>1,000</a:t>
                      </a:r>
                    </a:p>
                  </a:txBody>
                  <a:tcPr marL="98973" marR="98973" marT="49487" marB="49487" anchor="ctr"/>
                </a:tc>
                <a:extLst>
                  <a:ext uri="{0D108BD9-81ED-4DB2-BD59-A6C34878D82A}">
                    <a16:rowId xmlns:a16="http://schemas.microsoft.com/office/drawing/2014/main" val="798501337"/>
                  </a:ext>
                </a:extLst>
              </a:tr>
              <a:tr h="466332">
                <a:tc>
                  <a:txBody>
                    <a:bodyPr/>
                    <a:lstStyle/>
                    <a:p>
                      <a:r>
                        <a:rPr lang="en-US" sz="1900"/>
                        <a:t>Working Capital</a:t>
                      </a:r>
                    </a:p>
                  </a:txBody>
                  <a:tcPr marL="98973" marR="98973" marT="49487" marB="49487" anchor="ctr"/>
                </a:tc>
                <a:tc>
                  <a:txBody>
                    <a:bodyPr/>
                    <a:lstStyle/>
                    <a:p>
                      <a:r>
                        <a:rPr lang="en-US" sz="1900"/>
                        <a:t>4,000</a:t>
                      </a:r>
                    </a:p>
                  </a:txBody>
                  <a:tcPr marL="98973" marR="98973" marT="49487" marB="49487" anchor="ctr"/>
                </a:tc>
                <a:extLst>
                  <a:ext uri="{0D108BD9-81ED-4DB2-BD59-A6C34878D82A}">
                    <a16:rowId xmlns:a16="http://schemas.microsoft.com/office/drawing/2014/main" val="558996930"/>
                  </a:ext>
                </a:extLst>
              </a:tr>
              <a:tr h="466332">
                <a:tc>
                  <a:txBody>
                    <a:bodyPr/>
                    <a:lstStyle/>
                    <a:p>
                      <a:r>
                        <a:rPr lang="en-US" sz="1900" dirty="0"/>
                        <a:t>Total</a:t>
                      </a:r>
                    </a:p>
                  </a:txBody>
                  <a:tcPr marL="98973" marR="98973" marT="49487" marB="49487" anchor="ctr"/>
                </a:tc>
                <a:tc>
                  <a:txBody>
                    <a:bodyPr/>
                    <a:lstStyle/>
                    <a:p>
                      <a:r>
                        <a:rPr lang="en-US" sz="1900" dirty="0"/>
                        <a:t>25,000</a:t>
                      </a:r>
                    </a:p>
                  </a:txBody>
                  <a:tcPr marL="98973" marR="98973" marT="49487" marB="49487" anchor="ctr"/>
                </a:tc>
                <a:extLst>
                  <a:ext uri="{0D108BD9-81ED-4DB2-BD59-A6C34878D82A}">
                    <a16:rowId xmlns:a16="http://schemas.microsoft.com/office/drawing/2014/main" val="2746469427"/>
                  </a:ext>
                </a:extLst>
              </a:tr>
            </a:tbl>
          </a:graphicData>
        </a:graphic>
      </p:graphicFrame>
      <p:graphicFrame>
        <p:nvGraphicFramePr>
          <p:cNvPr id="13" name="Table 12">
            <a:extLst>
              <a:ext uri="{FF2B5EF4-FFF2-40B4-BE49-F238E27FC236}">
                <a16:creationId xmlns:a16="http://schemas.microsoft.com/office/drawing/2014/main" id="{E80547B5-1F27-0970-2C7C-3A2BA6D77C0A}"/>
              </a:ext>
            </a:extLst>
          </p:cNvPr>
          <p:cNvGraphicFramePr>
            <a:graphicFrameLocks noGrp="1"/>
          </p:cNvGraphicFramePr>
          <p:nvPr>
            <p:extLst>
              <p:ext uri="{D42A27DB-BD31-4B8C-83A1-F6EECF244321}">
                <p14:modId xmlns:p14="http://schemas.microsoft.com/office/powerpoint/2010/main" val="3930082837"/>
              </p:ext>
            </p:extLst>
          </p:nvPr>
        </p:nvGraphicFramePr>
        <p:xfrm>
          <a:off x="5665838" y="678262"/>
          <a:ext cx="6035754" cy="1463040"/>
        </p:xfrm>
        <a:graphic>
          <a:graphicData uri="http://schemas.openxmlformats.org/drawingml/2006/table">
            <a:tbl>
              <a:tblPr>
                <a:tableStyleId>{D7AC3CCA-C797-4891-BE02-D94E43425B78}</a:tableStyleId>
              </a:tblPr>
              <a:tblGrid>
                <a:gridCol w="3017877">
                  <a:extLst>
                    <a:ext uri="{9D8B030D-6E8A-4147-A177-3AD203B41FA5}">
                      <a16:colId xmlns:a16="http://schemas.microsoft.com/office/drawing/2014/main" val="2087522215"/>
                    </a:ext>
                  </a:extLst>
                </a:gridCol>
                <a:gridCol w="3017877">
                  <a:extLst>
                    <a:ext uri="{9D8B030D-6E8A-4147-A177-3AD203B41FA5}">
                      <a16:colId xmlns:a16="http://schemas.microsoft.com/office/drawing/2014/main" val="884307524"/>
                    </a:ext>
                  </a:extLst>
                </a:gridCol>
              </a:tblGrid>
              <a:tr h="279379">
                <a:tc>
                  <a:txBody>
                    <a:bodyPr/>
                    <a:lstStyle/>
                    <a:p>
                      <a:r>
                        <a:rPr lang="en-US" dirty="0"/>
                        <a:t>Funding Source</a:t>
                      </a:r>
                    </a:p>
                  </a:txBody>
                  <a:tcPr anchor="ctr"/>
                </a:tc>
                <a:tc>
                  <a:txBody>
                    <a:bodyPr/>
                    <a:lstStyle/>
                    <a:p>
                      <a:r>
                        <a:rPr lang="en-US" dirty="0"/>
                        <a:t>Amount (£)</a:t>
                      </a:r>
                    </a:p>
                  </a:txBody>
                  <a:tcPr anchor="ctr"/>
                </a:tc>
                <a:extLst>
                  <a:ext uri="{0D108BD9-81ED-4DB2-BD59-A6C34878D82A}">
                    <a16:rowId xmlns:a16="http://schemas.microsoft.com/office/drawing/2014/main" val="3173415165"/>
                  </a:ext>
                </a:extLst>
              </a:tr>
              <a:tr h="279379">
                <a:tc>
                  <a:txBody>
                    <a:bodyPr/>
                    <a:lstStyle/>
                    <a:p>
                      <a:r>
                        <a:rPr lang="en-US" dirty="0"/>
                        <a:t>Bank Loan </a:t>
                      </a:r>
                    </a:p>
                  </a:txBody>
                  <a:tcPr anchor="ctr"/>
                </a:tc>
                <a:tc>
                  <a:txBody>
                    <a:bodyPr/>
                    <a:lstStyle/>
                    <a:p>
                      <a:r>
                        <a:rPr lang="en-US" dirty="0"/>
                        <a:t>10,000</a:t>
                      </a:r>
                    </a:p>
                  </a:txBody>
                  <a:tcPr anchor="ctr"/>
                </a:tc>
                <a:extLst>
                  <a:ext uri="{0D108BD9-81ED-4DB2-BD59-A6C34878D82A}">
                    <a16:rowId xmlns:a16="http://schemas.microsoft.com/office/drawing/2014/main" val="3555006868"/>
                  </a:ext>
                </a:extLst>
              </a:tr>
              <a:tr h="279379">
                <a:tc>
                  <a:txBody>
                    <a:bodyPr/>
                    <a:lstStyle/>
                    <a:p>
                      <a:r>
                        <a:rPr lang="en-US" dirty="0"/>
                        <a:t>Others</a:t>
                      </a:r>
                    </a:p>
                  </a:txBody>
                  <a:tcPr anchor="ctr"/>
                </a:tc>
                <a:tc>
                  <a:txBody>
                    <a:bodyPr/>
                    <a:lstStyle/>
                    <a:p>
                      <a:r>
                        <a:rPr lang="en-US" dirty="0"/>
                        <a:t>15,000</a:t>
                      </a:r>
                    </a:p>
                  </a:txBody>
                  <a:tcPr anchor="ctr"/>
                </a:tc>
                <a:extLst>
                  <a:ext uri="{0D108BD9-81ED-4DB2-BD59-A6C34878D82A}">
                    <a16:rowId xmlns:a16="http://schemas.microsoft.com/office/drawing/2014/main" val="1848516433"/>
                  </a:ext>
                </a:extLst>
              </a:tr>
              <a:tr h="279379">
                <a:tc>
                  <a:txBody>
                    <a:bodyPr/>
                    <a:lstStyle/>
                    <a:p>
                      <a:r>
                        <a:rPr lang="en-US"/>
                        <a:t>Total</a:t>
                      </a:r>
                    </a:p>
                  </a:txBody>
                  <a:tcPr anchor="ctr"/>
                </a:tc>
                <a:tc>
                  <a:txBody>
                    <a:bodyPr/>
                    <a:lstStyle/>
                    <a:p>
                      <a:r>
                        <a:rPr lang="en-US" dirty="0"/>
                        <a:t>25,000</a:t>
                      </a:r>
                    </a:p>
                  </a:txBody>
                  <a:tcPr anchor="ctr"/>
                </a:tc>
                <a:extLst>
                  <a:ext uri="{0D108BD9-81ED-4DB2-BD59-A6C34878D82A}">
                    <a16:rowId xmlns:a16="http://schemas.microsoft.com/office/drawing/2014/main" val="1734839211"/>
                  </a:ext>
                </a:extLst>
              </a:tr>
            </a:tbl>
          </a:graphicData>
        </a:graphic>
      </p:graphicFrame>
      <p:sp>
        <p:nvSpPr>
          <p:cNvPr id="18" name="Rectangle 5">
            <a:extLst>
              <a:ext uri="{FF2B5EF4-FFF2-40B4-BE49-F238E27FC236}">
                <a16:creationId xmlns:a16="http://schemas.microsoft.com/office/drawing/2014/main" id="{28A215BA-8EFB-A155-C296-6C8183ECF31B}"/>
              </a:ext>
            </a:extLst>
          </p:cNvPr>
          <p:cNvSpPr>
            <a:spLocks noChangeArrowheads="1"/>
          </p:cNvSpPr>
          <p:nvPr/>
        </p:nvSpPr>
        <p:spPr bwMode="auto">
          <a:xfrm>
            <a:off x="5718744" y="5931314"/>
            <a:ext cx="12476376" cy="6155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3" name="Table 2">
            <a:extLst>
              <a:ext uri="{FF2B5EF4-FFF2-40B4-BE49-F238E27FC236}">
                <a16:creationId xmlns:a16="http://schemas.microsoft.com/office/drawing/2014/main" id="{E862891E-EBCC-E2EE-D6E2-3FE7C379E410}"/>
              </a:ext>
            </a:extLst>
          </p:cNvPr>
          <p:cNvGraphicFramePr>
            <a:graphicFrameLocks noGrp="1"/>
          </p:cNvGraphicFramePr>
          <p:nvPr>
            <p:extLst>
              <p:ext uri="{D42A27DB-BD31-4B8C-83A1-F6EECF244321}">
                <p14:modId xmlns:p14="http://schemas.microsoft.com/office/powerpoint/2010/main" val="2744194833"/>
              </p:ext>
            </p:extLst>
          </p:nvPr>
        </p:nvGraphicFramePr>
        <p:xfrm>
          <a:off x="4371703" y="2574730"/>
          <a:ext cx="7736019" cy="4283266"/>
        </p:xfrm>
        <a:graphic>
          <a:graphicData uri="http://schemas.openxmlformats.org/drawingml/2006/table">
            <a:tbl>
              <a:tblPr firstRow="1" firstCol="1" bandRow="1">
                <a:tableStyleId>{5C22544A-7EE6-4342-B048-85BDC9FD1C3A}</a:tableStyleId>
              </a:tblPr>
              <a:tblGrid>
                <a:gridCol w="4676428">
                  <a:extLst>
                    <a:ext uri="{9D8B030D-6E8A-4147-A177-3AD203B41FA5}">
                      <a16:colId xmlns:a16="http://schemas.microsoft.com/office/drawing/2014/main" val="3710447546"/>
                    </a:ext>
                  </a:extLst>
                </a:gridCol>
                <a:gridCol w="3059591">
                  <a:extLst>
                    <a:ext uri="{9D8B030D-6E8A-4147-A177-3AD203B41FA5}">
                      <a16:colId xmlns:a16="http://schemas.microsoft.com/office/drawing/2014/main" val="3139051189"/>
                    </a:ext>
                  </a:extLst>
                </a:gridCol>
              </a:tblGrid>
              <a:tr h="217646">
                <a:tc>
                  <a:txBody>
                    <a:bodyPr/>
                    <a:lstStyle/>
                    <a:p>
                      <a:pPr algn="l">
                        <a:lnSpc>
                          <a:spcPct val="150000"/>
                        </a:lnSpc>
                        <a:buNone/>
                      </a:pPr>
                      <a:r>
                        <a:rPr lang="en-GB" sz="900" kern="100" dirty="0">
                          <a:effectLst/>
                        </a:rPr>
                        <a:t> </a:t>
                      </a:r>
                      <a:endParaRPr lang="en-GB" sz="1000" kern="100" dirty="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b"/>
                </a:tc>
                <a:tc>
                  <a:txBody>
                    <a:bodyPr/>
                    <a:lstStyle/>
                    <a:p>
                      <a:pPr algn="ctr">
                        <a:lnSpc>
                          <a:spcPct val="150000"/>
                        </a:lnSpc>
                        <a:buNone/>
                      </a:pPr>
                      <a:r>
                        <a:rPr lang="en-GB" sz="1100" kern="100" dirty="0">
                          <a:effectLst/>
                        </a:rPr>
                        <a:t>MONTH</a:t>
                      </a:r>
                      <a:endParaRPr lang="en-GB" sz="1000" kern="100" dirty="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extLst>
                  <a:ext uri="{0D108BD9-81ED-4DB2-BD59-A6C34878D82A}">
                    <a16:rowId xmlns:a16="http://schemas.microsoft.com/office/drawing/2014/main" val="2091418396"/>
                  </a:ext>
                </a:extLst>
              </a:tr>
              <a:tr h="197815">
                <a:tc>
                  <a:txBody>
                    <a:bodyPr/>
                    <a:lstStyle/>
                    <a:p>
                      <a:pPr algn="ctr">
                        <a:lnSpc>
                          <a:spcPct val="150000"/>
                        </a:lnSpc>
                        <a:buNone/>
                      </a:pPr>
                      <a:r>
                        <a:rPr lang="en-GB" sz="1000" kern="100">
                          <a:effectLst/>
                        </a:rPr>
                        <a:t>Cash out-expenses</a:t>
                      </a:r>
                      <a:endParaRPr lang="en-GB" sz="1000" kern="10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tc>
                  <a:txBody>
                    <a:bodyPr/>
                    <a:lstStyle/>
                    <a:p>
                      <a:pPr algn="ctr">
                        <a:lnSpc>
                          <a:spcPct val="150000"/>
                        </a:lnSpc>
                        <a:buNone/>
                      </a:pPr>
                      <a:r>
                        <a:rPr lang="en-GB" sz="1000" kern="100">
                          <a:effectLst/>
                        </a:rPr>
                        <a:t>1</a:t>
                      </a:r>
                      <a:endParaRPr lang="en-GB" sz="1000" kern="10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extLst>
                  <a:ext uri="{0D108BD9-81ED-4DB2-BD59-A6C34878D82A}">
                    <a16:rowId xmlns:a16="http://schemas.microsoft.com/office/drawing/2014/main" val="4289262009"/>
                  </a:ext>
                </a:extLst>
              </a:tr>
              <a:tr h="197815">
                <a:tc>
                  <a:txBody>
                    <a:bodyPr/>
                    <a:lstStyle/>
                    <a:p>
                      <a:pPr algn="l">
                        <a:lnSpc>
                          <a:spcPct val="150000"/>
                        </a:lnSpc>
                        <a:buNone/>
                      </a:pPr>
                      <a:r>
                        <a:rPr lang="en-GB" sz="1000" kern="100">
                          <a:effectLst/>
                        </a:rPr>
                        <a:t>Rent or premises costs</a:t>
                      </a:r>
                      <a:endParaRPr lang="en-GB" sz="1000" kern="10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tc>
                  <a:txBody>
                    <a:bodyPr/>
                    <a:lstStyle/>
                    <a:p>
                      <a:pPr algn="ctr">
                        <a:lnSpc>
                          <a:spcPct val="150000"/>
                        </a:lnSpc>
                        <a:buNone/>
                      </a:pPr>
                      <a:r>
                        <a:rPr lang="en-GB" sz="1000" kern="100">
                          <a:effectLst/>
                        </a:rPr>
                        <a:t>£1,000</a:t>
                      </a:r>
                      <a:endParaRPr lang="en-GB" sz="1000" kern="10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extLst>
                  <a:ext uri="{0D108BD9-81ED-4DB2-BD59-A6C34878D82A}">
                    <a16:rowId xmlns:a16="http://schemas.microsoft.com/office/drawing/2014/main" val="1148811942"/>
                  </a:ext>
                </a:extLst>
              </a:tr>
              <a:tr h="197815">
                <a:tc>
                  <a:txBody>
                    <a:bodyPr/>
                    <a:lstStyle/>
                    <a:p>
                      <a:pPr algn="l">
                        <a:lnSpc>
                          <a:spcPct val="150000"/>
                        </a:lnSpc>
                        <a:buNone/>
                      </a:pPr>
                      <a:r>
                        <a:rPr lang="en-GB" sz="1000" kern="100" dirty="0">
                          <a:effectLst/>
                        </a:rPr>
                        <a:t>Business rates for your business premises</a:t>
                      </a:r>
                      <a:endParaRPr lang="en-GB" sz="1000" kern="100" dirty="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tc>
                  <a:txBody>
                    <a:bodyPr/>
                    <a:lstStyle/>
                    <a:p>
                      <a:pPr algn="ctr">
                        <a:lnSpc>
                          <a:spcPct val="150000"/>
                        </a:lnSpc>
                        <a:buNone/>
                      </a:pPr>
                      <a:r>
                        <a:rPr lang="en-GB" sz="1000" kern="100">
                          <a:effectLst/>
                        </a:rPr>
                        <a:t>£200</a:t>
                      </a:r>
                      <a:endParaRPr lang="en-GB" sz="1000" kern="10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extLst>
                  <a:ext uri="{0D108BD9-81ED-4DB2-BD59-A6C34878D82A}">
                    <a16:rowId xmlns:a16="http://schemas.microsoft.com/office/drawing/2014/main" val="544278175"/>
                  </a:ext>
                </a:extLst>
              </a:tr>
              <a:tr h="197815">
                <a:tc>
                  <a:txBody>
                    <a:bodyPr/>
                    <a:lstStyle/>
                    <a:p>
                      <a:pPr algn="l">
                        <a:lnSpc>
                          <a:spcPct val="150000"/>
                        </a:lnSpc>
                        <a:buNone/>
                      </a:pPr>
                      <a:r>
                        <a:rPr lang="en-GB" sz="1000" kern="100">
                          <a:effectLst/>
                        </a:rPr>
                        <a:t>Utilities (gas, electricity, water)</a:t>
                      </a:r>
                      <a:endParaRPr lang="en-GB" sz="1000" kern="10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tc>
                  <a:txBody>
                    <a:bodyPr/>
                    <a:lstStyle/>
                    <a:p>
                      <a:pPr algn="ctr">
                        <a:lnSpc>
                          <a:spcPct val="150000"/>
                        </a:lnSpc>
                        <a:buNone/>
                      </a:pPr>
                      <a:r>
                        <a:rPr lang="en-GB" sz="1000" kern="100">
                          <a:effectLst/>
                        </a:rPr>
                        <a:t>£300</a:t>
                      </a:r>
                      <a:endParaRPr lang="en-GB" sz="1000" kern="10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extLst>
                  <a:ext uri="{0D108BD9-81ED-4DB2-BD59-A6C34878D82A}">
                    <a16:rowId xmlns:a16="http://schemas.microsoft.com/office/drawing/2014/main" val="426022354"/>
                  </a:ext>
                </a:extLst>
              </a:tr>
              <a:tr h="197815">
                <a:tc>
                  <a:txBody>
                    <a:bodyPr/>
                    <a:lstStyle/>
                    <a:p>
                      <a:pPr algn="l">
                        <a:lnSpc>
                          <a:spcPct val="150000"/>
                        </a:lnSpc>
                        <a:buNone/>
                      </a:pPr>
                      <a:r>
                        <a:rPr lang="en-GB" sz="1000" kern="100">
                          <a:effectLst/>
                        </a:rPr>
                        <a:t>Insurance</a:t>
                      </a:r>
                      <a:endParaRPr lang="en-GB" sz="1000" kern="10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tc>
                  <a:txBody>
                    <a:bodyPr/>
                    <a:lstStyle/>
                    <a:p>
                      <a:pPr algn="ctr">
                        <a:lnSpc>
                          <a:spcPct val="150000"/>
                        </a:lnSpc>
                        <a:buNone/>
                      </a:pPr>
                      <a:r>
                        <a:rPr lang="en-GB" sz="1000" kern="100">
                          <a:effectLst/>
                        </a:rPr>
                        <a:t>£500</a:t>
                      </a:r>
                      <a:endParaRPr lang="en-GB" sz="1000" kern="10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extLst>
                  <a:ext uri="{0D108BD9-81ED-4DB2-BD59-A6C34878D82A}">
                    <a16:rowId xmlns:a16="http://schemas.microsoft.com/office/drawing/2014/main" val="1196588695"/>
                  </a:ext>
                </a:extLst>
              </a:tr>
              <a:tr h="197815">
                <a:tc>
                  <a:txBody>
                    <a:bodyPr/>
                    <a:lstStyle/>
                    <a:p>
                      <a:pPr algn="l">
                        <a:lnSpc>
                          <a:spcPct val="150000"/>
                        </a:lnSpc>
                        <a:buNone/>
                      </a:pPr>
                      <a:r>
                        <a:rPr lang="en-GB" sz="1000" kern="100">
                          <a:effectLst/>
                        </a:rPr>
                        <a:t>Telephone and internet</a:t>
                      </a:r>
                      <a:endParaRPr lang="en-GB" sz="1000" kern="10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tc>
                  <a:txBody>
                    <a:bodyPr/>
                    <a:lstStyle/>
                    <a:p>
                      <a:pPr algn="ctr">
                        <a:lnSpc>
                          <a:spcPct val="150000"/>
                        </a:lnSpc>
                        <a:buNone/>
                      </a:pPr>
                      <a:r>
                        <a:rPr lang="en-GB" sz="1000" kern="100">
                          <a:effectLst/>
                        </a:rPr>
                        <a:t>£150</a:t>
                      </a:r>
                      <a:endParaRPr lang="en-GB" sz="1000" kern="10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extLst>
                  <a:ext uri="{0D108BD9-81ED-4DB2-BD59-A6C34878D82A}">
                    <a16:rowId xmlns:a16="http://schemas.microsoft.com/office/drawing/2014/main" val="922651252"/>
                  </a:ext>
                </a:extLst>
              </a:tr>
              <a:tr h="197815">
                <a:tc>
                  <a:txBody>
                    <a:bodyPr/>
                    <a:lstStyle/>
                    <a:p>
                      <a:pPr algn="l">
                        <a:lnSpc>
                          <a:spcPct val="150000"/>
                        </a:lnSpc>
                        <a:buNone/>
                      </a:pPr>
                      <a:r>
                        <a:rPr lang="en-GB" sz="1000" kern="100" dirty="0">
                          <a:effectLst/>
                        </a:rPr>
                        <a:t>Marketing and advertising expenses</a:t>
                      </a:r>
                      <a:endParaRPr lang="en-GB" sz="1000" kern="100" dirty="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tc>
                  <a:txBody>
                    <a:bodyPr/>
                    <a:lstStyle/>
                    <a:p>
                      <a:pPr algn="ctr">
                        <a:lnSpc>
                          <a:spcPct val="150000"/>
                        </a:lnSpc>
                        <a:buNone/>
                      </a:pPr>
                      <a:r>
                        <a:rPr lang="en-GB" sz="1000" kern="100" dirty="0">
                          <a:effectLst/>
                        </a:rPr>
                        <a:t>£2,000</a:t>
                      </a:r>
                      <a:endParaRPr lang="en-GB" sz="1000" kern="100" dirty="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extLst>
                  <a:ext uri="{0D108BD9-81ED-4DB2-BD59-A6C34878D82A}">
                    <a16:rowId xmlns:a16="http://schemas.microsoft.com/office/drawing/2014/main" val="3114302400"/>
                  </a:ext>
                </a:extLst>
              </a:tr>
              <a:tr h="197815">
                <a:tc>
                  <a:txBody>
                    <a:bodyPr/>
                    <a:lstStyle/>
                    <a:p>
                      <a:pPr algn="l">
                        <a:lnSpc>
                          <a:spcPct val="150000"/>
                        </a:lnSpc>
                        <a:buNone/>
                      </a:pPr>
                      <a:r>
                        <a:rPr lang="en-GB" sz="1000" kern="100" dirty="0">
                          <a:effectLst/>
                        </a:rPr>
                        <a:t>Vehicle running costs</a:t>
                      </a:r>
                      <a:endParaRPr lang="en-GB" sz="1000" kern="100" dirty="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tc>
                  <a:txBody>
                    <a:bodyPr/>
                    <a:lstStyle/>
                    <a:p>
                      <a:pPr algn="ctr">
                        <a:lnSpc>
                          <a:spcPct val="150000"/>
                        </a:lnSpc>
                        <a:buNone/>
                      </a:pPr>
                      <a:r>
                        <a:rPr lang="en-GB" sz="1000" kern="100">
                          <a:effectLst/>
                        </a:rPr>
                        <a:t>£1,500</a:t>
                      </a:r>
                      <a:endParaRPr lang="en-GB" sz="1000" kern="10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extLst>
                  <a:ext uri="{0D108BD9-81ED-4DB2-BD59-A6C34878D82A}">
                    <a16:rowId xmlns:a16="http://schemas.microsoft.com/office/drawing/2014/main" val="1771906308"/>
                  </a:ext>
                </a:extLst>
              </a:tr>
              <a:tr h="197815">
                <a:tc>
                  <a:txBody>
                    <a:bodyPr/>
                    <a:lstStyle/>
                    <a:p>
                      <a:pPr algn="l">
                        <a:lnSpc>
                          <a:spcPct val="150000"/>
                        </a:lnSpc>
                        <a:buNone/>
                      </a:pPr>
                      <a:r>
                        <a:rPr lang="en-GB" sz="1000" kern="100">
                          <a:effectLst/>
                        </a:rPr>
                        <a:t>Equipment purchase or leasing</a:t>
                      </a:r>
                      <a:endParaRPr lang="en-GB" sz="1000" kern="10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tc>
                  <a:txBody>
                    <a:bodyPr/>
                    <a:lstStyle/>
                    <a:p>
                      <a:pPr algn="ctr">
                        <a:lnSpc>
                          <a:spcPct val="150000"/>
                        </a:lnSpc>
                        <a:buNone/>
                      </a:pPr>
                      <a:r>
                        <a:rPr lang="en-GB" sz="1000" kern="100" dirty="0">
                          <a:effectLst/>
                        </a:rPr>
                        <a:t>£4,000</a:t>
                      </a:r>
                      <a:endParaRPr lang="en-GB" sz="1000" kern="100" dirty="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extLst>
                  <a:ext uri="{0D108BD9-81ED-4DB2-BD59-A6C34878D82A}">
                    <a16:rowId xmlns:a16="http://schemas.microsoft.com/office/drawing/2014/main" val="2811611388"/>
                  </a:ext>
                </a:extLst>
              </a:tr>
              <a:tr h="197815">
                <a:tc>
                  <a:txBody>
                    <a:bodyPr/>
                    <a:lstStyle/>
                    <a:p>
                      <a:pPr algn="l">
                        <a:lnSpc>
                          <a:spcPct val="150000"/>
                        </a:lnSpc>
                        <a:buNone/>
                      </a:pPr>
                      <a:r>
                        <a:rPr lang="en-GB" sz="1000" kern="100">
                          <a:effectLst/>
                        </a:rPr>
                        <a:t>Postage, printing, stationery</a:t>
                      </a:r>
                      <a:endParaRPr lang="en-GB" sz="1000" kern="10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tc>
                  <a:txBody>
                    <a:bodyPr/>
                    <a:lstStyle/>
                    <a:p>
                      <a:pPr algn="ctr">
                        <a:lnSpc>
                          <a:spcPct val="150000"/>
                        </a:lnSpc>
                        <a:buNone/>
                      </a:pPr>
                      <a:r>
                        <a:rPr lang="en-GB" sz="1000" kern="100">
                          <a:effectLst/>
                        </a:rPr>
                        <a:t>£200</a:t>
                      </a:r>
                      <a:endParaRPr lang="en-GB" sz="1000" kern="10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extLst>
                  <a:ext uri="{0D108BD9-81ED-4DB2-BD59-A6C34878D82A}">
                    <a16:rowId xmlns:a16="http://schemas.microsoft.com/office/drawing/2014/main" val="3880630308"/>
                  </a:ext>
                </a:extLst>
              </a:tr>
              <a:tr h="197815">
                <a:tc>
                  <a:txBody>
                    <a:bodyPr/>
                    <a:lstStyle/>
                    <a:p>
                      <a:pPr algn="l">
                        <a:lnSpc>
                          <a:spcPct val="150000"/>
                        </a:lnSpc>
                        <a:buNone/>
                      </a:pPr>
                      <a:r>
                        <a:rPr lang="en-GB" sz="1000" kern="100" dirty="0">
                          <a:effectLst/>
                        </a:rPr>
                        <a:t>Transport and delivery</a:t>
                      </a:r>
                      <a:endParaRPr lang="en-GB" sz="1000" kern="100" dirty="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tc>
                  <a:txBody>
                    <a:bodyPr/>
                    <a:lstStyle/>
                    <a:p>
                      <a:pPr algn="ctr">
                        <a:lnSpc>
                          <a:spcPct val="150000"/>
                        </a:lnSpc>
                        <a:buNone/>
                      </a:pPr>
                      <a:r>
                        <a:rPr lang="en-GB" sz="1000" kern="100">
                          <a:effectLst/>
                        </a:rPr>
                        <a:t>£3,000</a:t>
                      </a:r>
                      <a:endParaRPr lang="en-GB" sz="1000" kern="10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extLst>
                  <a:ext uri="{0D108BD9-81ED-4DB2-BD59-A6C34878D82A}">
                    <a16:rowId xmlns:a16="http://schemas.microsoft.com/office/drawing/2014/main" val="1240112994"/>
                  </a:ext>
                </a:extLst>
              </a:tr>
              <a:tr h="197815">
                <a:tc>
                  <a:txBody>
                    <a:bodyPr/>
                    <a:lstStyle/>
                    <a:p>
                      <a:pPr algn="l">
                        <a:lnSpc>
                          <a:spcPct val="150000"/>
                        </a:lnSpc>
                        <a:buNone/>
                      </a:pPr>
                      <a:r>
                        <a:rPr lang="en-GB" sz="1000" kern="100">
                          <a:effectLst/>
                        </a:rPr>
                        <a:t>Professional fees (legal, accounting etc.)</a:t>
                      </a:r>
                      <a:endParaRPr lang="en-GB" sz="1000" kern="10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tc>
                  <a:txBody>
                    <a:bodyPr/>
                    <a:lstStyle/>
                    <a:p>
                      <a:pPr algn="ctr">
                        <a:lnSpc>
                          <a:spcPct val="150000"/>
                        </a:lnSpc>
                        <a:buNone/>
                      </a:pPr>
                      <a:r>
                        <a:rPr lang="en-GB" sz="1000" kern="100">
                          <a:effectLst/>
                        </a:rPr>
                        <a:t>£500</a:t>
                      </a:r>
                      <a:endParaRPr lang="en-GB" sz="1000" kern="10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extLst>
                  <a:ext uri="{0D108BD9-81ED-4DB2-BD59-A6C34878D82A}">
                    <a16:rowId xmlns:a16="http://schemas.microsoft.com/office/drawing/2014/main" val="1704994205"/>
                  </a:ext>
                </a:extLst>
              </a:tr>
              <a:tr h="197815">
                <a:tc>
                  <a:txBody>
                    <a:bodyPr/>
                    <a:lstStyle/>
                    <a:p>
                      <a:pPr algn="l">
                        <a:lnSpc>
                          <a:spcPct val="150000"/>
                        </a:lnSpc>
                        <a:buNone/>
                      </a:pPr>
                      <a:r>
                        <a:rPr lang="en-GB" sz="1000" kern="100">
                          <a:effectLst/>
                        </a:rPr>
                        <a:t>Cost of sales (Cost of product)</a:t>
                      </a:r>
                      <a:endParaRPr lang="en-GB" sz="1000" kern="10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tc>
                  <a:txBody>
                    <a:bodyPr/>
                    <a:lstStyle/>
                    <a:p>
                      <a:pPr algn="ctr">
                        <a:lnSpc>
                          <a:spcPct val="150000"/>
                        </a:lnSpc>
                        <a:buNone/>
                      </a:pPr>
                      <a:r>
                        <a:rPr lang="en-GB" sz="1000" kern="100">
                          <a:effectLst/>
                        </a:rPr>
                        <a:t>£5,000</a:t>
                      </a:r>
                      <a:endParaRPr lang="en-GB" sz="1000" kern="10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extLst>
                  <a:ext uri="{0D108BD9-81ED-4DB2-BD59-A6C34878D82A}">
                    <a16:rowId xmlns:a16="http://schemas.microsoft.com/office/drawing/2014/main" val="3428735402"/>
                  </a:ext>
                </a:extLst>
              </a:tr>
              <a:tr h="197815">
                <a:tc>
                  <a:txBody>
                    <a:bodyPr/>
                    <a:lstStyle/>
                    <a:p>
                      <a:pPr algn="l">
                        <a:lnSpc>
                          <a:spcPct val="150000"/>
                        </a:lnSpc>
                        <a:buNone/>
                      </a:pPr>
                      <a:r>
                        <a:rPr lang="en-GB" sz="1000" kern="100">
                          <a:effectLst/>
                        </a:rPr>
                        <a:t>Wages your own</a:t>
                      </a:r>
                      <a:endParaRPr lang="en-GB" sz="1000" kern="10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tc>
                  <a:txBody>
                    <a:bodyPr/>
                    <a:lstStyle/>
                    <a:p>
                      <a:pPr algn="ctr">
                        <a:lnSpc>
                          <a:spcPct val="150000"/>
                        </a:lnSpc>
                        <a:buNone/>
                      </a:pPr>
                      <a:r>
                        <a:rPr lang="en-GB" sz="1000" kern="100">
                          <a:effectLst/>
                        </a:rPr>
                        <a:t>£1,500</a:t>
                      </a:r>
                      <a:endParaRPr lang="en-GB" sz="1000" kern="10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extLst>
                  <a:ext uri="{0D108BD9-81ED-4DB2-BD59-A6C34878D82A}">
                    <a16:rowId xmlns:a16="http://schemas.microsoft.com/office/drawing/2014/main" val="774883300"/>
                  </a:ext>
                </a:extLst>
              </a:tr>
              <a:tr h="197815">
                <a:tc>
                  <a:txBody>
                    <a:bodyPr/>
                    <a:lstStyle/>
                    <a:p>
                      <a:pPr algn="l">
                        <a:lnSpc>
                          <a:spcPct val="150000"/>
                        </a:lnSpc>
                        <a:buNone/>
                      </a:pPr>
                      <a:r>
                        <a:rPr lang="en-GB" sz="1000" kern="100">
                          <a:effectLst/>
                        </a:rPr>
                        <a:t>Staff wages</a:t>
                      </a:r>
                      <a:endParaRPr lang="en-GB" sz="1000" kern="10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tc>
                  <a:txBody>
                    <a:bodyPr/>
                    <a:lstStyle/>
                    <a:p>
                      <a:pPr algn="ctr">
                        <a:lnSpc>
                          <a:spcPct val="150000"/>
                        </a:lnSpc>
                        <a:buNone/>
                      </a:pPr>
                      <a:r>
                        <a:rPr lang="en-GB" sz="1000" kern="100">
                          <a:effectLst/>
                        </a:rPr>
                        <a:t>£2,500</a:t>
                      </a:r>
                      <a:endParaRPr lang="en-GB" sz="1000" kern="10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extLst>
                  <a:ext uri="{0D108BD9-81ED-4DB2-BD59-A6C34878D82A}">
                    <a16:rowId xmlns:a16="http://schemas.microsoft.com/office/drawing/2014/main" val="1984963631"/>
                  </a:ext>
                </a:extLst>
              </a:tr>
              <a:tr h="197815">
                <a:tc>
                  <a:txBody>
                    <a:bodyPr/>
                    <a:lstStyle/>
                    <a:p>
                      <a:pPr algn="l">
                        <a:lnSpc>
                          <a:spcPct val="150000"/>
                        </a:lnSpc>
                        <a:buNone/>
                      </a:pPr>
                      <a:r>
                        <a:rPr lang="en-GB" sz="1000" kern="100">
                          <a:effectLst/>
                        </a:rPr>
                        <a:t>Any other</a:t>
                      </a:r>
                      <a:endParaRPr lang="en-GB" sz="1000" kern="10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tc>
                  <a:txBody>
                    <a:bodyPr/>
                    <a:lstStyle/>
                    <a:p>
                      <a:pPr algn="ctr">
                        <a:lnSpc>
                          <a:spcPct val="150000"/>
                        </a:lnSpc>
                        <a:buNone/>
                      </a:pPr>
                      <a:r>
                        <a:rPr lang="en-GB" sz="1000" kern="100">
                          <a:effectLst/>
                        </a:rPr>
                        <a:t>£650</a:t>
                      </a:r>
                      <a:endParaRPr lang="en-GB" sz="1000" kern="10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extLst>
                  <a:ext uri="{0D108BD9-81ED-4DB2-BD59-A6C34878D82A}">
                    <a16:rowId xmlns:a16="http://schemas.microsoft.com/office/drawing/2014/main" val="1893213051"/>
                  </a:ext>
                </a:extLst>
              </a:tr>
              <a:tr h="197815">
                <a:tc>
                  <a:txBody>
                    <a:bodyPr/>
                    <a:lstStyle/>
                    <a:p>
                      <a:pPr algn="l">
                        <a:lnSpc>
                          <a:spcPct val="150000"/>
                        </a:lnSpc>
                        <a:buNone/>
                      </a:pPr>
                      <a:r>
                        <a:rPr lang="en-GB" sz="1000" kern="100">
                          <a:effectLst/>
                        </a:rPr>
                        <a:t>Any other</a:t>
                      </a:r>
                      <a:endParaRPr lang="en-GB" sz="1000" kern="10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tc>
                  <a:txBody>
                    <a:bodyPr/>
                    <a:lstStyle/>
                    <a:p>
                      <a:pPr algn="ctr">
                        <a:lnSpc>
                          <a:spcPct val="150000"/>
                        </a:lnSpc>
                        <a:buNone/>
                      </a:pPr>
                      <a:r>
                        <a:rPr lang="en-GB" sz="1000" kern="100">
                          <a:effectLst/>
                        </a:rPr>
                        <a:t>£0</a:t>
                      </a:r>
                      <a:endParaRPr lang="en-GB" sz="1000" kern="10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extLst>
                  <a:ext uri="{0D108BD9-81ED-4DB2-BD59-A6C34878D82A}">
                    <a16:rowId xmlns:a16="http://schemas.microsoft.com/office/drawing/2014/main" val="1799893419"/>
                  </a:ext>
                </a:extLst>
              </a:tr>
              <a:tr h="197815">
                <a:tc>
                  <a:txBody>
                    <a:bodyPr/>
                    <a:lstStyle/>
                    <a:p>
                      <a:pPr algn="l">
                        <a:lnSpc>
                          <a:spcPct val="150000"/>
                        </a:lnSpc>
                        <a:buNone/>
                      </a:pPr>
                      <a:r>
                        <a:rPr lang="en-GB" sz="1000" kern="100">
                          <a:effectLst/>
                        </a:rPr>
                        <a:t>Total cash out-flows (B)</a:t>
                      </a:r>
                      <a:endParaRPr lang="en-GB" sz="1000" kern="10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tc>
                  <a:txBody>
                    <a:bodyPr/>
                    <a:lstStyle/>
                    <a:p>
                      <a:pPr algn="ctr">
                        <a:lnSpc>
                          <a:spcPct val="150000"/>
                        </a:lnSpc>
                        <a:buNone/>
                      </a:pPr>
                      <a:r>
                        <a:rPr lang="en-GB" sz="1000" kern="100">
                          <a:effectLst/>
                        </a:rPr>
                        <a:t>£23,000</a:t>
                      </a:r>
                      <a:endParaRPr lang="en-GB" sz="1000" kern="10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extLst>
                  <a:ext uri="{0D108BD9-81ED-4DB2-BD59-A6C34878D82A}">
                    <a16:rowId xmlns:a16="http://schemas.microsoft.com/office/drawing/2014/main" val="447359743"/>
                  </a:ext>
                </a:extLst>
              </a:tr>
              <a:tr h="197815">
                <a:tc>
                  <a:txBody>
                    <a:bodyPr/>
                    <a:lstStyle/>
                    <a:p>
                      <a:pPr algn="l">
                        <a:lnSpc>
                          <a:spcPct val="150000"/>
                        </a:lnSpc>
                        <a:buNone/>
                      </a:pPr>
                      <a:r>
                        <a:rPr lang="en-GB" sz="900" kern="100" dirty="0">
                          <a:effectLst/>
                        </a:rPr>
                        <a:t> </a:t>
                      </a:r>
                      <a:endParaRPr lang="en-GB" sz="1000" kern="100" dirty="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b"/>
                </a:tc>
                <a:tc>
                  <a:txBody>
                    <a:bodyPr/>
                    <a:lstStyle/>
                    <a:p>
                      <a:pPr algn="ctr">
                        <a:lnSpc>
                          <a:spcPct val="150000"/>
                        </a:lnSpc>
                        <a:buNone/>
                      </a:pPr>
                      <a:r>
                        <a:rPr lang="en-GB" sz="1000" kern="100" dirty="0">
                          <a:effectLst/>
                        </a:rPr>
                        <a:t> </a:t>
                      </a:r>
                      <a:endParaRPr lang="en-GB" sz="1000" kern="100" dirty="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extLst>
                  <a:ext uri="{0D108BD9-81ED-4DB2-BD59-A6C34878D82A}">
                    <a16:rowId xmlns:a16="http://schemas.microsoft.com/office/drawing/2014/main" val="2864235507"/>
                  </a:ext>
                </a:extLst>
              </a:tr>
              <a:tr h="178046">
                <a:tc>
                  <a:txBody>
                    <a:bodyPr/>
                    <a:lstStyle/>
                    <a:p>
                      <a:pPr algn="r">
                        <a:lnSpc>
                          <a:spcPct val="150000"/>
                        </a:lnSpc>
                        <a:buNone/>
                      </a:pPr>
                      <a:r>
                        <a:rPr lang="en-GB" sz="900" kern="100">
                          <a:effectLst/>
                        </a:rPr>
                        <a:t>Your net cash flow (A-B)</a:t>
                      </a:r>
                      <a:endParaRPr lang="en-GB" sz="1000" kern="10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tc>
                  <a:txBody>
                    <a:bodyPr/>
                    <a:lstStyle/>
                    <a:p>
                      <a:pPr algn="ctr">
                        <a:lnSpc>
                          <a:spcPct val="150000"/>
                        </a:lnSpc>
                        <a:buNone/>
                      </a:pPr>
                      <a:r>
                        <a:rPr lang="en-GB" sz="800" kern="100" dirty="0">
                          <a:effectLst/>
                        </a:rPr>
                        <a:t>£2,000</a:t>
                      </a:r>
                      <a:endParaRPr lang="en-GB" sz="1000" kern="100" dirty="0">
                        <a:effectLst/>
                        <a:latin typeface="Arial" panose="020B0604020202020204" pitchFamily="34" charset="0"/>
                        <a:ea typeface="Calibri" panose="020F0502020204030204" pitchFamily="34" charset="0"/>
                        <a:cs typeface="Times New Roman" panose="02020603050405020304" pitchFamily="18" charset="0"/>
                      </a:endParaRPr>
                    </a:p>
                  </a:txBody>
                  <a:tcPr marL="56292" marR="56292" marT="0" marB="0" anchor="ctr"/>
                </a:tc>
                <a:extLst>
                  <a:ext uri="{0D108BD9-81ED-4DB2-BD59-A6C34878D82A}">
                    <a16:rowId xmlns:a16="http://schemas.microsoft.com/office/drawing/2014/main" val="2635342993"/>
                  </a:ext>
                </a:extLst>
              </a:tr>
            </a:tbl>
          </a:graphicData>
        </a:graphic>
      </p:graphicFrame>
    </p:spTree>
    <p:extLst>
      <p:ext uri="{BB962C8B-B14F-4D97-AF65-F5344CB8AC3E}">
        <p14:creationId xmlns:p14="http://schemas.microsoft.com/office/powerpoint/2010/main" val="39627876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297" name="Rectangle 12296">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299" name="Rectangle 12298">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B1E64B7-65A3-AB5D-3B16-563C0A9A79BE}"/>
              </a:ext>
            </a:extLst>
          </p:cNvPr>
          <p:cNvSpPr>
            <a:spLocks noGrp="1"/>
          </p:cNvSpPr>
          <p:nvPr>
            <p:ph type="title"/>
          </p:nvPr>
        </p:nvSpPr>
        <p:spPr>
          <a:xfrm>
            <a:off x="1115568" y="548640"/>
            <a:ext cx="10168128" cy="1179576"/>
          </a:xfrm>
        </p:spPr>
        <p:txBody>
          <a:bodyPr>
            <a:normAutofit/>
          </a:bodyPr>
          <a:lstStyle/>
          <a:p>
            <a:r>
              <a:rPr lang="en-US" sz="4000" dirty="0"/>
              <a:t>Conclusion</a:t>
            </a:r>
          </a:p>
        </p:txBody>
      </p:sp>
      <p:sp>
        <p:nvSpPr>
          <p:cNvPr id="12301" name="Rectangle 12300">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290" name="Picture 2" descr="Food Dialogue - Agriculture and rural development - European Commission">
            <a:extLst>
              <a:ext uri="{FF2B5EF4-FFF2-40B4-BE49-F238E27FC236}">
                <a16:creationId xmlns:a16="http://schemas.microsoft.com/office/drawing/2014/main" id="{DA2AEF18-C0FB-8532-D8E7-52FFFC8E4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 b="7914"/>
          <a:stretch>
            <a:fillRect/>
          </a:stretch>
        </p:blipFill>
        <p:spPr bwMode="auto">
          <a:xfrm>
            <a:off x="6094325" y="0"/>
            <a:ext cx="6097675" cy="271673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3C22D8C-E266-A734-1EF3-2F05B637C817}"/>
              </a:ext>
            </a:extLst>
          </p:cNvPr>
          <p:cNvSpPr>
            <a:spLocks noGrp="1"/>
          </p:cNvSpPr>
          <p:nvPr>
            <p:ph idx="1"/>
          </p:nvPr>
        </p:nvSpPr>
        <p:spPr>
          <a:xfrm>
            <a:off x="498834" y="2365696"/>
            <a:ext cx="5063068" cy="3305262"/>
          </a:xfrm>
        </p:spPr>
        <p:txBody>
          <a:bodyPr anchor="ctr">
            <a:normAutofit fontScale="47500" lnSpcReduction="20000"/>
          </a:bodyPr>
          <a:lstStyle/>
          <a:p>
            <a:pPr>
              <a:buFont typeface="Arial" panose="020B0604020202020204" pitchFamily="34" charset="0"/>
              <a:buChar char="•"/>
            </a:pPr>
            <a:r>
              <a:rPr lang="en-US" sz="3800" dirty="0"/>
              <a:t>Fresh Connect solves a clear local food-access problem.</a:t>
            </a:r>
          </a:p>
          <a:p>
            <a:pPr>
              <a:buFont typeface="Arial" panose="020B0604020202020204" pitchFamily="34" charset="0"/>
              <a:buChar char="•"/>
            </a:pPr>
            <a:r>
              <a:rPr lang="en-US" sz="3800" dirty="0"/>
              <a:t>It supports farmers, customers and sustainable consumption.</a:t>
            </a:r>
          </a:p>
          <a:p>
            <a:pPr>
              <a:buFont typeface="Arial" panose="020B0604020202020204" pitchFamily="34" charset="0"/>
              <a:buChar char="•"/>
            </a:pPr>
            <a:r>
              <a:rPr lang="en-US" sz="3800" dirty="0"/>
              <a:t>The business benefits from strong social and technological trends.</a:t>
            </a:r>
          </a:p>
          <a:p>
            <a:pPr>
              <a:buFont typeface="Arial" panose="020B0604020202020204" pitchFamily="34" charset="0"/>
              <a:buChar char="•"/>
            </a:pPr>
            <a:r>
              <a:rPr lang="en-US" sz="3800" dirty="0"/>
              <a:t>Its marketing plan focuses on engagement and customer loyalty.</a:t>
            </a:r>
          </a:p>
          <a:p>
            <a:pPr>
              <a:buFont typeface="Arial" panose="020B0604020202020204" pitchFamily="34" charset="0"/>
              <a:buChar char="•"/>
            </a:pPr>
            <a:r>
              <a:rPr lang="en-US" sz="3800" dirty="0"/>
              <a:t>The funding plan is realistic for an early-stage startup.</a:t>
            </a:r>
          </a:p>
          <a:p>
            <a:pPr>
              <a:buFont typeface="Arial" panose="020B0604020202020204" pitchFamily="34" charset="0"/>
              <a:buChar char="•"/>
            </a:pPr>
            <a:r>
              <a:rPr lang="en-US" sz="3800" dirty="0"/>
              <a:t>Fresh Connect offers a scalable and investor-ready business opportunity.</a:t>
            </a:r>
          </a:p>
          <a:p>
            <a:endParaRPr lang="en-US" sz="3800" dirty="0"/>
          </a:p>
        </p:txBody>
      </p:sp>
      <p:sp>
        <p:nvSpPr>
          <p:cNvPr id="5" name="TextBox 4">
            <a:extLst>
              <a:ext uri="{FF2B5EF4-FFF2-40B4-BE49-F238E27FC236}">
                <a16:creationId xmlns:a16="http://schemas.microsoft.com/office/drawing/2014/main" id="{14BEEE40-5F04-0E75-DF76-687EC43923FF}"/>
              </a:ext>
            </a:extLst>
          </p:cNvPr>
          <p:cNvSpPr txBox="1"/>
          <p:nvPr/>
        </p:nvSpPr>
        <p:spPr>
          <a:xfrm>
            <a:off x="6032806" y="2983579"/>
            <a:ext cx="6159194" cy="2611878"/>
          </a:xfrm>
          <a:prstGeom prst="rect">
            <a:avLst/>
          </a:prstGeom>
          <a:noFill/>
        </p:spPr>
        <p:txBody>
          <a:bodyPr wrap="square">
            <a:spAutoFit/>
          </a:bodyPr>
          <a:lstStyle/>
          <a:p>
            <a:r>
              <a:rPr lang="en-GB" dirty="0"/>
              <a:t>To summarise, Fresh Connect provides a new innovation of matching local farmers with consumers using digital technology. The business responds to the economic, social and technological opportunities and promotes sustainability and community development. The potential for success is enhanced by strong marketing strategies, a clear value proposition and a realistic funding plan. With a combination of convenience, local sourcing, and freshness, Fresh Connect can bring value to the farmers and the customers. </a:t>
            </a:r>
          </a:p>
        </p:txBody>
      </p:sp>
    </p:spTree>
    <p:extLst>
      <p:ext uri="{BB962C8B-B14F-4D97-AF65-F5344CB8AC3E}">
        <p14:creationId xmlns:p14="http://schemas.microsoft.com/office/powerpoint/2010/main" val="11875989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7DE60D3-C6D8-7B7A-81EC-84E21A5719AA}"/>
              </a:ext>
            </a:extLst>
          </p:cNvPr>
          <p:cNvSpPr>
            <a:spLocks noGrp="1"/>
          </p:cNvSpPr>
          <p:nvPr>
            <p:ph type="title"/>
          </p:nvPr>
        </p:nvSpPr>
        <p:spPr>
          <a:xfrm>
            <a:off x="1115568" y="548640"/>
            <a:ext cx="10168128" cy="1179576"/>
          </a:xfrm>
        </p:spPr>
        <p:txBody>
          <a:bodyPr>
            <a:normAutofit/>
          </a:bodyPr>
          <a:lstStyle/>
          <a:p>
            <a:r>
              <a:rPr lang="en-US" sz="4000" dirty="0"/>
              <a:t>References</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8B448FA-7522-DD22-B071-CE0F34AFBD0A}"/>
              </a:ext>
            </a:extLst>
          </p:cNvPr>
          <p:cNvSpPr>
            <a:spLocks noGrp="1"/>
          </p:cNvSpPr>
          <p:nvPr>
            <p:ph idx="1"/>
          </p:nvPr>
        </p:nvSpPr>
        <p:spPr>
          <a:xfrm>
            <a:off x="566928" y="2129518"/>
            <a:ext cx="10168128" cy="3695020"/>
          </a:xfrm>
        </p:spPr>
        <p:txBody>
          <a:bodyPr>
            <a:normAutofit/>
          </a:bodyPr>
          <a:lstStyle/>
          <a:p>
            <a:pPr algn="l">
              <a:lnSpc>
                <a:spcPts val="1800"/>
              </a:lnSpc>
              <a:buNone/>
            </a:pPr>
            <a:r>
              <a:rPr lang="en-US" sz="1100" b="0" i="0" dirty="0">
                <a:solidFill>
                  <a:srgbClr val="000000"/>
                </a:solidFill>
                <a:effectLst/>
              </a:rPr>
              <a:t>Glaros, A., Thomas, D., Nost, E., Nelson, E. and </a:t>
            </a:r>
            <a:r>
              <a:rPr lang="en-US" sz="1100" b="0" i="0" dirty="0" err="1">
                <a:solidFill>
                  <a:srgbClr val="000000"/>
                </a:solidFill>
                <a:effectLst/>
              </a:rPr>
              <a:t>Schumilas</a:t>
            </a:r>
            <a:r>
              <a:rPr lang="en-US" sz="1100" b="0" i="0" dirty="0">
                <a:solidFill>
                  <a:srgbClr val="000000"/>
                </a:solidFill>
                <a:effectLst/>
              </a:rPr>
              <a:t>, T. (2023) ‘Digital technologies in local agri-food systems: Opportunities for a more interoperable digital farmgate sector’. </a:t>
            </a:r>
            <a:r>
              <a:rPr lang="en-US" sz="1100" b="0" i="1" dirty="0">
                <a:solidFill>
                  <a:srgbClr val="000000"/>
                </a:solidFill>
                <a:effectLst/>
              </a:rPr>
              <a:t>Frontiers in Sustainability</a:t>
            </a:r>
            <a:r>
              <a:rPr lang="en-US" sz="1100" b="0" i="0" dirty="0">
                <a:solidFill>
                  <a:srgbClr val="000000"/>
                </a:solidFill>
                <a:effectLst/>
              </a:rPr>
              <a:t> 4. </a:t>
            </a:r>
            <a:r>
              <a:rPr lang="en-US" sz="1100" b="0" i="0" dirty="0" err="1">
                <a:solidFill>
                  <a:srgbClr val="000000"/>
                </a:solidFill>
                <a:effectLst/>
              </a:rPr>
              <a:t>doi</a:t>
            </a:r>
            <a:r>
              <a:rPr lang="en-US" sz="1100" b="0" i="0" dirty="0">
                <a:solidFill>
                  <a:srgbClr val="000000"/>
                </a:solidFill>
                <a:effectLst/>
              </a:rPr>
              <a:t>: https://doi.org/10.3389/frsus.2023.1073873.</a:t>
            </a:r>
          </a:p>
          <a:p>
            <a:pPr algn="l">
              <a:lnSpc>
                <a:spcPts val="1800"/>
              </a:lnSpc>
              <a:buNone/>
            </a:pPr>
            <a:r>
              <a:rPr lang="en-US" sz="1100" b="0" i="0" dirty="0">
                <a:solidFill>
                  <a:srgbClr val="000000"/>
                </a:solidFill>
                <a:effectLst/>
              </a:rPr>
              <a:t>Lim, W.M. and Rasul, T. (2022) ‘Customer engagement and social media: Revisiting the past to inform the future’. </a:t>
            </a:r>
            <a:r>
              <a:rPr lang="en-US" sz="1100" b="0" i="1" dirty="0">
                <a:solidFill>
                  <a:srgbClr val="000000"/>
                </a:solidFill>
                <a:effectLst/>
              </a:rPr>
              <a:t>Journal of Business Research</a:t>
            </a:r>
            <a:r>
              <a:rPr lang="en-US" sz="1100" b="0" i="0" dirty="0">
                <a:solidFill>
                  <a:srgbClr val="000000"/>
                </a:solidFill>
                <a:effectLst/>
              </a:rPr>
              <a:t> 148(1), pp. 325–342. Available at: https://www.sciencedirect.com/science/article/pii/S0148296322004192.</a:t>
            </a:r>
          </a:p>
          <a:p>
            <a:pPr algn="l">
              <a:lnSpc>
                <a:spcPts val="1800"/>
              </a:lnSpc>
              <a:buNone/>
            </a:pPr>
            <a:r>
              <a:rPr lang="en-US" sz="1100" b="0" i="0" dirty="0" err="1">
                <a:solidFill>
                  <a:srgbClr val="000000"/>
                </a:solidFill>
                <a:effectLst/>
              </a:rPr>
              <a:t>Monoarfa</a:t>
            </a:r>
            <a:r>
              <a:rPr lang="en-US" sz="1100" b="0" i="0" dirty="0">
                <a:solidFill>
                  <a:srgbClr val="000000"/>
                </a:solidFill>
                <a:effectLst/>
              </a:rPr>
              <a:t>, T.A., </a:t>
            </a:r>
            <a:r>
              <a:rPr lang="en-US" sz="1100" b="0" i="0" dirty="0" err="1">
                <a:solidFill>
                  <a:srgbClr val="000000"/>
                </a:solidFill>
                <a:effectLst/>
              </a:rPr>
              <a:t>Sumarwan</a:t>
            </a:r>
            <a:r>
              <a:rPr lang="en-US" sz="1100" b="0" i="0" dirty="0">
                <a:solidFill>
                  <a:srgbClr val="000000"/>
                </a:solidFill>
                <a:effectLst/>
              </a:rPr>
              <a:t>, U., Suroso, A.I. and Wulandari, R. (2024) ‘Uncover the trends, gaps, and main topics on online grocery shopping: Bibliometric analysis’. </a:t>
            </a:r>
            <a:r>
              <a:rPr lang="en-US" sz="1100" b="0" i="1" dirty="0" err="1">
                <a:solidFill>
                  <a:srgbClr val="000000"/>
                </a:solidFill>
                <a:effectLst/>
              </a:rPr>
              <a:t>Heliyon</a:t>
            </a:r>
            <a:r>
              <a:rPr lang="en-US" sz="1100" b="0" i="0" dirty="0">
                <a:solidFill>
                  <a:srgbClr val="000000"/>
                </a:solidFill>
                <a:effectLst/>
              </a:rPr>
              <a:t> 10(4), p. e25857. Available at: https://www.sciencedirect.com/science/article/pii/S2405844024018887.</a:t>
            </a:r>
          </a:p>
          <a:p>
            <a:pPr algn="l">
              <a:lnSpc>
                <a:spcPts val="1800"/>
              </a:lnSpc>
              <a:buNone/>
            </a:pPr>
            <a:r>
              <a:rPr lang="en-US" sz="1100" b="0" i="0" dirty="0">
                <a:solidFill>
                  <a:srgbClr val="000000"/>
                </a:solidFill>
                <a:effectLst/>
              </a:rPr>
              <a:t>ONS (2023) </a:t>
            </a:r>
            <a:r>
              <a:rPr lang="en-US" sz="1100" b="0" i="1" dirty="0">
                <a:solidFill>
                  <a:srgbClr val="000000"/>
                </a:solidFill>
                <a:effectLst/>
              </a:rPr>
              <a:t>Food and Energy Price inflation, UK - Office for National Statistics</a:t>
            </a:r>
            <a:r>
              <a:rPr lang="en-US" sz="1100" b="0" i="0" dirty="0">
                <a:solidFill>
                  <a:srgbClr val="000000"/>
                </a:solidFill>
                <a:effectLst/>
              </a:rPr>
              <a:t>. Available at: https://www.ons.gov.uk/economy/inflationandpriceindices/articles/foodandenergypriceinflationuk/2023.</a:t>
            </a:r>
          </a:p>
          <a:p>
            <a:pPr marL="0" indent="0" algn="l">
              <a:lnSpc>
                <a:spcPts val="1800"/>
              </a:lnSpc>
              <a:buNone/>
            </a:pPr>
            <a:r>
              <a:rPr lang="en-US" sz="1100" b="0" i="0" dirty="0">
                <a:solidFill>
                  <a:srgbClr val="000000"/>
                </a:solidFill>
                <a:effectLst/>
              </a:rPr>
              <a:t>Stein, A.J. and Santini, F. (2021) ‘The sustainability of “local” food: a review for policy-makers’. </a:t>
            </a:r>
            <a:r>
              <a:rPr lang="en-US" sz="1100" b="0" i="1" dirty="0">
                <a:solidFill>
                  <a:srgbClr val="000000"/>
                </a:solidFill>
                <a:effectLst/>
              </a:rPr>
              <a:t>Review of Agricultural, Food and Environmental Studies</a:t>
            </a:r>
            <a:r>
              <a:rPr lang="en-US" sz="1100" b="0" i="0" dirty="0">
                <a:solidFill>
                  <a:srgbClr val="000000"/>
                </a:solidFill>
                <a:effectLst/>
              </a:rPr>
              <a:t> 103(1), pp. 77–89. Available at: </a:t>
            </a:r>
            <a:r>
              <a:rPr lang="en-US" sz="1100" b="0" i="0" dirty="0">
                <a:solidFill>
                  <a:srgbClr val="000000"/>
                </a:solidFill>
                <a:effectLst/>
                <a:hlinkClick r:id="rId3"/>
              </a:rPr>
              <a:t>https://link.springer.com/article/10.1007/s41130-021-00148-w</a:t>
            </a:r>
            <a:r>
              <a:rPr lang="en-US" sz="1100" b="0" i="0" dirty="0">
                <a:solidFill>
                  <a:srgbClr val="000000"/>
                </a:solidFill>
                <a:effectLst/>
              </a:rPr>
              <a:t>.</a:t>
            </a:r>
          </a:p>
          <a:p>
            <a:pPr marL="0" indent="0" algn="l">
              <a:lnSpc>
                <a:spcPts val="1800"/>
              </a:lnSpc>
              <a:buNone/>
            </a:pPr>
            <a:endParaRPr lang="en-US" sz="1100" b="0" i="0" dirty="0">
              <a:solidFill>
                <a:srgbClr val="000000"/>
              </a:solidFill>
              <a:effectLst/>
            </a:endParaRPr>
          </a:p>
        </p:txBody>
      </p:sp>
    </p:spTree>
    <p:extLst>
      <p:ext uri="{BB962C8B-B14F-4D97-AF65-F5344CB8AC3E}">
        <p14:creationId xmlns:p14="http://schemas.microsoft.com/office/powerpoint/2010/main" val="3397534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1256</Words>
  <Application>Microsoft Office PowerPoint</Application>
  <PresentationFormat>Widescreen</PresentationFormat>
  <Paragraphs>174</Paragraphs>
  <Slides>13</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Business Plan Pitch: FreshConnect Ltd</vt:lpstr>
      <vt:lpstr>Introduction</vt:lpstr>
      <vt:lpstr>Business Idea Overview</vt:lpstr>
      <vt:lpstr>Products, Services and Unique Selling Proposition</vt:lpstr>
      <vt:lpstr>Management Structure and Legal Format</vt:lpstr>
      <vt:lpstr>PESTEL Factor 1 – Economic</vt:lpstr>
      <vt:lpstr>PESTEL Factor 2 – Social</vt:lpstr>
      <vt:lpstr>PESTEL Factor 3 – Technological</vt:lpstr>
      <vt:lpstr>Marketing Strategy 1</vt:lpstr>
      <vt:lpstr>Marketing Strategy 2</vt:lpstr>
      <vt:lpstr>Funding Requirements and Allocation</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 Pitch: FreshConnect Ltd</dc:title>
  <dc:subject/>
  <dc:creator/>
  <cp:keywords/>
  <dc:description/>
  <cp:lastModifiedBy>Reshma Adhikari (2511156)</cp:lastModifiedBy>
  <cp:revision>3</cp:revision>
  <dcterms:created xsi:type="dcterms:W3CDTF">2026-06-01T17:51:25Z</dcterms:created>
  <dcterms:modified xsi:type="dcterms:W3CDTF">2026-07-12T21:32:43Z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2026-06-01T18:49:17Z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43bfd43f-1952-47ce-b956-d0c29c3dc983</vt:lpwstr>
  </property>
  <property fmtid="{D5CDD505-2E9C-101B-9397-08002B2CF9AE}" pid="7" name="MSIP_Label_defa4170-0d19-0005-0004-bc88714345d2_ActionId">
    <vt:lpwstr>c42c3f73-718e-4654-bc3c-2633e9c1d170</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ies>
</file>