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10"/>
  </p:handoutMasterIdLst>
  <p:sldIdLst>
    <p:sldId id="256" r:id="rId2"/>
    <p:sldId id="264" r:id="rId3"/>
    <p:sldId id="263" r:id="rId4"/>
    <p:sldId id="269" r:id="rId5"/>
    <p:sldId id="267" r:id="rId6"/>
    <p:sldId id="265" r:id="rId7"/>
    <p:sldId id="268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8" d="100"/>
          <a:sy n="58" d="100"/>
        </p:scale>
        <p:origin x="-210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A64601-D9EF-594F-9CDF-24417044D24B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20DBE-D901-3249-B74C-3C6AD8697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538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504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526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28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043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305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84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272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828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321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64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488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CDBED-CD2A-994E-9175-6EBA74B43533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367A5-D509-0C41-AE35-6E77EB2FA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063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VNqm4c_u-Z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eb.a.ebschost.com.ezproxy.uwtsd.ac.uk/ehost/pdfviewer/pdfviewer?vid=1&amp;sid=d862f33f-0162-4c2e-a2a2-ec130757dc4b@sessionmgr4006" TargetMode="External"/><Relationship Id="rId3" Type="http://schemas.openxmlformats.org/officeDocument/2006/relationships/hyperlink" Target="https://www.youtube.com/watch?v=VNqm4c_u-Z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53813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sz="6000" dirty="0" smtClean="0">
                <a:latin typeface="Arial"/>
                <a:cs typeface="Arial"/>
              </a:rPr>
              <a:t>Transitions</a:t>
            </a:r>
            <a:br>
              <a:rPr lang="en-US" sz="6000" dirty="0" smtClean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/>
            </a:r>
            <a:br>
              <a:rPr lang="en-US" dirty="0">
                <a:latin typeface="Arial"/>
                <a:cs typeface="Arial"/>
              </a:rPr>
            </a:b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82193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92584" y="1855942"/>
            <a:ext cx="8068528" cy="17543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latin typeface="Arial"/>
                <a:cs typeface="Arial"/>
              </a:rPr>
              <a:t>‘</a:t>
            </a:r>
            <a:r>
              <a:rPr lang="en-US" sz="3600" i="1" dirty="0">
                <a:latin typeface="Arial"/>
                <a:cs typeface="Arial"/>
              </a:rPr>
              <a:t>Transitions are the changes-good or bad, expected or unexpected that unsettle us’</a:t>
            </a:r>
            <a:r>
              <a:rPr lang="en-US" sz="3600" dirty="0">
                <a:latin typeface="Arial"/>
                <a:cs typeface="Arial"/>
              </a:rPr>
              <a:t> (Schlossberg, 2008, p.3).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0585558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>
                <a:latin typeface="Arial"/>
                <a:cs typeface="Arial"/>
              </a:rPr>
              <a:t>Learning Objectives</a:t>
            </a:r>
            <a:r>
              <a:rPr lang="en-US" sz="4000" dirty="0">
                <a:latin typeface="Arial"/>
                <a:cs typeface="Arial"/>
              </a:rPr>
              <a:t/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dirty="0" smtClean="0">
                <a:latin typeface="Arial"/>
                <a:cs typeface="Arial"/>
              </a:rPr>
              <a:t/>
            </a:r>
            <a:br>
              <a:rPr lang="en-US" sz="4000" dirty="0" smtClean="0">
                <a:latin typeface="Arial"/>
                <a:cs typeface="Arial"/>
              </a:rPr>
            </a:br>
            <a:r>
              <a:rPr lang="en-US" sz="4000" dirty="0" smtClean="0">
                <a:latin typeface="Arial"/>
                <a:cs typeface="Arial"/>
              </a:rPr>
              <a:t>1.Identify significant transitions in life, drawing on personal experiences.</a:t>
            </a:r>
            <a:br>
              <a:rPr lang="en-US" sz="4000" dirty="0" smtClean="0">
                <a:latin typeface="Arial"/>
                <a:cs typeface="Arial"/>
              </a:rPr>
            </a:br>
            <a:r>
              <a:rPr lang="en-US" sz="4000" dirty="0">
                <a:latin typeface="Arial"/>
                <a:cs typeface="Arial"/>
              </a:rPr>
              <a:t/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dirty="0" smtClean="0">
                <a:latin typeface="Arial"/>
                <a:cs typeface="Arial"/>
              </a:rPr>
              <a:t>2.Discuss the effectiveness of coping strategies adopted, considering the importance of developing resilience.</a:t>
            </a:r>
            <a:br>
              <a:rPr lang="en-US" sz="4000" dirty="0" smtClean="0">
                <a:latin typeface="Arial"/>
                <a:cs typeface="Arial"/>
              </a:rPr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8146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8073" y="1040827"/>
            <a:ext cx="85729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/>
                <a:cs typeface="Arial"/>
              </a:rPr>
              <a:t>Activity</a:t>
            </a:r>
          </a:p>
          <a:p>
            <a:endParaRPr lang="en-US" dirty="0"/>
          </a:p>
          <a:p>
            <a:r>
              <a:rPr lang="en-US" sz="3600" dirty="0" smtClean="0">
                <a:latin typeface="Arial"/>
                <a:cs typeface="Arial"/>
              </a:rPr>
              <a:t>Working in groups, reflect on previous experiences related to the type of transition given (social, cognitive, emotional or biological).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081488" y="6327750"/>
            <a:ext cx="6879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Miller (2010) Schlossberg (2011) </a:t>
            </a:r>
            <a:r>
              <a:rPr lang="en-US" dirty="0" err="1" smtClean="0"/>
              <a:t>Vygotsky</a:t>
            </a:r>
            <a:r>
              <a:rPr lang="en-US" dirty="0" smtClean="0"/>
              <a:t> </a:t>
            </a:r>
            <a:r>
              <a:rPr lang="en-US" dirty="0"/>
              <a:t>(</a:t>
            </a:r>
            <a:r>
              <a:rPr lang="en-US" dirty="0" smtClean="0"/>
              <a:t>cited </a:t>
            </a:r>
            <a:r>
              <a:rPr lang="en-US" dirty="0" smtClean="0"/>
              <a:t>in </a:t>
            </a:r>
            <a:r>
              <a:rPr lang="en-US" dirty="0" smtClean="0"/>
              <a:t>Gould</a:t>
            </a:r>
            <a:r>
              <a:rPr lang="en-US" dirty="0" smtClean="0"/>
              <a:t>, 2012, p.122)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8371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32111" y="2203506"/>
            <a:ext cx="89118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Arial"/>
                <a:cs typeface="Arial"/>
                <a:hlinkClick r:id="rId2"/>
              </a:rPr>
              <a:t>If at First You Don't Succeed Try, Try Again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180524" y="6429636"/>
            <a:ext cx="2963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smtClean="0"/>
              <a:t>You Tube (2018)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5449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1119" y="708091"/>
            <a:ext cx="8855148" cy="6740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3600" dirty="0" smtClean="0">
                <a:latin typeface="Arial"/>
                <a:cs typeface="Arial"/>
              </a:rPr>
              <a:t>Choose one significant transition from your mind map.</a:t>
            </a:r>
          </a:p>
          <a:p>
            <a:endParaRPr lang="en-US" sz="3600" dirty="0" smtClean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3600" dirty="0" smtClean="0">
                <a:latin typeface="Arial"/>
                <a:cs typeface="Arial"/>
              </a:rPr>
              <a:t>What coping strategies did you find effective?</a:t>
            </a:r>
          </a:p>
          <a:p>
            <a:pPr marL="342900" indent="-342900">
              <a:buAutoNum type="arabicPeriod"/>
            </a:pPr>
            <a:endParaRPr lang="en-US" sz="3600" dirty="0" smtClean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3600" dirty="0" smtClean="0">
                <a:latin typeface="Arial"/>
                <a:cs typeface="Arial"/>
              </a:rPr>
              <a:t>How could you adapt these strategies to your current transition from student to teacher?</a:t>
            </a:r>
          </a:p>
          <a:p>
            <a:endParaRPr lang="en-US" sz="3600" dirty="0" smtClean="0">
              <a:latin typeface="Arial"/>
              <a:cs typeface="Arial"/>
            </a:endParaRPr>
          </a:p>
          <a:p>
            <a:r>
              <a:rPr lang="en-US" sz="3600" dirty="0" smtClean="0">
                <a:latin typeface="Arial"/>
                <a:cs typeface="Arial"/>
              </a:rPr>
              <a:t>4.Feedback to class.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4473" y="0"/>
            <a:ext cx="1993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/>
                <a:cs typeface="Arial"/>
              </a:rPr>
              <a:t>Activity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8956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9686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>
                <a:latin typeface="Arial"/>
                <a:cs typeface="Arial"/>
              </a:rPr>
              <a:t>Learning Objectives</a:t>
            </a:r>
            <a:r>
              <a:rPr lang="en-US" sz="4000" dirty="0">
                <a:latin typeface="Arial"/>
                <a:cs typeface="Arial"/>
              </a:rPr>
              <a:t/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dirty="0" smtClean="0">
                <a:latin typeface="Arial"/>
                <a:cs typeface="Arial"/>
              </a:rPr>
              <a:t/>
            </a:r>
            <a:br>
              <a:rPr lang="en-US" sz="4000" dirty="0" smtClean="0">
                <a:latin typeface="Arial"/>
                <a:cs typeface="Arial"/>
              </a:rPr>
            </a:br>
            <a:r>
              <a:rPr lang="en-US" sz="4000" dirty="0" smtClean="0">
                <a:latin typeface="Arial"/>
                <a:cs typeface="Arial"/>
              </a:rPr>
              <a:t>1.Identify significant transitions in life, drawing on personal experiences.</a:t>
            </a:r>
            <a:br>
              <a:rPr lang="en-US" sz="4000" dirty="0" smtClean="0">
                <a:latin typeface="Arial"/>
                <a:cs typeface="Arial"/>
              </a:rPr>
            </a:br>
            <a:r>
              <a:rPr lang="en-US" sz="4000" dirty="0">
                <a:latin typeface="Arial"/>
                <a:cs typeface="Arial"/>
              </a:rPr>
              <a:t/>
            </a:r>
            <a:br>
              <a:rPr lang="en-US" sz="4000" dirty="0">
                <a:latin typeface="Arial"/>
                <a:cs typeface="Arial"/>
              </a:rPr>
            </a:br>
            <a:r>
              <a:rPr lang="en-US" sz="4000" dirty="0" smtClean="0">
                <a:latin typeface="Arial"/>
                <a:cs typeface="Arial"/>
              </a:rPr>
              <a:t>2.Discuss the effectiveness of coping strategies adopted considering the importance of developing resilience.</a:t>
            </a:r>
            <a:br>
              <a:rPr lang="en-US" sz="4000" dirty="0" smtClean="0">
                <a:latin typeface="Arial"/>
                <a:cs typeface="Arial"/>
              </a:rPr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1159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2000" dirty="0" smtClean="0">
                <a:latin typeface="Arial"/>
                <a:cs typeface="Arial"/>
              </a:rPr>
              <a:t>Reference List</a:t>
            </a:r>
            <a:br>
              <a:rPr lang="en-US" sz="2000" dirty="0" smtClean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/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Gould, J. (2012) </a:t>
            </a:r>
            <a:r>
              <a:rPr lang="en-US" sz="2000" i="1" dirty="0">
                <a:latin typeface="Arial"/>
                <a:cs typeface="Arial"/>
              </a:rPr>
              <a:t>Learning Theory and Classroom Practice in the Lifelong Learning Sector</a:t>
            </a:r>
            <a:r>
              <a:rPr lang="en-US" sz="2000" dirty="0">
                <a:latin typeface="Arial"/>
                <a:cs typeface="Arial"/>
              </a:rPr>
              <a:t>. London: SAGE Publications Ltd.</a:t>
            </a:r>
            <a:r>
              <a:rPr lang="en-GB" sz="2000" dirty="0">
                <a:latin typeface="Arial"/>
                <a:cs typeface="Arial"/>
              </a:rPr>
              <a:t/>
            </a:r>
            <a:br>
              <a:rPr lang="en-GB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/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 err="1" smtClean="0">
                <a:latin typeface="Arial"/>
                <a:cs typeface="Arial"/>
              </a:rPr>
              <a:t>Miller,W</a:t>
            </a:r>
            <a:r>
              <a:rPr lang="en-US" sz="2000" dirty="0" smtClean="0">
                <a:latin typeface="Arial"/>
                <a:cs typeface="Arial"/>
              </a:rPr>
              <a:t>, T. (</a:t>
            </a:r>
            <a:r>
              <a:rPr lang="en-US" sz="2000" dirty="0" err="1" smtClean="0">
                <a:latin typeface="Arial"/>
                <a:cs typeface="Arial"/>
              </a:rPr>
              <a:t>ed</a:t>
            </a:r>
            <a:r>
              <a:rPr lang="en-US" sz="2000" dirty="0" smtClean="0">
                <a:latin typeface="Arial"/>
                <a:cs typeface="Arial"/>
              </a:rPr>
              <a:t>) (2010) </a:t>
            </a:r>
            <a:r>
              <a:rPr lang="en-US" sz="2000" i="1" dirty="0" smtClean="0">
                <a:latin typeface="Arial"/>
                <a:cs typeface="Arial"/>
              </a:rPr>
              <a:t>Handbook of Stressful Transitions Across the Lifespan. </a:t>
            </a:r>
            <a:r>
              <a:rPr lang="en-US" sz="2000" err="1" smtClean="0">
                <a:latin typeface="Arial"/>
                <a:cs typeface="Arial"/>
              </a:rPr>
              <a:t>Springer</a:t>
            </a:r>
            <a:r>
              <a:rPr lang="en-US" sz="2000" smtClean="0">
                <a:latin typeface="Arial"/>
                <a:cs typeface="Arial"/>
              </a:rPr>
              <a:t>: USA</a:t>
            </a:r>
            <a:r>
              <a:rPr lang="en-US" sz="2000" dirty="0" smtClean="0">
                <a:latin typeface="Arial"/>
                <a:cs typeface="Arial"/>
              </a:rPr>
              <a:t>.</a:t>
            </a:r>
            <a:br>
              <a:rPr lang="en-US" sz="2000" dirty="0" smtClean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/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 smtClean="0">
                <a:latin typeface="Arial"/>
                <a:cs typeface="Arial"/>
              </a:rPr>
              <a:t>Schlossberg</a:t>
            </a:r>
            <a:r>
              <a:rPr lang="en-US" sz="2000" dirty="0">
                <a:latin typeface="Arial"/>
                <a:cs typeface="Arial"/>
              </a:rPr>
              <a:t>, K, N. (2008) Overwhelmed. 2</a:t>
            </a:r>
            <a:r>
              <a:rPr lang="en-US" sz="2000" baseline="30000" dirty="0">
                <a:latin typeface="Arial"/>
                <a:cs typeface="Arial"/>
              </a:rPr>
              <a:t>nd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edn</a:t>
            </a:r>
            <a:r>
              <a:rPr lang="en-US" sz="2000" dirty="0">
                <a:latin typeface="Arial"/>
                <a:cs typeface="Arial"/>
              </a:rPr>
              <a:t>. United Kingdom</a:t>
            </a:r>
            <a:r>
              <a:rPr lang="en-US" sz="2000" dirty="0" smtClean="0">
                <a:latin typeface="Arial"/>
                <a:cs typeface="Arial"/>
              </a:rPr>
              <a:t>: </a:t>
            </a:r>
            <a:r>
              <a:rPr lang="en-US" sz="2000" dirty="0" err="1" smtClean="0">
                <a:latin typeface="Arial"/>
                <a:cs typeface="Arial"/>
              </a:rPr>
              <a:t>M.Evans</a:t>
            </a:r>
            <a:r>
              <a:rPr lang="en-US" sz="2000" dirty="0">
                <a:latin typeface="Arial"/>
                <a:cs typeface="Arial"/>
              </a:rPr>
              <a:t/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 smtClean="0">
                <a:latin typeface="Arial"/>
                <a:cs typeface="Arial"/>
              </a:rPr>
              <a:t/>
            </a:r>
            <a:br>
              <a:rPr lang="en-US" sz="2000" dirty="0" smtClean="0">
                <a:latin typeface="Arial"/>
                <a:cs typeface="Arial"/>
              </a:rPr>
            </a:br>
            <a:r>
              <a:rPr lang="en-GB" sz="2000" dirty="0" smtClean="0">
                <a:latin typeface="Arial"/>
                <a:cs typeface="Arial"/>
              </a:rPr>
              <a:t>Schlossberg</a:t>
            </a:r>
            <a:r>
              <a:rPr lang="en-GB" sz="2000" dirty="0">
                <a:latin typeface="Arial"/>
                <a:cs typeface="Arial"/>
              </a:rPr>
              <a:t>, K, N. (2011) ‘the challenge of change: the transition model and applications’, </a:t>
            </a:r>
            <a:r>
              <a:rPr lang="en-GB" sz="2000" i="1" dirty="0">
                <a:latin typeface="Arial"/>
                <a:cs typeface="Arial"/>
              </a:rPr>
              <a:t>Journal of Employment </a:t>
            </a:r>
            <a:r>
              <a:rPr lang="en-GB" sz="2000" i="1" dirty="0" err="1">
                <a:latin typeface="Arial"/>
                <a:cs typeface="Arial"/>
              </a:rPr>
              <a:t>Counseling</a:t>
            </a:r>
            <a:r>
              <a:rPr lang="en-GB" sz="2000" dirty="0">
                <a:latin typeface="Arial"/>
                <a:cs typeface="Arial"/>
              </a:rPr>
              <a:t>, 48 (4), (December), pp159-162. [Online]. Available at: </a:t>
            </a:r>
            <a:r>
              <a:rPr lang="en-GB" sz="2000" u="sng" dirty="0">
                <a:latin typeface="Arial"/>
                <a:cs typeface="Arial"/>
                <a:hlinkClick r:id="rId2"/>
              </a:rPr>
              <a:t>http://web.a.ebschost.com.ezproxy.uwtsd.ac.uk/ehost/pdfviewer/pdfviewer?vid=1&amp;sid=d862f33f-0162-4c2e-a2a2-ec130757dc4b%40sessionmgr4006</a:t>
            </a:r>
            <a:r>
              <a:rPr lang="en-GB" sz="2000" dirty="0">
                <a:latin typeface="Arial"/>
                <a:cs typeface="Arial"/>
              </a:rPr>
              <a:t> (Accessed: 22 September 2018).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smtClean="0">
                <a:latin typeface="Arial"/>
                <a:cs typeface="Arial"/>
              </a:rPr>
              <a:t/>
            </a:r>
            <a:br>
              <a:rPr lang="en-GB" sz="2000" dirty="0" smtClean="0">
                <a:latin typeface="Arial"/>
                <a:cs typeface="Arial"/>
              </a:rPr>
            </a:br>
            <a:r>
              <a:rPr lang="en-US" sz="2000" dirty="0" smtClean="0">
                <a:latin typeface="Arial"/>
                <a:cs typeface="Arial"/>
              </a:rPr>
              <a:t>You Tube. (2018) </a:t>
            </a:r>
            <a:r>
              <a:rPr lang="en-US" sz="2000" i="1" dirty="0" smtClean="0">
                <a:latin typeface="Arial"/>
                <a:cs typeface="Arial"/>
              </a:rPr>
              <a:t>If at First </a:t>
            </a:r>
            <a:r>
              <a:rPr lang="en-US" sz="2000" i="1" dirty="0">
                <a:latin typeface="Arial"/>
                <a:cs typeface="Arial"/>
              </a:rPr>
              <a:t>Y</a:t>
            </a:r>
            <a:r>
              <a:rPr lang="en-US" sz="2000" i="1" dirty="0" smtClean="0">
                <a:latin typeface="Arial"/>
                <a:cs typeface="Arial"/>
              </a:rPr>
              <a:t>ou </a:t>
            </a:r>
            <a:r>
              <a:rPr lang="en-US" sz="2000" i="1" dirty="0">
                <a:latin typeface="Arial"/>
                <a:cs typeface="Arial"/>
              </a:rPr>
              <a:t>D</a:t>
            </a:r>
            <a:r>
              <a:rPr lang="en-US" sz="2000" i="1" dirty="0" smtClean="0">
                <a:latin typeface="Arial"/>
                <a:cs typeface="Arial"/>
              </a:rPr>
              <a:t>on</a:t>
            </a:r>
            <a:r>
              <a:rPr lang="fr-FR" sz="2000" i="1" dirty="0" smtClean="0">
                <a:latin typeface="Arial"/>
                <a:cs typeface="Arial"/>
              </a:rPr>
              <a:t>’</a:t>
            </a:r>
            <a:r>
              <a:rPr lang="en-US" sz="2000" i="1" dirty="0" smtClean="0">
                <a:latin typeface="Arial"/>
                <a:cs typeface="Arial"/>
              </a:rPr>
              <a:t>t Succeed Try, Try again.</a:t>
            </a:r>
            <a:br>
              <a:rPr lang="en-US" sz="2000" i="1" dirty="0" smtClean="0">
                <a:latin typeface="Arial"/>
                <a:cs typeface="Arial"/>
              </a:rPr>
            </a:br>
            <a:r>
              <a:rPr lang="en-US" sz="2000" dirty="0" smtClean="0">
                <a:latin typeface="Arial"/>
                <a:cs typeface="Arial"/>
              </a:rPr>
              <a:t> </a:t>
            </a:r>
            <a:r>
              <a:rPr lang="en-US" sz="2000" dirty="0" smtClean="0">
                <a:latin typeface="Arial"/>
                <a:cs typeface="Arial"/>
                <a:hlinkClick r:id="rId3"/>
              </a:rPr>
              <a:t>https://www.youtube.com/watch?v=VNqm4c_u-Z8</a:t>
            </a:r>
            <a:r>
              <a:rPr lang="en-US" sz="2000" dirty="0" smtClean="0">
                <a:latin typeface="Arial"/>
                <a:cs typeface="Arial"/>
              </a:rPr>
              <a:t> (Accessed: 23 September 2018).</a:t>
            </a: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69722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6886</TotalTime>
  <Words>128</Words>
  <Application>Microsoft Macintosh PowerPoint</Application>
  <PresentationFormat>On-screen Show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Transitions  </vt:lpstr>
      <vt:lpstr>PowerPoint Presentation</vt:lpstr>
      <vt:lpstr>         Learning Objectives  1.Identify significant transitions in life, drawing on personal experiences.  2.Discuss the effectiveness of coping strategies adopted, considering the importance of developing resilience.  </vt:lpstr>
      <vt:lpstr>PowerPoint Presentation</vt:lpstr>
      <vt:lpstr>PowerPoint Presentation</vt:lpstr>
      <vt:lpstr>PowerPoint Presentation</vt:lpstr>
      <vt:lpstr>          Learning Objectives  1.Identify significant transitions in life, drawing on personal experiences.  2.Discuss the effectiveness of coping strategies adopted considering the importance of developing resilience.  </vt:lpstr>
      <vt:lpstr>       Reference List  Gould, J. (2012) Learning Theory and Classroom Practice in the Lifelong Learning Sector. London: SAGE Publications Ltd.  Miller,W, T. (ed) (2010) Handbook of Stressful Transitions Across the Lifespan. Springer: USA.  Schlossberg, K, N. (2008) Overwhelmed. 2nd edn. United Kingdom: M.Evans  Schlossberg, K, N. (2011) ‘the challenge of change: the transition model and applications’, Journal of Employment Counseling, 48 (4), (December), pp159-162. [Online]. Available at: http://web.a.ebschost.com.ezproxy.uwtsd.ac.uk/ehost/pdfviewer/pdfviewer?vid=1&amp;sid=d862f33f-0162-4c2e-a2a2-ec130757dc4b%40sessionmgr4006 (Accessed: 22 September 2018).  You Tube. (2018) If at First You Don’t Succeed Try, Try again.  https://www.youtube.com/watch?v=VNqm4c_u-Z8 (Accessed: 23 September 2018).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Transition Theory</dc:title>
  <dc:creator>Julie Hockin</dc:creator>
  <cp:lastModifiedBy>Julie Hockin</cp:lastModifiedBy>
  <cp:revision>44</cp:revision>
  <cp:lastPrinted>2018-09-24T17:50:53Z</cp:lastPrinted>
  <dcterms:created xsi:type="dcterms:W3CDTF">2018-09-19T15:59:18Z</dcterms:created>
  <dcterms:modified xsi:type="dcterms:W3CDTF">2018-10-10T19:42:25Z</dcterms:modified>
</cp:coreProperties>
</file>