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15"/>
  </p:notesMasterIdLst>
  <p:sldIdLst>
    <p:sldId id="278" r:id="rId5"/>
    <p:sldId id="280" r:id="rId6"/>
    <p:sldId id="291" r:id="rId7"/>
    <p:sldId id="279" r:id="rId8"/>
    <p:sldId id="281" r:id="rId9"/>
    <p:sldId id="283" r:id="rId10"/>
    <p:sldId id="290" r:id="rId11"/>
    <p:sldId id="282" r:id="rId12"/>
    <p:sldId id="292" r:id="rId13"/>
    <p:sldId id="293" r:id="rId14"/>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F0FE"/>
    <a:srgbClr val="202C8F"/>
    <a:srgbClr val="FDFBF6"/>
    <a:srgbClr val="AAC4E9"/>
    <a:srgbClr val="F5CDCE"/>
    <a:srgbClr val="DF8C8C"/>
    <a:srgbClr val="D4D593"/>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FF8712-451C-4E22-9095-402C96D8A9D2}" v="15" dt="2023-03-21T00:04:53.736"/>
    <p1510:client id="{F3A69914-F202-4FB1-B76B-124879BCD47F}" vWet="4" dt="2023-03-21T00:12:57.080"/>
    <p1510:client id="{FEB3EC58-E595-DB74-41BF-D9D8D93C6585}" v="16" dt="2023-03-21T00:13:24.071"/>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olita Douglas (1911615)" userId="S::1911615@student.uwtsd.ac.uk::46bf2780-19f1-479c-81a0-e61b09269c9f" providerId="AD" clId="Web-{FEB3EC58-E595-DB74-41BF-D9D8D93C6585}"/>
    <pc:docChg chg="modSld">
      <pc:chgData name="Peolita Douglas (1911615)" userId="S::1911615@student.uwtsd.ac.uk::46bf2780-19f1-479c-81a0-e61b09269c9f" providerId="AD" clId="Web-{FEB3EC58-E595-DB74-41BF-D9D8D93C6585}" dt="2023-03-21T00:13:24.071" v="15" actId="20577"/>
      <pc:docMkLst>
        <pc:docMk/>
      </pc:docMkLst>
      <pc:sldChg chg="modSp">
        <pc:chgData name="Peolita Douglas (1911615)" userId="S::1911615@student.uwtsd.ac.uk::46bf2780-19f1-479c-81a0-e61b09269c9f" providerId="AD" clId="Web-{FEB3EC58-E595-DB74-41BF-D9D8D93C6585}" dt="2023-03-21T00:13:24.071" v="15" actId="20577"/>
        <pc:sldMkLst>
          <pc:docMk/>
          <pc:sldMk cId="2131568492" sldId="278"/>
        </pc:sldMkLst>
        <pc:spChg chg="mod">
          <ac:chgData name="Peolita Douglas (1911615)" userId="S::1911615@student.uwtsd.ac.uk::46bf2780-19f1-479c-81a0-e61b09269c9f" providerId="AD" clId="Web-{FEB3EC58-E595-DB74-41BF-D9D8D93C6585}" dt="2023-03-21T00:13:24.071" v="15" actId="20577"/>
          <ac:spMkLst>
            <pc:docMk/>
            <pc:sldMk cId="2131568492" sldId="278"/>
            <ac:spMk id="2" creationId="{516860D9-9D47-C0BB-B2B4-4B6F2B36CFC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noAutofit/>
          </a:bodyPr>
          <a:lstStyle/>
          <a:p>
            <a:r>
              <a:rPr lang="en-US"/>
              <a:t>Presentation title</a:t>
            </a:r>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noAutofit/>
          </a:bodyPr>
          <a:lstStyle/>
          <a:p>
            <a:r>
              <a:rPr lang="en-US"/>
              <a:t>Presentation title</a:t>
            </a:r>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a:t>Presentation title</a:t>
            </a:r>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 name="Footer Placeholder 2"/>
          <p:cNvSpPr>
            <a:spLocks noGrp="1"/>
          </p:cNvSpPr>
          <p:nvPr>
            <p:ph type="ftr" sz="quarter" idx="11"/>
          </p:nvPr>
        </p:nvSpPr>
        <p:spPr/>
        <p:txBody>
          <a:bodyPr/>
          <a:lstStyle/>
          <a:p>
            <a:r>
              <a:rPr lang="en-US"/>
              <a:t>Presentation title</a:t>
            </a:r>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3.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3.xml"/><Relationship Id="rId5" Type="http://schemas.openxmlformats.org/officeDocument/2006/relationships/image" Target="../media/image19.png"/><Relationship Id="rId4" Type="http://schemas.openxmlformats.org/officeDocument/2006/relationships/image" Target="../media/image18.png"/></Relationships>
</file>

<file path=ppt/slides/_rels/slide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hyperlink" Target="https://www.iedunote.com/competitive-advantage-human-resource-management#:~:text=Competitive%20Advantage%20In%20Human%20Resource%20Management%20%2811%20Industry"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5.xml"/><Relationship Id="rId4" Type="http://schemas.openxmlformats.org/officeDocument/2006/relationships/hyperlink" Target="https://www.hrfuture.net/future-of-work/latest-news/ways-to-reduce-the-cost-of-hr/"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8" Type="http://schemas.openxmlformats.org/officeDocument/2006/relationships/hyperlink" Target="https://resources.workable.com/tutorial/hr-interview-questions" TargetMode="External"/><Relationship Id="rId3" Type="http://schemas.openxmlformats.org/officeDocument/2006/relationships/hyperlink" Target="https://www.tandfonline.com/doi/full/10.1080/09585192.2019.1675740?scroll=top&amp;needAccess=true&amp;role=tab" TargetMode="External"/><Relationship Id="rId7" Type="http://schemas.openxmlformats.org/officeDocument/2006/relationships/hyperlink" Target="https://www.internships.com/career-advice/interview/10-essential-human-resources-interview-questions-and-answers" TargetMode="External"/><Relationship Id="rId2" Type="http://schemas.openxmlformats.org/officeDocument/2006/relationships/hyperlink" Target="https://www.iedunote.com/competitive-advantage-human-resource-management#:~:text=Competitive%20Advantage%20In%20Human%20Resource%20Management%20%2811%20Industry" TargetMode="External"/><Relationship Id="rId1" Type="http://schemas.openxmlformats.org/officeDocument/2006/relationships/slideLayout" Target="../slideLayouts/slideLayout14.xml"/><Relationship Id="rId6" Type="http://schemas.openxmlformats.org/officeDocument/2006/relationships/hyperlink" Target="https://www.michaelpage.co.uk/job-detail/hr-director-head-hr/ref/jn-022023-5959542?source=Indeed&amp;utm_source=indeed&amp;utm_medium=aggregator&amp;utm_source=indeed&amp;utm_medium=cpc&amp;utm_campaign=mp_hr_all" TargetMode="External"/><Relationship Id="rId5" Type="http://schemas.openxmlformats.org/officeDocument/2006/relationships/hyperlink" Target="https://uk.indeed.com/cmp/Samuel-Heath-&amp;-Sons?from=mobviewjob&amp;tk=1grjkc610lgbi800&amp;fromjk=8a5dfd5f4b5b6d5e&amp;attributionid=mobvjcmp" TargetMode="External"/><Relationship Id="rId4" Type="http://schemas.openxmlformats.org/officeDocument/2006/relationships/hyperlink" Target="https://uk.indeed.com/jobs?q=human+resources&amp;l=Birmingham%2C+West+Midlands&amp;start=10&amp;pp=gQAPAAAAAAAAAAAAAAAB_Ho-zAAnAQADWGMFubGbbobBfI0cOFQQEg_Xfef-qCH-MTOWnCCYNHJHUcPKAAA&amp;vjk=cf83f61e007cc1ed&amp;advn=188965275214003"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037332" y="196088"/>
            <a:ext cx="5385816" cy="1225296"/>
          </a:xfrm>
        </p:spPr>
        <p:txBody>
          <a:bodyPr/>
          <a:lstStyle/>
          <a:p>
            <a:r>
              <a:rPr lang="en-US" b="0"/>
              <a:t>Assessment COMPONENT 2- PowerPoint presentation </a:t>
            </a:r>
            <a:br>
              <a:rPr lang="en-US"/>
            </a:br>
            <a:r>
              <a:rPr lang="en-US" sz="3600"/>
              <a:t>LCMB7000</a:t>
            </a:r>
            <a:br>
              <a:rPr lang="en-US" sz="3600"/>
            </a:br>
            <a:r>
              <a:rPr lang="en-US" sz="3600"/>
              <a:t>Dr Dennis PEPPLE</a:t>
            </a:r>
            <a:endParaRPr lang="en-US"/>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9610035" y="304379"/>
            <a:ext cx="2581965" cy="1277929"/>
          </a:xfrm>
        </p:spPr>
        <p:txBody>
          <a:bodyPr/>
          <a:lstStyle/>
          <a:p>
            <a:r>
              <a:rPr lang="en-US"/>
              <a:t>PEOLITA DOUGLAS</a:t>
            </a:r>
          </a:p>
          <a:p>
            <a:r>
              <a:rPr lang="en-US"/>
              <a:t>1911615</a:t>
            </a:r>
          </a:p>
          <a:p>
            <a:r>
              <a:rPr lang="en-US"/>
              <a:t>​</a:t>
            </a: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604768" y="1017016"/>
            <a:ext cx="6766560" cy="768096"/>
          </a:xfrm>
        </p:spPr>
        <p:txBody>
          <a:bodyPr/>
          <a:lstStyle/>
          <a:p>
            <a:r>
              <a:rPr lang="en-US"/>
              <a:t>Introduction</a:t>
            </a:r>
          </a:p>
        </p:txBody>
      </p:sp>
      <p:pic>
        <p:nvPicPr>
          <p:cNvPr id="8" name="Content Placeholder 7">
            <a:extLst>
              <a:ext uri="{FF2B5EF4-FFF2-40B4-BE49-F238E27FC236}">
                <a16:creationId xmlns:a16="http://schemas.microsoft.com/office/drawing/2014/main" id="{E8682C0D-AC0B-4D15-9934-BEEB828F256B}"/>
              </a:ext>
            </a:extLst>
          </p:cNvPr>
          <p:cNvPicPr>
            <a:picLocks noGrp="1" noChangeAspect="1"/>
          </p:cNvPicPr>
          <p:nvPr>
            <p:ph idx="1"/>
          </p:nvPr>
        </p:nvPicPr>
        <p:blipFill>
          <a:blip r:embed="rId2"/>
          <a:stretch>
            <a:fillRect/>
          </a:stretch>
        </p:blipFill>
        <p:spPr>
          <a:xfrm>
            <a:off x="3516350" y="1892897"/>
            <a:ext cx="3413272" cy="2701925"/>
          </a:xfrm>
          <a:prstGeom prst="rect">
            <a:avLst/>
          </a:prstGeom>
        </p:spPr>
      </p:pic>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p:txBody>
          <a:bodyPr/>
          <a:lstStyle/>
          <a:p>
            <a:r>
              <a:rPr lang="en-US"/>
              <a:t>Presentation title</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2</a:t>
            </a:fld>
            <a:endParaRPr lang="en-US"/>
          </a:p>
        </p:txBody>
      </p:sp>
      <p:pic>
        <p:nvPicPr>
          <p:cNvPr id="4" name="Picture 3">
            <a:extLst>
              <a:ext uri="{FF2B5EF4-FFF2-40B4-BE49-F238E27FC236}">
                <a16:creationId xmlns:a16="http://schemas.microsoft.com/office/drawing/2014/main" id="{128194EB-5DC1-1A31-C0CF-B35CFE986E6E}"/>
              </a:ext>
            </a:extLst>
          </p:cNvPr>
          <p:cNvPicPr>
            <a:picLocks noChangeAspect="1"/>
          </p:cNvPicPr>
          <p:nvPr/>
        </p:nvPicPr>
        <p:blipFill rotWithShape="1">
          <a:blip r:embed="rId3"/>
          <a:srcRect b="5206"/>
          <a:stretch/>
        </p:blipFill>
        <p:spPr>
          <a:xfrm>
            <a:off x="-77292" y="457200"/>
            <a:ext cx="3383283" cy="2555240"/>
          </a:xfrm>
          <a:prstGeom prst="rect">
            <a:avLst/>
          </a:prstGeom>
        </p:spPr>
      </p:pic>
      <p:pic>
        <p:nvPicPr>
          <p:cNvPr id="5" name="Picture 4">
            <a:extLst>
              <a:ext uri="{FF2B5EF4-FFF2-40B4-BE49-F238E27FC236}">
                <a16:creationId xmlns:a16="http://schemas.microsoft.com/office/drawing/2014/main" id="{B87460F0-7696-5EC0-BCA6-AAE91D56C358}"/>
              </a:ext>
            </a:extLst>
          </p:cNvPr>
          <p:cNvPicPr>
            <a:picLocks noChangeAspect="1"/>
          </p:cNvPicPr>
          <p:nvPr/>
        </p:nvPicPr>
        <p:blipFill>
          <a:blip r:embed="rId4"/>
          <a:stretch>
            <a:fillRect/>
          </a:stretch>
        </p:blipFill>
        <p:spPr>
          <a:xfrm>
            <a:off x="2191736" y="4128438"/>
            <a:ext cx="932769" cy="932769"/>
          </a:xfrm>
          <a:prstGeom prst="rect">
            <a:avLst/>
          </a:prstGeom>
        </p:spPr>
      </p:pic>
      <p:pic>
        <p:nvPicPr>
          <p:cNvPr id="6" name="Picture 5">
            <a:extLst>
              <a:ext uri="{FF2B5EF4-FFF2-40B4-BE49-F238E27FC236}">
                <a16:creationId xmlns:a16="http://schemas.microsoft.com/office/drawing/2014/main" id="{088691C3-309A-339B-A342-85AA19C69895}"/>
              </a:ext>
            </a:extLst>
          </p:cNvPr>
          <p:cNvPicPr>
            <a:picLocks noChangeAspect="1"/>
          </p:cNvPicPr>
          <p:nvPr/>
        </p:nvPicPr>
        <p:blipFill>
          <a:blip r:embed="rId5"/>
          <a:stretch>
            <a:fillRect/>
          </a:stretch>
        </p:blipFill>
        <p:spPr>
          <a:xfrm>
            <a:off x="466185" y="3236052"/>
            <a:ext cx="932769" cy="932769"/>
          </a:xfrm>
          <a:prstGeom prst="rect">
            <a:avLst/>
          </a:prstGeom>
        </p:spPr>
      </p:pic>
      <p:pic>
        <p:nvPicPr>
          <p:cNvPr id="7" name="Picture 6">
            <a:extLst>
              <a:ext uri="{FF2B5EF4-FFF2-40B4-BE49-F238E27FC236}">
                <a16:creationId xmlns:a16="http://schemas.microsoft.com/office/drawing/2014/main" id="{85E30035-286F-F800-E45D-65C4029E693E}"/>
              </a:ext>
            </a:extLst>
          </p:cNvPr>
          <p:cNvPicPr>
            <a:picLocks noChangeAspect="1"/>
          </p:cNvPicPr>
          <p:nvPr/>
        </p:nvPicPr>
        <p:blipFill>
          <a:blip r:embed="rId6"/>
          <a:stretch>
            <a:fillRect/>
          </a:stretch>
        </p:blipFill>
        <p:spPr>
          <a:xfrm>
            <a:off x="681580" y="5273831"/>
            <a:ext cx="932769" cy="932769"/>
          </a:xfrm>
          <a:prstGeom prst="rect">
            <a:avLst/>
          </a:prstGeom>
        </p:spPr>
      </p:pic>
      <p:pic>
        <p:nvPicPr>
          <p:cNvPr id="9" name="Picture 8">
            <a:extLst>
              <a:ext uri="{FF2B5EF4-FFF2-40B4-BE49-F238E27FC236}">
                <a16:creationId xmlns:a16="http://schemas.microsoft.com/office/drawing/2014/main" id="{C1123364-8ECC-5D40-ED94-014933BBA15E}"/>
              </a:ext>
            </a:extLst>
          </p:cNvPr>
          <p:cNvPicPr>
            <a:picLocks noChangeAspect="1"/>
          </p:cNvPicPr>
          <p:nvPr/>
        </p:nvPicPr>
        <p:blipFill>
          <a:blip r:embed="rId7"/>
          <a:stretch>
            <a:fillRect/>
          </a:stretch>
        </p:blipFill>
        <p:spPr>
          <a:xfrm>
            <a:off x="7251557" y="1892897"/>
            <a:ext cx="4187587" cy="1426841"/>
          </a:xfrm>
          <a:prstGeom prst="rect">
            <a:avLst/>
          </a:prstGeom>
        </p:spPr>
      </p:pic>
      <p:pic>
        <p:nvPicPr>
          <p:cNvPr id="11" name="Picture 10">
            <a:extLst>
              <a:ext uri="{FF2B5EF4-FFF2-40B4-BE49-F238E27FC236}">
                <a16:creationId xmlns:a16="http://schemas.microsoft.com/office/drawing/2014/main" id="{1B3DF0A4-96D9-2F0C-453D-7E649AB82DB8}"/>
              </a:ext>
            </a:extLst>
          </p:cNvPr>
          <p:cNvPicPr>
            <a:picLocks noChangeAspect="1"/>
          </p:cNvPicPr>
          <p:nvPr/>
        </p:nvPicPr>
        <p:blipFill rotWithShape="1">
          <a:blip r:embed="rId8"/>
          <a:srcRect l="19174" t="21565" r="42609" b="14829"/>
          <a:stretch/>
        </p:blipFill>
        <p:spPr>
          <a:xfrm>
            <a:off x="7424928" y="3378055"/>
            <a:ext cx="3021408" cy="2828545"/>
          </a:xfrm>
          <a:prstGeom prst="rect">
            <a:avLst/>
          </a:prstGeom>
        </p:spPr>
      </p:pic>
    </p:spTree>
    <p:extLst>
      <p:ext uri="{BB962C8B-B14F-4D97-AF65-F5344CB8AC3E}">
        <p14:creationId xmlns:p14="http://schemas.microsoft.com/office/powerpoint/2010/main" val="9796220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371CEB5-0F43-BA22-C4E7-3A84E631DA11}"/>
              </a:ext>
            </a:extLst>
          </p:cNvPr>
          <p:cNvSpPr>
            <a:spLocks noGrp="1"/>
          </p:cNvSpPr>
          <p:nvPr>
            <p:ph type="title"/>
          </p:nvPr>
        </p:nvSpPr>
        <p:spPr>
          <a:xfrm>
            <a:off x="241194" y="160950"/>
            <a:ext cx="7379208" cy="741856"/>
          </a:xfrm>
        </p:spPr>
        <p:txBody>
          <a:bodyPr anchor="t">
            <a:noAutofit/>
          </a:bodyPr>
          <a:lstStyle/>
          <a:p>
            <a:r>
              <a:rPr lang="en-US" sz="2800"/>
              <a:t>How does the three selection support the organization</a:t>
            </a:r>
          </a:p>
        </p:txBody>
      </p:sp>
      <p:sp>
        <p:nvSpPr>
          <p:cNvPr id="102" name="Slide Number Placeholder 101">
            <a:extLst>
              <a:ext uri="{FF2B5EF4-FFF2-40B4-BE49-F238E27FC236}">
                <a16:creationId xmlns:a16="http://schemas.microsoft.com/office/drawing/2014/main" id="{51BDF1B8-4D26-9C08-3102-6224AA6A4D20}"/>
              </a:ext>
            </a:extLst>
          </p:cNvPr>
          <p:cNvSpPr>
            <a:spLocks noGrp="1"/>
          </p:cNvSpPr>
          <p:nvPr>
            <p:ph type="sldNum" sz="quarter" idx="12"/>
          </p:nvPr>
        </p:nvSpPr>
        <p:spPr/>
        <p:txBody>
          <a:bodyPr anchor="ctr">
            <a:normAutofit/>
          </a:bodyPr>
          <a:lstStyle/>
          <a:p>
            <a:pPr>
              <a:spcAft>
                <a:spcPts val="600"/>
              </a:spcAft>
            </a:pPr>
            <a:fld id="{48F63A3B-78C7-47BE-AE5E-E10140E04643}" type="slidenum">
              <a:rPr lang="en-US" smtClean="0"/>
              <a:pPr>
                <a:spcAft>
                  <a:spcPts val="600"/>
                </a:spcAft>
              </a:pPr>
              <a:t>3</a:t>
            </a:fld>
            <a:endParaRPr lang="en-US"/>
          </a:p>
        </p:txBody>
      </p:sp>
      <p:sp>
        <p:nvSpPr>
          <p:cNvPr id="2" name="Text Placeholder 1">
            <a:extLst>
              <a:ext uri="{FF2B5EF4-FFF2-40B4-BE49-F238E27FC236}">
                <a16:creationId xmlns:a16="http://schemas.microsoft.com/office/drawing/2014/main" id="{5FC63C25-FE2A-0C11-2CEA-A80AA78FC365}"/>
              </a:ext>
            </a:extLst>
          </p:cNvPr>
          <p:cNvSpPr>
            <a:spLocks noGrp="1"/>
          </p:cNvSpPr>
          <p:nvPr>
            <p:ph type="body" idx="1"/>
          </p:nvPr>
        </p:nvSpPr>
        <p:spPr>
          <a:xfrm>
            <a:off x="183810" y="1202568"/>
            <a:ext cx="4036608" cy="3977375"/>
          </a:xfrm>
        </p:spPr>
        <p:txBody>
          <a:bodyPr anchor="t">
            <a:normAutofit/>
          </a:bodyPr>
          <a:lstStyle/>
          <a:p>
            <a:pPr>
              <a:spcAft>
                <a:spcPts val="600"/>
              </a:spcAft>
            </a:pPr>
            <a:r>
              <a:rPr lang="en-US"/>
              <a:t>COST REDUCTION</a:t>
            </a:r>
          </a:p>
        </p:txBody>
      </p:sp>
      <p:pic>
        <p:nvPicPr>
          <p:cNvPr id="15" name="Picture Placeholder 14">
            <a:extLst>
              <a:ext uri="{FF2B5EF4-FFF2-40B4-BE49-F238E27FC236}">
                <a16:creationId xmlns:a16="http://schemas.microsoft.com/office/drawing/2014/main" id="{33F938F0-E926-7AC9-C8E0-6A5357C53EAF}"/>
              </a:ext>
            </a:extLst>
          </p:cNvPr>
          <p:cNvPicPr>
            <a:picLocks noGrp="1" noChangeAspect="1"/>
          </p:cNvPicPr>
          <p:nvPr>
            <p:ph type="pic" sz="quarter" idx="23"/>
          </p:nvPr>
        </p:nvPicPr>
        <p:blipFill rotWithShape="1">
          <a:blip r:embed="rId2"/>
          <a:srcRect l="14000" r="14000"/>
          <a:stretch/>
        </p:blipFill>
        <p:spPr>
          <a:xfrm>
            <a:off x="155448" y="1202568"/>
            <a:ext cx="932688" cy="932688"/>
          </a:xfrm>
          <a:prstGeom prst="rect">
            <a:avLst/>
          </a:prstGeom>
          <a:noFill/>
        </p:spPr>
      </p:pic>
      <p:pic>
        <p:nvPicPr>
          <p:cNvPr id="6" name="Picture 5">
            <a:extLst>
              <a:ext uri="{FF2B5EF4-FFF2-40B4-BE49-F238E27FC236}">
                <a16:creationId xmlns:a16="http://schemas.microsoft.com/office/drawing/2014/main" id="{97DCD911-408C-2468-CB27-C71E0F2AD2FF}"/>
              </a:ext>
            </a:extLst>
          </p:cNvPr>
          <p:cNvPicPr>
            <a:picLocks noChangeAspect="1"/>
          </p:cNvPicPr>
          <p:nvPr/>
        </p:nvPicPr>
        <p:blipFill rotWithShape="1">
          <a:blip r:embed="rId3"/>
          <a:srcRect t="3826" r="3146" b="13043"/>
          <a:stretch/>
        </p:blipFill>
        <p:spPr>
          <a:xfrm>
            <a:off x="1088136" y="5607636"/>
            <a:ext cx="3030474" cy="1204033"/>
          </a:xfrm>
          <a:prstGeom prst="rect">
            <a:avLst/>
          </a:prstGeom>
        </p:spPr>
      </p:pic>
      <p:sp>
        <p:nvSpPr>
          <p:cNvPr id="3" name="Text Placeholder 2">
            <a:extLst>
              <a:ext uri="{FF2B5EF4-FFF2-40B4-BE49-F238E27FC236}">
                <a16:creationId xmlns:a16="http://schemas.microsoft.com/office/drawing/2014/main" id="{A8753AB0-02A6-E89E-7E23-593DBF52F4E8}"/>
              </a:ext>
            </a:extLst>
          </p:cNvPr>
          <p:cNvSpPr>
            <a:spLocks noGrp="1"/>
          </p:cNvSpPr>
          <p:nvPr>
            <p:ph type="body" sz="quarter" idx="15"/>
          </p:nvPr>
        </p:nvSpPr>
        <p:spPr>
          <a:xfrm>
            <a:off x="4397502" y="1328861"/>
            <a:ext cx="3328416" cy="4356321"/>
          </a:xfrm>
        </p:spPr>
        <p:txBody>
          <a:bodyPr anchor="t">
            <a:normAutofit/>
          </a:bodyPr>
          <a:lstStyle/>
          <a:p>
            <a:pPr>
              <a:spcAft>
                <a:spcPts val="600"/>
              </a:spcAft>
            </a:pPr>
            <a:r>
              <a:rPr lang="en-US"/>
              <a:t>INNOVATION</a:t>
            </a:r>
          </a:p>
          <a:p>
            <a:pPr>
              <a:spcAft>
                <a:spcPts val="600"/>
              </a:spcAft>
            </a:pPr>
            <a:r>
              <a:rPr lang="en-GB" b="0" cap="none"/>
              <a:t>An innovation strategy is a collection of business initiatives that seek the creation of new sources of earnings to maximize the value of an organization within a given period of time. innovation is very important when it comes to strategy.</a:t>
            </a:r>
          </a:p>
          <a:p>
            <a:pPr>
              <a:spcAft>
                <a:spcPts val="600"/>
              </a:spcAft>
            </a:pPr>
            <a:r>
              <a:rPr lang="en-GB" b="0" cap="none"/>
              <a:t>Innovation leadership </a:t>
            </a:r>
            <a:endParaRPr lang="en-US" b="0"/>
          </a:p>
        </p:txBody>
      </p:sp>
      <p:pic>
        <p:nvPicPr>
          <p:cNvPr id="16" name="Picture Placeholder 15">
            <a:extLst>
              <a:ext uri="{FF2B5EF4-FFF2-40B4-BE49-F238E27FC236}">
                <a16:creationId xmlns:a16="http://schemas.microsoft.com/office/drawing/2014/main" id="{04B06AFA-1F3B-5123-6E99-BD099AAB9ED3}"/>
              </a:ext>
            </a:extLst>
          </p:cNvPr>
          <p:cNvPicPr>
            <a:picLocks noGrp="1" noChangeAspect="1"/>
          </p:cNvPicPr>
          <p:nvPr>
            <p:ph type="pic" sz="quarter" idx="25"/>
          </p:nvPr>
        </p:nvPicPr>
        <p:blipFill rotWithShape="1">
          <a:blip r:embed="rId4"/>
          <a:srcRect l="5445" r="5445"/>
          <a:stretch/>
        </p:blipFill>
        <p:spPr>
          <a:xfrm>
            <a:off x="4311595" y="1084424"/>
            <a:ext cx="932688" cy="932688"/>
          </a:xfrm>
          <a:prstGeom prst="rect">
            <a:avLst/>
          </a:prstGeom>
          <a:noFill/>
        </p:spPr>
      </p:pic>
      <p:sp>
        <p:nvSpPr>
          <p:cNvPr id="4" name="Text Placeholder 3">
            <a:extLst>
              <a:ext uri="{FF2B5EF4-FFF2-40B4-BE49-F238E27FC236}">
                <a16:creationId xmlns:a16="http://schemas.microsoft.com/office/drawing/2014/main" id="{03745CA7-A767-9133-8871-800B16D5D722}"/>
              </a:ext>
            </a:extLst>
          </p:cNvPr>
          <p:cNvSpPr>
            <a:spLocks noGrp="1"/>
          </p:cNvSpPr>
          <p:nvPr>
            <p:ph type="body" sz="quarter" idx="17"/>
          </p:nvPr>
        </p:nvSpPr>
        <p:spPr>
          <a:xfrm>
            <a:off x="8110728" y="902806"/>
            <a:ext cx="3328416" cy="3557016"/>
          </a:xfrm>
        </p:spPr>
        <p:txBody>
          <a:bodyPr anchor="t">
            <a:normAutofit/>
          </a:bodyPr>
          <a:lstStyle/>
          <a:p>
            <a:pPr>
              <a:spcAft>
                <a:spcPts val="600"/>
              </a:spcAft>
            </a:pPr>
            <a:r>
              <a:rPr lang="en-US"/>
              <a:t>QUALITY ENHANCEMENT</a:t>
            </a:r>
          </a:p>
        </p:txBody>
      </p:sp>
      <p:pic>
        <p:nvPicPr>
          <p:cNvPr id="18" name="Picture Placeholder 17">
            <a:extLst>
              <a:ext uri="{FF2B5EF4-FFF2-40B4-BE49-F238E27FC236}">
                <a16:creationId xmlns:a16="http://schemas.microsoft.com/office/drawing/2014/main" id="{085E5FAD-9EAA-65E8-F4F2-5EE3D443AAB0}"/>
              </a:ext>
            </a:extLst>
          </p:cNvPr>
          <p:cNvPicPr>
            <a:picLocks noGrp="1" noChangeAspect="1"/>
          </p:cNvPicPr>
          <p:nvPr>
            <p:ph type="pic" sz="quarter" idx="24"/>
          </p:nvPr>
        </p:nvPicPr>
        <p:blipFill rotWithShape="1">
          <a:blip r:embed="rId5"/>
          <a:srcRect l="21413" r="21413"/>
          <a:stretch/>
        </p:blipFill>
        <p:spPr>
          <a:xfrm>
            <a:off x="8350197" y="554603"/>
            <a:ext cx="932688" cy="932688"/>
          </a:xfrm>
          <a:prstGeom prst="rect">
            <a:avLst/>
          </a:prstGeom>
          <a:noFill/>
        </p:spPr>
      </p:pic>
      <p:sp>
        <p:nvSpPr>
          <p:cNvPr id="8" name="TextBox 7">
            <a:extLst>
              <a:ext uri="{FF2B5EF4-FFF2-40B4-BE49-F238E27FC236}">
                <a16:creationId xmlns:a16="http://schemas.microsoft.com/office/drawing/2014/main" id="{4D84692B-3E4C-45C7-FFF8-0DD4DBED4EA3}"/>
              </a:ext>
            </a:extLst>
          </p:cNvPr>
          <p:cNvSpPr txBox="1"/>
          <p:nvPr/>
        </p:nvSpPr>
        <p:spPr>
          <a:xfrm>
            <a:off x="188958" y="2156518"/>
            <a:ext cx="3708774" cy="4031873"/>
          </a:xfrm>
          <a:prstGeom prst="rect">
            <a:avLst/>
          </a:prstGeom>
          <a:noFill/>
        </p:spPr>
        <p:txBody>
          <a:bodyPr wrap="square">
            <a:spAutoFit/>
          </a:bodyPr>
          <a:lstStyle/>
          <a:p>
            <a:r>
              <a:rPr lang="en-GB" sz="1600" b="1"/>
              <a:t>The most noteworthy methodology to begin your exposition might be to select a insane illustration from a study that appropriately outlines the subject matter you're composing almost. Maybe you have got a individual encounter that's significant to the subject, otherwise you have a friend's consent to utilize their story.</a:t>
            </a:r>
          </a:p>
          <a:p>
            <a:endParaRPr lang="en-GB" sz="1600" b="1"/>
          </a:p>
          <a:p>
            <a:r>
              <a:rPr lang="en-GB" sz="1600" b="1"/>
              <a:t>Use of artificial intelligence </a:t>
            </a:r>
          </a:p>
          <a:p>
            <a:r>
              <a:rPr lang="en-GB" sz="1600" b="1"/>
              <a:t>Performance management </a:t>
            </a:r>
          </a:p>
          <a:p>
            <a:r>
              <a:rPr lang="en-GB" sz="1600" b="1"/>
              <a:t>Payroll outsourcing</a:t>
            </a:r>
          </a:p>
          <a:p>
            <a:r>
              <a:rPr lang="en-GB" sz="1600" b="1"/>
              <a:t> Budgetary Control Budgetary Control</a:t>
            </a:r>
          </a:p>
          <a:p>
            <a:endParaRPr lang="en-GB" sz="1600" b="1"/>
          </a:p>
          <a:p>
            <a:endParaRPr lang="en-GB" sz="1600" b="1"/>
          </a:p>
        </p:txBody>
      </p:sp>
      <p:sp>
        <p:nvSpPr>
          <p:cNvPr id="10" name="TextBox 9">
            <a:extLst>
              <a:ext uri="{FF2B5EF4-FFF2-40B4-BE49-F238E27FC236}">
                <a16:creationId xmlns:a16="http://schemas.microsoft.com/office/drawing/2014/main" id="{393FDCF8-FD8C-A520-5B13-C1D787A9238C}"/>
              </a:ext>
            </a:extLst>
          </p:cNvPr>
          <p:cNvSpPr txBox="1"/>
          <p:nvPr/>
        </p:nvSpPr>
        <p:spPr>
          <a:xfrm>
            <a:off x="8110728" y="2060471"/>
            <a:ext cx="3713226" cy="2893100"/>
          </a:xfrm>
          <a:prstGeom prst="rect">
            <a:avLst/>
          </a:prstGeom>
          <a:noFill/>
        </p:spPr>
        <p:txBody>
          <a:bodyPr wrap="square">
            <a:spAutoFit/>
          </a:bodyPr>
          <a:lstStyle/>
          <a:p>
            <a:r>
              <a:rPr lang="en-GB" sz="1400" b="1"/>
              <a:t>maintaining high-quality communication with your customers at all times is also one of the most viable ways to go towards improving the quality of the business.</a:t>
            </a:r>
          </a:p>
          <a:p>
            <a:endParaRPr lang="en-GB" sz="1400" b="1"/>
          </a:p>
          <a:p>
            <a:r>
              <a:rPr lang="en-GB" sz="1400" b="1"/>
              <a:t>Define quality from your customer’s perspective Knowing what your customers want precisely is the key to improving quality. ...</a:t>
            </a:r>
          </a:p>
          <a:p>
            <a:r>
              <a:rPr lang="en-GB" sz="1400" b="1"/>
              <a:t> Learn to do more with less.</a:t>
            </a:r>
          </a:p>
          <a:p>
            <a:r>
              <a:rPr lang="en-GB" sz="1400" b="1"/>
              <a:t>Make ‘teamwork’ the word of the day.</a:t>
            </a:r>
          </a:p>
          <a:p>
            <a:r>
              <a:rPr lang="en-GB" sz="1400" b="1"/>
              <a:t>Have a go-to problem-solving technique.</a:t>
            </a:r>
          </a:p>
          <a:p>
            <a:r>
              <a:rPr lang="en-GB" sz="1400" b="1"/>
              <a:t>Invest more in quality control management</a:t>
            </a:r>
          </a:p>
        </p:txBody>
      </p:sp>
    </p:spTree>
    <p:extLst>
      <p:ext uri="{BB962C8B-B14F-4D97-AF65-F5344CB8AC3E}">
        <p14:creationId xmlns:p14="http://schemas.microsoft.com/office/powerpoint/2010/main" val="249904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402335" y="351447"/>
            <a:ext cx="7946535" cy="1970333"/>
          </a:xfrm>
        </p:spPr>
        <p:txBody>
          <a:bodyPr/>
          <a:lstStyle/>
          <a:p>
            <a:r>
              <a:rPr lang="en-US">
                <a:latin typeface="Arial Black" panose="020B0604020202020204" pitchFamily="34" charset="0"/>
                <a:ea typeface="Arial Regular" pitchFamily="34" charset="-122"/>
                <a:cs typeface="Arial Black" panose="020B0604020202020204" pitchFamily="34" charset="0"/>
              </a:rPr>
              <a:t>Article 1: </a:t>
            </a:r>
            <a:r>
              <a:rPr lang="en-GB" sz="2400">
                <a:latin typeface="Arial Black" panose="020B0604020202020204" pitchFamily="34" charset="0"/>
                <a:ea typeface="Arial Regular" pitchFamily="34" charset="-122"/>
                <a:cs typeface="Arial Black" panose="020B0604020202020204" pitchFamily="34" charset="0"/>
              </a:rPr>
              <a:t>Competitive Advantage In Human Resource Management (11 Industry Tips)</a:t>
            </a:r>
            <a:endParaRPr lang="en-US" sz="4400" b="1">
              <a:solidFill>
                <a:schemeClr val="accent6"/>
              </a:solidFill>
              <a:latin typeface="Arial Black" panose="020B0604020202020204" pitchFamily="34" charset="0"/>
              <a:cs typeface="Arial Black" panose="020B0604020202020204" pitchFamily="34" charset="0"/>
            </a:endParaRPr>
          </a:p>
        </p:txBody>
      </p:sp>
      <p:pic>
        <p:nvPicPr>
          <p:cNvPr id="5" name="Picture 4">
            <a:extLst>
              <a:ext uri="{FF2B5EF4-FFF2-40B4-BE49-F238E27FC236}">
                <a16:creationId xmlns:a16="http://schemas.microsoft.com/office/drawing/2014/main" id="{53C7EF4D-6F9C-E5BD-B12C-5B837D3FCD7B}"/>
              </a:ext>
            </a:extLst>
          </p:cNvPr>
          <p:cNvPicPr>
            <a:picLocks noChangeAspect="1"/>
          </p:cNvPicPr>
          <p:nvPr/>
        </p:nvPicPr>
        <p:blipFill rotWithShape="1">
          <a:blip r:embed="rId2"/>
          <a:srcRect l="8609" t="13194" r="34822" b="13316"/>
          <a:stretch/>
        </p:blipFill>
        <p:spPr>
          <a:xfrm>
            <a:off x="402336" y="1957084"/>
            <a:ext cx="3477901" cy="2753896"/>
          </a:xfrm>
          <a:prstGeom prst="rect">
            <a:avLst/>
          </a:prstGeom>
        </p:spPr>
      </p:pic>
      <p:pic>
        <p:nvPicPr>
          <p:cNvPr id="7" name="Picture 6">
            <a:extLst>
              <a:ext uri="{FF2B5EF4-FFF2-40B4-BE49-F238E27FC236}">
                <a16:creationId xmlns:a16="http://schemas.microsoft.com/office/drawing/2014/main" id="{869155E3-24FC-2EBB-06EA-634F13FE88FF}"/>
              </a:ext>
            </a:extLst>
          </p:cNvPr>
          <p:cNvPicPr>
            <a:picLocks noChangeAspect="1"/>
          </p:cNvPicPr>
          <p:nvPr/>
        </p:nvPicPr>
        <p:blipFill rotWithShape="1">
          <a:blip r:embed="rId3"/>
          <a:srcRect l="9521" t="16580" r="37913" b="13623"/>
          <a:stretch/>
        </p:blipFill>
        <p:spPr>
          <a:xfrm>
            <a:off x="3880237" y="1792516"/>
            <a:ext cx="4110824" cy="3438464"/>
          </a:xfrm>
          <a:prstGeom prst="rect">
            <a:avLst/>
          </a:prstGeom>
        </p:spPr>
      </p:pic>
      <p:sp>
        <p:nvSpPr>
          <p:cNvPr id="9" name="TextBox 8">
            <a:extLst>
              <a:ext uri="{FF2B5EF4-FFF2-40B4-BE49-F238E27FC236}">
                <a16:creationId xmlns:a16="http://schemas.microsoft.com/office/drawing/2014/main" id="{8B67A5A9-7F09-E451-766E-AD66DE09442E}"/>
              </a:ext>
            </a:extLst>
          </p:cNvPr>
          <p:cNvSpPr txBox="1"/>
          <p:nvPr/>
        </p:nvSpPr>
        <p:spPr>
          <a:xfrm>
            <a:off x="125233" y="5263144"/>
            <a:ext cx="6962560" cy="646331"/>
          </a:xfrm>
          <a:prstGeom prst="rect">
            <a:avLst/>
          </a:prstGeom>
          <a:noFill/>
        </p:spPr>
        <p:txBody>
          <a:bodyPr wrap="square">
            <a:spAutoFit/>
          </a:bodyPr>
          <a:lstStyle/>
          <a:p>
            <a:r>
              <a:rPr lang="en-GB" b="1"/>
              <a:t>Managers should select those people who are more intelligent, better trained, more motivated, and more committed.</a:t>
            </a:r>
          </a:p>
        </p:txBody>
      </p:sp>
      <p:sp>
        <p:nvSpPr>
          <p:cNvPr id="11" name="TextBox 10">
            <a:extLst>
              <a:ext uri="{FF2B5EF4-FFF2-40B4-BE49-F238E27FC236}">
                <a16:creationId xmlns:a16="http://schemas.microsoft.com/office/drawing/2014/main" id="{4422BB23-ACD5-9D83-1B6B-8C1B8EF96044}"/>
              </a:ext>
            </a:extLst>
          </p:cNvPr>
          <p:cNvSpPr txBox="1"/>
          <p:nvPr/>
        </p:nvSpPr>
        <p:spPr>
          <a:xfrm>
            <a:off x="8348870" y="22162"/>
            <a:ext cx="2470074" cy="2308324"/>
          </a:xfrm>
          <a:prstGeom prst="rect">
            <a:avLst/>
          </a:prstGeom>
          <a:solidFill>
            <a:schemeClr val="accent3">
              <a:lumMod val="60000"/>
              <a:lumOff val="40000"/>
            </a:schemeClr>
          </a:solidFill>
        </p:spPr>
        <p:txBody>
          <a:bodyPr wrap="square">
            <a:spAutoFit/>
          </a:bodyPr>
          <a:lstStyle/>
          <a:p>
            <a:r>
              <a:rPr lang="en-GB" b="1"/>
              <a:t>Employment Security: </a:t>
            </a:r>
            <a:r>
              <a:rPr lang="en-GB"/>
              <a:t>Feeling stable employment may generate loyalty, commitment, or willingness to expend extra efforts for the organization’s benefits.</a:t>
            </a:r>
          </a:p>
        </p:txBody>
      </p:sp>
      <p:sp>
        <p:nvSpPr>
          <p:cNvPr id="15" name="TextBox 14">
            <a:extLst>
              <a:ext uri="{FF2B5EF4-FFF2-40B4-BE49-F238E27FC236}">
                <a16:creationId xmlns:a16="http://schemas.microsoft.com/office/drawing/2014/main" id="{A3BDDF06-7609-88F5-A9CB-46DEB0AE39A1}"/>
              </a:ext>
            </a:extLst>
          </p:cNvPr>
          <p:cNvSpPr txBox="1"/>
          <p:nvPr/>
        </p:nvSpPr>
        <p:spPr>
          <a:xfrm>
            <a:off x="125233" y="5859892"/>
            <a:ext cx="7452360" cy="830997"/>
          </a:xfrm>
          <a:prstGeom prst="rect">
            <a:avLst/>
          </a:prstGeom>
          <a:noFill/>
        </p:spPr>
        <p:txBody>
          <a:bodyPr wrap="square">
            <a:spAutoFit/>
          </a:bodyPr>
          <a:lstStyle/>
          <a:p>
            <a:r>
              <a:rPr lang="en-GB" sz="1200"/>
              <a:t>www.iedunote.com. (2022). Competitive Advantage In Human Resource Management (11 Industry Tips). [online] Available at: </a:t>
            </a:r>
            <a:r>
              <a:rPr lang="en-GB" sz="1200">
                <a:hlinkClick r:id="rId4"/>
              </a:rPr>
              <a:t>https://www.iedunote.com/competitive-advantage-human-resource-management#:~:text=Competitive%20Advantage%20In%20Human%20Resource%20Management%20%2811%20Industry</a:t>
            </a:r>
            <a:r>
              <a:rPr lang="en-GB" sz="1200"/>
              <a:t>. </a:t>
            </a:r>
          </a:p>
        </p:txBody>
      </p:sp>
      <p:sp>
        <p:nvSpPr>
          <p:cNvPr id="17" name="TextBox 16">
            <a:extLst>
              <a:ext uri="{FF2B5EF4-FFF2-40B4-BE49-F238E27FC236}">
                <a16:creationId xmlns:a16="http://schemas.microsoft.com/office/drawing/2014/main" id="{63916E30-6272-4653-2BFC-4163D33DAFFF}"/>
              </a:ext>
            </a:extLst>
          </p:cNvPr>
          <p:cNvSpPr txBox="1"/>
          <p:nvPr/>
        </p:nvSpPr>
        <p:spPr>
          <a:xfrm>
            <a:off x="7407238" y="2321780"/>
            <a:ext cx="4353338" cy="2308324"/>
          </a:xfrm>
          <a:prstGeom prst="rect">
            <a:avLst/>
          </a:prstGeom>
          <a:solidFill>
            <a:schemeClr val="accent6">
              <a:lumMod val="40000"/>
              <a:lumOff val="60000"/>
            </a:schemeClr>
          </a:solidFill>
        </p:spPr>
        <p:txBody>
          <a:bodyPr wrap="square">
            <a:spAutoFit/>
          </a:bodyPr>
          <a:lstStyle/>
          <a:p>
            <a:r>
              <a:rPr lang="en-GB" b="1"/>
              <a:t>Information Sharing: </a:t>
            </a:r>
          </a:p>
          <a:p>
            <a:r>
              <a:rPr lang="en-GB" sz="1400"/>
              <a:t>Use it to teach people how to work together to achieve common goals and gain control over their lives. Provide people with information that allows them to make the right decisions”.</a:t>
            </a:r>
            <a:endParaRPr lang="en-GB"/>
          </a:p>
          <a:p>
            <a:r>
              <a:rPr lang="en-GB" sz="1400"/>
              <a:t>Information sharing is an essential element of high-performance work systems. The sharing of information on issues like budget, strategy, and financial performance conveys to an organization’s people that they are trusted.</a:t>
            </a:r>
          </a:p>
        </p:txBody>
      </p:sp>
      <p:sp>
        <p:nvSpPr>
          <p:cNvPr id="19" name="TextBox 18">
            <a:extLst>
              <a:ext uri="{FF2B5EF4-FFF2-40B4-BE49-F238E27FC236}">
                <a16:creationId xmlns:a16="http://schemas.microsoft.com/office/drawing/2014/main" id="{66B001E6-A9EC-9DD6-5E07-7137C42B00D4}"/>
              </a:ext>
            </a:extLst>
          </p:cNvPr>
          <p:cNvSpPr txBox="1"/>
          <p:nvPr/>
        </p:nvSpPr>
        <p:spPr>
          <a:xfrm>
            <a:off x="7526508" y="4527514"/>
            <a:ext cx="4293704" cy="1815882"/>
          </a:xfrm>
          <a:prstGeom prst="rect">
            <a:avLst/>
          </a:prstGeom>
          <a:solidFill>
            <a:srgbClr val="E6F0FE"/>
          </a:solidFill>
        </p:spPr>
        <p:txBody>
          <a:bodyPr wrap="square">
            <a:spAutoFit/>
          </a:bodyPr>
          <a:lstStyle/>
          <a:p>
            <a:r>
              <a:rPr lang="en-GB" sz="1600" b="1"/>
              <a:t>Training and Development of Skills:</a:t>
            </a:r>
          </a:p>
          <a:p>
            <a:r>
              <a:rPr lang="en-GB" sz="1600"/>
              <a:t>Training is an essential component of high-performance works systems because these systems rely on front-line employees’ skill and initiative to identify and resolve problems, initiate change in work methods, and take responsibility for quality.</a:t>
            </a:r>
          </a:p>
        </p:txBody>
      </p:sp>
    </p:spTree>
    <p:extLst>
      <p:ext uri="{BB962C8B-B14F-4D97-AF65-F5344CB8AC3E}">
        <p14:creationId xmlns:p14="http://schemas.microsoft.com/office/powerpoint/2010/main" val="3855531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96742" y="190433"/>
            <a:ext cx="7337728" cy="2473254"/>
          </a:xfrm>
        </p:spPr>
        <p:txBody>
          <a:bodyPr/>
          <a:lstStyle/>
          <a:p>
            <a:r>
              <a:rPr lang="en-US" sz="4400" b="1">
                <a:solidFill>
                  <a:schemeClr val="accent6"/>
                </a:solidFill>
                <a:latin typeface="Arial Black" panose="020B0604020202020204" pitchFamily="34" charset="0"/>
                <a:cs typeface="Arial Black" panose="020B0604020202020204" pitchFamily="34" charset="0"/>
              </a:rPr>
              <a:t>Article 2: </a:t>
            </a:r>
            <a:r>
              <a:rPr lang="en-GB" sz="4400" b="1">
                <a:solidFill>
                  <a:schemeClr val="accent6"/>
                </a:solidFill>
                <a:latin typeface="Arial Black" panose="020B0604020202020204" pitchFamily="34" charset="0"/>
                <a:cs typeface="Arial Black" panose="020B0604020202020204" pitchFamily="34" charset="0"/>
              </a:rPr>
              <a:t> </a:t>
            </a:r>
            <a:br>
              <a:rPr lang="en-GB" sz="4400" b="1">
                <a:solidFill>
                  <a:schemeClr val="accent6"/>
                </a:solidFill>
                <a:latin typeface="Arial Black" panose="020B0604020202020204" pitchFamily="34" charset="0"/>
                <a:cs typeface="Arial Black" panose="020B0604020202020204" pitchFamily="34" charset="0"/>
              </a:rPr>
            </a:br>
            <a:r>
              <a:rPr lang="en-GB" sz="1200" b="1">
                <a:solidFill>
                  <a:schemeClr val="accent6"/>
                </a:solidFill>
                <a:latin typeface="Arial Black" panose="020B0604020202020204" pitchFamily="34" charset="0"/>
                <a:cs typeface="Arial Black" panose="020B0604020202020204" pitchFamily="34" charset="0"/>
              </a:rPr>
              <a:t>Quality enhancement or cost reduction? The influence of high-performance work systems and power distance orientation on employee human resource attributions</a:t>
            </a:r>
            <a:endParaRPr lang="en-US" sz="4400" b="1">
              <a:solidFill>
                <a:schemeClr val="accent6"/>
              </a:solidFill>
              <a:latin typeface="Arial Black" panose="020B0604020202020204" pitchFamily="34" charset="0"/>
              <a:cs typeface="Arial Black" panose="020B0604020202020204" pitchFamily="34" charset="0"/>
            </a:endParaRPr>
          </a:p>
        </p:txBody>
      </p:sp>
      <p:pic>
        <p:nvPicPr>
          <p:cNvPr id="7" name="Picture 6">
            <a:extLst>
              <a:ext uri="{FF2B5EF4-FFF2-40B4-BE49-F238E27FC236}">
                <a16:creationId xmlns:a16="http://schemas.microsoft.com/office/drawing/2014/main" id="{7158DFAF-9EEB-92CD-6B13-CBFB606FCD65}"/>
              </a:ext>
            </a:extLst>
          </p:cNvPr>
          <p:cNvPicPr>
            <a:picLocks noChangeAspect="1"/>
          </p:cNvPicPr>
          <p:nvPr/>
        </p:nvPicPr>
        <p:blipFill rotWithShape="1">
          <a:blip r:embed="rId2"/>
          <a:srcRect l="2917" t="44148" r="18500" b="8149"/>
          <a:stretch/>
        </p:blipFill>
        <p:spPr>
          <a:xfrm>
            <a:off x="96742" y="1535259"/>
            <a:ext cx="4668837" cy="1594237"/>
          </a:xfrm>
          <a:prstGeom prst="rect">
            <a:avLst/>
          </a:prstGeom>
        </p:spPr>
      </p:pic>
      <p:sp>
        <p:nvSpPr>
          <p:cNvPr id="9" name="TextBox 8">
            <a:extLst>
              <a:ext uri="{FF2B5EF4-FFF2-40B4-BE49-F238E27FC236}">
                <a16:creationId xmlns:a16="http://schemas.microsoft.com/office/drawing/2014/main" id="{93858A18-7D33-9731-2A9E-B9F0E029B5B7}"/>
              </a:ext>
            </a:extLst>
          </p:cNvPr>
          <p:cNvSpPr txBox="1"/>
          <p:nvPr/>
        </p:nvSpPr>
        <p:spPr>
          <a:xfrm>
            <a:off x="7665057" y="222961"/>
            <a:ext cx="2788920" cy="5078313"/>
          </a:xfrm>
          <a:prstGeom prst="rect">
            <a:avLst/>
          </a:prstGeom>
          <a:solidFill>
            <a:schemeClr val="accent3">
              <a:lumMod val="60000"/>
              <a:lumOff val="40000"/>
            </a:schemeClr>
          </a:solidFill>
        </p:spPr>
        <p:txBody>
          <a:bodyPr wrap="square">
            <a:spAutoFit/>
          </a:bodyPr>
          <a:lstStyle/>
          <a:p>
            <a:r>
              <a:rPr lang="en-GB"/>
              <a:t>For the quality-enhancement attribution, the item was ‘HR practices are implemented in this way because the organization wants to help employees deliver better quality service’. For the cost-reduction attribution, the item was ‘HR practices are implemented in this way because the organization tries to keep costs down’. </a:t>
            </a:r>
          </a:p>
          <a:p>
            <a:endParaRPr lang="en-GB"/>
          </a:p>
          <a:p>
            <a:r>
              <a:rPr lang="en-GB"/>
              <a:t>(Page 10)</a:t>
            </a:r>
          </a:p>
          <a:p>
            <a:endParaRPr lang="en-GB"/>
          </a:p>
          <a:p>
            <a:endParaRPr lang="en-GB"/>
          </a:p>
        </p:txBody>
      </p:sp>
      <p:sp>
        <p:nvSpPr>
          <p:cNvPr id="11" name="TextBox 10">
            <a:extLst>
              <a:ext uri="{FF2B5EF4-FFF2-40B4-BE49-F238E27FC236}">
                <a16:creationId xmlns:a16="http://schemas.microsoft.com/office/drawing/2014/main" id="{193D3E5D-6F56-166B-AD61-1486345D7410}"/>
              </a:ext>
            </a:extLst>
          </p:cNvPr>
          <p:cNvSpPr txBox="1"/>
          <p:nvPr/>
        </p:nvSpPr>
        <p:spPr>
          <a:xfrm>
            <a:off x="7665057" y="4819157"/>
            <a:ext cx="3154680" cy="2062103"/>
          </a:xfrm>
          <a:prstGeom prst="rect">
            <a:avLst/>
          </a:prstGeom>
          <a:solidFill>
            <a:schemeClr val="tx2">
              <a:lumMod val="40000"/>
              <a:lumOff val="60000"/>
            </a:schemeClr>
          </a:solidFill>
        </p:spPr>
        <p:txBody>
          <a:bodyPr wrap="square">
            <a:spAutoFit/>
          </a:bodyPr>
          <a:lstStyle/>
          <a:p>
            <a:r>
              <a:rPr lang="en-GB" sz="1600"/>
              <a:t> the moderating effect of PDO on the relationship between HPWS and quality-enhancement and cost-reduction attributions. The interaction effect of HPWS and PDO on quality-enhancement attribution was negative.</a:t>
            </a:r>
          </a:p>
          <a:p>
            <a:r>
              <a:rPr lang="en-GB" sz="1600"/>
              <a:t> (Page 13)</a:t>
            </a:r>
          </a:p>
        </p:txBody>
      </p:sp>
      <p:pic>
        <p:nvPicPr>
          <p:cNvPr id="13" name="Picture 12">
            <a:extLst>
              <a:ext uri="{FF2B5EF4-FFF2-40B4-BE49-F238E27FC236}">
                <a16:creationId xmlns:a16="http://schemas.microsoft.com/office/drawing/2014/main" id="{7BE62FE0-948A-4990-78AC-D36D6F6EE0BB}"/>
              </a:ext>
            </a:extLst>
          </p:cNvPr>
          <p:cNvPicPr>
            <a:picLocks noChangeAspect="1"/>
          </p:cNvPicPr>
          <p:nvPr/>
        </p:nvPicPr>
        <p:blipFill rotWithShape="1">
          <a:blip r:embed="rId3"/>
          <a:srcRect l="35413" t="27246" r="34718" b="10145"/>
          <a:stretch/>
        </p:blipFill>
        <p:spPr>
          <a:xfrm>
            <a:off x="0" y="2904540"/>
            <a:ext cx="5861304" cy="3880308"/>
          </a:xfrm>
          <a:prstGeom prst="rect">
            <a:avLst/>
          </a:prstGeom>
        </p:spPr>
      </p:pic>
    </p:spTree>
    <p:extLst>
      <p:ext uri="{BB962C8B-B14F-4D97-AF65-F5344CB8AC3E}">
        <p14:creationId xmlns:p14="http://schemas.microsoft.com/office/powerpoint/2010/main" val="2952923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712D1D31-1A67-703B-DF69-CA8142BF6A2D}"/>
              </a:ext>
            </a:extLst>
          </p:cNvPr>
          <p:cNvSpPr>
            <a:spLocks noGrp="1"/>
          </p:cNvSpPr>
          <p:nvPr>
            <p:ph type="sldNum" sz="quarter" idx="12"/>
          </p:nvPr>
        </p:nvSpPr>
        <p:spPr/>
        <p:txBody>
          <a:bodyPr/>
          <a:lstStyle/>
          <a:p>
            <a:fld id="{48F63A3B-78C7-47BE-AE5E-E10140E04643}" type="slidenum">
              <a:rPr lang="en-US" smtClean="0"/>
              <a:t>6</a:t>
            </a:fld>
            <a:endParaRPr lang="en-US"/>
          </a:p>
        </p:txBody>
      </p:sp>
      <p:sp>
        <p:nvSpPr>
          <p:cNvPr id="4" name="Title 3">
            <a:extLst>
              <a:ext uri="{FF2B5EF4-FFF2-40B4-BE49-F238E27FC236}">
                <a16:creationId xmlns:a16="http://schemas.microsoft.com/office/drawing/2014/main" id="{4C8A8DA0-9135-A401-1E3E-DEE25E76E2B5}"/>
              </a:ext>
            </a:extLst>
          </p:cNvPr>
          <p:cNvSpPr>
            <a:spLocks noGrp="1"/>
          </p:cNvSpPr>
          <p:nvPr>
            <p:ph type="title"/>
          </p:nvPr>
        </p:nvSpPr>
        <p:spPr>
          <a:xfrm>
            <a:off x="1458667" y="284060"/>
            <a:ext cx="8822370" cy="620599"/>
          </a:xfrm>
        </p:spPr>
        <p:txBody>
          <a:bodyPr/>
          <a:lstStyle/>
          <a:p>
            <a:r>
              <a:rPr lang="en-GB"/>
              <a:t>ARTICLE 3:</a:t>
            </a:r>
          </a:p>
        </p:txBody>
      </p:sp>
      <p:pic>
        <p:nvPicPr>
          <p:cNvPr id="3" name="Content Placeholder 2">
            <a:extLst>
              <a:ext uri="{FF2B5EF4-FFF2-40B4-BE49-F238E27FC236}">
                <a16:creationId xmlns:a16="http://schemas.microsoft.com/office/drawing/2014/main" id="{FB96B052-6B01-DB19-C2C2-896107DDD9AB}"/>
              </a:ext>
            </a:extLst>
          </p:cNvPr>
          <p:cNvPicPr>
            <a:picLocks noGrp="1" noChangeAspect="1"/>
          </p:cNvPicPr>
          <p:nvPr>
            <p:ph sz="half" idx="1"/>
          </p:nvPr>
        </p:nvPicPr>
        <p:blipFill rotWithShape="1">
          <a:blip r:embed="rId2"/>
          <a:srcRect t="33079" r="26100" b="28545"/>
          <a:stretch/>
        </p:blipFill>
        <p:spPr>
          <a:xfrm>
            <a:off x="270832" y="998286"/>
            <a:ext cx="5825168" cy="1701578"/>
          </a:xfrm>
        </p:spPr>
      </p:pic>
      <p:pic>
        <p:nvPicPr>
          <p:cNvPr id="8" name="Picture 7">
            <a:extLst>
              <a:ext uri="{FF2B5EF4-FFF2-40B4-BE49-F238E27FC236}">
                <a16:creationId xmlns:a16="http://schemas.microsoft.com/office/drawing/2014/main" id="{B53812C6-8EEE-A4DA-30BF-1FEAFBE0ED44}"/>
              </a:ext>
            </a:extLst>
          </p:cNvPr>
          <p:cNvPicPr>
            <a:picLocks noChangeAspect="1"/>
          </p:cNvPicPr>
          <p:nvPr/>
        </p:nvPicPr>
        <p:blipFill rotWithShape="1">
          <a:blip r:embed="rId3"/>
          <a:srcRect l="3352" t="10666" r="28391" b="8173"/>
          <a:stretch/>
        </p:blipFill>
        <p:spPr>
          <a:xfrm>
            <a:off x="270831" y="2699864"/>
            <a:ext cx="5955039" cy="3382884"/>
          </a:xfrm>
          <a:prstGeom prst="rect">
            <a:avLst/>
          </a:prstGeom>
        </p:spPr>
      </p:pic>
      <p:sp>
        <p:nvSpPr>
          <p:cNvPr id="11" name="TextBox 10">
            <a:extLst>
              <a:ext uri="{FF2B5EF4-FFF2-40B4-BE49-F238E27FC236}">
                <a16:creationId xmlns:a16="http://schemas.microsoft.com/office/drawing/2014/main" id="{A574BCA3-D57A-7C99-97EE-6BE68E9B1491}"/>
              </a:ext>
            </a:extLst>
          </p:cNvPr>
          <p:cNvSpPr txBox="1"/>
          <p:nvPr/>
        </p:nvSpPr>
        <p:spPr>
          <a:xfrm>
            <a:off x="2347623" y="6087862"/>
            <a:ext cx="6094674" cy="646331"/>
          </a:xfrm>
          <a:prstGeom prst="rect">
            <a:avLst/>
          </a:prstGeom>
          <a:noFill/>
        </p:spPr>
        <p:txBody>
          <a:bodyPr wrap="square">
            <a:spAutoFit/>
          </a:bodyPr>
          <a:lstStyle/>
          <a:p>
            <a:r>
              <a:rPr lang="en-GB">
                <a:hlinkClick r:id="rId4"/>
              </a:rPr>
              <a:t>https://www.hrfuture.net/future-of-work/latest-news/ways-to-reduce-the-cost-of-hr/</a:t>
            </a:r>
            <a:r>
              <a:rPr lang="en-GB"/>
              <a:t> </a:t>
            </a:r>
          </a:p>
        </p:txBody>
      </p:sp>
      <p:sp>
        <p:nvSpPr>
          <p:cNvPr id="12" name="TextBox 11">
            <a:extLst>
              <a:ext uri="{FF2B5EF4-FFF2-40B4-BE49-F238E27FC236}">
                <a16:creationId xmlns:a16="http://schemas.microsoft.com/office/drawing/2014/main" id="{595D4830-D6A1-654F-5E9C-17B1469B03C9}"/>
              </a:ext>
            </a:extLst>
          </p:cNvPr>
          <p:cNvSpPr txBox="1"/>
          <p:nvPr/>
        </p:nvSpPr>
        <p:spPr>
          <a:xfrm>
            <a:off x="6448508" y="1695767"/>
            <a:ext cx="4879209" cy="1200329"/>
          </a:xfrm>
          <a:prstGeom prst="rect">
            <a:avLst/>
          </a:prstGeom>
          <a:noFill/>
        </p:spPr>
        <p:txBody>
          <a:bodyPr wrap="square" rtlCol="0">
            <a:spAutoFit/>
          </a:bodyPr>
          <a:lstStyle/>
          <a:p>
            <a:r>
              <a:rPr lang="en-GB"/>
              <a:t>The article explains that HR has a responsibility to monitor profit, regular </a:t>
            </a:r>
            <a:r>
              <a:rPr lang="en-GB" err="1"/>
              <a:t>especiallyif</a:t>
            </a:r>
            <a:r>
              <a:rPr lang="en-GB"/>
              <a:t> there is any environmental that may affect, recruitment, the department in the organisation. </a:t>
            </a:r>
          </a:p>
        </p:txBody>
      </p:sp>
      <p:sp>
        <p:nvSpPr>
          <p:cNvPr id="14" name="TextBox 13">
            <a:extLst>
              <a:ext uri="{FF2B5EF4-FFF2-40B4-BE49-F238E27FC236}">
                <a16:creationId xmlns:a16="http://schemas.microsoft.com/office/drawing/2014/main" id="{0441716D-40BF-FC1C-C5CE-FF5AEE6E2786}"/>
              </a:ext>
            </a:extLst>
          </p:cNvPr>
          <p:cNvSpPr txBox="1"/>
          <p:nvPr/>
        </p:nvSpPr>
        <p:spPr>
          <a:xfrm>
            <a:off x="6225870" y="3084742"/>
            <a:ext cx="3120887" cy="1754326"/>
          </a:xfrm>
          <a:prstGeom prst="rect">
            <a:avLst/>
          </a:prstGeom>
          <a:noFill/>
        </p:spPr>
        <p:txBody>
          <a:bodyPr wrap="square">
            <a:spAutoFit/>
          </a:bodyPr>
          <a:lstStyle/>
          <a:p>
            <a:r>
              <a:rPr lang="en-GB"/>
              <a:t>Vendors should be assessed on the parameters of solutions, price stability and reliability. Vendors should also give advance notice of any change in price, risk or relationship.</a:t>
            </a:r>
          </a:p>
        </p:txBody>
      </p:sp>
    </p:spTree>
    <p:extLst>
      <p:ext uri="{BB962C8B-B14F-4D97-AF65-F5344CB8AC3E}">
        <p14:creationId xmlns:p14="http://schemas.microsoft.com/office/powerpoint/2010/main" val="2903841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0" y="7951"/>
            <a:ext cx="5181070" cy="632924"/>
          </a:xfrm>
        </p:spPr>
        <p:txBody>
          <a:bodyPr/>
          <a:lstStyle/>
          <a:p>
            <a:r>
              <a:rPr lang="en-US"/>
              <a:t>JOB DESCRIPTION</a:t>
            </a:r>
            <a:br>
              <a:rPr lang="en-US"/>
            </a:br>
            <a:endParaRPr lang="en-US"/>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7</a:t>
            </a:fld>
            <a:endParaRPr lang="en-US"/>
          </a:p>
        </p:txBody>
      </p:sp>
      <p:sp>
        <p:nvSpPr>
          <p:cNvPr id="11" name="Text Placeholder 10">
            <a:extLst>
              <a:ext uri="{FF2B5EF4-FFF2-40B4-BE49-F238E27FC236}">
                <a16:creationId xmlns:a16="http://schemas.microsoft.com/office/drawing/2014/main" id="{A2C39DD0-CD86-2929-7808-58D17FC2C0A6}"/>
              </a:ext>
            </a:extLst>
          </p:cNvPr>
          <p:cNvSpPr>
            <a:spLocks noGrp="1"/>
          </p:cNvSpPr>
          <p:nvPr>
            <p:ph type="body" idx="1"/>
          </p:nvPr>
        </p:nvSpPr>
        <p:spPr>
          <a:xfrm>
            <a:off x="518823" y="1488330"/>
            <a:ext cx="3822192" cy="411480"/>
          </a:xfrm>
        </p:spPr>
        <p:txBody>
          <a:bodyPr/>
          <a:lstStyle/>
          <a:p>
            <a:r>
              <a:rPr lang="en-US"/>
              <a:t>HR  Marketing Manager </a:t>
            </a:r>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a:xfrm>
            <a:off x="599087" y="1890798"/>
            <a:ext cx="3741928" cy="3684588"/>
          </a:xfrm>
        </p:spPr>
        <p:txBody>
          <a:bodyPr/>
          <a:lstStyle/>
          <a:p>
            <a:pPr marL="0" indent="0">
              <a:buNone/>
            </a:pPr>
            <a:r>
              <a:rPr lang="en-US" sz="1800" b="1">
                <a:highlight>
                  <a:srgbClr val="C0C0C0"/>
                </a:highlight>
              </a:rPr>
              <a:t>Qualifications Required:</a:t>
            </a:r>
          </a:p>
          <a:p>
            <a:pPr marL="0" indent="0">
              <a:buNone/>
            </a:pPr>
            <a:endParaRPr lang="en-US" sz="1800" b="1">
              <a:highlight>
                <a:srgbClr val="C0C0C0"/>
              </a:highlight>
            </a:endParaRPr>
          </a:p>
          <a:p>
            <a:pPr marL="0" indent="0">
              <a:buNone/>
            </a:pPr>
            <a:r>
              <a:rPr lang="en-US" sz="1800" b="1">
                <a:highlight>
                  <a:srgbClr val="C0C0C0"/>
                </a:highlight>
              </a:rPr>
              <a:t>BA Business  (2 Years </a:t>
            </a:r>
            <a:r>
              <a:rPr lang="en-US" sz="1800" b="1" err="1">
                <a:highlight>
                  <a:srgbClr val="C0C0C0"/>
                </a:highlight>
              </a:rPr>
              <a:t>Mininum</a:t>
            </a:r>
            <a:r>
              <a:rPr lang="en-US" sz="1800" b="1">
                <a:highlight>
                  <a:srgbClr val="C0C0C0"/>
                </a:highlight>
              </a:rPr>
              <a:t>)</a:t>
            </a:r>
          </a:p>
          <a:p>
            <a:pPr marL="0" indent="0">
              <a:buNone/>
            </a:pPr>
            <a:r>
              <a:rPr lang="en-US" sz="1800" b="1">
                <a:highlight>
                  <a:srgbClr val="C0C0C0"/>
                </a:highlight>
              </a:rPr>
              <a:t>Digital Marketing (2 Years) Optional</a:t>
            </a:r>
          </a:p>
          <a:p>
            <a:pPr marL="0" indent="0">
              <a:buNone/>
            </a:pPr>
            <a:endParaRPr lang="en-US" sz="1800" b="1">
              <a:highlight>
                <a:srgbClr val="C0C0C0"/>
              </a:highlight>
            </a:endParaRPr>
          </a:p>
          <a:p>
            <a:pPr marL="0" indent="0">
              <a:buNone/>
            </a:pPr>
            <a:r>
              <a:rPr lang="en-US" sz="1800" b="1">
                <a:highlight>
                  <a:srgbClr val="C0C0C0"/>
                </a:highlight>
              </a:rPr>
              <a:t>Experience in Business Marketing</a:t>
            </a:r>
          </a:p>
          <a:p>
            <a:pPr marL="0" indent="0">
              <a:buNone/>
            </a:pPr>
            <a:r>
              <a:rPr lang="en-US" sz="1800" b="1">
                <a:highlight>
                  <a:srgbClr val="C0C0C0"/>
                </a:highlight>
              </a:rPr>
              <a:t>Experience in Customer service</a:t>
            </a:r>
          </a:p>
          <a:p>
            <a:pPr marL="0" indent="0">
              <a:buNone/>
            </a:pPr>
            <a:endParaRPr lang="en-US" sz="1800" b="1">
              <a:highlight>
                <a:srgbClr val="C0C0C0"/>
              </a:highlight>
            </a:endParaRPr>
          </a:p>
          <a:p>
            <a:pPr marL="0" indent="0">
              <a:buNone/>
            </a:pPr>
            <a:r>
              <a:rPr lang="en-US" sz="1800" b="1">
                <a:highlight>
                  <a:srgbClr val="C0C0C0"/>
                </a:highlight>
              </a:rPr>
              <a:t>Numeracy Skills</a:t>
            </a:r>
          </a:p>
          <a:p>
            <a:pPr marL="0" indent="0">
              <a:buNone/>
            </a:pPr>
            <a:endParaRPr lang="en-US" sz="1800" b="1">
              <a:highlight>
                <a:srgbClr val="C0C0C0"/>
              </a:highlight>
            </a:endParaRPr>
          </a:p>
          <a:p>
            <a:pPr marL="0" indent="0">
              <a:buNone/>
            </a:pPr>
            <a:r>
              <a:rPr lang="en-GB" sz="1800" b="1">
                <a:highlight>
                  <a:srgbClr val="C0C0C0"/>
                </a:highlight>
              </a:rPr>
              <a:t>At least 2 years HR experience &amp; Up to date Employment Law knowledge &amp; good </a:t>
            </a:r>
            <a:r>
              <a:rPr lang="en-GB" b="1"/>
              <a:t>employment practices</a:t>
            </a:r>
            <a:endParaRPr lang="en-US" b="1"/>
          </a:p>
          <a:p>
            <a:pPr marL="0" indent="0">
              <a:buNone/>
            </a:pPr>
            <a:endParaRPr lang="en-US" b="1"/>
          </a:p>
          <a:p>
            <a:pPr marL="0" indent="0">
              <a:buNone/>
            </a:pPr>
            <a:endParaRPr lang="en-US" b="1"/>
          </a:p>
          <a:p>
            <a:pPr marL="0" indent="0">
              <a:buNone/>
            </a:pPr>
            <a:endParaRPr lang="en-US" b="1"/>
          </a:p>
          <a:p>
            <a:endParaRPr lang="en-US"/>
          </a:p>
        </p:txBody>
      </p:sp>
      <p:sp>
        <p:nvSpPr>
          <p:cNvPr id="13" name="Text Placeholder 12">
            <a:extLst>
              <a:ext uri="{FF2B5EF4-FFF2-40B4-BE49-F238E27FC236}">
                <a16:creationId xmlns:a16="http://schemas.microsoft.com/office/drawing/2014/main" id="{F618F075-837C-1005-19D6-8DC90759CD53}"/>
              </a:ext>
            </a:extLst>
          </p:cNvPr>
          <p:cNvSpPr>
            <a:spLocks noGrp="1"/>
          </p:cNvSpPr>
          <p:nvPr>
            <p:ph type="body" sz="quarter" idx="3"/>
          </p:nvPr>
        </p:nvSpPr>
        <p:spPr>
          <a:xfrm>
            <a:off x="5072535" y="912913"/>
            <a:ext cx="3822192" cy="411480"/>
          </a:xfrm>
        </p:spPr>
        <p:txBody>
          <a:bodyPr/>
          <a:lstStyle/>
          <a:p>
            <a:r>
              <a:rPr lang="en-US"/>
              <a:t>Person specification</a:t>
            </a:r>
          </a:p>
        </p:txBody>
      </p:sp>
      <p:sp>
        <p:nvSpPr>
          <p:cNvPr id="14" name="Content Placeholder 13">
            <a:extLst>
              <a:ext uri="{FF2B5EF4-FFF2-40B4-BE49-F238E27FC236}">
                <a16:creationId xmlns:a16="http://schemas.microsoft.com/office/drawing/2014/main" id="{DD1D0BF9-FCAA-67DA-79AB-E6E7E6D2B6A1}"/>
              </a:ext>
            </a:extLst>
          </p:cNvPr>
          <p:cNvSpPr>
            <a:spLocks noGrp="1"/>
          </p:cNvSpPr>
          <p:nvPr>
            <p:ph sz="quarter" idx="4"/>
          </p:nvPr>
        </p:nvSpPr>
        <p:spPr>
          <a:xfrm>
            <a:off x="4723075" y="1389096"/>
            <a:ext cx="5631799" cy="3684588"/>
          </a:xfrm>
        </p:spPr>
        <p:txBody>
          <a:bodyPr/>
          <a:lstStyle/>
          <a:p>
            <a:r>
              <a:rPr lang="en-GB" sz="1600" b="1">
                <a:highlight>
                  <a:srgbClr val="C0C0C0"/>
                </a:highlight>
              </a:rPr>
              <a:t>HR skills and project management experience</a:t>
            </a:r>
          </a:p>
          <a:p>
            <a:r>
              <a:rPr lang="en-GB" sz="1600" b="1">
                <a:highlight>
                  <a:srgbClr val="C0C0C0"/>
                </a:highlight>
              </a:rPr>
              <a:t>Microsoft Office skills, including word, excel, PowerPoint to intermediate level</a:t>
            </a:r>
          </a:p>
          <a:p>
            <a:r>
              <a:rPr lang="en-GB" sz="1600" b="1">
                <a:highlight>
                  <a:srgbClr val="C0C0C0"/>
                </a:highlight>
              </a:rPr>
              <a:t>Excellent communication and presentation skills</a:t>
            </a:r>
          </a:p>
          <a:p>
            <a:r>
              <a:rPr lang="en-GB" sz="1600" b="1">
                <a:highlight>
                  <a:srgbClr val="C0C0C0"/>
                </a:highlight>
              </a:rPr>
              <a:t>Strong relationship building skills and the ability to work on your own initiative</a:t>
            </a:r>
          </a:p>
          <a:p>
            <a:r>
              <a:rPr lang="en-GB" sz="1600" b="1">
                <a:highlight>
                  <a:srgbClr val="C0C0C0"/>
                </a:highlight>
              </a:rPr>
              <a:t>Good attendance</a:t>
            </a:r>
          </a:p>
          <a:p>
            <a:r>
              <a:rPr lang="en-GB" sz="1600" b="1">
                <a:highlight>
                  <a:srgbClr val="C0C0C0"/>
                </a:highlight>
              </a:rPr>
              <a:t>Good time keeping </a:t>
            </a:r>
          </a:p>
          <a:p>
            <a:r>
              <a:rPr lang="en-GB" sz="1600" b="1">
                <a:highlight>
                  <a:srgbClr val="C0C0C0"/>
                </a:highlight>
              </a:rPr>
              <a:t>Coach and mentor team members on creating new creative content.</a:t>
            </a:r>
          </a:p>
          <a:p>
            <a:r>
              <a:rPr lang="en-GB" sz="1600" b="1">
                <a:highlight>
                  <a:srgbClr val="C0C0C0"/>
                </a:highlight>
              </a:rPr>
              <a:t>Responsible on team's work output and execution in a timely manner supporting business needs.</a:t>
            </a:r>
          </a:p>
          <a:p>
            <a:r>
              <a:rPr lang="en-GB" sz="1600" b="1">
                <a:highlight>
                  <a:srgbClr val="C0C0C0"/>
                </a:highlight>
              </a:rPr>
              <a:t>Manage creative and content with partner agencies where applicable across all platforms, from online to offline.</a:t>
            </a:r>
          </a:p>
          <a:p>
            <a:r>
              <a:rPr lang="en-GB" sz="1600" b="1">
                <a:highlight>
                  <a:srgbClr val="C0C0C0"/>
                </a:highlight>
              </a:rPr>
              <a:t>Propose, create, streamline and execute inter-department / company work processes to ensure better efficiency for the team.</a:t>
            </a:r>
          </a:p>
          <a:p>
            <a:r>
              <a:rPr lang="en-GB" sz="1600" b="1">
                <a:highlight>
                  <a:srgbClr val="C0C0C0"/>
                </a:highlight>
              </a:rPr>
              <a:t>Track, compile and report key metrics and campaign results to management</a:t>
            </a:r>
          </a:p>
          <a:p>
            <a:endParaRPr lang="en-US"/>
          </a:p>
        </p:txBody>
      </p:sp>
      <p:sp>
        <p:nvSpPr>
          <p:cNvPr id="4" name="TextBox 3">
            <a:extLst>
              <a:ext uri="{FF2B5EF4-FFF2-40B4-BE49-F238E27FC236}">
                <a16:creationId xmlns:a16="http://schemas.microsoft.com/office/drawing/2014/main" id="{15C628E1-17A9-1CC6-39F5-505AA6437ED0}"/>
              </a:ext>
            </a:extLst>
          </p:cNvPr>
          <p:cNvSpPr txBox="1"/>
          <p:nvPr/>
        </p:nvSpPr>
        <p:spPr>
          <a:xfrm>
            <a:off x="2429919" y="95106"/>
            <a:ext cx="5430740" cy="646331"/>
          </a:xfrm>
          <a:prstGeom prst="rect">
            <a:avLst/>
          </a:prstGeom>
          <a:solidFill>
            <a:schemeClr val="accent3">
              <a:lumMod val="60000"/>
              <a:lumOff val="40000"/>
            </a:schemeClr>
          </a:solidFill>
        </p:spPr>
        <p:txBody>
          <a:bodyPr wrap="square">
            <a:spAutoFit/>
          </a:bodyPr>
          <a:lstStyle/>
          <a:p>
            <a:r>
              <a:rPr lang="en-GB" b="1"/>
              <a:t>Birmingham B4</a:t>
            </a:r>
          </a:p>
          <a:p>
            <a:r>
              <a:rPr lang="en-GB" b="1"/>
              <a:t>£24,000 - £30,000 a year - Full-time, Permanent</a:t>
            </a:r>
          </a:p>
        </p:txBody>
      </p:sp>
      <p:sp>
        <p:nvSpPr>
          <p:cNvPr id="6" name="TextBox 5">
            <a:extLst>
              <a:ext uri="{FF2B5EF4-FFF2-40B4-BE49-F238E27FC236}">
                <a16:creationId xmlns:a16="http://schemas.microsoft.com/office/drawing/2014/main" id="{BA68434F-60FF-3096-E215-DA63DCA5F8BB}"/>
              </a:ext>
            </a:extLst>
          </p:cNvPr>
          <p:cNvSpPr txBox="1"/>
          <p:nvPr/>
        </p:nvSpPr>
        <p:spPr>
          <a:xfrm>
            <a:off x="10354874" y="539907"/>
            <a:ext cx="1695526" cy="3416320"/>
          </a:xfrm>
          <a:prstGeom prst="rect">
            <a:avLst/>
          </a:prstGeom>
          <a:noFill/>
        </p:spPr>
        <p:txBody>
          <a:bodyPr wrap="square">
            <a:spAutoFit/>
          </a:bodyPr>
          <a:lstStyle/>
          <a:p>
            <a:r>
              <a:rPr lang="en-GB">
                <a:solidFill>
                  <a:schemeClr val="accent6"/>
                </a:solidFill>
                <a:highlight>
                  <a:srgbClr val="C0C0C0"/>
                </a:highlight>
              </a:rPr>
              <a:t>Excellent communication and presentation skills</a:t>
            </a:r>
          </a:p>
          <a:p>
            <a:r>
              <a:rPr lang="en-GB">
                <a:solidFill>
                  <a:schemeClr val="accent6"/>
                </a:solidFill>
                <a:highlight>
                  <a:srgbClr val="C0C0C0"/>
                </a:highlight>
              </a:rPr>
              <a:t>Strong relationship building skills and the ability to work on your own initiative</a:t>
            </a:r>
            <a:r>
              <a:rPr lang="en-GB">
                <a:solidFill>
                  <a:schemeClr val="accent6"/>
                </a:solidFill>
              </a:rPr>
              <a:t>.</a:t>
            </a:r>
          </a:p>
        </p:txBody>
      </p:sp>
    </p:spTree>
    <p:extLst>
      <p:ext uri="{BB962C8B-B14F-4D97-AF65-F5344CB8AC3E}">
        <p14:creationId xmlns:p14="http://schemas.microsoft.com/office/powerpoint/2010/main" val="3170280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2BBD890-6A99-C160-C084-2916E2310718}"/>
              </a:ext>
            </a:extLst>
          </p:cNvPr>
          <p:cNvSpPr>
            <a:spLocks noGrp="1"/>
          </p:cNvSpPr>
          <p:nvPr>
            <p:ph type="title"/>
          </p:nvPr>
        </p:nvSpPr>
        <p:spPr>
          <a:xfrm>
            <a:off x="506895" y="935736"/>
            <a:ext cx="6766560" cy="768096"/>
          </a:xfrm>
        </p:spPr>
        <p:txBody>
          <a:bodyPr anchor="t">
            <a:normAutofit/>
          </a:bodyPr>
          <a:lstStyle/>
          <a:p>
            <a:pPr>
              <a:lnSpc>
                <a:spcPct val="90000"/>
              </a:lnSpc>
            </a:pPr>
            <a:r>
              <a:rPr lang="en-US" sz="3700" b="1"/>
              <a:t>Interview Protocol</a:t>
            </a:r>
          </a:p>
        </p:txBody>
      </p:sp>
      <p:sp>
        <p:nvSpPr>
          <p:cNvPr id="5" name="Text Placeholder 4">
            <a:extLst>
              <a:ext uri="{FF2B5EF4-FFF2-40B4-BE49-F238E27FC236}">
                <a16:creationId xmlns:a16="http://schemas.microsoft.com/office/drawing/2014/main" id="{EEE736C0-59DE-A4DF-7A05-6F22D48CC0D3}"/>
              </a:ext>
            </a:extLst>
          </p:cNvPr>
          <p:cNvSpPr>
            <a:spLocks noGrp="1"/>
          </p:cNvSpPr>
          <p:nvPr>
            <p:ph idx="1"/>
          </p:nvPr>
        </p:nvSpPr>
        <p:spPr>
          <a:xfrm>
            <a:off x="506895" y="1703831"/>
            <a:ext cx="6315324" cy="3210075"/>
          </a:xfrm>
        </p:spPr>
        <p:txBody>
          <a:bodyPr>
            <a:normAutofit fontScale="25000" lnSpcReduction="20000"/>
          </a:bodyPr>
          <a:lstStyle/>
          <a:p>
            <a:r>
              <a:rPr lang="en-US" sz="8000" b="1"/>
              <a:t>Interview Layout</a:t>
            </a:r>
          </a:p>
          <a:p>
            <a:endParaRPr lang="en-US" sz="8000" b="1"/>
          </a:p>
          <a:p>
            <a:r>
              <a:rPr lang="en-US" sz="8000" b="1"/>
              <a:t>Introduction</a:t>
            </a:r>
          </a:p>
          <a:p>
            <a:endParaRPr lang="en-US" sz="8000" b="1"/>
          </a:p>
          <a:p>
            <a:r>
              <a:rPr lang="en-US" sz="8000" b="1"/>
              <a:t>About company – including benefits- about the salary</a:t>
            </a:r>
          </a:p>
          <a:p>
            <a:endParaRPr lang="en-US" sz="8000" b="1"/>
          </a:p>
          <a:p>
            <a:r>
              <a:rPr lang="en-US" sz="8000" b="1"/>
              <a:t>Questions</a:t>
            </a:r>
          </a:p>
          <a:p>
            <a:endParaRPr lang="en-US" sz="8000" b="1"/>
          </a:p>
          <a:p>
            <a:r>
              <a:rPr lang="en-GB" sz="8000" b="1"/>
              <a:t>What experience do you have that would be relevant to this role?</a:t>
            </a:r>
          </a:p>
          <a:p>
            <a:endParaRPr lang="en-GB" sz="8000" b="1"/>
          </a:p>
          <a:p>
            <a:r>
              <a:rPr lang="en-GB" sz="8000" b="1"/>
              <a:t>What did you like most about the job description?</a:t>
            </a:r>
          </a:p>
          <a:p>
            <a:endParaRPr lang="en-GB" sz="8000" b="1"/>
          </a:p>
          <a:p>
            <a:r>
              <a:rPr lang="en-GB" sz="8000" b="1"/>
              <a:t>What is your greatest strength?</a:t>
            </a:r>
          </a:p>
          <a:p>
            <a:endParaRPr lang="en-GB" sz="1900"/>
          </a:p>
          <a:p>
            <a:endParaRPr lang="en-GB" sz="1900"/>
          </a:p>
          <a:p>
            <a:endParaRPr lang="en-GB"/>
          </a:p>
          <a:p>
            <a:endParaRPr lang="en-GB"/>
          </a:p>
          <a:p>
            <a:endParaRPr lang="en-US"/>
          </a:p>
          <a:p>
            <a:endParaRPr lang="en-US"/>
          </a:p>
          <a:p>
            <a:endParaRPr lang="en-US"/>
          </a:p>
          <a:p>
            <a:endParaRPr lang="en-US"/>
          </a:p>
          <a:p>
            <a:endParaRPr lang="en-US"/>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8</a:t>
            </a:fld>
            <a:endParaRPr lang="en-US"/>
          </a:p>
        </p:txBody>
      </p:sp>
      <p:sp>
        <p:nvSpPr>
          <p:cNvPr id="28" name="Footer Placeholder 4">
            <a:extLst>
              <a:ext uri="{FF2B5EF4-FFF2-40B4-BE49-F238E27FC236}">
                <a16:creationId xmlns:a16="http://schemas.microsoft.com/office/drawing/2014/main" id="{05E01E14-F5AA-B767-45CE-86723039899E}"/>
              </a:ext>
            </a:extLst>
          </p:cNvPr>
          <p:cNvSpPr>
            <a:spLocks noGrp="1"/>
          </p:cNvSpPr>
          <p:nvPr>
            <p:ph type="ftr" sz="quarter" idx="13"/>
          </p:nvPr>
        </p:nvSpPr>
        <p:spPr>
          <a:xfrm>
            <a:off x="621792" y="457200"/>
            <a:ext cx="3200400" cy="274320"/>
          </a:xfrm>
        </p:spPr>
        <p:txBody>
          <a:bodyPr/>
          <a:lstStyle/>
          <a:p>
            <a:pPr>
              <a:spcAft>
                <a:spcPts val="600"/>
              </a:spcAft>
            </a:pPr>
            <a:r>
              <a:rPr lang="en-US"/>
              <a:t>Presentation title</a:t>
            </a:r>
          </a:p>
        </p:txBody>
      </p:sp>
    </p:spTree>
    <p:extLst>
      <p:ext uri="{BB962C8B-B14F-4D97-AF65-F5344CB8AC3E}">
        <p14:creationId xmlns:p14="http://schemas.microsoft.com/office/powerpoint/2010/main" val="685681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445935" y="331569"/>
            <a:ext cx="5353216" cy="525581"/>
          </a:xfrm>
        </p:spPr>
        <p:txBody>
          <a:bodyPr/>
          <a:lstStyle/>
          <a:p>
            <a:r>
              <a:rPr lang="en-US" sz="3600"/>
              <a:t>BIBLIOGRAPHY</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9</a:t>
            </a:fld>
            <a:endParaRPr lang="en-US"/>
          </a:p>
        </p:txBody>
      </p:sp>
      <p:sp>
        <p:nvSpPr>
          <p:cNvPr id="11" name="TextBox 10">
            <a:extLst>
              <a:ext uri="{FF2B5EF4-FFF2-40B4-BE49-F238E27FC236}">
                <a16:creationId xmlns:a16="http://schemas.microsoft.com/office/drawing/2014/main" id="{523905DF-75CA-402C-86C8-59581876A78B}"/>
              </a:ext>
            </a:extLst>
          </p:cNvPr>
          <p:cNvSpPr txBox="1"/>
          <p:nvPr/>
        </p:nvSpPr>
        <p:spPr>
          <a:xfrm>
            <a:off x="445935" y="1029630"/>
            <a:ext cx="8411818" cy="5478423"/>
          </a:xfrm>
          <a:prstGeom prst="rect">
            <a:avLst/>
          </a:prstGeom>
          <a:noFill/>
        </p:spPr>
        <p:txBody>
          <a:bodyPr wrap="square">
            <a:spAutoFit/>
          </a:bodyPr>
          <a:lstStyle/>
          <a:p>
            <a:r>
              <a:rPr lang="en-GB" sz="1400"/>
              <a:t>www.iedunote.com. (2022). Competitive Advantage In Human Resource Management (11 Industry Tips). [online] Available at: </a:t>
            </a:r>
            <a:r>
              <a:rPr lang="en-GB" sz="1400">
                <a:hlinkClick r:id="rId2"/>
              </a:rPr>
              <a:t>https://www.iedunote.com/competitive-advantage-human-resource-management#:~:text=Competitive%20Advantage%20In%20Human%20Resource%20Management%20%2811%20Industry</a:t>
            </a:r>
            <a:r>
              <a:rPr lang="en-GB" sz="1400"/>
              <a:t>.  (Accessed 24</a:t>
            </a:r>
            <a:r>
              <a:rPr lang="en-GB" sz="1400" baseline="30000"/>
              <a:t>th</a:t>
            </a:r>
            <a:r>
              <a:rPr lang="en-GB" sz="1400"/>
              <a:t> February 2023)</a:t>
            </a:r>
          </a:p>
          <a:p>
            <a:endParaRPr lang="en-GB" sz="1400"/>
          </a:p>
          <a:p>
            <a:r>
              <a:rPr lang="en-GB" sz="1400">
                <a:hlinkClick r:id="rId3"/>
              </a:rPr>
              <a:t>https://www.tandfonline.com/doi/full/10.1080/09585192.2019.1675740?scroll=top&amp;needAccess=true&amp;role=tab</a:t>
            </a:r>
            <a:r>
              <a:rPr lang="en-GB" sz="1400"/>
              <a:t> (Accessed 24</a:t>
            </a:r>
            <a:r>
              <a:rPr lang="en-GB" sz="1400" baseline="30000"/>
              <a:t>th</a:t>
            </a:r>
            <a:r>
              <a:rPr lang="en-GB" sz="1400"/>
              <a:t> February 2023)</a:t>
            </a:r>
          </a:p>
          <a:p>
            <a:endParaRPr lang="en-GB" sz="1400"/>
          </a:p>
          <a:p>
            <a:r>
              <a:rPr lang="en-GB" sz="1400">
                <a:hlinkClick r:id="rId4"/>
              </a:rPr>
              <a:t>https://uk.indeed.com/jobs?q=human+resources&amp;l=Birmingham%2C+West+Midlands&amp;start=10&amp;pp=gQAPAAAAAAAAAAAAAAAB_Ho-zAAnAQADWGMFubGbbobBfI0cOFQQEg_Xfef-qCH-MTOWnCCYNHJHUcPKAAA&amp;vjk=cf83f61e007cc1ed&amp;advn=188965275214003</a:t>
            </a:r>
            <a:r>
              <a:rPr lang="en-GB" sz="1400"/>
              <a:t> (Accessed 15</a:t>
            </a:r>
            <a:r>
              <a:rPr lang="en-GB" sz="1400" baseline="30000"/>
              <a:t>th</a:t>
            </a:r>
            <a:r>
              <a:rPr lang="en-GB" sz="1400"/>
              <a:t> March 2023)</a:t>
            </a:r>
          </a:p>
          <a:p>
            <a:endParaRPr lang="en-GB" sz="1400"/>
          </a:p>
          <a:p>
            <a:r>
              <a:rPr lang="en-GB" sz="1400">
                <a:hlinkClick r:id="rId5"/>
              </a:rPr>
              <a:t>https://uk.indeed.com/cmp/Samuel-Heath-&amp;-Sons?from=mobviewjob&amp;tk=1grjkc610lgbi800&amp;fromjk=8a5dfd5f4b5b6d5e&amp;attributionid=mobvjcmp</a:t>
            </a:r>
            <a:r>
              <a:rPr lang="en-GB" sz="1400"/>
              <a:t> (Accessed 15</a:t>
            </a:r>
            <a:r>
              <a:rPr lang="en-GB" sz="1400" baseline="30000"/>
              <a:t>th</a:t>
            </a:r>
            <a:r>
              <a:rPr lang="en-GB" sz="1400"/>
              <a:t> March 2023)</a:t>
            </a:r>
          </a:p>
          <a:p>
            <a:endParaRPr lang="en-GB" sz="1400"/>
          </a:p>
          <a:p>
            <a:r>
              <a:rPr lang="en-GB" sz="1400">
                <a:hlinkClick r:id="rId6"/>
              </a:rPr>
              <a:t>https://www.michaelpage.co.uk/job-detail/hr-director-head-hr/ref/jn-022023-5959542?source=Indeed&amp;utm_source=indeed&amp;utm_medium=aggregator&amp;utm_source=indeed&amp;utm_medium=cpc&amp;utm_campaign=mp_hr_all</a:t>
            </a:r>
            <a:r>
              <a:rPr lang="en-GB" sz="1400"/>
              <a:t> (Accessed 15</a:t>
            </a:r>
            <a:r>
              <a:rPr lang="en-GB" sz="1400" baseline="30000"/>
              <a:t>th</a:t>
            </a:r>
            <a:r>
              <a:rPr lang="en-GB" sz="1400"/>
              <a:t> march</a:t>
            </a:r>
          </a:p>
          <a:p>
            <a:endParaRPr lang="en-GB" sz="1400"/>
          </a:p>
          <a:p>
            <a:r>
              <a:rPr lang="en-GB" sz="1400">
                <a:hlinkClick r:id="rId7"/>
              </a:rPr>
              <a:t>https://www.internships.com/career-advice/interview/10-essential-human-resources-interview-questions-and-answers</a:t>
            </a:r>
            <a:r>
              <a:rPr lang="en-GB" sz="1400"/>
              <a:t> (Accessed 15th March 2023)</a:t>
            </a:r>
          </a:p>
          <a:p>
            <a:endParaRPr lang="en-GB" sz="1400"/>
          </a:p>
          <a:p>
            <a:r>
              <a:rPr lang="en-GB" sz="1400">
                <a:hlinkClick r:id="rId8"/>
              </a:rPr>
              <a:t>https://resources.workable.com/tutorial/hr-interview-questions</a:t>
            </a:r>
            <a:r>
              <a:rPr lang="en-GB" sz="1400"/>
              <a:t> (Accessed 15th March 2023)</a:t>
            </a:r>
          </a:p>
          <a:p>
            <a:endParaRPr lang="en-GB" sz="1400"/>
          </a:p>
        </p:txBody>
      </p:sp>
    </p:spTree>
    <p:extLst>
      <p:ext uri="{BB962C8B-B14F-4D97-AF65-F5344CB8AC3E}">
        <p14:creationId xmlns:p14="http://schemas.microsoft.com/office/powerpoint/2010/main" val="94818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p:txBody>
          <a:bodyPr/>
          <a:lstStyle/>
          <a:p>
            <a:r>
              <a:rPr lang="en-US"/>
              <a:t>THANK YOU</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1545336" y="2846832"/>
            <a:ext cx="4169664" cy="667512"/>
          </a:xfrm>
        </p:spPr>
        <p:txBody>
          <a:bodyPr/>
          <a:lstStyle/>
          <a:p>
            <a:r>
              <a:rPr lang="en-US"/>
              <a:t>Peolita Douglas</a:t>
            </a: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15" ma:contentTypeDescription="Create a new document." ma:contentTypeScope="" ma:versionID="123ec0e3dccc7b4effbf1b48cd6e48f1">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72e550c78e4371232511ec531e934c98"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64C19D6-5D23-410D-A6DC-2FD62D00696B}">
  <ds:schemaRefs>
    <ds:schemaRef ds:uri="5fa7c6fb-f4dc-42b8-b650-783ea9de0442"/>
    <ds:schemaRef ds:uri="717b0226-a333-4c25-acd7-534bd000737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75F8DF3-F690-4643-B3BA-34543E1267EF}">
  <ds:schemaRefs>
    <ds:schemaRef ds:uri="5fa7c6fb-f4dc-42b8-b650-783ea9de0442"/>
    <ds:schemaRef ds:uri="717b0226-a333-4c25-acd7-534bd000737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17CDC7A-12C6-401F-97C3-FB6BEEE09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{BEF4FDDD-69C0-4998-8DC7-F0E7EF558B63}tf78438558_win32</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Assessment COMPONENT 2- PowerPoint presentation  LCMB7000 Dr Dennis PEPPLE</vt:lpstr>
      <vt:lpstr>Introduction</vt:lpstr>
      <vt:lpstr>How does the three selection support the organization</vt:lpstr>
      <vt:lpstr>Article 1: Competitive Advantage In Human Resource Management (11 Industry Tips)</vt:lpstr>
      <vt:lpstr>Article 2:   Quality enhancement or cost reduction? The influence of high-performance work systems and power distance orientation on employee human resource attributions</vt:lpstr>
      <vt:lpstr>ARTICLE 3:</vt:lpstr>
      <vt:lpstr>JOB DESCRIPTION </vt:lpstr>
      <vt:lpstr>Interview Protocol</vt:lpstr>
      <vt:lpstr>BIBLIOGRAPHY</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2- PowerPoint presentation  LCMB7000</dc:title>
  <dc:subject/>
  <dc:creator>peolita douglas</dc:creator>
  <cp:revision>1</cp:revision>
  <dcterms:created xsi:type="dcterms:W3CDTF">2023-02-24T11:47:18Z</dcterms:created>
  <dcterms:modified xsi:type="dcterms:W3CDTF">2023-03-21T00:13:54Z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