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3" r:id="rId4"/>
    <p:sldId id="261" r:id="rId5"/>
    <p:sldId id="262" r:id="rId6"/>
    <p:sldId id="264" r:id="rId7"/>
    <p:sldId id="266" r:id="rId8"/>
    <p:sldId id="267" r:id="rId9"/>
    <p:sldId id="268" r:id="rId10"/>
    <p:sldId id="260" r:id="rId11"/>
    <p:sldId id="269" r:id="rId12"/>
    <p:sldId id="270" r:id="rId13"/>
    <p:sldId id="259" r:id="rId14"/>
    <p:sldId id="271" r:id="rId15"/>
    <p:sldId id="274" r:id="rId16"/>
    <p:sldId id="277" r:id="rId17"/>
    <p:sldId id="278" r:id="rId18"/>
    <p:sldId id="272" r:id="rId19"/>
    <p:sldId id="301" r:id="rId20"/>
    <p:sldId id="275" r:id="rId21"/>
    <p:sldId id="276" r:id="rId22"/>
    <p:sldId id="279" r:id="rId23"/>
    <p:sldId id="258" r:id="rId24"/>
    <p:sldId id="281" r:id="rId25"/>
    <p:sldId id="282" r:id="rId26"/>
    <p:sldId id="280" r:id="rId27"/>
    <p:sldId id="283" r:id="rId28"/>
    <p:sldId id="284" r:id="rId29"/>
    <p:sldId id="285" r:id="rId30"/>
    <p:sldId id="286" r:id="rId31"/>
    <p:sldId id="287" r:id="rId32"/>
    <p:sldId id="288" r:id="rId33"/>
    <p:sldId id="289" r:id="rId34"/>
    <p:sldId id="290" r:id="rId35"/>
    <p:sldId id="292" r:id="rId36"/>
    <p:sldId id="291" r:id="rId37"/>
    <p:sldId id="293" r:id="rId38"/>
    <p:sldId id="294" r:id="rId39"/>
    <p:sldId id="295" r:id="rId40"/>
    <p:sldId id="296" r:id="rId41"/>
    <p:sldId id="297" r:id="rId42"/>
    <p:sldId id="298" r:id="rId43"/>
    <p:sldId id="299" r:id="rId44"/>
    <p:sldId id="300"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76" autoAdjust="0"/>
    <p:restoredTop sz="94614" autoAdjust="0"/>
  </p:normalViewPr>
  <p:slideViewPr>
    <p:cSldViewPr>
      <p:cViewPr varScale="1">
        <p:scale>
          <a:sx n="79" d="100"/>
          <a:sy n="79" d="100"/>
        </p:scale>
        <p:origin x="28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1D8BD707-D9CF-40AE-B4C6-C98DA3205C09}" type="datetimeFigureOut">
              <a:rPr lang="en-US" smtClean="0"/>
              <a:pPr/>
              <a:t>11/1/2017</a:t>
            </a:fld>
            <a:endParaRPr lang="en-US"/>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US"/>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162799"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1D8BD707-D9CF-40AE-B4C6-C98DA3205C09}" type="datetimeFigureOut">
              <a:rPr lang="en-US" smtClean="0"/>
              <a:pPr/>
              <a:t>11/1/2017</a:t>
            </a:fld>
            <a:endParaRPr lang="en-US"/>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B6F15528-21DE-4FAA-801E-634DDDAF4B2B}" type="slidenum">
              <a:rPr lang="en-US" smtClean="0"/>
              <a:pPr/>
              <a:t>‹#›</a:t>
            </a:fld>
            <a:endParaRPr lang="en-US"/>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US"/>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399"/>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399"/>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11/1/2017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1D8BD707-D9CF-40AE-B4C6-C98DA3205C09}" type="datetimeFigureOut">
              <a:rPr lang="en-US" smtClean="0"/>
              <a:pPr/>
              <a:t>11/1/2017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 y="304800"/>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B6F15528-21DE-4FAA-801E-634DDDAF4B2B}" type="slidenum">
              <a:rPr lang="en-US" smtClean="0"/>
              <a:pPr/>
              <a:t>‹#›</a:t>
            </a:fld>
            <a:endParaRPr lang="en-US"/>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162800" y="274638"/>
            <a:ext cx="1676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52399" y="152400"/>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1D8BD707-D9CF-40AE-B4C6-C98DA3205C09}" type="datetimeFigureOut">
              <a:rPr lang="en-US" smtClean="0"/>
              <a:pPr/>
              <a:t>11/1/2017</a:t>
            </a:fld>
            <a:endParaRPr lang="en-US"/>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US"/>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66800" y="5943600"/>
            <a:ext cx="5181600" cy="609600"/>
          </a:xfrm>
        </p:spPr>
        <p:txBody>
          <a:bodyPr>
            <a:noAutofit/>
          </a:bodyPr>
          <a:lstStyle/>
          <a:p>
            <a:r>
              <a:rPr lang="en-GB" sz="2400" i="1" dirty="0">
                <a:solidFill>
                  <a:schemeClr val="bg1"/>
                </a:solidFill>
              </a:rPr>
              <a:t>Dave A Williams BSc.(hons), MSc.</a:t>
            </a:r>
          </a:p>
        </p:txBody>
      </p:sp>
      <p:sp>
        <p:nvSpPr>
          <p:cNvPr id="2" name="Title 1"/>
          <p:cNvSpPr>
            <a:spLocks noGrp="1"/>
          </p:cNvSpPr>
          <p:nvPr>
            <p:ph type="title"/>
          </p:nvPr>
        </p:nvSpPr>
        <p:spPr/>
        <p:txBody>
          <a:bodyPr/>
          <a:lstStyle/>
          <a:p>
            <a:pPr algn="ctr"/>
            <a:r>
              <a:rPr lang="en-GB" b="1" u="sng" dirty="0">
                <a:solidFill>
                  <a:schemeClr val="accent2">
                    <a:lumMod val="60000"/>
                    <a:lumOff val="40000"/>
                  </a:schemeClr>
                </a:solidFill>
              </a:rPr>
              <a:t>Types of Academic Writing</a:t>
            </a:r>
          </a:p>
        </p:txBody>
      </p:sp>
      <p:sp>
        <p:nvSpPr>
          <p:cNvPr id="4" name="Subtitle 2"/>
          <p:cNvSpPr txBox="1">
            <a:spLocks/>
          </p:cNvSpPr>
          <p:nvPr/>
        </p:nvSpPr>
        <p:spPr>
          <a:xfrm>
            <a:off x="7162800" y="304800"/>
            <a:ext cx="1676400" cy="1410929"/>
          </a:xfrm>
          <a:prstGeom prst="rect">
            <a:avLst/>
          </a:prstGeom>
          <a:solidFill>
            <a:srgbClr val="FFFF00"/>
          </a:solidFill>
          <a:ln w="76200">
            <a:solidFill>
              <a:srgbClr val="FFC000"/>
            </a:solidFill>
          </a:ln>
        </p:spPr>
        <p:txBody>
          <a:bodyPr vert="horz" lIns="91440" tIns="45720" rIns="91440" bIns="45720" rtlCol="0" anchor="ctr">
            <a:noAutofit/>
          </a:bodyPr>
          <a:lstStyle>
            <a:lvl1pPr marL="0" indent="0" algn="l" defTabSz="914400" rtl="0" eaLnBrk="1" latinLnBrk="0" hangingPunct="1">
              <a:spcBef>
                <a:spcPct val="20000"/>
              </a:spcBef>
              <a:buClr>
                <a:schemeClr val="accent1"/>
              </a:buClr>
              <a:buFont typeface="Wingdings 2" pitchFamily="18" charset="2"/>
              <a:buNone/>
              <a:defRPr sz="1900" kern="1200" spc="150" baseline="0">
                <a:solidFill>
                  <a:srgbClr val="FFFFFF"/>
                </a:solidFill>
                <a:latin typeface="+mn-lt"/>
                <a:ea typeface="+mn-ea"/>
                <a:cs typeface="+mn-cs"/>
              </a:defRPr>
            </a:lvl1pPr>
            <a:lvl2pPr marL="457200" indent="0" algn="ctr"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6"/>
              </a:buClr>
              <a:buFont typeface="Wingdings" pitchFamily="2" charset="2"/>
              <a:buNone/>
              <a:defRPr sz="1300" kern="1200" spc="1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Font typeface="Wingdings" pitchFamily="2" charset="2"/>
              <a:buNone/>
              <a:defRPr sz="12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2"/>
              </a:buClr>
              <a:buFont typeface="Wingdings" pitchFamily="2" charset="2"/>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3"/>
              </a:buClr>
              <a:buFont typeface="Wingdings" pitchFamily="2" charset="2"/>
              <a:buNone/>
              <a:defRPr sz="12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5"/>
              </a:buClr>
              <a:buFont typeface="Wingdings" pitchFamily="2" charset="2"/>
              <a:buNone/>
              <a:defRPr sz="1200" kern="1200">
                <a:solidFill>
                  <a:schemeClr val="tx1">
                    <a:tint val="75000"/>
                  </a:schemeClr>
                </a:solidFill>
                <a:latin typeface="+mn-lt"/>
                <a:ea typeface="+mn-ea"/>
                <a:cs typeface="+mn-cs"/>
              </a:defRPr>
            </a:lvl9pPr>
          </a:lstStyle>
          <a:p>
            <a:pPr algn="ctr"/>
            <a:r>
              <a:rPr lang="en-GB" sz="3200" i="1" dirty="0">
                <a:solidFill>
                  <a:srgbClr val="C00000"/>
                </a:solidFill>
              </a:rPr>
              <a:t>STUDY SKILLS</a:t>
            </a:r>
          </a:p>
        </p:txBody>
      </p:sp>
    </p:spTree>
    <p:extLst>
      <p:ext uri="{BB962C8B-B14F-4D97-AF65-F5344CB8AC3E}">
        <p14:creationId xmlns:p14="http://schemas.microsoft.com/office/powerpoint/2010/main" val="842995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400" dirty="0"/>
              <a:t>The purpose of this presentation is to give a general overview of appropriate academic writing methods. </a:t>
            </a:r>
          </a:p>
          <a:p>
            <a:pPr marL="45720" indent="0" algn="just">
              <a:buNone/>
            </a:pPr>
            <a:endParaRPr lang="en-GB" sz="2400" dirty="0"/>
          </a:p>
          <a:p>
            <a:pPr marL="45720" indent="0" algn="just">
              <a:buNone/>
            </a:pPr>
            <a:r>
              <a:rPr lang="en-GB" sz="2400" dirty="0"/>
              <a:t>By the end of this presentation you should be aware of the following key areas –</a:t>
            </a:r>
          </a:p>
          <a:p>
            <a:pPr marL="45720" indent="0" algn="just">
              <a:buNone/>
            </a:pPr>
            <a:r>
              <a:rPr lang="en-GB" sz="2400" dirty="0"/>
              <a:t> </a:t>
            </a:r>
          </a:p>
          <a:p>
            <a:pPr marL="449263" algn="just"/>
            <a:r>
              <a:rPr lang="en-GB" sz="2400" dirty="0"/>
              <a:t>Academic terminology</a:t>
            </a:r>
          </a:p>
          <a:p>
            <a:pPr marL="449263" algn="just"/>
            <a:r>
              <a:rPr lang="en-GB" sz="2400" dirty="0"/>
              <a:t>Essays and reports</a:t>
            </a:r>
          </a:p>
          <a:p>
            <a:pPr marL="449263" algn="just"/>
            <a:r>
              <a:rPr lang="en-GB" sz="2400" dirty="0"/>
              <a:t>Referencing</a:t>
            </a:r>
          </a:p>
          <a:p>
            <a:pPr marL="449263" algn="just"/>
            <a:r>
              <a:rPr lang="en-GB" sz="2400" dirty="0"/>
              <a:t>Word counts</a:t>
            </a:r>
          </a:p>
          <a:p>
            <a:pPr marL="449263" algn="just"/>
            <a:endParaRPr lang="en-GB" sz="2400" dirty="0"/>
          </a:p>
        </p:txBody>
      </p:sp>
      <p:sp>
        <p:nvSpPr>
          <p:cNvPr id="2" name="Title 1"/>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379400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55847"/>
            <a:ext cx="8839200" cy="1054394"/>
          </a:xfrm>
        </p:spPr>
        <p:txBody>
          <a:bodyPr/>
          <a:lstStyle/>
          <a:p>
            <a:r>
              <a:rPr lang="en-GB" altLang="en-US" sz="2800" cap="none" dirty="0"/>
              <a:t>GLOSSARY OF ACADEMIC KEY WORDS </a:t>
            </a:r>
            <a:br>
              <a:rPr lang="en-GB" altLang="en-US" sz="2400" cap="none" dirty="0"/>
            </a:br>
            <a:r>
              <a:rPr lang="en-US" altLang="en-US" sz="1800" b="1" cap="none" dirty="0">
                <a:cs typeface="Arial" pitchFamily="34" charset="0"/>
              </a:rPr>
              <a:t>ADAPTED FROM COTTRELL.S. (2003) </a:t>
            </a:r>
            <a:r>
              <a:rPr lang="en-US" altLang="en-US" sz="1800" b="1" i="1" cap="none" dirty="0">
                <a:cs typeface="Arial" pitchFamily="34" charset="0"/>
              </a:rPr>
              <a:t>THE STUDY SKILLS HANDBOOK.</a:t>
            </a:r>
            <a:r>
              <a:rPr lang="en-US" altLang="en-US" sz="1800" b="1" cap="none" dirty="0">
                <a:cs typeface="Arial" pitchFamily="34" charset="0"/>
              </a:rPr>
              <a:t> </a:t>
            </a:r>
            <a:endParaRPr lang="en-GB" sz="1800" b="1" cap="none" dirty="0"/>
          </a:p>
        </p:txBody>
      </p:sp>
      <p:graphicFrame>
        <p:nvGraphicFramePr>
          <p:cNvPr id="4" name="Table 3"/>
          <p:cNvGraphicFramePr>
            <a:graphicFrameLocks noGrp="1"/>
          </p:cNvGraphicFramePr>
          <p:nvPr>
            <p:extLst>
              <p:ext uri="{D42A27DB-BD31-4B8C-83A1-F6EECF244321}">
                <p14:modId xmlns:p14="http://schemas.microsoft.com/office/powerpoint/2010/main" val="2929320846"/>
              </p:ext>
            </p:extLst>
          </p:nvPr>
        </p:nvGraphicFramePr>
        <p:xfrm>
          <a:off x="533400" y="2057400"/>
          <a:ext cx="8229600" cy="4010658"/>
        </p:xfrm>
        <a:graphic>
          <a:graphicData uri="http://schemas.openxmlformats.org/drawingml/2006/table">
            <a:tbl>
              <a:tblPr/>
              <a:tblGrid>
                <a:gridCol w="2389239">
                  <a:extLst>
                    <a:ext uri="{9D8B030D-6E8A-4147-A177-3AD203B41FA5}">
                      <a16:colId xmlns:a16="http://schemas.microsoft.com/office/drawing/2014/main" val="20000"/>
                    </a:ext>
                  </a:extLst>
                </a:gridCol>
                <a:gridCol w="5840361">
                  <a:extLst>
                    <a:ext uri="{9D8B030D-6E8A-4147-A177-3AD203B41FA5}">
                      <a16:colId xmlns:a16="http://schemas.microsoft.com/office/drawing/2014/main" val="20001"/>
                    </a:ext>
                  </a:extLst>
                </a:gridCol>
              </a:tblGrid>
              <a:tr h="471382">
                <a:tc>
                  <a:txBody>
                    <a:bodyPr/>
                    <a:lstStyle/>
                    <a:p>
                      <a:pPr algn="l" fontAlgn="t"/>
                      <a:r>
                        <a:rPr lang="en-GB" sz="2000" dirty="0">
                          <a:effectLst/>
                          <a:latin typeface="inherit"/>
                        </a:rPr>
                        <a:t>Account for</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Give reasons for: explain why something happens.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0"/>
                  </a:ext>
                </a:extLst>
              </a:tr>
              <a:tr h="902742">
                <a:tc>
                  <a:txBody>
                    <a:bodyPr/>
                    <a:lstStyle/>
                    <a:p>
                      <a:pPr algn="l" fontAlgn="t"/>
                      <a:r>
                        <a:rPr lang="en-GB" sz="2000">
                          <a:effectLst/>
                          <a:latin typeface="inherit"/>
                        </a:rPr>
                        <a:t>Analyse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Examine something in very close detail and from a number of angles. Identify the important points and chief features, and understand their relationships.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1"/>
                  </a:ext>
                </a:extLst>
              </a:tr>
              <a:tr h="615169">
                <a:tc>
                  <a:txBody>
                    <a:bodyPr/>
                    <a:lstStyle/>
                    <a:p>
                      <a:pPr algn="l" fontAlgn="t"/>
                      <a:r>
                        <a:rPr lang="en-GB" sz="2000">
                          <a:effectLst/>
                          <a:latin typeface="inherit"/>
                        </a:rPr>
                        <a:t>Argue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Present a case for and against a proposal or statement and present your own opinion at the end.</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2"/>
                  </a:ext>
                </a:extLst>
              </a:tr>
              <a:tr h="471382">
                <a:tc>
                  <a:txBody>
                    <a:bodyPr/>
                    <a:lstStyle/>
                    <a:p>
                      <a:pPr algn="l" fontAlgn="t"/>
                      <a:r>
                        <a:rPr lang="en-GB" sz="2000">
                          <a:effectLst/>
                          <a:latin typeface="inherit"/>
                        </a:rPr>
                        <a:t>Compare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Show how two or more things are similar.</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3"/>
                  </a:ext>
                </a:extLst>
              </a:tr>
              <a:tr h="758956">
                <a:tc>
                  <a:txBody>
                    <a:bodyPr/>
                    <a:lstStyle/>
                    <a:p>
                      <a:pPr algn="l" fontAlgn="t"/>
                      <a:r>
                        <a:rPr lang="en-GB" sz="2000">
                          <a:effectLst/>
                          <a:latin typeface="inherit"/>
                        </a:rPr>
                        <a:t>Contrast</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Look at two or more things and draw out differences. State whether the differences are significant.</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4"/>
                  </a:ext>
                </a:extLst>
              </a:tr>
              <a:tr h="615169">
                <a:tc>
                  <a:txBody>
                    <a:bodyPr/>
                    <a:lstStyle/>
                    <a:p>
                      <a:pPr algn="l" fontAlgn="t"/>
                      <a:r>
                        <a:rPr lang="en-GB" sz="2000">
                          <a:effectLst/>
                          <a:latin typeface="inherit"/>
                        </a:rPr>
                        <a:t>Critically evaluate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Weigh arguments for and against something, assess the strength of evidence on both sides.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054905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55847"/>
            <a:ext cx="8839200" cy="1054394"/>
          </a:xfrm>
        </p:spPr>
        <p:txBody>
          <a:bodyPr/>
          <a:lstStyle/>
          <a:p>
            <a:r>
              <a:rPr lang="en-GB" altLang="en-US" sz="2800" cap="none" dirty="0"/>
              <a:t>GLOSSARY OF ACADEMIC KEY WORDS </a:t>
            </a:r>
            <a:br>
              <a:rPr lang="en-GB" altLang="en-US" sz="2400" cap="none" dirty="0"/>
            </a:br>
            <a:r>
              <a:rPr lang="en-US" altLang="en-US" sz="1800" b="1" cap="none" dirty="0">
                <a:cs typeface="Arial" pitchFamily="34" charset="0"/>
              </a:rPr>
              <a:t>ADAPTED FROM COTTRELL.S. (2003) </a:t>
            </a:r>
            <a:r>
              <a:rPr lang="en-US" altLang="en-US" sz="1800" b="1" i="1" cap="none" dirty="0">
                <a:cs typeface="Arial" pitchFamily="34" charset="0"/>
              </a:rPr>
              <a:t>THE STUDY SKILLS HANDBOOK.</a:t>
            </a:r>
            <a:r>
              <a:rPr lang="en-US" altLang="en-US" sz="1800" b="1" cap="none" dirty="0">
                <a:cs typeface="Arial" pitchFamily="34" charset="0"/>
              </a:rPr>
              <a:t> </a:t>
            </a:r>
            <a:endParaRPr lang="en-GB" sz="1800" b="1" cap="none" dirty="0"/>
          </a:p>
        </p:txBody>
      </p:sp>
      <p:graphicFrame>
        <p:nvGraphicFramePr>
          <p:cNvPr id="4" name="Table 3"/>
          <p:cNvGraphicFramePr>
            <a:graphicFrameLocks noGrp="1"/>
          </p:cNvGraphicFramePr>
          <p:nvPr>
            <p:extLst>
              <p:ext uri="{D42A27DB-BD31-4B8C-83A1-F6EECF244321}">
                <p14:modId xmlns:p14="http://schemas.microsoft.com/office/powerpoint/2010/main" val="3746664892"/>
              </p:ext>
            </p:extLst>
          </p:nvPr>
        </p:nvGraphicFramePr>
        <p:xfrm>
          <a:off x="228600" y="1727800"/>
          <a:ext cx="8686800" cy="4901599"/>
        </p:xfrm>
        <a:graphic>
          <a:graphicData uri="http://schemas.openxmlformats.org/drawingml/2006/table">
            <a:tbl>
              <a:tblPr/>
              <a:tblGrid>
                <a:gridCol w="1600200">
                  <a:extLst>
                    <a:ext uri="{9D8B030D-6E8A-4147-A177-3AD203B41FA5}">
                      <a16:colId xmlns:a16="http://schemas.microsoft.com/office/drawing/2014/main" val="20000"/>
                    </a:ext>
                  </a:extLst>
                </a:gridCol>
                <a:gridCol w="7086600">
                  <a:extLst>
                    <a:ext uri="{9D8B030D-6E8A-4147-A177-3AD203B41FA5}">
                      <a16:colId xmlns:a16="http://schemas.microsoft.com/office/drawing/2014/main" val="20001"/>
                    </a:ext>
                  </a:extLst>
                </a:gridCol>
              </a:tblGrid>
              <a:tr h="619272">
                <a:tc>
                  <a:txBody>
                    <a:bodyPr/>
                    <a:lstStyle/>
                    <a:p>
                      <a:pPr algn="l" fontAlgn="t"/>
                      <a:r>
                        <a:rPr lang="en-GB" sz="2000" dirty="0">
                          <a:effectLst/>
                          <a:latin typeface="inherit"/>
                        </a:rPr>
                        <a:t>Account for</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Give reasons for: explain why something happens.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0"/>
                  </a:ext>
                </a:extLst>
              </a:tr>
              <a:tr h="430375">
                <a:tc>
                  <a:txBody>
                    <a:bodyPr/>
                    <a:lstStyle/>
                    <a:p>
                      <a:pPr algn="l" fontAlgn="t"/>
                      <a:r>
                        <a:rPr lang="en-GB" sz="2000" dirty="0">
                          <a:effectLst/>
                          <a:latin typeface="inherit"/>
                        </a:rPr>
                        <a:t>Define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Give the exact meaning of.</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1"/>
                  </a:ext>
                </a:extLst>
              </a:tr>
              <a:tr h="619272">
                <a:tc>
                  <a:txBody>
                    <a:bodyPr/>
                    <a:lstStyle/>
                    <a:p>
                      <a:pPr algn="l" fontAlgn="t"/>
                      <a:r>
                        <a:rPr lang="en-GB" sz="2000">
                          <a:effectLst/>
                          <a:latin typeface="inherit"/>
                        </a:rPr>
                        <a:t>Describe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Give a detailed account of the main features or characteristics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2"/>
                  </a:ext>
                </a:extLst>
              </a:tr>
              <a:tr h="997068">
                <a:tc>
                  <a:txBody>
                    <a:bodyPr/>
                    <a:lstStyle/>
                    <a:p>
                      <a:pPr algn="l" fontAlgn="t"/>
                      <a:r>
                        <a:rPr lang="en-GB" sz="2000" dirty="0">
                          <a:effectLst/>
                          <a:latin typeface="inherit"/>
                        </a:rPr>
                        <a:t>Discuss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Write about the most important characteristics of something. Give arguments for and against, look at it from a variety of perspectives.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3"/>
                  </a:ext>
                </a:extLst>
              </a:tr>
              <a:tr h="619272">
                <a:tc>
                  <a:txBody>
                    <a:bodyPr/>
                    <a:lstStyle/>
                    <a:p>
                      <a:pPr algn="l" fontAlgn="t"/>
                      <a:r>
                        <a:rPr lang="en-GB" sz="2000">
                          <a:effectLst/>
                          <a:latin typeface="inherit"/>
                        </a:rPr>
                        <a:t>Distinguish</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Identify the differences between two items.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4"/>
                  </a:ext>
                </a:extLst>
              </a:tr>
              <a:tr h="808170">
                <a:tc>
                  <a:txBody>
                    <a:bodyPr/>
                    <a:lstStyle/>
                    <a:p>
                      <a:pPr algn="l" fontAlgn="t"/>
                      <a:r>
                        <a:rPr lang="en-GB" sz="2000">
                          <a:effectLst/>
                          <a:latin typeface="inherit"/>
                        </a:rPr>
                        <a:t>Evaluate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Assess the worth or usefulness of something. Use evidence to support your opinion.</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5"/>
                  </a:ext>
                </a:extLst>
              </a:tr>
              <a:tr h="808170">
                <a:tc>
                  <a:txBody>
                    <a:bodyPr/>
                    <a:lstStyle/>
                    <a:p>
                      <a:pPr algn="l" fontAlgn="t"/>
                      <a:r>
                        <a:rPr lang="en-GB" sz="2000" dirty="0">
                          <a:effectLst/>
                          <a:latin typeface="inherit"/>
                        </a:rPr>
                        <a:t>Examine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Look at something in detail. You may be expected to 'critically evaluate' it as well.</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698841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55847"/>
            <a:ext cx="8839200" cy="1054394"/>
          </a:xfrm>
        </p:spPr>
        <p:txBody>
          <a:bodyPr/>
          <a:lstStyle/>
          <a:p>
            <a:r>
              <a:rPr lang="en-GB" altLang="en-US" sz="2800" cap="none" dirty="0"/>
              <a:t>GLOSSARY OF ACADEMIC KEY WORDS </a:t>
            </a:r>
            <a:br>
              <a:rPr lang="en-GB" altLang="en-US" sz="2400" cap="none" dirty="0"/>
            </a:br>
            <a:r>
              <a:rPr lang="en-US" altLang="en-US" sz="1800" b="1" cap="none" dirty="0">
                <a:cs typeface="Arial" pitchFamily="34" charset="0"/>
              </a:rPr>
              <a:t>ADAPTED FROM COTTRELL.S. (2003) </a:t>
            </a:r>
            <a:r>
              <a:rPr lang="en-US" altLang="en-US" sz="1800" b="1" i="1" cap="none" dirty="0">
                <a:cs typeface="Arial" pitchFamily="34" charset="0"/>
              </a:rPr>
              <a:t>THE STUDY SKILLS HANDBOOK.</a:t>
            </a:r>
            <a:r>
              <a:rPr lang="en-US" altLang="en-US" sz="1800" b="1" cap="none" dirty="0">
                <a:cs typeface="Arial" pitchFamily="34" charset="0"/>
              </a:rPr>
              <a:t> </a:t>
            </a:r>
            <a:endParaRPr lang="en-GB" sz="1800" b="1" cap="none" dirty="0"/>
          </a:p>
        </p:txBody>
      </p:sp>
      <p:graphicFrame>
        <p:nvGraphicFramePr>
          <p:cNvPr id="4" name="Table 3"/>
          <p:cNvGraphicFramePr>
            <a:graphicFrameLocks noGrp="1"/>
          </p:cNvGraphicFramePr>
          <p:nvPr>
            <p:extLst>
              <p:ext uri="{D42A27DB-BD31-4B8C-83A1-F6EECF244321}">
                <p14:modId xmlns:p14="http://schemas.microsoft.com/office/powerpoint/2010/main" val="915342004"/>
              </p:ext>
            </p:extLst>
          </p:nvPr>
        </p:nvGraphicFramePr>
        <p:xfrm>
          <a:off x="381000" y="1828800"/>
          <a:ext cx="8534400" cy="4724399"/>
        </p:xfrm>
        <a:graphic>
          <a:graphicData uri="http://schemas.openxmlformats.org/drawingml/2006/table">
            <a:tbl>
              <a:tblPr/>
              <a:tblGrid>
                <a:gridCol w="1219200">
                  <a:extLst>
                    <a:ext uri="{9D8B030D-6E8A-4147-A177-3AD203B41FA5}">
                      <a16:colId xmlns:a16="http://schemas.microsoft.com/office/drawing/2014/main" val="20000"/>
                    </a:ext>
                  </a:extLst>
                </a:gridCol>
                <a:gridCol w="7315200">
                  <a:extLst>
                    <a:ext uri="{9D8B030D-6E8A-4147-A177-3AD203B41FA5}">
                      <a16:colId xmlns:a16="http://schemas.microsoft.com/office/drawing/2014/main" val="20001"/>
                    </a:ext>
                  </a:extLst>
                </a:gridCol>
              </a:tblGrid>
              <a:tr h="621666">
                <a:tc>
                  <a:txBody>
                    <a:bodyPr/>
                    <a:lstStyle/>
                    <a:p>
                      <a:pPr algn="l" fontAlgn="t"/>
                      <a:r>
                        <a:rPr lang="en-GB" sz="2000" dirty="0">
                          <a:effectLst/>
                          <a:latin typeface="inherit"/>
                        </a:rPr>
                        <a:t>Explain</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Make it clear why something happens or why it is the way it is.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0"/>
                  </a:ext>
                </a:extLst>
              </a:tr>
              <a:tr h="591493">
                <a:tc>
                  <a:txBody>
                    <a:bodyPr/>
                    <a:lstStyle/>
                    <a:p>
                      <a:pPr algn="l" fontAlgn="t"/>
                      <a:r>
                        <a:rPr lang="en-GB" sz="2000">
                          <a:effectLst/>
                          <a:latin typeface="inherit"/>
                        </a:rPr>
                        <a:t>Identify</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Recognise name and briefly describe something.</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1"/>
                  </a:ext>
                </a:extLst>
              </a:tr>
              <a:tr h="766027">
                <a:tc>
                  <a:txBody>
                    <a:bodyPr/>
                    <a:lstStyle/>
                    <a:p>
                      <a:pPr algn="l" fontAlgn="t"/>
                      <a:r>
                        <a:rPr lang="en-GB" sz="2000">
                          <a:effectLst/>
                          <a:latin typeface="inherit"/>
                        </a:rPr>
                        <a:t>Illustrate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Use examples to further explain or justify something. Could be visual or verbal.</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2"/>
                  </a:ext>
                </a:extLst>
              </a:tr>
              <a:tr h="766027">
                <a:tc>
                  <a:txBody>
                    <a:bodyPr/>
                    <a:lstStyle/>
                    <a:p>
                      <a:pPr algn="l" fontAlgn="t"/>
                      <a:r>
                        <a:rPr lang="en-GB" sz="2000">
                          <a:effectLst/>
                          <a:latin typeface="inherit"/>
                        </a:rPr>
                        <a:t>Interpret</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Explain the meaning or significance of information or data that you are presenting.</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3"/>
                  </a:ext>
                </a:extLst>
              </a:tr>
              <a:tr h="591493">
                <a:tc>
                  <a:txBody>
                    <a:bodyPr/>
                    <a:lstStyle/>
                    <a:p>
                      <a:pPr algn="l" fontAlgn="t"/>
                      <a:r>
                        <a:rPr lang="en-GB" sz="2000">
                          <a:effectLst/>
                          <a:latin typeface="inherit"/>
                        </a:rPr>
                        <a:t>Justify</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Provide evidence that supports an argument or idea.</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4"/>
                  </a:ext>
                </a:extLst>
              </a:tr>
              <a:tr h="621666">
                <a:tc>
                  <a:txBody>
                    <a:bodyPr/>
                    <a:lstStyle/>
                    <a:p>
                      <a:pPr algn="l" fontAlgn="t"/>
                      <a:r>
                        <a:rPr lang="en-GB" sz="2000">
                          <a:effectLst/>
                          <a:latin typeface="inherit"/>
                        </a:rPr>
                        <a:t>Outline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a:effectLst/>
                          <a:latin typeface="inherit"/>
                        </a:rPr>
                        <a:t>Give only the main points, show only the main structure.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5"/>
                  </a:ext>
                </a:extLst>
              </a:tr>
              <a:tr h="766027">
                <a:tc>
                  <a:txBody>
                    <a:bodyPr/>
                    <a:lstStyle/>
                    <a:p>
                      <a:pPr algn="l" fontAlgn="t"/>
                      <a:r>
                        <a:rPr lang="en-GB" sz="2000" dirty="0">
                          <a:effectLst/>
                          <a:latin typeface="inherit"/>
                        </a:rPr>
                        <a:t>Prove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Present evidence in a logical structure to support an argument for a point of view.</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725903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55847"/>
            <a:ext cx="8839200" cy="1054394"/>
          </a:xfrm>
        </p:spPr>
        <p:txBody>
          <a:bodyPr/>
          <a:lstStyle/>
          <a:p>
            <a:r>
              <a:rPr lang="en-GB" altLang="en-US" sz="2800" cap="none" dirty="0"/>
              <a:t>GLOSSARY OF ACADEMIC KEY WORDS </a:t>
            </a:r>
            <a:br>
              <a:rPr lang="en-GB" altLang="en-US" sz="2400" cap="none" dirty="0"/>
            </a:br>
            <a:r>
              <a:rPr lang="en-US" altLang="en-US" sz="1800" b="1" cap="none" dirty="0">
                <a:cs typeface="Arial" pitchFamily="34" charset="0"/>
              </a:rPr>
              <a:t>ADAPTED FROM COTTRELL.S. (2003) </a:t>
            </a:r>
            <a:r>
              <a:rPr lang="en-US" altLang="en-US" sz="1800" b="1" i="1" cap="none" dirty="0">
                <a:cs typeface="Arial" pitchFamily="34" charset="0"/>
              </a:rPr>
              <a:t>THE STUDY SKILLS HANDBOOK.</a:t>
            </a:r>
            <a:r>
              <a:rPr lang="en-US" altLang="en-US" sz="1800" b="1" cap="none" dirty="0">
                <a:cs typeface="Arial" pitchFamily="34" charset="0"/>
              </a:rPr>
              <a:t> </a:t>
            </a:r>
            <a:endParaRPr lang="en-GB" sz="1800" b="1" cap="none" dirty="0"/>
          </a:p>
        </p:txBody>
      </p:sp>
      <p:graphicFrame>
        <p:nvGraphicFramePr>
          <p:cNvPr id="4" name="Table 3"/>
          <p:cNvGraphicFramePr>
            <a:graphicFrameLocks noGrp="1"/>
          </p:cNvGraphicFramePr>
          <p:nvPr>
            <p:extLst>
              <p:ext uri="{D42A27DB-BD31-4B8C-83A1-F6EECF244321}">
                <p14:modId xmlns:p14="http://schemas.microsoft.com/office/powerpoint/2010/main" val="1478035689"/>
              </p:ext>
            </p:extLst>
          </p:nvPr>
        </p:nvGraphicFramePr>
        <p:xfrm>
          <a:off x="228600" y="1676400"/>
          <a:ext cx="8686800" cy="4953002"/>
        </p:xfrm>
        <a:graphic>
          <a:graphicData uri="http://schemas.openxmlformats.org/drawingml/2006/table">
            <a:tbl>
              <a:tblPr/>
              <a:tblGrid>
                <a:gridCol w="1219200">
                  <a:extLst>
                    <a:ext uri="{9D8B030D-6E8A-4147-A177-3AD203B41FA5}">
                      <a16:colId xmlns:a16="http://schemas.microsoft.com/office/drawing/2014/main" val="20000"/>
                    </a:ext>
                  </a:extLst>
                </a:gridCol>
                <a:gridCol w="7467600">
                  <a:extLst>
                    <a:ext uri="{9D8B030D-6E8A-4147-A177-3AD203B41FA5}">
                      <a16:colId xmlns:a16="http://schemas.microsoft.com/office/drawing/2014/main" val="20001"/>
                    </a:ext>
                  </a:extLst>
                </a:gridCol>
              </a:tblGrid>
              <a:tr h="944835">
                <a:tc>
                  <a:txBody>
                    <a:bodyPr/>
                    <a:lstStyle/>
                    <a:p>
                      <a:pPr algn="l" fontAlgn="t"/>
                      <a:r>
                        <a:rPr lang="en-GB" sz="1800" dirty="0">
                          <a:effectLst/>
                          <a:latin typeface="inherit"/>
                        </a:rPr>
                        <a:t>Relate (Two meanings)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base"/>
                      <a:r>
                        <a:rPr lang="en-GB" sz="2000" dirty="0">
                          <a:effectLst/>
                          <a:latin typeface="inherit"/>
                        </a:rPr>
                        <a:t>1. Show how ideas / theories/ events etc. are linked or connected.</a:t>
                      </a:r>
                    </a:p>
                    <a:p>
                      <a:pPr algn="l" fontAlgn="base"/>
                      <a:r>
                        <a:rPr lang="en-GB" sz="2000" dirty="0">
                          <a:effectLst/>
                          <a:latin typeface="inherit"/>
                        </a:rPr>
                        <a:t>2. Tell a story. Explain something in a narrative fashion.</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0"/>
                  </a:ext>
                </a:extLst>
              </a:tr>
              <a:tr h="765833">
                <a:tc>
                  <a:txBody>
                    <a:bodyPr/>
                    <a:lstStyle/>
                    <a:p>
                      <a:pPr algn="l" fontAlgn="t"/>
                      <a:r>
                        <a:rPr lang="en-GB" sz="1800" dirty="0">
                          <a:effectLst/>
                          <a:latin typeface="inherit"/>
                        </a:rPr>
                        <a:t>Review</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Survey and comment on the key aspects of something or a range of things.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1"/>
                  </a:ext>
                </a:extLst>
              </a:tr>
              <a:tr h="586831">
                <a:tc>
                  <a:txBody>
                    <a:bodyPr/>
                    <a:lstStyle/>
                    <a:p>
                      <a:pPr algn="l" fontAlgn="t"/>
                      <a:r>
                        <a:rPr lang="en-GB" sz="1800" dirty="0">
                          <a:effectLst/>
                          <a:latin typeface="inherit"/>
                        </a:rPr>
                        <a:t>State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Give the main features clearly and simply.</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2"/>
                  </a:ext>
                </a:extLst>
              </a:tr>
              <a:tr h="586831">
                <a:tc>
                  <a:txBody>
                    <a:bodyPr/>
                    <a:lstStyle/>
                    <a:p>
                      <a:pPr algn="l" fontAlgn="t"/>
                      <a:r>
                        <a:rPr lang="en-GB" sz="1800" dirty="0">
                          <a:effectLst/>
                          <a:latin typeface="inherit"/>
                        </a:rPr>
                        <a:t>Summarise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Draw out the main points, omitting detail and examples.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3"/>
                  </a:ext>
                </a:extLst>
              </a:tr>
              <a:tr h="1123837">
                <a:tc>
                  <a:txBody>
                    <a:bodyPr/>
                    <a:lstStyle/>
                    <a:p>
                      <a:pPr algn="l" fontAlgn="t"/>
                      <a:r>
                        <a:rPr lang="en-GB" sz="1800" dirty="0">
                          <a:effectLst/>
                          <a:latin typeface="inherit"/>
                        </a:rPr>
                        <a:t>To what extent…</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How far is something true, or contributes to a final outcome. Also how far is it not true? In academic writing the answer is usually somewhere in the middle.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4"/>
                  </a:ext>
                </a:extLst>
              </a:tr>
              <a:tr h="944835">
                <a:tc>
                  <a:txBody>
                    <a:bodyPr/>
                    <a:lstStyle/>
                    <a:p>
                      <a:pPr algn="l" fontAlgn="t"/>
                      <a:r>
                        <a:rPr lang="en-GB" sz="1800" dirty="0">
                          <a:effectLst/>
                          <a:latin typeface="inherit"/>
                        </a:rPr>
                        <a:t>Trace</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tc>
                  <a:txBody>
                    <a:bodyPr/>
                    <a:lstStyle/>
                    <a:p>
                      <a:pPr algn="l" fontAlgn="t"/>
                      <a:r>
                        <a:rPr lang="en-GB" sz="2000" dirty="0">
                          <a:effectLst/>
                          <a:latin typeface="inherit"/>
                        </a:rPr>
                        <a:t>Describe the development of something; follow the order of different stages in an event or process.</a:t>
                      </a:r>
                    </a:p>
                  </a:txBody>
                  <a:tcPr marL="29223" marR="29223" marT="29223" marB="29223">
                    <a:lnL w="9525" cap="flat" cmpd="sng" algn="ctr">
                      <a:solidFill>
                        <a:srgbClr val="330033"/>
                      </a:solidFill>
                      <a:prstDash val="solid"/>
                      <a:round/>
                      <a:headEnd type="none" w="med" len="med"/>
                      <a:tailEnd type="none" w="med" len="med"/>
                    </a:lnL>
                    <a:lnR w="9525" cap="flat" cmpd="sng" algn="ctr">
                      <a:solidFill>
                        <a:srgbClr val="330033"/>
                      </a:solidFill>
                      <a:prstDash val="solid"/>
                      <a:round/>
                      <a:headEnd type="none" w="med" len="med"/>
                      <a:tailEnd type="none" w="med" len="med"/>
                    </a:lnR>
                    <a:lnT w="9525" cap="flat" cmpd="sng" algn="ctr">
                      <a:solidFill>
                        <a:srgbClr val="330033"/>
                      </a:solidFill>
                      <a:prstDash val="solid"/>
                      <a:round/>
                      <a:headEnd type="none" w="med" len="med"/>
                      <a:tailEnd type="none" w="med" len="med"/>
                    </a:lnT>
                    <a:lnB w="9525" cap="flat" cmpd="sng" algn="ctr">
                      <a:solidFill>
                        <a:srgbClr val="330033"/>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648462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Essay and report writing is an area that confuses many people. Despite having some similarities, they both are written in different styles. </a:t>
            </a:r>
          </a:p>
          <a:p>
            <a:pPr marL="45720" indent="0" algn="just">
              <a:buNone/>
            </a:pPr>
            <a:endParaRPr lang="en-GB" sz="2800" dirty="0"/>
          </a:p>
          <a:p>
            <a:pPr marL="45720" indent="0" algn="just">
              <a:buNone/>
            </a:pPr>
            <a:r>
              <a:rPr lang="en-GB" sz="2800" dirty="0"/>
              <a:t>Both Essays and Reports must be written in a formal academic style while carefully checking grammar, spelling, and presentations. </a:t>
            </a:r>
          </a:p>
        </p:txBody>
      </p:sp>
      <p:sp>
        <p:nvSpPr>
          <p:cNvPr id="2" name="Title 1"/>
          <p:cNvSpPr>
            <a:spLocks noGrp="1"/>
          </p:cNvSpPr>
          <p:nvPr>
            <p:ph type="title"/>
          </p:nvPr>
        </p:nvSpPr>
        <p:spPr/>
        <p:txBody>
          <a:bodyPr/>
          <a:lstStyle/>
          <a:p>
            <a:r>
              <a:rPr lang="en-GB" dirty="0"/>
              <a:t>Essay vs Report</a:t>
            </a:r>
          </a:p>
        </p:txBody>
      </p:sp>
    </p:spTree>
    <p:extLst>
      <p:ext uri="{BB962C8B-B14F-4D97-AF65-F5344CB8AC3E}">
        <p14:creationId xmlns:p14="http://schemas.microsoft.com/office/powerpoint/2010/main" val="3858273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There are some common features in essay and report writing as both start with an introduction, body with discussions and analysis, and finally conclusions that demonstrate writer’s analytical thinking ability.</a:t>
            </a:r>
          </a:p>
          <a:p>
            <a:pPr marL="45720" indent="0" algn="just">
              <a:buNone/>
            </a:pPr>
            <a:endParaRPr lang="en-GB" sz="2800" dirty="0"/>
          </a:p>
          <a:p>
            <a:pPr marL="45720" indent="0" algn="just">
              <a:buNone/>
            </a:pPr>
            <a:r>
              <a:rPr lang="en-GB" sz="2800" dirty="0"/>
              <a:t>However, there are some significant differences between Essays and Reports, and writers should be well aware of these differences before starting to write. </a:t>
            </a:r>
          </a:p>
        </p:txBody>
      </p:sp>
      <p:sp>
        <p:nvSpPr>
          <p:cNvPr id="2" name="Title 1"/>
          <p:cNvSpPr>
            <a:spLocks noGrp="1"/>
          </p:cNvSpPr>
          <p:nvPr>
            <p:ph type="title"/>
          </p:nvPr>
        </p:nvSpPr>
        <p:spPr/>
        <p:txBody>
          <a:bodyPr/>
          <a:lstStyle/>
          <a:p>
            <a:r>
              <a:rPr lang="en-GB" dirty="0"/>
              <a:t>Essay vs Report</a:t>
            </a:r>
          </a:p>
        </p:txBody>
      </p:sp>
    </p:spTree>
    <p:extLst>
      <p:ext uri="{BB962C8B-B14F-4D97-AF65-F5344CB8AC3E}">
        <p14:creationId xmlns:p14="http://schemas.microsoft.com/office/powerpoint/2010/main" val="726616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The</a:t>
            </a:r>
            <a:r>
              <a:rPr lang="en-GB" sz="2800" b="1" dirty="0"/>
              <a:t> main difference</a:t>
            </a:r>
            <a:r>
              <a:rPr lang="en-GB" sz="2800" dirty="0"/>
              <a:t> between these two types of writings is their </a:t>
            </a:r>
            <a:r>
              <a:rPr lang="en-GB" sz="2800" b="1" dirty="0"/>
              <a:t>purpose</a:t>
            </a:r>
            <a:r>
              <a:rPr lang="en-GB" sz="2800" dirty="0"/>
              <a:t>-</a:t>
            </a:r>
          </a:p>
          <a:p>
            <a:pPr marL="45720" indent="0" algn="just">
              <a:buNone/>
            </a:pPr>
            <a:endParaRPr lang="en-GB" sz="2800" dirty="0"/>
          </a:p>
          <a:p>
            <a:pPr algn="just"/>
            <a:r>
              <a:rPr lang="en-GB" sz="2800" dirty="0"/>
              <a:t>An </a:t>
            </a:r>
            <a:r>
              <a:rPr lang="en-GB" sz="2800" b="1" dirty="0"/>
              <a:t>essay presents writer’s personal ideas and opinions about a certain topic</a:t>
            </a:r>
            <a:r>
              <a:rPr lang="en-GB" sz="2800" dirty="0"/>
              <a:t> </a:t>
            </a:r>
          </a:p>
          <a:p>
            <a:pPr algn="just"/>
            <a:endParaRPr lang="en-GB" sz="2800" dirty="0"/>
          </a:p>
          <a:p>
            <a:pPr algn="just"/>
            <a:r>
              <a:rPr lang="en-GB" sz="2800" dirty="0"/>
              <a:t>A</a:t>
            </a:r>
            <a:r>
              <a:rPr lang="en-GB" sz="2800" b="1" dirty="0"/>
              <a:t> report provides unbiased information about a certain issue.</a:t>
            </a:r>
            <a:endParaRPr lang="en-GB" sz="2800" dirty="0"/>
          </a:p>
        </p:txBody>
      </p:sp>
      <p:sp>
        <p:nvSpPr>
          <p:cNvPr id="2" name="Title 1"/>
          <p:cNvSpPr>
            <a:spLocks noGrp="1"/>
          </p:cNvSpPr>
          <p:nvPr>
            <p:ph type="title"/>
          </p:nvPr>
        </p:nvSpPr>
        <p:spPr/>
        <p:txBody>
          <a:bodyPr/>
          <a:lstStyle/>
          <a:p>
            <a:r>
              <a:rPr lang="en-GB" dirty="0"/>
              <a:t>Essay vs Report</a:t>
            </a:r>
          </a:p>
        </p:txBody>
      </p:sp>
    </p:spTree>
    <p:extLst>
      <p:ext uri="{BB962C8B-B14F-4D97-AF65-F5344CB8AC3E}">
        <p14:creationId xmlns:p14="http://schemas.microsoft.com/office/powerpoint/2010/main" val="2743889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 y="43934"/>
            <a:ext cx="8945880" cy="6814066"/>
          </a:xfrm>
          <a:prstGeom prst="rect">
            <a:avLst/>
          </a:prstGeom>
          <a:solidFill>
            <a:schemeClr val="bg1"/>
          </a:solidFill>
          <a:ln>
            <a:solidFill>
              <a:schemeClr val="bg1"/>
            </a:solidFill>
          </a:ln>
        </p:spPr>
        <p:txBody>
          <a:bodyPr wrap="square" rtlCol="0">
            <a:spAutoFit/>
          </a:bodyPr>
          <a:lstStyle/>
          <a:p>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5400" y="59174"/>
            <a:ext cx="6553200" cy="6722626"/>
          </a:xfrm>
        </p:spPr>
      </p:pic>
    </p:spTree>
    <p:extLst>
      <p:ext uri="{BB962C8B-B14F-4D97-AF65-F5344CB8AC3E}">
        <p14:creationId xmlns:p14="http://schemas.microsoft.com/office/powerpoint/2010/main" val="4251433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Similarities</a:t>
            </a:r>
            <a:br>
              <a:rPr lang="en-GB" dirty="0"/>
            </a:br>
            <a:r>
              <a:rPr lang="en-GB" sz="2400" dirty="0"/>
              <a:t>Bradford University School of Management – Effective Learning resource</a:t>
            </a:r>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227" t="15659" r="41211" b="4945"/>
          <a:stretch/>
        </p:blipFill>
        <p:spPr bwMode="auto">
          <a:xfrm>
            <a:off x="304800" y="1790700"/>
            <a:ext cx="41910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141" t="11813" r="39062" b="9890"/>
          <a:stretch/>
        </p:blipFill>
        <p:spPr bwMode="auto">
          <a:xfrm>
            <a:off x="4800600" y="1790700"/>
            <a:ext cx="40767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5280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Differences</a:t>
            </a:r>
            <a:br>
              <a:rPr lang="en-GB" dirty="0"/>
            </a:br>
            <a:r>
              <a:rPr lang="en-GB" sz="2000" dirty="0"/>
              <a:t>Bradford University School of Management – Effective Learning resource</a:t>
            </a:r>
          </a:p>
        </p:txBody>
      </p:sp>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4571" t="12635" r="16406" b="2174"/>
          <a:stretch/>
        </p:blipFill>
        <p:spPr bwMode="auto">
          <a:xfrm>
            <a:off x="301997" y="1751714"/>
            <a:ext cx="4041403" cy="4801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5000" t="12308" r="16094" b="16044"/>
          <a:stretch/>
        </p:blipFill>
        <p:spPr bwMode="auto">
          <a:xfrm>
            <a:off x="4495800" y="1751714"/>
            <a:ext cx="4312919" cy="4801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8897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writing</a:t>
            </a:r>
            <a:br>
              <a:rPr lang="en-GB" dirty="0"/>
            </a:br>
            <a:endParaRPr lang="en-GB" dirty="0"/>
          </a:p>
        </p:txBody>
      </p:sp>
      <p:pic>
        <p:nvPicPr>
          <p:cNvPr id="5" name="Content Placeholder 4"/>
          <p:cNvPicPr>
            <a:picLocks noGrp="1" noChangeAspect="1"/>
          </p:cNvPicPr>
          <p:nvPr>
            <p:ph idx="1"/>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saturation sat="400000"/>
                    </a14:imgEffect>
                    <a14:imgEffect>
                      <a14:brightnessContrast bright="-33000" contrast="70000"/>
                    </a14:imgEffect>
                  </a14:imgLayer>
                </a14:imgProps>
              </a:ext>
              <a:ext uri="{28A0092B-C50C-407E-A947-70E740481C1C}">
                <a14:useLocalDpi xmlns:a14="http://schemas.microsoft.com/office/drawing/2010/main" val="0"/>
              </a:ext>
            </a:extLst>
          </a:blip>
          <a:stretch>
            <a:fillRect/>
          </a:stretch>
        </p:blipFill>
        <p:spPr>
          <a:xfrm>
            <a:off x="152400" y="1524000"/>
            <a:ext cx="8839200" cy="5181600"/>
          </a:xfrm>
        </p:spPr>
      </p:pic>
    </p:spTree>
    <p:extLst>
      <p:ext uri="{BB962C8B-B14F-4D97-AF65-F5344CB8AC3E}">
        <p14:creationId xmlns:p14="http://schemas.microsoft.com/office/powerpoint/2010/main" val="191518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Sections – cover Page</a:t>
            </a:r>
          </a:p>
        </p:txBody>
      </p:sp>
      <p:pic>
        <p:nvPicPr>
          <p:cNvPr id="5122"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5674" t="12659" r="52005" b="51582"/>
          <a:stretch/>
        </p:blipFill>
        <p:spPr bwMode="auto">
          <a:xfrm>
            <a:off x="533400" y="1752600"/>
            <a:ext cx="8263991"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84880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In longer reports it is common to have an abstract or summary page. This is a brief summary of the project, research, experiment etc. and the results or conclusions reached. </a:t>
            </a:r>
          </a:p>
          <a:p>
            <a:pPr marL="45720" indent="0" algn="just">
              <a:buNone/>
            </a:pPr>
            <a:endParaRPr lang="en-GB" sz="2800" dirty="0"/>
          </a:p>
          <a:p>
            <a:pPr marL="45720" indent="0" algn="just">
              <a:buNone/>
            </a:pPr>
            <a:r>
              <a:rPr lang="en-GB" sz="2800" dirty="0"/>
              <a:t>An abstract or summary would normally be no more than a page in length. </a:t>
            </a:r>
          </a:p>
        </p:txBody>
      </p:sp>
      <p:sp>
        <p:nvSpPr>
          <p:cNvPr id="2" name="Title 1"/>
          <p:cNvSpPr>
            <a:spLocks noGrp="1"/>
          </p:cNvSpPr>
          <p:nvPr>
            <p:ph type="title"/>
          </p:nvPr>
        </p:nvSpPr>
        <p:spPr/>
        <p:txBody>
          <a:bodyPr/>
          <a:lstStyle/>
          <a:p>
            <a:r>
              <a:rPr lang="en-GB" dirty="0"/>
              <a:t>Report Sections – Abstract\Executive summary</a:t>
            </a:r>
          </a:p>
        </p:txBody>
      </p:sp>
    </p:spTree>
    <p:extLst>
      <p:ext uri="{BB962C8B-B14F-4D97-AF65-F5344CB8AC3E}">
        <p14:creationId xmlns:p14="http://schemas.microsoft.com/office/powerpoint/2010/main" val="1131719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lnSpcReduction="10000"/>
          </a:bodyPr>
          <a:lstStyle/>
          <a:p>
            <a:pPr marL="45720" indent="0" algn="just">
              <a:buNone/>
            </a:pPr>
            <a:r>
              <a:rPr lang="en-GB" sz="2800" dirty="0"/>
              <a:t>In a lengthy report you would normally include a Contents Page, which would include main chapter headings, any sub-divisions within these and page numbers. </a:t>
            </a:r>
          </a:p>
          <a:p>
            <a:pPr marL="45720" indent="0" algn="just">
              <a:buNone/>
            </a:pPr>
            <a:endParaRPr lang="en-GB" sz="2800" dirty="0"/>
          </a:p>
          <a:p>
            <a:pPr marL="45720" indent="0" algn="just">
              <a:buNone/>
            </a:pPr>
            <a:r>
              <a:rPr lang="en-GB" sz="2800" dirty="0"/>
              <a:t>These chapter headings can be numbered and given numerical subdivisions, e.g.  </a:t>
            </a:r>
          </a:p>
          <a:p>
            <a:pPr marL="45720" indent="0" algn="just">
              <a:buNone/>
            </a:pPr>
            <a:endParaRPr lang="en-GB" sz="2800" dirty="0"/>
          </a:p>
          <a:p>
            <a:pPr marL="45720" indent="0" algn="just">
              <a:buNone/>
            </a:pPr>
            <a:r>
              <a:rPr lang="en-GB" sz="2800" dirty="0"/>
              <a:t>By using the titles under styles in Microsoft word, you can automatically generate your table of contents.</a:t>
            </a:r>
          </a:p>
        </p:txBody>
      </p:sp>
      <p:sp>
        <p:nvSpPr>
          <p:cNvPr id="2" name="Title 1"/>
          <p:cNvSpPr>
            <a:spLocks noGrp="1"/>
          </p:cNvSpPr>
          <p:nvPr>
            <p:ph type="title"/>
          </p:nvPr>
        </p:nvSpPr>
        <p:spPr/>
        <p:txBody>
          <a:bodyPr/>
          <a:lstStyle/>
          <a:p>
            <a:r>
              <a:rPr lang="en-GB" dirty="0"/>
              <a:t>Report Sections – Table Of contents</a:t>
            </a:r>
          </a:p>
        </p:txBody>
      </p:sp>
    </p:spTree>
    <p:extLst>
      <p:ext uri="{BB962C8B-B14F-4D97-AF65-F5344CB8AC3E}">
        <p14:creationId xmlns:p14="http://schemas.microsoft.com/office/powerpoint/2010/main" val="1741133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fontScale="85000" lnSpcReduction="20000"/>
          </a:bodyPr>
          <a:lstStyle/>
          <a:p>
            <a:pPr marL="45720" indent="0" algn="just">
              <a:buNone/>
            </a:pPr>
            <a:r>
              <a:rPr lang="en-GB" sz="2400" dirty="0"/>
              <a:t>1. Introduction  </a:t>
            </a:r>
          </a:p>
          <a:p>
            <a:pPr marL="45720" indent="0" algn="just">
              <a:buNone/>
            </a:pPr>
            <a:r>
              <a:rPr lang="en-GB" sz="2400" dirty="0"/>
              <a:t>2. Organisation Background </a:t>
            </a:r>
          </a:p>
          <a:p>
            <a:pPr marL="45720" indent="0" algn="just">
              <a:buNone/>
            </a:pPr>
            <a:r>
              <a:rPr lang="en-GB" sz="2400" dirty="0"/>
              <a:t>	2.1 History </a:t>
            </a:r>
          </a:p>
          <a:p>
            <a:pPr marL="45720" indent="0" algn="just">
              <a:buNone/>
            </a:pPr>
            <a:r>
              <a:rPr lang="en-GB" sz="2400" dirty="0"/>
              <a:t>	2.2 Geographical features </a:t>
            </a:r>
          </a:p>
          <a:p>
            <a:pPr marL="45720" indent="0" algn="just">
              <a:buNone/>
            </a:pPr>
            <a:r>
              <a:rPr lang="en-GB" sz="2400" dirty="0"/>
              <a:t>	2.3 Current networks </a:t>
            </a:r>
          </a:p>
          <a:p>
            <a:pPr marL="45720" indent="0" algn="just">
              <a:buNone/>
            </a:pPr>
            <a:r>
              <a:rPr lang="en-GB" sz="2400" dirty="0"/>
              <a:t>	2.4 Structure of organisation  </a:t>
            </a:r>
          </a:p>
          <a:p>
            <a:pPr marL="45720" indent="0" algn="just">
              <a:buNone/>
            </a:pPr>
            <a:r>
              <a:rPr lang="en-GB" sz="2400" dirty="0"/>
              <a:t>3. Current Challenges Facing Organisation: </a:t>
            </a:r>
          </a:p>
          <a:p>
            <a:pPr marL="45720" indent="0" algn="just">
              <a:buNone/>
            </a:pPr>
            <a:r>
              <a:rPr lang="en-GB" sz="2400" dirty="0"/>
              <a:t>	3.1 Competition </a:t>
            </a:r>
          </a:p>
          <a:p>
            <a:pPr marL="45720" indent="0" algn="just">
              <a:buNone/>
            </a:pPr>
            <a:r>
              <a:rPr lang="en-GB" sz="2400" dirty="0"/>
              <a:t>	3.2 Changes in Market </a:t>
            </a:r>
          </a:p>
          <a:p>
            <a:pPr marL="45720" indent="0" algn="just">
              <a:buNone/>
            </a:pPr>
            <a:r>
              <a:rPr lang="en-GB" sz="2400" dirty="0"/>
              <a:t>	3.3 Technological Changes   </a:t>
            </a:r>
          </a:p>
          <a:p>
            <a:pPr marL="45720" indent="0" algn="just">
              <a:buNone/>
            </a:pPr>
            <a:r>
              <a:rPr lang="en-GB" sz="2400" dirty="0" err="1"/>
              <a:t>etc</a:t>
            </a:r>
            <a:r>
              <a:rPr lang="en-GB" sz="2400" dirty="0"/>
              <a:t>…</a:t>
            </a:r>
          </a:p>
          <a:p>
            <a:pPr marL="45720" indent="0" algn="just">
              <a:buNone/>
            </a:pPr>
            <a:endParaRPr lang="en-GB" sz="2400" dirty="0"/>
          </a:p>
          <a:p>
            <a:pPr marL="45720" indent="0" algn="just">
              <a:buNone/>
            </a:pPr>
            <a:r>
              <a:rPr lang="en-GB" sz="2400" dirty="0"/>
              <a:t>The headings and sub-headings should also be linked to page numbers to assist a reader to quickly find a particular section of the report. </a:t>
            </a:r>
          </a:p>
        </p:txBody>
      </p:sp>
      <p:sp>
        <p:nvSpPr>
          <p:cNvPr id="2" name="Title 1"/>
          <p:cNvSpPr>
            <a:spLocks noGrp="1"/>
          </p:cNvSpPr>
          <p:nvPr>
            <p:ph type="title"/>
          </p:nvPr>
        </p:nvSpPr>
        <p:spPr/>
        <p:txBody>
          <a:bodyPr/>
          <a:lstStyle/>
          <a:p>
            <a:r>
              <a:rPr lang="en-GB" dirty="0"/>
              <a:t>Report Sections – Table Of contents</a:t>
            </a:r>
          </a:p>
        </p:txBody>
      </p:sp>
    </p:spTree>
    <p:extLst>
      <p:ext uri="{BB962C8B-B14F-4D97-AF65-F5344CB8AC3E}">
        <p14:creationId xmlns:p14="http://schemas.microsoft.com/office/powerpoint/2010/main" val="479740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In the introduction you can introduce the aim and subject of the report. You can tell the reader what to expect: what issue is being explored or evaluated, and if necessary, why.  </a:t>
            </a:r>
          </a:p>
          <a:p>
            <a:pPr marL="45720" indent="0" algn="just">
              <a:buNone/>
            </a:pPr>
            <a:endParaRPr lang="en-GB" sz="2800" dirty="0"/>
          </a:p>
          <a:p>
            <a:pPr marL="45720" indent="0" algn="just">
              <a:buNone/>
            </a:pPr>
            <a:r>
              <a:rPr lang="en-GB" sz="2800" dirty="0"/>
              <a:t>It is often helpful to summarise very briefly the main finding of the report at this point, as this can stimulate the interest of the reader. Grab and keep the attention of the reader in your report. </a:t>
            </a:r>
          </a:p>
          <a:p>
            <a:pPr marL="45720" indent="0" algn="just">
              <a:buNone/>
            </a:pPr>
            <a:endParaRPr lang="en-GB" sz="2400" dirty="0"/>
          </a:p>
        </p:txBody>
      </p:sp>
      <p:sp>
        <p:nvSpPr>
          <p:cNvPr id="2" name="Title 1"/>
          <p:cNvSpPr>
            <a:spLocks noGrp="1"/>
          </p:cNvSpPr>
          <p:nvPr>
            <p:ph type="title"/>
          </p:nvPr>
        </p:nvSpPr>
        <p:spPr/>
        <p:txBody>
          <a:bodyPr/>
          <a:lstStyle/>
          <a:p>
            <a:r>
              <a:rPr lang="en-GB" dirty="0"/>
              <a:t>Report Sections – Introduction</a:t>
            </a:r>
          </a:p>
        </p:txBody>
      </p:sp>
    </p:spTree>
    <p:extLst>
      <p:ext uri="{BB962C8B-B14F-4D97-AF65-F5344CB8AC3E}">
        <p14:creationId xmlns:p14="http://schemas.microsoft.com/office/powerpoint/2010/main" val="1348564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Sometimes sub divided with separate literature review (larger projects).</a:t>
            </a:r>
          </a:p>
          <a:p>
            <a:pPr marL="45720" indent="0" algn="just">
              <a:buNone/>
            </a:pPr>
            <a:endParaRPr lang="en-GB" sz="2800" dirty="0"/>
          </a:p>
          <a:p>
            <a:pPr marL="45720" indent="0" algn="just">
              <a:buNone/>
            </a:pPr>
            <a:r>
              <a:rPr lang="en-GB" sz="2800" dirty="0"/>
              <a:t>Discuss the stages of the subject matter reinforced by independent research.</a:t>
            </a:r>
          </a:p>
          <a:p>
            <a:pPr marL="45720" indent="0" algn="just">
              <a:buNone/>
            </a:pPr>
            <a:endParaRPr lang="en-GB" sz="2800" dirty="0"/>
          </a:p>
          <a:p>
            <a:pPr marL="45720" indent="0" algn="just">
              <a:buNone/>
            </a:pPr>
            <a:r>
              <a:rPr lang="en-GB" sz="2800" dirty="0"/>
              <a:t>Reports relating to practical projects will normally analyse each phase of the chosen life-cycle (systems development).</a:t>
            </a:r>
          </a:p>
          <a:p>
            <a:pPr marL="45720" indent="0" algn="just">
              <a:buNone/>
            </a:pPr>
            <a:endParaRPr lang="en-GB" sz="2400" dirty="0"/>
          </a:p>
        </p:txBody>
      </p:sp>
      <p:sp>
        <p:nvSpPr>
          <p:cNvPr id="2" name="Title 1"/>
          <p:cNvSpPr>
            <a:spLocks noGrp="1"/>
          </p:cNvSpPr>
          <p:nvPr>
            <p:ph type="title"/>
          </p:nvPr>
        </p:nvSpPr>
        <p:spPr/>
        <p:txBody>
          <a:bodyPr/>
          <a:lstStyle/>
          <a:p>
            <a:r>
              <a:rPr lang="en-GB" dirty="0"/>
              <a:t>Report Sections – Main Body</a:t>
            </a:r>
          </a:p>
        </p:txBody>
      </p:sp>
    </p:spTree>
    <p:extLst>
      <p:ext uri="{BB962C8B-B14F-4D97-AF65-F5344CB8AC3E}">
        <p14:creationId xmlns:p14="http://schemas.microsoft.com/office/powerpoint/2010/main" val="2459461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This section should bring the report to a close by pulling together the main points emerging from the report and by giving a relatively brief resume of the main or overall conclusions or recommendations reached. </a:t>
            </a:r>
          </a:p>
        </p:txBody>
      </p:sp>
      <p:sp>
        <p:nvSpPr>
          <p:cNvPr id="2" name="Title 1"/>
          <p:cNvSpPr>
            <a:spLocks noGrp="1"/>
          </p:cNvSpPr>
          <p:nvPr>
            <p:ph type="title"/>
          </p:nvPr>
        </p:nvSpPr>
        <p:spPr/>
        <p:txBody>
          <a:bodyPr/>
          <a:lstStyle/>
          <a:p>
            <a:r>
              <a:rPr lang="en-GB" dirty="0"/>
              <a:t>Report Sections – conclusion and recommendations</a:t>
            </a:r>
          </a:p>
        </p:txBody>
      </p:sp>
    </p:spTree>
    <p:extLst>
      <p:ext uri="{BB962C8B-B14F-4D97-AF65-F5344CB8AC3E}">
        <p14:creationId xmlns:p14="http://schemas.microsoft.com/office/powerpoint/2010/main" val="1480465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The Appendix is the place for lengthy and detailed material that would interfere with the easy flow of reading in the main report. </a:t>
            </a:r>
          </a:p>
          <a:p>
            <a:pPr marL="45720" indent="0" algn="just">
              <a:buNone/>
            </a:pPr>
            <a:endParaRPr lang="en-GB" sz="2800" dirty="0"/>
          </a:p>
          <a:p>
            <a:pPr marL="45720" indent="0" algn="just">
              <a:buNone/>
            </a:pPr>
            <a:r>
              <a:rPr lang="en-GB" sz="2800" dirty="0"/>
              <a:t>They may well contain the key information that you refer to in your report – but the main body of the report should be used to summarise this key information.   </a:t>
            </a:r>
          </a:p>
        </p:txBody>
      </p:sp>
      <p:sp>
        <p:nvSpPr>
          <p:cNvPr id="2" name="Title 1"/>
          <p:cNvSpPr>
            <a:spLocks noGrp="1"/>
          </p:cNvSpPr>
          <p:nvPr>
            <p:ph type="title"/>
          </p:nvPr>
        </p:nvSpPr>
        <p:spPr/>
        <p:txBody>
          <a:bodyPr/>
          <a:lstStyle/>
          <a:p>
            <a:r>
              <a:rPr lang="en-GB" dirty="0"/>
              <a:t>Report Sections – appendices</a:t>
            </a:r>
          </a:p>
        </p:txBody>
      </p:sp>
    </p:spTree>
    <p:extLst>
      <p:ext uri="{BB962C8B-B14F-4D97-AF65-F5344CB8AC3E}">
        <p14:creationId xmlns:p14="http://schemas.microsoft.com/office/powerpoint/2010/main" val="2379470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The appendix items are there for readers to look at if they wish, particularly if they wanted to check the accuracy and validity of your report discussion or conclusions.  </a:t>
            </a:r>
          </a:p>
          <a:p>
            <a:pPr marL="45720" indent="0" algn="just">
              <a:buNone/>
            </a:pPr>
            <a:endParaRPr lang="en-GB" sz="2800" dirty="0"/>
          </a:p>
          <a:p>
            <a:pPr marL="45720" indent="0" algn="just">
              <a:buNone/>
            </a:pPr>
            <a:r>
              <a:rPr lang="en-GB" sz="2800" dirty="0"/>
              <a:t>The appendix would, for example, contain detailed statistical data, computer programs, examples of questionnaires used in any research project.</a:t>
            </a:r>
          </a:p>
        </p:txBody>
      </p:sp>
      <p:sp>
        <p:nvSpPr>
          <p:cNvPr id="2" name="Title 1"/>
          <p:cNvSpPr>
            <a:spLocks noGrp="1"/>
          </p:cNvSpPr>
          <p:nvPr>
            <p:ph type="title"/>
          </p:nvPr>
        </p:nvSpPr>
        <p:spPr/>
        <p:txBody>
          <a:bodyPr/>
          <a:lstStyle/>
          <a:p>
            <a:r>
              <a:rPr lang="en-GB" dirty="0"/>
              <a:t>Report Sections – appendices</a:t>
            </a:r>
          </a:p>
        </p:txBody>
      </p:sp>
    </p:spTree>
    <p:extLst>
      <p:ext uri="{BB962C8B-B14F-4D97-AF65-F5344CB8AC3E}">
        <p14:creationId xmlns:p14="http://schemas.microsoft.com/office/powerpoint/2010/main" val="1105399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400" dirty="0"/>
              <a:t>An essay is a piece of writing that </a:t>
            </a:r>
            <a:r>
              <a:rPr lang="en-GB" sz="2400" b="1" dirty="0"/>
              <a:t>describes, analyses and evaluates a certain topic or an issue</a:t>
            </a:r>
            <a:r>
              <a:rPr lang="en-GB" sz="2400" dirty="0"/>
              <a:t>. </a:t>
            </a:r>
          </a:p>
          <a:p>
            <a:pPr marL="45720" indent="0" algn="just">
              <a:buNone/>
            </a:pPr>
            <a:endParaRPr lang="en-GB" sz="2400" dirty="0"/>
          </a:p>
          <a:p>
            <a:pPr marL="45720" indent="0" algn="just">
              <a:buNone/>
            </a:pPr>
            <a:r>
              <a:rPr lang="en-GB" sz="2400" dirty="0"/>
              <a:t>An essay generally contains a combination of facts, statistics and writer’s personal view and opinions. </a:t>
            </a:r>
          </a:p>
          <a:p>
            <a:pPr marL="45720" indent="0" algn="just">
              <a:buNone/>
            </a:pPr>
            <a:endParaRPr lang="en-GB" sz="2400" dirty="0"/>
          </a:p>
          <a:p>
            <a:pPr marL="45720" indent="0" algn="just">
              <a:buNone/>
            </a:pPr>
            <a:r>
              <a:rPr lang="en-GB" sz="2400" dirty="0"/>
              <a:t>An  essay can be categorised into various types, depending on the nature of the title and the style of the author. Descriptive, Narrative, Argumentative, Persuasive, and Expository are some of these types of Essays. </a:t>
            </a:r>
          </a:p>
          <a:p>
            <a:pPr marL="45720" indent="0" algn="just">
              <a:buNone/>
            </a:pPr>
            <a:endParaRPr lang="en-GB" sz="2400" dirty="0"/>
          </a:p>
        </p:txBody>
      </p:sp>
      <p:sp>
        <p:nvSpPr>
          <p:cNvPr id="2" name="Title 1"/>
          <p:cNvSpPr>
            <a:spLocks noGrp="1"/>
          </p:cNvSpPr>
          <p:nvPr>
            <p:ph type="title"/>
          </p:nvPr>
        </p:nvSpPr>
        <p:spPr/>
        <p:txBody>
          <a:bodyPr/>
          <a:lstStyle/>
          <a:p>
            <a:r>
              <a:rPr lang="en-GB" dirty="0"/>
              <a:t>Essays</a:t>
            </a:r>
          </a:p>
        </p:txBody>
      </p:sp>
    </p:spTree>
    <p:extLst>
      <p:ext uri="{BB962C8B-B14F-4D97-AF65-F5344CB8AC3E}">
        <p14:creationId xmlns:p14="http://schemas.microsoft.com/office/powerpoint/2010/main" val="20177999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400" dirty="0"/>
              <a:t>Though there is no strict format for essay writing, an essay generally includes –</a:t>
            </a:r>
          </a:p>
          <a:p>
            <a:pPr marL="45720" indent="0" algn="just">
              <a:buNone/>
            </a:pPr>
            <a:endParaRPr lang="en-GB" sz="2400" dirty="0"/>
          </a:p>
          <a:p>
            <a:pPr algn="just"/>
            <a:r>
              <a:rPr lang="en-GB" sz="2400" dirty="0"/>
              <a:t>An introduction </a:t>
            </a:r>
          </a:p>
          <a:p>
            <a:pPr algn="just"/>
            <a:r>
              <a:rPr lang="en-GB" sz="2400" dirty="0"/>
              <a:t>Body</a:t>
            </a:r>
          </a:p>
          <a:p>
            <a:pPr algn="just"/>
            <a:r>
              <a:rPr lang="en-GB" sz="2400" dirty="0"/>
              <a:t>Conclusion</a:t>
            </a:r>
          </a:p>
          <a:p>
            <a:pPr marL="45720" indent="0" algn="just">
              <a:buNone/>
            </a:pPr>
            <a:endParaRPr lang="en-GB" sz="2400" dirty="0"/>
          </a:p>
          <a:p>
            <a:pPr marL="45720" indent="0" algn="just">
              <a:buNone/>
            </a:pPr>
            <a:r>
              <a:rPr lang="en-GB" sz="2400" dirty="0"/>
              <a:t>Essays are mostly used in the field of Education and are usually about academic subjects.</a:t>
            </a:r>
          </a:p>
        </p:txBody>
      </p:sp>
      <p:sp>
        <p:nvSpPr>
          <p:cNvPr id="2" name="Title 1"/>
          <p:cNvSpPr>
            <a:spLocks noGrp="1"/>
          </p:cNvSpPr>
          <p:nvPr>
            <p:ph type="title"/>
          </p:nvPr>
        </p:nvSpPr>
        <p:spPr/>
        <p:txBody>
          <a:bodyPr/>
          <a:lstStyle/>
          <a:p>
            <a:r>
              <a:rPr lang="en-GB" dirty="0"/>
              <a:t>Essays</a:t>
            </a:r>
          </a:p>
        </p:txBody>
      </p:sp>
    </p:spTree>
    <p:extLst>
      <p:ext uri="{BB962C8B-B14F-4D97-AF65-F5344CB8AC3E}">
        <p14:creationId xmlns:p14="http://schemas.microsoft.com/office/powerpoint/2010/main" val="3576486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Essays</a:t>
            </a:r>
          </a:p>
        </p:txBody>
      </p:sp>
      <p:pic>
        <p:nvPicPr>
          <p:cNvPr id="614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026" t="40414" r="17612" b="40670"/>
          <a:stretch/>
        </p:blipFill>
        <p:spPr bwMode="auto">
          <a:xfrm>
            <a:off x="228600" y="2895600"/>
            <a:ext cx="8686800" cy="3276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 y="2057400"/>
            <a:ext cx="5562600" cy="461665"/>
          </a:xfrm>
          <a:prstGeom prst="rect">
            <a:avLst/>
          </a:prstGeom>
          <a:noFill/>
        </p:spPr>
        <p:txBody>
          <a:bodyPr wrap="square" rtlCol="0">
            <a:spAutoFit/>
          </a:bodyPr>
          <a:lstStyle/>
          <a:p>
            <a:r>
              <a:rPr lang="en-GB" sz="2400" dirty="0"/>
              <a:t>The structure of an essay is as follows -</a:t>
            </a:r>
          </a:p>
        </p:txBody>
      </p:sp>
    </p:spTree>
    <p:extLst>
      <p:ext uri="{BB962C8B-B14F-4D97-AF65-F5344CB8AC3E}">
        <p14:creationId xmlns:p14="http://schemas.microsoft.com/office/powerpoint/2010/main" val="1933824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400" dirty="0"/>
              <a:t>You set a direction for the essay in the introduction is a very important part of the essay, as if you start badly you can set up negative expectations in the reader. </a:t>
            </a:r>
          </a:p>
          <a:p>
            <a:pPr marL="45720" indent="0" algn="just">
              <a:buNone/>
            </a:pPr>
            <a:endParaRPr lang="en-GB" sz="2400" dirty="0"/>
          </a:p>
          <a:p>
            <a:pPr marL="45720" indent="0" algn="just">
              <a:buNone/>
            </a:pPr>
            <a:r>
              <a:rPr lang="en-GB" sz="2400" dirty="0"/>
              <a:t>Conversely, if you start well, the reader gains a good impression of you and will look for positive reinforcement of this impression.  </a:t>
            </a:r>
          </a:p>
          <a:p>
            <a:pPr marL="45720" indent="0" algn="just">
              <a:buNone/>
            </a:pPr>
            <a:endParaRPr lang="en-GB" sz="2400" dirty="0"/>
          </a:p>
          <a:p>
            <a:pPr marL="45720" indent="0" algn="just">
              <a:buNone/>
            </a:pPr>
            <a:r>
              <a:rPr lang="en-GB" sz="2400" dirty="0"/>
              <a:t>Quotations or definitions can be a good way to start an essay, as a well chosen quotation can grab the reader’s attention and introduce the topic in an interesting way.</a:t>
            </a:r>
          </a:p>
        </p:txBody>
      </p:sp>
      <p:sp>
        <p:nvSpPr>
          <p:cNvPr id="2" name="Title 1"/>
          <p:cNvSpPr>
            <a:spLocks noGrp="1"/>
          </p:cNvSpPr>
          <p:nvPr>
            <p:ph type="title"/>
          </p:nvPr>
        </p:nvSpPr>
        <p:spPr/>
        <p:txBody>
          <a:bodyPr/>
          <a:lstStyle/>
          <a:p>
            <a:r>
              <a:rPr lang="en-GB" dirty="0"/>
              <a:t>Essay - the Introduction</a:t>
            </a:r>
          </a:p>
        </p:txBody>
      </p:sp>
    </p:spTree>
    <p:extLst>
      <p:ext uri="{BB962C8B-B14F-4D97-AF65-F5344CB8AC3E}">
        <p14:creationId xmlns:p14="http://schemas.microsoft.com/office/powerpoint/2010/main" val="563933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It is important to end an essay well.    </a:t>
            </a:r>
          </a:p>
          <a:p>
            <a:pPr marL="45720" indent="0" algn="just">
              <a:buNone/>
            </a:pPr>
            <a:endParaRPr lang="en-GB" sz="2800" dirty="0"/>
          </a:p>
          <a:p>
            <a:pPr marL="45720" indent="0" algn="just">
              <a:buNone/>
            </a:pPr>
            <a:r>
              <a:rPr lang="en-GB" sz="2800" dirty="0"/>
              <a:t>The concluding paragraph will be fairly short and will remind the reader of the main points raised in your essay.  </a:t>
            </a:r>
          </a:p>
          <a:p>
            <a:pPr marL="45720" indent="0" algn="just">
              <a:buNone/>
            </a:pPr>
            <a:endParaRPr lang="en-GB" sz="2800" dirty="0"/>
          </a:p>
          <a:p>
            <a:pPr marL="45720" indent="0" algn="just">
              <a:buNone/>
            </a:pPr>
            <a:r>
              <a:rPr lang="en-GB" sz="2800" dirty="0"/>
              <a:t>It will leave the reader with a sense of completion and a sense that you, the writer, has explored the topic as far as was possible on this occasion. </a:t>
            </a:r>
          </a:p>
        </p:txBody>
      </p:sp>
      <p:sp>
        <p:nvSpPr>
          <p:cNvPr id="2" name="Title 1"/>
          <p:cNvSpPr>
            <a:spLocks noGrp="1"/>
          </p:cNvSpPr>
          <p:nvPr>
            <p:ph type="title"/>
          </p:nvPr>
        </p:nvSpPr>
        <p:spPr/>
        <p:txBody>
          <a:bodyPr/>
          <a:lstStyle/>
          <a:p>
            <a:r>
              <a:rPr lang="en-GB" dirty="0"/>
              <a:t>Essays – the conclusion</a:t>
            </a:r>
          </a:p>
        </p:txBody>
      </p:sp>
    </p:spTree>
    <p:extLst>
      <p:ext uri="{BB962C8B-B14F-4D97-AF65-F5344CB8AC3E}">
        <p14:creationId xmlns:p14="http://schemas.microsoft.com/office/powerpoint/2010/main" val="12775818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endParaRPr lang="en-GB" sz="2800" dirty="0"/>
          </a:p>
          <a:p>
            <a:pPr marL="45720" indent="0" algn="just">
              <a:buNone/>
            </a:pPr>
            <a:r>
              <a:rPr lang="en-GB" sz="2800" dirty="0"/>
              <a:t>Each paragraph in the essay should contain one main idea, perspective or point of view.  </a:t>
            </a:r>
          </a:p>
          <a:p>
            <a:pPr marL="45720" indent="0" algn="just">
              <a:buNone/>
            </a:pPr>
            <a:endParaRPr lang="en-GB" sz="2800" dirty="0"/>
          </a:p>
          <a:p>
            <a:pPr marL="45720" indent="0" algn="just">
              <a:buNone/>
            </a:pPr>
            <a:r>
              <a:rPr lang="en-GB" sz="2800" dirty="0"/>
              <a:t>There is no ‘golden rule’ about how long a paragraph should be. However, avoid very short paragraphs of just one or two sentences.   </a:t>
            </a:r>
          </a:p>
        </p:txBody>
      </p:sp>
      <p:sp>
        <p:nvSpPr>
          <p:cNvPr id="2" name="Title 1"/>
          <p:cNvSpPr>
            <a:spLocks noGrp="1"/>
          </p:cNvSpPr>
          <p:nvPr>
            <p:ph type="title"/>
          </p:nvPr>
        </p:nvSpPr>
        <p:spPr/>
        <p:txBody>
          <a:bodyPr/>
          <a:lstStyle/>
          <a:p>
            <a:r>
              <a:rPr lang="en-GB" dirty="0"/>
              <a:t>Essays – Paragraphs</a:t>
            </a:r>
          </a:p>
        </p:txBody>
      </p:sp>
    </p:spTree>
    <p:extLst>
      <p:ext uri="{BB962C8B-B14F-4D97-AF65-F5344CB8AC3E}">
        <p14:creationId xmlns:p14="http://schemas.microsoft.com/office/powerpoint/2010/main" val="1801372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One consistently effective approach is to have an opening sentence in each paragraph that introduces the topic. Move on then to give examples or evidence to support this opening statement, and think about how you are going to make a link with the paragraph that follows.  </a:t>
            </a:r>
          </a:p>
          <a:p>
            <a:pPr marL="45720" indent="0" algn="just">
              <a:buNone/>
            </a:pPr>
            <a:endParaRPr lang="en-GB" sz="2800" dirty="0"/>
          </a:p>
          <a:p>
            <a:pPr marL="45720" indent="0" algn="just">
              <a:buNone/>
            </a:pPr>
            <a:r>
              <a:rPr lang="en-GB" sz="2800" dirty="0"/>
              <a:t>The aim is to try and ensure a coherent and sequential flow of ideas from one paragraph to the next; see example below.</a:t>
            </a:r>
          </a:p>
        </p:txBody>
      </p:sp>
      <p:sp>
        <p:nvSpPr>
          <p:cNvPr id="2" name="Title 1"/>
          <p:cNvSpPr>
            <a:spLocks noGrp="1"/>
          </p:cNvSpPr>
          <p:nvPr>
            <p:ph type="title"/>
          </p:nvPr>
        </p:nvSpPr>
        <p:spPr/>
        <p:txBody>
          <a:bodyPr/>
          <a:lstStyle/>
          <a:p>
            <a:r>
              <a:rPr lang="en-GB" dirty="0"/>
              <a:t>Essays – Paragraphs</a:t>
            </a:r>
          </a:p>
        </p:txBody>
      </p:sp>
    </p:spTree>
    <p:extLst>
      <p:ext uri="{BB962C8B-B14F-4D97-AF65-F5344CB8AC3E}">
        <p14:creationId xmlns:p14="http://schemas.microsoft.com/office/powerpoint/2010/main" val="2020337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799" y="1719070"/>
            <a:ext cx="8458201" cy="4834129"/>
          </a:xfrm>
        </p:spPr>
        <p:txBody>
          <a:bodyPr>
            <a:normAutofit/>
          </a:bodyPr>
          <a:lstStyle/>
          <a:p>
            <a:pPr marL="45720" indent="0" algn="just">
              <a:buNone/>
            </a:pPr>
            <a:r>
              <a:rPr lang="en-GB" sz="2800" dirty="0"/>
              <a:t>One consistently effective approach is to have an opening sentence in each paragraph that introduces the topic. Move on then to give examples or evidence to support this opening statement, and think about how you are going to make a link with the paragraph that follows.  </a:t>
            </a:r>
          </a:p>
          <a:p>
            <a:pPr marL="45720" indent="0" algn="just">
              <a:buNone/>
            </a:pPr>
            <a:endParaRPr lang="en-GB" sz="2800" dirty="0"/>
          </a:p>
          <a:p>
            <a:pPr marL="45720" indent="0" algn="just">
              <a:buNone/>
            </a:pPr>
            <a:r>
              <a:rPr lang="en-GB" sz="2800" dirty="0"/>
              <a:t>The aim is to try and ensure a coherent and sequential flow of ideas from one paragraph to the next; see example below.</a:t>
            </a:r>
          </a:p>
        </p:txBody>
      </p:sp>
      <p:sp>
        <p:nvSpPr>
          <p:cNvPr id="2" name="Title 1"/>
          <p:cNvSpPr>
            <a:spLocks noGrp="1"/>
          </p:cNvSpPr>
          <p:nvPr>
            <p:ph type="title"/>
          </p:nvPr>
        </p:nvSpPr>
        <p:spPr/>
        <p:txBody>
          <a:bodyPr/>
          <a:lstStyle/>
          <a:p>
            <a:r>
              <a:rPr lang="en-GB" dirty="0"/>
              <a:t>Essays – Paragraphs</a:t>
            </a:r>
          </a:p>
        </p:txBody>
      </p:sp>
    </p:spTree>
    <p:extLst>
      <p:ext uri="{BB962C8B-B14F-4D97-AF65-F5344CB8AC3E}">
        <p14:creationId xmlns:p14="http://schemas.microsoft.com/office/powerpoint/2010/main" val="1807818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sz="2400" dirty="0"/>
              <a:t>One of the challenges for students is to write within the maximum permitted length.  Check with your tutor on how flexible their word count is (for example a software assignment may include description of code and subsequently MAY entail word count concessions).</a:t>
            </a:r>
          </a:p>
          <a:p>
            <a:pPr marL="45720" indent="0">
              <a:buNone/>
            </a:pPr>
            <a:endParaRPr lang="en-GB" sz="2400" dirty="0"/>
          </a:p>
          <a:p>
            <a:pPr marL="45720" indent="0">
              <a:buNone/>
            </a:pPr>
            <a:r>
              <a:rPr lang="en-GB" sz="2400" dirty="0"/>
              <a:t>The reason why a maximum length is required for all written assignments is for standardisation and equity reasons: all students face the same assignment; all have to write within the same maximum permitted length.  </a:t>
            </a:r>
          </a:p>
        </p:txBody>
      </p:sp>
      <p:sp>
        <p:nvSpPr>
          <p:cNvPr id="3" name="Title 2"/>
          <p:cNvSpPr>
            <a:spLocks noGrp="1"/>
          </p:cNvSpPr>
          <p:nvPr>
            <p:ph type="title"/>
          </p:nvPr>
        </p:nvSpPr>
        <p:spPr/>
        <p:txBody>
          <a:bodyPr/>
          <a:lstStyle/>
          <a:p>
            <a:r>
              <a:rPr lang="en-GB" dirty="0"/>
              <a:t>Word Count</a:t>
            </a:r>
          </a:p>
        </p:txBody>
      </p:sp>
    </p:spTree>
    <p:extLst>
      <p:ext uri="{BB962C8B-B14F-4D97-AF65-F5344CB8AC3E}">
        <p14:creationId xmlns:p14="http://schemas.microsoft.com/office/powerpoint/2010/main" val="10131672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sz="2400" dirty="0"/>
              <a:t>You will be penalised if you go over the maximum permitted length. Marks can be deducted to the same percentage as you exceed the word limit: if you are ten per cent over, you can lose ten per cent of marks.  </a:t>
            </a:r>
          </a:p>
          <a:p>
            <a:pPr marL="45720" indent="0">
              <a:buNone/>
            </a:pPr>
            <a:endParaRPr lang="en-GB" sz="2400" dirty="0"/>
          </a:p>
          <a:p>
            <a:pPr marL="45720" indent="0">
              <a:buNone/>
            </a:pPr>
            <a:r>
              <a:rPr lang="en-GB" sz="2400" dirty="0"/>
              <a:t>Diagrams, graphs, tables, pie-charts are not counted in the word limit, although any text explanations about these will be counted.  </a:t>
            </a:r>
          </a:p>
          <a:p>
            <a:pPr marL="45720" indent="0">
              <a:buNone/>
            </a:pPr>
            <a:endParaRPr lang="en-GB" sz="2400" dirty="0"/>
          </a:p>
          <a:p>
            <a:pPr marL="45720" indent="0">
              <a:buNone/>
            </a:pPr>
            <a:r>
              <a:rPr lang="en-GB" sz="2400" dirty="0"/>
              <a:t>Appendices, references, titles and footnotes are not counted either.</a:t>
            </a:r>
          </a:p>
        </p:txBody>
      </p:sp>
      <p:sp>
        <p:nvSpPr>
          <p:cNvPr id="3" name="Title 2"/>
          <p:cNvSpPr>
            <a:spLocks noGrp="1"/>
          </p:cNvSpPr>
          <p:nvPr>
            <p:ph type="title"/>
          </p:nvPr>
        </p:nvSpPr>
        <p:spPr/>
        <p:txBody>
          <a:bodyPr/>
          <a:lstStyle/>
          <a:p>
            <a:r>
              <a:rPr lang="en-GB" dirty="0"/>
              <a:t>Word Count</a:t>
            </a:r>
          </a:p>
        </p:txBody>
      </p:sp>
    </p:spTree>
    <p:extLst>
      <p:ext uri="{BB962C8B-B14F-4D97-AF65-F5344CB8AC3E}">
        <p14:creationId xmlns:p14="http://schemas.microsoft.com/office/powerpoint/2010/main" val="19883723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 indent="0" algn="just">
              <a:buNone/>
            </a:pPr>
            <a:r>
              <a:rPr lang="en-GB" sz="2400" dirty="0"/>
              <a:t>You will be penalised if you go over the maximum permitted length. Marks can be deducted to the same percentage as you exceed the word limit: if you are ten per cent over, you can lose ten per cent of marks – sometimes lecturers may stop reading at the word count + 10% and therefore marks are lost beyond this point.  </a:t>
            </a:r>
          </a:p>
          <a:p>
            <a:pPr marL="45720" indent="0" algn="just">
              <a:buNone/>
            </a:pPr>
            <a:endParaRPr lang="en-GB" sz="2400" dirty="0"/>
          </a:p>
          <a:p>
            <a:pPr marL="45720" indent="0" algn="just">
              <a:buNone/>
            </a:pPr>
            <a:r>
              <a:rPr lang="en-GB" sz="2400" dirty="0"/>
              <a:t>Diagrams, graphs, tables, pie-charts are not counted in the word limit, although any text explanations about these will be counted.  </a:t>
            </a:r>
          </a:p>
          <a:p>
            <a:pPr marL="45720" indent="0" algn="just">
              <a:buNone/>
            </a:pPr>
            <a:endParaRPr lang="en-GB" sz="2400" dirty="0"/>
          </a:p>
          <a:p>
            <a:pPr marL="45720" indent="0" algn="just">
              <a:buNone/>
            </a:pPr>
            <a:r>
              <a:rPr lang="en-GB" sz="2400" dirty="0"/>
              <a:t>Appendices, references, titles and footnotes are not counted either.</a:t>
            </a:r>
          </a:p>
        </p:txBody>
      </p:sp>
      <p:sp>
        <p:nvSpPr>
          <p:cNvPr id="3" name="Title 2"/>
          <p:cNvSpPr>
            <a:spLocks noGrp="1"/>
          </p:cNvSpPr>
          <p:nvPr>
            <p:ph type="title"/>
          </p:nvPr>
        </p:nvSpPr>
        <p:spPr/>
        <p:txBody>
          <a:bodyPr/>
          <a:lstStyle/>
          <a:p>
            <a:r>
              <a:rPr lang="en-GB" dirty="0"/>
              <a:t>Word Count</a:t>
            </a:r>
          </a:p>
        </p:txBody>
      </p:sp>
    </p:spTree>
    <p:extLst>
      <p:ext uri="{BB962C8B-B14F-4D97-AF65-F5344CB8AC3E}">
        <p14:creationId xmlns:p14="http://schemas.microsoft.com/office/powerpoint/2010/main" val="12851754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lgn="just">
              <a:buNone/>
            </a:pPr>
            <a:r>
              <a:rPr lang="en-GB" sz="2400" dirty="0"/>
              <a:t>If you find that you have written over the word limit, you can reduce it by going back over your assignment and cutting out redundant words and phrases.  </a:t>
            </a:r>
          </a:p>
          <a:p>
            <a:pPr marL="45720" indent="0" algn="just">
              <a:buNone/>
            </a:pPr>
            <a:endParaRPr lang="en-GB" sz="2400" dirty="0"/>
          </a:p>
          <a:p>
            <a:pPr marL="45720" indent="0" algn="just">
              <a:buNone/>
            </a:pPr>
            <a:r>
              <a:rPr lang="en-GB" sz="2400" dirty="0"/>
              <a:t>Consider –</a:t>
            </a:r>
          </a:p>
          <a:p>
            <a:pPr marL="45720" indent="0" algn="just">
              <a:buNone/>
            </a:pPr>
            <a:endParaRPr lang="en-GB" sz="2400" dirty="0"/>
          </a:p>
          <a:p>
            <a:pPr marL="45720" indent="0" algn="ctr">
              <a:buNone/>
            </a:pPr>
            <a:r>
              <a:rPr lang="en-GB" sz="2400" dirty="0"/>
              <a:t>“If you find that you have written over the word limit, you can reduce it by going back over your assignment and cutting out redundant words and phrases”</a:t>
            </a:r>
          </a:p>
          <a:p>
            <a:pPr marL="45720" indent="0" algn="ctr">
              <a:buNone/>
            </a:pPr>
            <a:r>
              <a:rPr lang="en-GB" sz="2400" dirty="0"/>
              <a:t> (28 words) </a:t>
            </a:r>
          </a:p>
        </p:txBody>
      </p:sp>
      <p:sp>
        <p:nvSpPr>
          <p:cNvPr id="3" name="Title 2"/>
          <p:cNvSpPr>
            <a:spLocks noGrp="1"/>
          </p:cNvSpPr>
          <p:nvPr>
            <p:ph type="title"/>
          </p:nvPr>
        </p:nvSpPr>
        <p:spPr/>
        <p:txBody>
          <a:bodyPr/>
          <a:lstStyle/>
          <a:p>
            <a:r>
              <a:rPr lang="en-GB" dirty="0"/>
              <a:t>Word Count</a:t>
            </a:r>
          </a:p>
        </p:txBody>
      </p:sp>
    </p:spTree>
    <p:extLst>
      <p:ext uri="{BB962C8B-B14F-4D97-AF65-F5344CB8AC3E}">
        <p14:creationId xmlns:p14="http://schemas.microsoft.com/office/powerpoint/2010/main" val="21812793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45720" indent="0" algn="just">
              <a:buNone/>
            </a:pPr>
            <a:endParaRPr lang="en-GB" sz="2400" dirty="0"/>
          </a:p>
          <a:p>
            <a:pPr marL="45720" indent="0" algn="ctr">
              <a:buNone/>
            </a:pPr>
            <a:r>
              <a:rPr lang="en-GB" sz="2400" dirty="0"/>
              <a:t>“If you have written over the word limit, you can reduce it by cutting out redundant words and phrases”</a:t>
            </a:r>
          </a:p>
          <a:p>
            <a:pPr marL="45720" indent="0" algn="ctr">
              <a:buNone/>
            </a:pPr>
            <a:r>
              <a:rPr lang="en-GB" sz="2400" dirty="0"/>
              <a:t>(19 words)</a:t>
            </a:r>
          </a:p>
          <a:p>
            <a:pPr marL="45720" indent="0" algn="just">
              <a:buNone/>
            </a:pPr>
            <a:endParaRPr lang="en-GB" sz="2400" dirty="0"/>
          </a:p>
          <a:p>
            <a:pPr marL="45720" indent="0" algn="just">
              <a:buNone/>
            </a:pPr>
            <a:r>
              <a:rPr lang="en-GB" sz="2400" dirty="0"/>
              <a:t>The meaning of the sentence is not changed; in fact, it makes it sharper and more readable. </a:t>
            </a:r>
          </a:p>
          <a:p>
            <a:pPr marL="45720" indent="0" algn="just">
              <a:buNone/>
            </a:pPr>
            <a:r>
              <a:rPr lang="en-GB" sz="2400" dirty="0"/>
              <a:t> </a:t>
            </a:r>
          </a:p>
          <a:p>
            <a:pPr marL="45720" indent="0" algn="just">
              <a:buNone/>
            </a:pPr>
            <a:r>
              <a:rPr lang="en-GB" sz="2400" dirty="0"/>
              <a:t>Be Ruthless - Once you start on this process of being ruthless with your own writing, you can cut the word limit to the required length.  </a:t>
            </a:r>
          </a:p>
          <a:p>
            <a:pPr marL="45720" indent="0" algn="just">
              <a:buNone/>
            </a:pPr>
            <a:endParaRPr lang="en-GB" sz="2400" dirty="0"/>
          </a:p>
          <a:p>
            <a:pPr marL="45720" indent="0" algn="ctr">
              <a:buNone/>
            </a:pPr>
            <a:r>
              <a:rPr lang="en-GB" sz="3000" b="1" i="1" u="sng" dirty="0"/>
              <a:t>It takes practice - and courage - to do it.</a:t>
            </a:r>
          </a:p>
        </p:txBody>
      </p:sp>
      <p:sp>
        <p:nvSpPr>
          <p:cNvPr id="3" name="Title 2"/>
          <p:cNvSpPr>
            <a:spLocks noGrp="1"/>
          </p:cNvSpPr>
          <p:nvPr>
            <p:ph type="title"/>
          </p:nvPr>
        </p:nvSpPr>
        <p:spPr/>
        <p:txBody>
          <a:bodyPr/>
          <a:lstStyle/>
          <a:p>
            <a:r>
              <a:rPr lang="en-GB" dirty="0"/>
              <a:t>Word Count</a:t>
            </a:r>
          </a:p>
        </p:txBody>
      </p:sp>
    </p:spTree>
    <p:extLst>
      <p:ext uri="{BB962C8B-B14F-4D97-AF65-F5344CB8AC3E}">
        <p14:creationId xmlns:p14="http://schemas.microsoft.com/office/powerpoint/2010/main" val="2446980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8407893" cy="1405129"/>
          </a:xfrm>
        </p:spPr>
        <p:txBody>
          <a:bodyPr>
            <a:normAutofit/>
          </a:bodyPr>
          <a:lstStyle/>
          <a:p>
            <a:pPr marL="45720" indent="0" algn="just">
              <a:buNone/>
            </a:pPr>
            <a:r>
              <a:rPr lang="en-GB" sz="2400" dirty="0"/>
              <a:t>Here are some examples of tautology (using another word or words meaning the same thing in a single sentence).  </a:t>
            </a:r>
          </a:p>
        </p:txBody>
      </p:sp>
      <p:sp>
        <p:nvSpPr>
          <p:cNvPr id="3" name="Title 2"/>
          <p:cNvSpPr>
            <a:spLocks noGrp="1"/>
          </p:cNvSpPr>
          <p:nvPr>
            <p:ph type="title"/>
          </p:nvPr>
        </p:nvSpPr>
        <p:spPr/>
        <p:txBody>
          <a:bodyPr/>
          <a:lstStyle/>
          <a:p>
            <a:r>
              <a:rPr lang="en-GB" dirty="0"/>
              <a:t>Word Count - Tautology  </a:t>
            </a:r>
            <a:br>
              <a:rPr lang="en-GB" dirty="0"/>
            </a:br>
            <a:endParaRPr lang="en-GB" dirty="0"/>
          </a:p>
        </p:txBody>
      </p:sp>
      <p:sp>
        <p:nvSpPr>
          <p:cNvPr id="4" name="TextBox 3"/>
          <p:cNvSpPr txBox="1"/>
          <p:nvPr/>
        </p:nvSpPr>
        <p:spPr>
          <a:xfrm>
            <a:off x="880188" y="3379708"/>
            <a:ext cx="3276600" cy="3046988"/>
          </a:xfrm>
          <a:prstGeom prst="rect">
            <a:avLst/>
          </a:prstGeom>
          <a:noFill/>
        </p:spPr>
        <p:txBody>
          <a:bodyPr wrap="square" numCol="1" rtlCol="0">
            <a:spAutoFit/>
          </a:bodyPr>
          <a:lstStyle/>
          <a:p>
            <a:pPr marL="45720" indent="0" algn="just">
              <a:buNone/>
            </a:pPr>
            <a:r>
              <a:rPr lang="en-GB" sz="2400" dirty="0"/>
              <a:t>Revert back </a:t>
            </a:r>
          </a:p>
          <a:p>
            <a:pPr marL="45720" indent="0" algn="just">
              <a:buNone/>
            </a:pPr>
            <a:r>
              <a:rPr lang="en-GB" sz="2400" dirty="0"/>
              <a:t>Unite together </a:t>
            </a:r>
          </a:p>
          <a:p>
            <a:pPr marL="45720" indent="0" algn="just">
              <a:buNone/>
            </a:pPr>
            <a:r>
              <a:rPr lang="en-GB" sz="2400" dirty="0"/>
              <a:t>Sink down </a:t>
            </a:r>
          </a:p>
          <a:p>
            <a:pPr marL="45720" indent="0" algn="just">
              <a:buNone/>
            </a:pPr>
            <a:r>
              <a:rPr lang="en-GB" sz="2400" dirty="0"/>
              <a:t>Join together </a:t>
            </a:r>
          </a:p>
          <a:p>
            <a:pPr marL="45720" indent="0" algn="just">
              <a:buNone/>
            </a:pPr>
            <a:r>
              <a:rPr lang="en-GB" sz="2400" dirty="0"/>
              <a:t>Follow after   </a:t>
            </a:r>
          </a:p>
          <a:p>
            <a:pPr marL="45720" indent="0" algn="just">
              <a:buNone/>
            </a:pPr>
            <a:r>
              <a:rPr lang="en-GB" sz="2400" dirty="0"/>
              <a:t>Mutual cooperation </a:t>
            </a:r>
          </a:p>
          <a:p>
            <a:pPr marL="45720" indent="0" algn="just">
              <a:buNone/>
            </a:pPr>
            <a:r>
              <a:rPr lang="en-GB" sz="2400" dirty="0"/>
              <a:t>Advance planning </a:t>
            </a:r>
          </a:p>
          <a:p>
            <a:pPr marL="45720" indent="0" algn="just">
              <a:buNone/>
            </a:pPr>
            <a:endParaRPr lang="en-GB" sz="2400" dirty="0"/>
          </a:p>
        </p:txBody>
      </p:sp>
      <p:sp>
        <p:nvSpPr>
          <p:cNvPr id="5" name="Rectangle 4"/>
          <p:cNvSpPr/>
          <p:nvPr/>
        </p:nvSpPr>
        <p:spPr>
          <a:xfrm>
            <a:off x="4177004" y="3374837"/>
            <a:ext cx="4572000" cy="2308324"/>
          </a:xfrm>
          <a:prstGeom prst="rect">
            <a:avLst/>
          </a:prstGeom>
        </p:spPr>
        <p:txBody>
          <a:bodyPr>
            <a:spAutoFit/>
          </a:bodyPr>
          <a:lstStyle/>
          <a:p>
            <a:pPr marL="45720" indent="0" algn="just">
              <a:buNone/>
            </a:pPr>
            <a:r>
              <a:rPr lang="en-GB" sz="2400" dirty="0"/>
              <a:t>New innovation </a:t>
            </a:r>
          </a:p>
          <a:p>
            <a:pPr marL="45720" indent="0" algn="just">
              <a:buNone/>
            </a:pPr>
            <a:r>
              <a:rPr lang="en-GB" sz="2400" dirty="0"/>
              <a:t>Falsely fabricated </a:t>
            </a:r>
          </a:p>
          <a:p>
            <a:pPr marL="45720" indent="0" algn="just">
              <a:buNone/>
            </a:pPr>
            <a:r>
              <a:rPr lang="en-GB" sz="2400" dirty="0"/>
              <a:t>Ascend up </a:t>
            </a:r>
          </a:p>
          <a:p>
            <a:pPr marL="45720" indent="0" algn="just">
              <a:buNone/>
            </a:pPr>
            <a:r>
              <a:rPr lang="en-GB" sz="2400" dirty="0"/>
              <a:t>Collaborate together </a:t>
            </a:r>
          </a:p>
          <a:p>
            <a:pPr marL="45720" indent="0" algn="just">
              <a:buNone/>
            </a:pPr>
            <a:r>
              <a:rPr lang="en-GB" sz="2400" dirty="0"/>
              <a:t>Penetrate into </a:t>
            </a:r>
          </a:p>
          <a:p>
            <a:pPr marL="45720" indent="0" algn="just">
              <a:buNone/>
            </a:pPr>
            <a:r>
              <a:rPr lang="en-GB" sz="2400" dirty="0"/>
              <a:t>Hoist up</a:t>
            </a:r>
          </a:p>
        </p:txBody>
      </p:sp>
    </p:spTree>
    <p:extLst>
      <p:ext uri="{BB962C8B-B14F-4D97-AF65-F5344CB8AC3E}">
        <p14:creationId xmlns:p14="http://schemas.microsoft.com/office/powerpoint/2010/main" val="40166535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8407893" cy="4681729"/>
          </a:xfrm>
        </p:spPr>
        <p:txBody>
          <a:bodyPr>
            <a:normAutofit/>
          </a:bodyPr>
          <a:lstStyle/>
          <a:p>
            <a:pPr marL="45720" indent="0" algn="just">
              <a:buNone/>
            </a:pPr>
            <a:r>
              <a:rPr lang="en-GB" sz="2400" dirty="0"/>
              <a:t>Redundant words are unnecessary ones that do not add to the meaning of a sentence. They often become clichés that people use without thinking. </a:t>
            </a:r>
          </a:p>
          <a:p>
            <a:pPr marL="45720" indent="0" algn="just">
              <a:buNone/>
            </a:pPr>
            <a:endParaRPr lang="en-GB" sz="2400" dirty="0"/>
          </a:p>
          <a:p>
            <a:pPr marL="45720" indent="0" algn="just">
              <a:buNone/>
            </a:pPr>
            <a:r>
              <a:rPr lang="en-GB" sz="2400" dirty="0"/>
              <a:t>‘Brand new’ is a good example: why ‘brand’? It is meaningless when you think about it, and adds nothing to the main word. </a:t>
            </a:r>
          </a:p>
          <a:p>
            <a:pPr marL="45720" indent="0" algn="just">
              <a:buNone/>
            </a:pPr>
            <a:endParaRPr lang="en-GB" sz="2400" dirty="0"/>
          </a:p>
          <a:p>
            <a:pPr marL="45720" indent="0" algn="just">
              <a:buNone/>
            </a:pPr>
            <a:r>
              <a:rPr lang="en-GB" sz="2400" dirty="0"/>
              <a:t>Other examples are shown on the next slide (unnecessary words in italics): </a:t>
            </a:r>
          </a:p>
        </p:txBody>
      </p:sp>
      <p:sp>
        <p:nvSpPr>
          <p:cNvPr id="3" name="Title 2"/>
          <p:cNvSpPr>
            <a:spLocks noGrp="1"/>
          </p:cNvSpPr>
          <p:nvPr>
            <p:ph type="title"/>
          </p:nvPr>
        </p:nvSpPr>
        <p:spPr/>
        <p:txBody>
          <a:bodyPr/>
          <a:lstStyle/>
          <a:p>
            <a:r>
              <a:rPr lang="en-GB" dirty="0"/>
              <a:t>Word Count – redundant words</a:t>
            </a:r>
            <a:br>
              <a:rPr lang="en-GB" dirty="0"/>
            </a:br>
            <a:endParaRPr lang="en-GB" dirty="0"/>
          </a:p>
        </p:txBody>
      </p:sp>
    </p:spTree>
    <p:extLst>
      <p:ext uri="{BB962C8B-B14F-4D97-AF65-F5344CB8AC3E}">
        <p14:creationId xmlns:p14="http://schemas.microsoft.com/office/powerpoint/2010/main" val="3978703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8407893" cy="4681729"/>
          </a:xfrm>
        </p:spPr>
        <p:txBody>
          <a:bodyPr>
            <a:normAutofit lnSpcReduction="10000"/>
          </a:bodyPr>
          <a:lstStyle/>
          <a:p>
            <a:pPr algn="just"/>
            <a:r>
              <a:rPr lang="en-GB" sz="2400" b="1" i="1" dirty="0"/>
              <a:t>General</a:t>
            </a:r>
            <a:r>
              <a:rPr lang="en-GB" sz="2400" dirty="0"/>
              <a:t> public  </a:t>
            </a:r>
          </a:p>
          <a:p>
            <a:pPr algn="just"/>
            <a:r>
              <a:rPr lang="en-GB" sz="2400" dirty="0"/>
              <a:t>Divide </a:t>
            </a:r>
            <a:r>
              <a:rPr lang="en-GB" sz="2400" b="1" i="1" dirty="0"/>
              <a:t>up</a:t>
            </a:r>
            <a:r>
              <a:rPr lang="en-GB" sz="2400" dirty="0"/>
              <a:t>; filled </a:t>
            </a:r>
            <a:r>
              <a:rPr lang="en-GB" sz="2400" b="1" i="1" dirty="0"/>
              <a:t>up</a:t>
            </a:r>
            <a:r>
              <a:rPr lang="en-GB" sz="2400" dirty="0"/>
              <a:t>; burn </a:t>
            </a:r>
            <a:r>
              <a:rPr lang="en-GB" sz="2400" b="1" i="1" dirty="0"/>
              <a:t>down</a:t>
            </a:r>
            <a:r>
              <a:rPr lang="en-GB" sz="2400" dirty="0"/>
              <a:t>; eat </a:t>
            </a:r>
            <a:r>
              <a:rPr lang="en-GB" sz="2400" b="1" i="1" dirty="0"/>
              <a:t>up</a:t>
            </a:r>
            <a:r>
              <a:rPr lang="en-GB" sz="2400" dirty="0"/>
              <a:t>  </a:t>
            </a:r>
          </a:p>
          <a:p>
            <a:pPr algn="just"/>
            <a:r>
              <a:rPr lang="en-GB" sz="2400" dirty="0"/>
              <a:t>Discuss </a:t>
            </a:r>
            <a:r>
              <a:rPr lang="en-GB" sz="2400" b="1" i="1" dirty="0"/>
              <a:t>abou</a:t>
            </a:r>
            <a:r>
              <a:rPr lang="en-GB" sz="2400" dirty="0"/>
              <a:t>t </a:t>
            </a:r>
          </a:p>
          <a:p>
            <a:pPr algn="just"/>
            <a:r>
              <a:rPr lang="en-GB" sz="2400" b="1" i="1" dirty="0"/>
              <a:t>Important</a:t>
            </a:r>
            <a:r>
              <a:rPr lang="en-GB" sz="2400" dirty="0"/>
              <a:t> essentials </a:t>
            </a:r>
          </a:p>
          <a:p>
            <a:pPr algn="just"/>
            <a:r>
              <a:rPr lang="en-GB" sz="2400" dirty="0"/>
              <a:t>Reduce </a:t>
            </a:r>
            <a:r>
              <a:rPr lang="en-GB" sz="2400" b="1" i="1" dirty="0"/>
              <a:t>down</a:t>
            </a:r>
            <a:r>
              <a:rPr lang="en-GB" sz="2400" dirty="0"/>
              <a:t> </a:t>
            </a:r>
          </a:p>
          <a:p>
            <a:pPr algn="just"/>
            <a:r>
              <a:rPr lang="en-GB" sz="2400" b="1" i="1" dirty="0"/>
              <a:t>More </a:t>
            </a:r>
            <a:r>
              <a:rPr lang="en-GB" sz="2400" dirty="0"/>
              <a:t>preferable </a:t>
            </a:r>
          </a:p>
          <a:p>
            <a:pPr algn="just"/>
            <a:r>
              <a:rPr lang="en-GB" sz="2400" dirty="0"/>
              <a:t>Sufficient </a:t>
            </a:r>
            <a:r>
              <a:rPr lang="en-GB" sz="2400" b="1" i="1" dirty="0"/>
              <a:t>enough</a:t>
            </a:r>
            <a:r>
              <a:rPr lang="en-GB" sz="2400" dirty="0"/>
              <a:t> </a:t>
            </a:r>
          </a:p>
          <a:p>
            <a:pPr algn="just"/>
            <a:r>
              <a:rPr lang="en-GB" sz="2400" dirty="0"/>
              <a:t>35 acres </a:t>
            </a:r>
            <a:r>
              <a:rPr lang="en-GB" sz="2400" b="1" i="1" dirty="0"/>
              <a:t>of land </a:t>
            </a:r>
          </a:p>
          <a:p>
            <a:pPr algn="just"/>
            <a:r>
              <a:rPr lang="en-GB" sz="2400" b="1" i="1" dirty="0"/>
              <a:t>A number of </a:t>
            </a:r>
            <a:r>
              <a:rPr lang="en-GB" sz="2400" dirty="0"/>
              <a:t>examples </a:t>
            </a:r>
          </a:p>
          <a:p>
            <a:pPr algn="just"/>
            <a:r>
              <a:rPr lang="en-GB" sz="2400" dirty="0"/>
              <a:t>Circular </a:t>
            </a:r>
            <a:r>
              <a:rPr lang="en-GB" sz="2400" b="1" i="1" dirty="0"/>
              <a:t>shape</a:t>
            </a:r>
            <a:r>
              <a:rPr lang="en-GB" sz="2400" dirty="0"/>
              <a:t> </a:t>
            </a:r>
          </a:p>
          <a:p>
            <a:pPr algn="just"/>
            <a:r>
              <a:rPr lang="en-GB" sz="2400" b="1" i="1" dirty="0"/>
              <a:t>True </a:t>
            </a:r>
            <a:r>
              <a:rPr lang="en-GB" sz="2400" dirty="0"/>
              <a:t>facts</a:t>
            </a:r>
          </a:p>
        </p:txBody>
      </p:sp>
      <p:sp>
        <p:nvSpPr>
          <p:cNvPr id="3" name="Title 2"/>
          <p:cNvSpPr>
            <a:spLocks noGrp="1"/>
          </p:cNvSpPr>
          <p:nvPr>
            <p:ph type="title"/>
          </p:nvPr>
        </p:nvSpPr>
        <p:spPr/>
        <p:txBody>
          <a:bodyPr/>
          <a:lstStyle/>
          <a:p>
            <a:r>
              <a:rPr lang="en-GB" dirty="0"/>
              <a:t>Word Count – redundant words</a:t>
            </a:r>
            <a:br>
              <a:rPr lang="en-GB" dirty="0"/>
            </a:br>
            <a:endParaRPr lang="en-GB" dirty="0"/>
          </a:p>
        </p:txBody>
      </p:sp>
    </p:spTree>
    <p:extLst>
      <p:ext uri="{BB962C8B-B14F-4D97-AF65-F5344CB8AC3E}">
        <p14:creationId xmlns:p14="http://schemas.microsoft.com/office/powerpoint/2010/main" val="2353849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8407893" cy="4681729"/>
          </a:xfrm>
        </p:spPr>
        <p:txBody>
          <a:bodyPr>
            <a:normAutofit lnSpcReduction="10000"/>
          </a:bodyPr>
          <a:lstStyle/>
          <a:p>
            <a:pPr marL="45720" indent="0" algn="just">
              <a:buNone/>
            </a:pPr>
            <a:r>
              <a:rPr lang="en-GB" sz="2400" dirty="0"/>
              <a:t>Get into the habit of accurately recording all your sources of information. It is expected academic practice that you will state the sources of your ideas in your writing. </a:t>
            </a:r>
          </a:p>
          <a:p>
            <a:pPr marL="45720" indent="0" algn="just">
              <a:buNone/>
            </a:pPr>
            <a:r>
              <a:rPr lang="en-GB" sz="2400" dirty="0"/>
              <a:t>References are used:  </a:t>
            </a:r>
          </a:p>
          <a:p>
            <a:pPr marL="627063" algn="just"/>
            <a:r>
              <a:rPr lang="en-GB" sz="2400" dirty="0"/>
              <a:t>To give the reader the source of statistics and other data  </a:t>
            </a:r>
          </a:p>
          <a:p>
            <a:pPr marL="627063" algn="just"/>
            <a:r>
              <a:rPr lang="en-GB" sz="2400" dirty="0"/>
              <a:t>To give support for your own arguments  </a:t>
            </a:r>
          </a:p>
          <a:p>
            <a:pPr marL="627063" algn="just"/>
            <a:r>
              <a:rPr lang="en-GB" sz="2400" dirty="0"/>
              <a:t>To refer the reader to the source of a quotation  </a:t>
            </a:r>
          </a:p>
          <a:p>
            <a:pPr marL="627063" algn="just"/>
            <a:r>
              <a:rPr lang="en-GB" sz="2400" dirty="0"/>
              <a:t>To acknowledge a writer who has clearly influenced your own thinking  </a:t>
            </a:r>
          </a:p>
          <a:p>
            <a:pPr marL="627063" algn="just"/>
            <a:r>
              <a:rPr lang="en-GB" sz="2400" dirty="0"/>
              <a:t>To avoid accusations of plagiarism</a:t>
            </a:r>
          </a:p>
        </p:txBody>
      </p:sp>
      <p:sp>
        <p:nvSpPr>
          <p:cNvPr id="3" name="Title 2"/>
          <p:cNvSpPr>
            <a:spLocks noGrp="1"/>
          </p:cNvSpPr>
          <p:nvPr>
            <p:ph type="title"/>
          </p:nvPr>
        </p:nvSpPr>
        <p:spPr/>
        <p:txBody>
          <a:bodyPr/>
          <a:lstStyle/>
          <a:p>
            <a:r>
              <a:rPr lang="en-GB" dirty="0"/>
              <a:t>References</a:t>
            </a:r>
            <a:br>
              <a:rPr lang="en-GB" dirty="0"/>
            </a:br>
            <a:endParaRPr lang="en-GB" dirty="0"/>
          </a:p>
        </p:txBody>
      </p:sp>
    </p:spTree>
    <p:extLst>
      <p:ext uri="{BB962C8B-B14F-4D97-AF65-F5344CB8AC3E}">
        <p14:creationId xmlns:p14="http://schemas.microsoft.com/office/powerpoint/2010/main" val="2103312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8407893" cy="4681729"/>
          </a:xfrm>
        </p:spPr>
        <p:txBody>
          <a:bodyPr>
            <a:normAutofit/>
          </a:bodyPr>
          <a:lstStyle/>
          <a:p>
            <a:pPr marL="45720" indent="0" algn="just">
              <a:buNone/>
            </a:pPr>
            <a:r>
              <a:rPr lang="en-GB" sz="2400" dirty="0"/>
              <a:t>Handy (1994) believes that </a:t>
            </a:r>
            <a:r>
              <a:rPr lang="en-GB" sz="2400" i="1" dirty="0"/>
              <a:t>‘time is becoming unfixed…we have to rethink time and the words that we have come to attach to time’ </a:t>
            </a:r>
            <a:r>
              <a:rPr lang="en-GB" sz="2400" dirty="0"/>
              <a:t>(p.32). </a:t>
            </a:r>
          </a:p>
          <a:p>
            <a:pPr marL="45720" indent="0" algn="just">
              <a:buNone/>
            </a:pPr>
            <a:endParaRPr lang="en-GB" sz="2400" dirty="0"/>
          </a:p>
          <a:p>
            <a:pPr marL="45720" indent="0" algn="just">
              <a:buNone/>
            </a:pPr>
            <a:r>
              <a:rPr lang="en-GB" sz="2400" dirty="0"/>
              <a:t>In the example above the student uses italics to emphasise the fact that a quotation is being used and gives the page number of the source in question so the reader can check the accuracy of a quotation and whether or not it is being applied in its right context. </a:t>
            </a:r>
          </a:p>
        </p:txBody>
      </p:sp>
      <p:sp>
        <p:nvSpPr>
          <p:cNvPr id="3" name="Title 2"/>
          <p:cNvSpPr>
            <a:spLocks noGrp="1"/>
          </p:cNvSpPr>
          <p:nvPr>
            <p:ph type="title"/>
          </p:nvPr>
        </p:nvSpPr>
        <p:spPr/>
        <p:txBody>
          <a:bodyPr/>
          <a:lstStyle/>
          <a:p>
            <a:r>
              <a:rPr lang="en-GB" dirty="0"/>
              <a:t>References - Quotes </a:t>
            </a:r>
            <a:br>
              <a:rPr lang="en-GB" dirty="0"/>
            </a:br>
            <a:endParaRPr lang="en-GB" dirty="0"/>
          </a:p>
        </p:txBody>
      </p:sp>
    </p:spTree>
    <p:extLst>
      <p:ext uri="{BB962C8B-B14F-4D97-AF65-F5344CB8AC3E}">
        <p14:creationId xmlns:p14="http://schemas.microsoft.com/office/powerpoint/2010/main" val="2223007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8407893" cy="4681729"/>
          </a:xfrm>
        </p:spPr>
        <p:txBody>
          <a:bodyPr>
            <a:normAutofit fontScale="92500" lnSpcReduction="10000"/>
          </a:bodyPr>
          <a:lstStyle/>
          <a:p>
            <a:pPr marL="45720" indent="0" algn="just">
              <a:buNone/>
            </a:pPr>
            <a:r>
              <a:rPr lang="en-GB" sz="2400" dirty="0"/>
              <a:t>Citing and listing references – informing the reader of a particular source – is the main way of avoiding plagiarism.   Using references is the way to avoid accusations of plagiarism and is expected of students in higher education.  </a:t>
            </a:r>
          </a:p>
          <a:p>
            <a:pPr marL="45720" indent="0" algn="just">
              <a:buNone/>
            </a:pPr>
            <a:endParaRPr lang="en-GB" sz="2400" dirty="0"/>
          </a:p>
          <a:p>
            <a:pPr marL="45720" indent="0" algn="just">
              <a:buNone/>
            </a:pPr>
            <a:r>
              <a:rPr lang="en-GB" sz="2400" dirty="0"/>
              <a:t>Citing the source as you write involves giving a partial or shortened   reference (last name of author(s) and year of publication) in the main body of your written assignment and then giving full details of the source in full at the end of the assignment in a ‘References’ or ‘bibliography’ section.</a:t>
            </a:r>
          </a:p>
          <a:p>
            <a:pPr marL="45720" indent="0" algn="just">
              <a:buNone/>
            </a:pPr>
            <a:r>
              <a:rPr lang="en-GB" sz="2400" dirty="0"/>
              <a:t>   </a:t>
            </a:r>
          </a:p>
          <a:p>
            <a:pPr marL="45720" indent="0" algn="just">
              <a:buNone/>
            </a:pPr>
            <a:r>
              <a:rPr lang="en-GB" sz="2400" dirty="0"/>
              <a:t>See following example.</a:t>
            </a:r>
          </a:p>
        </p:txBody>
      </p:sp>
      <p:sp>
        <p:nvSpPr>
          <p:cNvPr id="3" name="Title 2"/>
          <p:cNvSpPr>
            <a:spLocks noGrp="1"/>
          </p:cNvSpPr>
          <p:nvPr>
            <p:ph type="title"/>
          </p:nvPr>
        </p:nvSpPr>
        <p:spPr/>
        <p:txBody>
          <a:bodyPr/>
          <a:lstStyle/>
          <a:p>
            <a:r>
              <a:rPr lang="en-GB" dirty="0"/>
              <a:t>References - referencing</a:t>
            </a:r>
            <a:br>
              <a:rPr lang="en-GB" dirty="0"/>
            </a:br>
            <a:endParaRPr lang="en-GB" dirty="0"/>
          </a:p>
        </p:txBody>
      </p:sp>
    </p:spTree>
    <p:extLst>
      <p:ext uri="{BB962C8B-B14F-4D97-AF65-F5344CB8AC3E}">
        <p14:creationId xmlns:p14="http://schemas.microsoft.com/office/powerpoint/2010/main" val="23852227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 - referencing</a:t>
            </a:r>
            <a:br>
              <a:rPr lang="en-GB" dirty="0"/>
            </a:br>
            <a:endParaRPr lang="en-GB" dirty="0"/>
          </a:p>
        </p:txBody>
      </p:sp>
      <p:pic>
        <p:nvPicPr>
          <p:cNvPr id="7170"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151" t="40079" r="3611" b="21188"/>
          <a:stretch/>
        </p:blipFill>
        <p:spPr bwMode="auto">
          <a:xfrm>
            <a:off x="295062" y="1752600"/>
            <a:ext cx="8616461"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5605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719071"/>
            <a:ext cx="8686799" cy="4910329"/>
          </a:xfrm>
        </p:spPr>
        <p:txBody>
          <a:bodyPr>
            <a:normAutofit fontScale="85000" lnSpcReduction="20000"/>
          </a:bodyPr>
          <a:lstStyle/>
          <a:p>
            <a:pPr marL="45720" indent="0" algn="just">
              <a:buNone/>
            </a:pPr>
            <a:r>
              <a:rPr lang="en-GB" sz="2400" dirty="0"/>
              <a:t>At the end of the assignment the references are given in alphabetical order (by last name of the author(s) in full:   </a:t>
            </a:r>
          </a:p>
          <a:p>
            <a:pPr marL="45720" indent="0" algn="just">
              <a:buNone/>
            </a:pPr>
            <a:endParaRPr lang="en-GB" sz="2400" dirty="0"/>
          </a:p>
          <a:p>
            <a:pPr marL="45720" indent="0" algn="just">
              <a:buNone/>
            </a:pPr>
            <a:r>
              <a:rPr lang="en-GB" sz="2400" dirty="0"/>
              <a:t>REFERENCES  </a:t>
            </a:r>
          </a:p>
          <a:p>
            <a:pPr marL="45720" indent="0" algn="just">
              <a:buNone/>
            </a:pPr>
            <a:endParaRPr lang="en-GB" sz="2400" dirty="0"/>
          </a:p>
          <a:p>
            <a:pPr marL="45720" indent="0" algn="just">
              <a:buNone/>
            </a:pPr>
            <a:r>
              <a:rPr lang="en-GB" sz="2400" dirty="0"/>
              <a:t>Hagen, J. (2002) Basic Skills for Adults, Birmingham: The Guidance Council. </a:t>
            </a:r>
          </a:p>
          <a:p>
            <a:pPr marL="45720" indent="0" algn="just">
              <a:buNone/>
            </a:pPr>
            <a:endParaRPr lang="en-GB" sz="2400" dirty="0"/>
          </a:p>
          <a:p>
            <a:pPr marL="45720" indent="0" algn="just">
              <a:buNone/>
            </a:pPr>
            <a:r>
              <a:rPr lang="en-GB" sz="2400" dirty="0"/>
              <a:t>Handy, C. (1994) The Empty Raincoat, London: Hutchinson. </a:t>
            </a:r>
          </a:p>
          <a:p>
            <a:pPr marL="45720" indent="0" algn="just">
              <a:buNone/>
            </a:pPr>
            <a:endParaRPr lang="en-GB" sz="2400" dirty="0"/>
          </a:p>
          <a:p>
            <a:pPr marL="45720" indent="0" algn="just">
              <a:buNone/>
            </a:pPr>
            <a:r>
              <a:rPr lang="en-GB" sz="2400" dirty="0" err="1"/>
              <a:t>Tuckett</a:t>
            </a:r>
            <a:r>
              <a:rPr lang="en-GB" sz="2400" dirty="0"/>
              <a:t>, A (1999) ‘Who’s Learning What?’ The Guardian 18/5/1999, p. 13, Manchester: Observer Group Newspapers.</a:t>
            </a:r>
          </a:p>
          <a:p>
            <a:pPr marL="45720" indent="0" algn="just">
              <a:buNone/>
            </a:pPr>
            <a:endParaRPr lang="en-GB" sz="2400" dirty="0"/>
          </a:p>
          <a:p>
            <a:pPr marL="45720" indent="0" algn="just">
              <a:buNone/>
            </a:pPr>
            <a:r>
              <a:rPr lang="en-GB" sz="2400" dirty="0"/>
              <a:t>Yorkshire &amp; Humber Employment Service (1998) Survey of Clients Aged 25+ Unemployed for Two Years or More, London: Department for Education &amp; Employment. </a:t>
            </a:r>
          </a:p>
        </p:txBody>
      </p:sp>
      <p:sp>
        <p:nvSpPr>
          <p:cNvPr id="3" name="Title 2"/>
          <p:cNvSpPr>
            <a:spLocks noGrp="1"/>
          </p:cNvSpPr>
          <p:nvPr>
            <p:ph type="title"/>
          </p:nvPr>
        </p:nvSpPr>
        <p:spPr/>
        <p:txBody>
          <a:bodyPr/>
          <a:lstStyle/>
          <a:p>
            <a:r>
              <a:rPr lang="en-GB" dirty="0"/>
              <a:t>References - referencing</a:t>
            </a:r>
            <a:br>
              <a:rPr lang="en-GB" dirty="0"/>
            </a:br>
            <a:endParaRPr lang="en-GB" dirty="0"/>
          </a:p>
        </p:txBody>
      </p:sp>
    </p:spTree>
    <p:extLst>
      <p:ext uri="{BB962C8B-B14F-4D97-AF65-F5344CB8AC3E}">
        <p14:creationId xmlns:p14="http://schemas.microsoft.com/office/powerpoint/2010/main" val="31103100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719071"/>
            <a:ext cx="8686799" cy="4910329"/>
          </a:xfrm>
        </p:spPr>
        <p:txBody>
          <a:bodyPr>
            <a:normAutofit/>
          </a:bodyPr>
          <a:lstStyle/>
          <a:p>
            <a:pPr marL="45720" indent="0" algn="just">
              <a:buNone/>
            </a:pPr>
            <a:r>
              <a:rPr lang="en-GB" sz="2400" dirty="0"/>
              <a:t>A bibliography is a list of everything you have read for the assignment, whether or not you referred to it in your writing.  </a:t>
            </a:r>
          </a:p>
          <a:p>
            <a:pPr marL="45720" indent="0" algn="just">
              <a:buNone/>
            </a:pPr>
            <a:endParaRPr lang="en-GB" sz="2400" dirty="0"/>
          </a:p>
          <a:p>
            <a:pPr marL="45720" indent="0" algn="just">
              <a:buNone/>
            </a:pPr>
            <a:r>
              <a:rPr lang="en-GB" sz="2400" dirty="0"/>
              <a:t>References are the items you have read and referred to in your assignment.  </a:t>
            </a:r>
          </a:p>
          <a:p>
            <a:pPr marL="45720" indent="0" algn="just">
              <a:buNone/>
            </a:pPr>
            <a:endParaRPr lang="en-GB" sz="2400" dirty="0"/>
          </a:p>
          <a:p>
            <a:pPr marL="45720" indent="0" algn="just">
              <a:buNone/>
            </a:pPr>
            <a:r>
              <a:rPr lang="en-GB" sz="2400" dirty="0"/>
              <a:t>Some tutors like you to include both references and a bibliography; others prefer you just to include references. You will need to ask your tutor what his/her preference is. </a:t>
            </a:r>
          </a:p>
        </p:txBody>
      </p:sp>
      <p:sp>
        <p:nvSpPr>
          <p:cNvPr id="3" name="Title 2"/>
          <p:cNvSpPr>
            <a:spLocks noGrp="1"/>
          </p:cNvSpPr>
          <p:nvPr>
            <p:ph type="title"/>
          </p:nvPr>
        </p:nvSpPr>
        <p:spPr/>
        <p:txBody>
          <a:bodyPr/>
          <a:lstStyle/>
          <a:p>
            <a:r>
              <a:rPr lang="en-GB" dirty="0"/>
              <a:t>References </a:t>
            </a:r>
            <a:r>
              <a:rPr lang="en-GB"/>
              <a:t>and bibliographies</a:t>
            </a:r>
            <a:br>
              <a:rPr lang="en-GB" dirty="0"/>
            </a:br>
            <a:endParaRPr lang="en-GB" dirty="0"/>
          </a:p>
        </p:txBody>
      </p:sp>
    </p:spTree>
    <p:extLst>
      <p:ext uri="{BB962C8B-B14F-4D97-AF65-F5344CB8AC3E}">
        <p14:creationId xmlns:p14="http://schemas.microsoft.com/office/powerpoint/2010/main" val="1326930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628</TotalTime>
  <Words>2504</Words>
  <Application>Microsoft Office PowerPoint</Application>
  <PresentationFormat>On-screen Show (4:3)</PresentationFormat>
  <Paragraphs>275</Paragraphs>
  <Slides>44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Franklin Gothic Medium</vt:lpstr>
      <vt:lpstr>inherit</vt:lpstr>
      <vt:lpstr>Wingdings</vt:lpstr>
      <vt:lpstr>Wingdings 2</vt:lpstr>
      <vt:lpstr>Grid</vt:lpstr>
      <vt:lpstr>Types of Academic Writing</vt:lpstr>
      <vt:lpstr>Introduction</vt:lpstr>
      <vt:lpstr>GLOSSARY OF ACADEMIC KEY WORDS  ADAPTED FROM COTTRELL.S. (2003) THE STUDY SKILLS HANDBOOK. </vt:lpstr>
      <vt:lpstr>GLOSSARY OF ACADEMIC KEY WORDS  ADAPTED FROM COTTRELL.S. (2003) THE STUDY SKILLS HANDBOOK. </vt:lpstr>
      <vt:lpstr>GLOSSARY OF ACADEMIC KEY WORDS  ADAPTED FROM COTTRELL.S. (2003) THE STUDY SKILLS HANDBOOK. </vt:lpstr>
      <vt:lpstr>GLOSSARY OF ACADEMIC KEY WORDS  ADAPTED FROM COTTRELL.S. (2003) THE STUDY SKILLS HANDBOOK. </vt:lpstr>
      <vt:lpstr>Essay vs Report</vt:lpstr>
      <vt:lpstr>Essay vs Report</vt:lpstr>
      <vt:lpstr>Essay vs Report</vt:lpstr>
      <vt:lpstr>PowerPoint Presentation</vt:lpstr>
      <vt:lpstr>Similarities Bradford University School of Management – Effective Learning resource</vt:lpstr>
      <vt:lpstr>Differences Bradford University School of Management – Effective Learning resource</vt:lpstr>
      <vt:lpstr>Report writing </vt:lpstr>
      <vt:lpstr>Report Sections – cover Page</vt:lpstr>
      <vt:lpstr>Report Sections – Abstract\Executive summary</vt:lpstr>
      <vt:lpstr>Report Sections – Table Of contents</vt:lpstr>
      <vt:lpstr>Report Sections – Table Of contents</vt:lpstr>
      <vt:lpstr>Report Sections – Introduction</vt:lpstr>
      <vt:lpstr>Report Sections – Main Body</vt:lpstr>
      <vt:lpstr>Report Sections – conclusion and recommendations</vt:lpstr>
      <vt:lpstr>Report Sections – appendices</vt:lpstr>
      <vt:lpstr>Report Sections – appendices</vt:lpstr>
      <vt:lpstr>Essays</vt:lpstr>
      <vt:lpstr>Essays</vt:lpstr>
      <vt:lpstr>Essays</vt:lpstr>
      <vt:lpstr>Essay - the Introduction</vt:lpstr>
      <vt:lpstr>Essays – the conclusion</vt:lpstr>
      <vt:lpstr>Essays – Paragraphs</vt:lpstr>
      <vt:lpstr>Essays – Paragraphs</vt:lpstr>
      <vt:lpstr>Essays – Paragraphs</vt:lpstr>
      <vt:lpstr>Word Count</vt:lpstr>
      <vt:lpstr>Word Count</vt:lpstr>
      <vt:lpstr>Word Count</vt:lpstr>
      <vt:lpstr>Word Count</vt:lpstr>
      <vt:lpstr>Word Count</vt:lpstr>
      <vt:lpstr>Word Count - Tautology   </vt:lpstr>
      <vt:lpstr>Word Count – redundant words </vt:lpstr>
      <vt:lpstr>Word Count – redundant words </vt:lpstr>
      <vt:lpstr>References </vt:lpstr>
      <vt:lpstr>References - Quotes  </vt:lpstr>
      <vt:lpstr>References - referencing </vt:lpstr>
      <vt:lpstr>References - referencing </vt:lpstr>
      <vt:lpstr>References - referencing </vt:lpstr>
      <vt:lpstr>References and bibliographies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Academic Writing</dc:title>
  <dc:creator>Dave Williams</dc:creator>
  <cp:lastModifiedBy>Dave Williams</cp:lastModifiedBy>
  <cp:revision>24</cp:revision>
  <dcterms:created xsi:type="dcterms:W3CDTF">2006-08-16T00:00:00Z</dcterms:created>
  <dcterms:modified xsi:type="dcterms:W3CDTF">2017-11-01T13:03:30Z</dcterms:modified>
</cp:coreProperties>
</file>