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sldIdLst>
    <p:sldId id="256" r:id="rId2"/>
    <p:sldId id="257" r:id="rId3"/>
    <p:sldId id="260" r:id="rId4"/>
    <p:sldId id="258" r:id="rId5"/>
    <p:sldId id="259" r:id="rId6"/>
    <p:sldId id="263" r:id="rId7"/>
    <p:sldId id="264"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90" d="100"/>
          <a:sy n="90" d="100"/>
        </p:scale>
        <p:origin x="5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CCD2C-4496-4FCA-AC9C-059071317365}"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EB34FBA2-F249-4E94-AFD3-178EA12ECBEB}">
      <dgm:prSet/>
      <dgm:spPr/>
      <dgm:t>
        <a:bodyPr/>
        <a:lstStyle/>
        <a:p>
          <a:r>
            <a:rPr lang="en-GB" b="1" dirty="0"/>
            <a:t>STRENGHTS-</a:t>
          </a:r>
          <a:r>
            <a:rPr lang="en-GB" dirty="0"/>
            <a:t> People will hear about the robots from one another and the number of tourists will increase slightly.  </a:t>
          </a:r>
          <a:endParaRPr lang="en-US" dirty="0"/>
        </a:p>
      </dgm:t>
    </dgm:pt>
    <dgm:pt modelId="{C7DA5550-DD85-4B82-AC82-D0EC8450A4BB}" type="parTrans" cxnId="{469A0472-4D04-4D1B-B044-A48CDFFD3F54}">
      <dgm:prSet/>
      <dgm:spPr/>
      <dgm:t>
        <a:bodyPr/>
        <a:lstStyle/>
        <a:p>
          <a:endParaRPr lang="en-US"/>
        </a:p>
      </dgm:t>
    </dgm:pt>
    <dgm:pt modelId="{67E36B98-C923-4F08-A349-A3F293013867}" type="sibTrans" cxnId="{469A0472-4D04-4D1B-B044-A48CDFFD3F54}">
      <dgm:prSet/>
      <dgm:spPr/>
      <dgm:t>
        <a:bodyPr/>
        <a:lstStyle/>
        <a:p>
          <a:endParaRPr lang="en-US"/>
        </a:p>
      </dgm:t>
    </dgm:pt>
    <dgm:pt modelId="{07C9FBD6-B9F6-4782-A00D-A2EA776AF7EC}">
      <dgm:prSet/>
      <dgm:spPr/>
      <dgm:t>
        <a:bodyPr/>
        <a:lstStyle/>
        <a:p>
          <a:r>
            <a:rPr lang="en-GB" b="1" dirty="0"/>
            <a:t>WEAKNESSES-</a:t>
          </a:r>
          <a:r>
            <a:rPr lang="en-GB" dirty="0"/>
            <a:t> Some competitors may introduce robots quicker and the number of guest at Marriott may decrease for a period of time.. </a:t>
          </a:r>
          <a:endParaRPr lang="en-US" dirty="0"/>
        </a:p>
      </dgm:t>
    </dgm:pt>
    <dgm:pt modelId="{25437D6E-D10F-421E-B56C-1C15CF2BD6BF}" type="parTrans" cxnId="{E491665F-E551-4E45-A102-0F5816282EEF}">
      <dgm:prSet/>
      <dgm:spPr/>
      <dgm:t>
        <a:bodyPr/>
        <a:lstStyle/>
        <a:p>
          <a:endParaRPr lang="en-US"/>
        </a:p>
      </dgm:t>
    </dgm:pt>
    <dgm:pt modelId="{6A08E2ED-FEE6-494E-8978-3BE6A5957E53}" type="sibTrans" cxnId="{E491665F-E551-4E45-A102-0F5816282EEF}">
      <dgm:prSet/>
      <dgm:spPr/>
      <dgm:t>
        <a:bodyPr/>
        <a:lstStyle/>
        <a:p>
          <a:endParaRPr lang="en-US"/>
        </a:p>
      </dgm:t>
    </dgm:pt>
    <dgm:pt modelId="{A328B3CB-C14C-44EB-9D8C-F2FF31BFD81C}">
      <dgm:prSet/>
      <dgm:spPr/>
      <dgm:t>
        <a:bodyPr/>
        <a:lstStyle/>
        <a:p>
          <a:r>
            <a:rPr lang="en-GB" b="1" dirty="0"/>
            <a:t>OPPORTUNITIES-</a:t>
          </a:r>
          <a:r>
            <a:rPr lang="en-GB" dirty="0"/>
            <a:t> To initiate more robots after seeing the impact of few. </a:t>
          </a:r>
          <a:endParaRPr lang="en-US" dirty="0"/>
        </a:p>
      </dgm:t>
    </dgm:pt>
    <dgm:pt modelId="{5BCAC5D1-6410-4631-97E3-8352944BFAF5}" type="parTrans" cxnId="{8D6F74DD-AE55-4A60-879F-7F1F69B62B93}">
      <dgm:prSet/>
      <dgm:spPr/>
      <dgm:t>
        <a:bodyPr/>
        <a:lstStyle/>
        <a:p>
          <a:endParaRPr lang="en-US"/>
        </a:p>
      </dgm:t>
    </dgm:pt>
    <dgm:pt modelId="{3D3D9706-B451-4365-9BFE-95CCD9C7DF38}" type="sibTrans" cxnId="{8D6F74DD-AE55-4A60-879F-7F1F69B62B93}">
      <dgm:prSet/>
      <dgm:spPr/>
      <dgm:t>
        <a:bodyPr/>
        <a:lstStyle/>
        <a:p>
          <a:endParaRPr lang="en-US"/>
        </a:p>
      </dgm:t>
    </dgm:pt>
    <dgm:pt modelId="{6B9D5103-DEED-4925-8704-13EAEFC24BB9}">
      <dgm:prSet/>
      <dgm:spPr/>
      <dgm:t>
        <a:bodyPr/>
        <a:lstStyle/>
        <a:p>
          <a:r>
            <a:rPr lang="en-GB" b="1" dirty="0"/>
            <a:t>THREATS-</a:t>
          </a:r>
          <a:r>
            <a:rPr lang="en-GB" dirty="0"/>
            <a:t> Much money will be spent to buy the systems and everything to be in charge of the robots </a:t>
          </a:r>
          <a:endParaRPr lang="en-US" dirty="0"/>
        </a:p>
      </dgm:t>
    </dgm:pt>
    <dgm:pt modelId="{F1CE67B7-6E5A-460B-AE6B-74282C1F3D09}" type="parTrans" cxnId="{CA70840D-27DA-417C-9DD9-0DCCC2C2DC26}">
      <dgm:prSet/>
      <dgm:spPr/>
      <dgm:t>
        <a:bodyPr/>
        <a:lstStyle/>
        <a:p>
          <a:endParaRPr lang="en-US"/>
        </a:p>
      </dgm:t>
    </dgm:pt>
    <dgm:pt modelId="{5583FC11-6C54-4B58-B4AB-8263BCCB84B6}" type="sibTrans" cxnId="{CA70840D-27DA-417C-9DD9-0DCCC2C2DC26}">
      <dgm:prSet/>
      <dgm:spPr/>
      <dgm:t>
        <a:bodyPr/>
        <a:lstStyle/>
        <a:p>
          <a:endParaRPr lang="en-US"/>
        </a:p>
      </dgm:t>
    </dgm:pt>
    <dgm:pt modelId="{C4B90DF9-8F0B-4A58-9A11-B636406FF4B4}" type="pres">
      <dgm:prSet presAssocID="{913CCD2C-4496-4FCA-AC9C-059071317365}" presName="matrix" presStyleCnt="0">
        <dgm:presLayoutVars>
          <dgm:chMax val="1"/>
          <dgm:dir/>
          <dgm:resizeHandles val="exact"/>
        </dgm:presLayoutVars>
      </dgm:prSet>
      <dgm:spPr/>
    </dgm:pt>
    <dgm:pt modelId="{32C7CEF7-6066-4B85-B59C-4D5C73D396B6}" type="pres">
      <dgm:prSet presAssocID="{913CCD2C-4496-4FCA-AC9C-059071317365}" presName="diamond" presStyleLbl="bgShp" presStyleIdx="0" presStyleCnt="1"/>
      <dgm:spPr/>
    </dgm:pt>
    <dgm:pt modelId="{CF09ED3A-43F2-4460-B4DA-8B4CCC6561D2}" type="pres">
      <dgm:prSet presAssocID="{913CCD2C-4496-4FCA-AC9C-059071317365}" presName="quad1" presStyleLbl="node1" presStyleIdx="0" presStyleCnt="4">
        <dgm:presLayoutVars>
          <dgm:chMax val="0"/>
          <dgm:chPref val="0"/>
          <dgm:bulletEnabled val="1"/>
        </dgm:presLayoutVars>
      </dgm:prSet>
      <dgm:spPr/>
    </dgm:pt>
    <dgm:pt modelId="{F9B6F160-0631-4962-B6E3-7FAE2D3AA39C}" type="pres">
      <dgm:prSet presAssocID="{913CCD2C-4496-4FCA-AC9C-059071317365}" presName="quad2" presStyleLbl="node1" presStyleIdx="1" presStyleCnt="4">
        <dgm:presLayoutVars>
          <dgm:chMax val="0"/>
          <dgm:chPref val="0"/>
          <dgm:bulletEnabled val="1"/>
        </dgm:presLayoutVars>
      </dgm:prSet>
      <dgm:spPr/>
    </dgm:pt>
    <dgm:pt modelId="{A6049347-7C2B-4355-B6AE-8ED70D3D1A57}" type="pres">
      <dgm:prSet presAssocID="{913CCD2C-4496-4FCA-AC9C-059071317365}" presName="quad3" presStyleLbl="node1" presStyleIdx="2" presStyleCnt="4">
        <dgm:presLayoutVars>
          <dgm:chMax val="0"/>
          <dgm:chPref val="0"/>
          <dgm:bulletEnabled val="1"/>
        </dgm:presLayoutVars>
      </dgm:prSet>
      <dgm:spPr/>
    </dgm:pt>
    <dgm:pt modelId="{41C5022E-80BE-4F8F-BF16-6D55D5009A0E}" type="pres">
      <dgm:prSet presAssocID="{913CCD2C-4496-4FCA-AC9C-059071317365}" presName="quad4" presStyleLbl="node1" presStyleIdx="3" presStyleCnt="4">
        <dgm:presLayoutVars>
          <dgm:chMax val="0"/>
          <dgm:chPref val="0"/>
          <dgm:bulletEnabled val="1"/>
        </dgm:presLayoutVars>
      </dgm:prSet>
      <dgm:spPr/>
    </dgm:pt>
  </dgm:ptLst>
  <dgm:cxnLst>
    <dgm:cxn modelId="{CA70840D-27DA-417C-9DD9-0DCCC2C2DC26}" srcId="{913CCD2C-4496-4FCA-AC9C-059071317365}" destId="{6B9D5103-DEED-4925-8704-13EAEFC24BB9}" srcOrd="3" destOrd="0" parTransId="{F1CE67B7-6E5A-460B-AE6B-74282C1F3D09}" sibTransId="{5583FC11-6C54-4B58-B4AB-8263BCCB84B6}"/>
    <dgm:cxn modelId="{E491665F-E551-4E45-A102-0F5816282EEF}" srcId="{913CCD2C-4496-4FCA-AC9C-059071317365}" destId="{07C9FBD6-B9F6-4782-A00D-A2EA776AF7EC}" srcOrd="1" destOrd="0" parTransId="{25437D6E-D10F-421E-B56C-1C15CF2BD6BF}" sibTransId="{6A08E2ED-FEE6-494E-8978-3BE6A5957E53}"/>
    <dgm:cxn modelId="{48D2FE4C-6EA9-4EB5-8FF0-EC58FBFA1492}" type="presOf" srcId="{EB34FBA2-F249-4E94-AFD3-178EA12ECBEB}" destId="{CF09ED3A-43F2-4460-B4DA-8B4CCC6561D2}" srcOrd="0" destOrd="0" presId="urn:microsoft.com/office/officeart/2005/8/layout/matrix3"/>
    <dgm:cxn modelId="{1E85F64D-35EC-46D0-BCFF-0B463802340D}" type="presOf" srcId="{07C9FBD6-B9F6-4782-A00D-A2EA776AF7EC}" destId="{F9B6F160-0631-4962-B6E3-7FAE2D3AA39C}" srcOrd="0" destOrd="0" presId="urn:microsoft.com/office/officeart/2005/8/layout/matrix3"/>
    <dgm:cxn modelId="{469A0472-4D04-4D1B-B044-A48CDFFD3F54}" srcId="{913CCD2C-4496-4FCA-AC9C-059071317365}" destId="{EB34FBA2-F249-4E94-AFD3-178EA12ECBEB}" srcOrd="0" destOrd="0" parTransId="{C7DA5550-DD85-4B82-AC82-D0EC8450A4BB}" sibTransId="{67E36B98-C923-4F08-A349-A3F293013867}"/>
    <dgm:cxn modelId="{518149C2-D001-4358-B0D9-27C081D0018C}" type="presOf" srcId="{6B9D5103-DEED-4925-8704-13EAEFC24BB9}" destId="{41C5022E-80BE-4F8F-BF16-6D55D5009A0E}" srcOrd="0" destOrd="0" presId="urn:microsoft.com/office/officeart/2005/8/layout/matrix3"/>
    <dgm:cxn modelId="{4D5FC4CB-3C9D-4A5D-83F1-FDDDEA71307D}" type="presOf" srcId="{913CCD2C-4496-4FCA-AC9C-059071317365}" destId="{C4B90DF9-8F0B-4A58-9A11-B636406FF4B4}" srcOrd="0" destOrd="0" presId="urn:microsoft.com/office/officeart/2005/8/layout/matrix3"/>
    <dgm:cxn modelId="{8D6F74DD-AE55-4A60-879F-7F1F69B62B93}" srcId="{913CCD2C-4496-4FCA-AC9C-059071317365}" destId="{A328B3CB-C14C-44EB-9D8C-F2FF31BFD81C}" srcOrd="2" destOrd="0" parTransId="{5BCAC5D1-6410-4631-97E3-8352944BFAF5}" sibTransId="{3D3D9706-B451-4365-9BFE-95CCD9C7DF38}"/>
    <dgm:cxn modelId="{F64B5DE4-265B-4A52-9FB7-6E90715E1B5F}" type="presOf" srcId="{A328B3CB-C14C-44EB-9D8C-F2FF31BFD81C}" destId="{A6049347-7C2B-4355-B6AE-8ED70D3D1A57}" srcOrd="0" destOrd="0" presId="urn:microsoft.com/office/officeart/2005/8/layout/matrix3"/>
    <dgm:cxn modelId="{42CB46BF-C29D-4786-8DD9-C0088A6DE5FB}" type="presParOf" srcId="{C4B90DF9-8F0B-4A58-9A11-B636406FF4B4}" destId="{32C7CEF7-6066-4B85-B59C-4D5C73D396B6}" srcOrd="0" destOrd="0" presId="urn:microsoft.com/office/officeart/2005/8/layout/matrix3"/>
    <dgm:cxn modelId="{DD9E39C1-A10C-4B96-AD15-FBA25BC159D8}" type="presParOf" srcId="{C4B90DF9-8F0B-4A58-9A11-B636406FF4B4}" destId="{CF09ED3A-43F2-4460-B4DA-8B4CCC6561D2}" srcOrd="1" destOrd="0" presId="urn:microsoft.com/office/officeart/2005/8/layout/matrix3"/>
    <dgm:cxn modelId="{AB3E1665-F574-4E8F-8FA9-854E98DB5934}" type="presParOf" srcId="{C4B90DF9-8F0B-4A58-9A11-B636406FF4B4}" destId="{F9B6F160-0631-4962-B6E3-7FAE2D3AA39C}" srcOrd="2" destOrd="0" presId="urn:microsoft.com/office/officeart/2005/8/layout/matrix3"/>
    <dgm:cxn modelId="{AB6FDF60-D601-4E14-8A86-6BED3D4455B9}" type="presParOf" srcId="{C4B90DF9-8F0B-4A58-9A11-B636406FF4B4}" destId="{A6049347-7C2B-4355-B6AE-8ED70D3D1A57}" srcOrd="3" destOrd="0" presId="urn:microsoft.com/office/officeart/2005/8/layout/matrix3"/>
    <dgm:cxn modelId="{179DF4AD-19F8-46E3-AB14-7A2F7B81A663}" type="presParOf" srcId="{C4B90DF9-8F0B-4A58-9A11-B636406FF4B4}" destId="{41C5022E-80BE-4F8F-BF16-6D55D5009A0E}"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7CEF7-6066-4B85-B59C-4D5C73D396B6}">
      <dsp:nvSpPr>
        <dsp:cNvPr id="0" name=""/>
        <dsp:cNvSpPr/>
      </dsp:nvSpPr>
      <dsp:spPr>
        <a:xfrm>
          <a:off x="154124" y="0"/>
          <a:ext cx="5494983" cy="549498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09ED3A-43F2-4460-B4DA-8B4CCC6561D2}">
      <dsp:nvSpPr>
        <dsp:cNvPr id="0" name=""/>
        <dsp:cNvSpPr/>
      </dsp:nvSpPr>
      <dsp:spPr>
        <a:xfrm>
          <a:off x="676147" y="522023"/>
          <a:ext cx="2143043" cy="21430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STRENGHTS-</a:t>
          </a:r>
          <a:r>
            <a:rPr lang="en-GB" sz="1500" kern="1200" dirty="0"/>
            <a:t> People will hear about the robots from one another and the number of tourists will increase slightly.  </a:t>
          </a:r>
          <a:endParaRPr lang="en-US" sz="1500" kern="1200" dirty="0"/>
        </a:p>
      </dsp:txBody>
      <dsp:txXfrm>
        <a:off x="780762" y="626638"/>
        <a:ext cx="1933813" cy="1933813"/>
      </dsp:txXfrm>
    </dsp:sp>
    <dsp:sp modelId="{F9B6F160-0631-4962-B6E3-7FAE2D3AA39C}">
      <dsp:nvSpPr>
        <dsp:cNvPr id="0" name=""/>
        <dsp:cNvSpPr/>
      </dsp:nvSpPr>
      <dsp:spPr>
        <a:xfrm>
          <a:off x="2984040" y="522023"/>
          <a:ext cx="2143043" cy="214304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WEAKNESSES-</a:t>
          </a:r>
          <a:r>
            <a:rPr lang="en-GB" sz="1500" kern="1200" dirty="0"/>
            <a:t> Some competitors may introduce robots quicker and the number of guest at Marriott may decrease for a period of time.. </a:t>
          </a:r>
          <a:endParaRPr lang="en-US" sz="1500" kern="1200" dirty="0"/>
        </a:p>
      </dsp:txBody>
      <dsp:txXfrm>
        <a:off x="3088655" y="626638"/>
        <a:ext cx="1933813" cy="1933813"/>
      </dsp:txXfrm>
    </dsp:sp>
    <dsp:sp modelId="{A6049347-7C2B-4355-B6AE-8ED70D3D1A57}">
      <dsp:nvSpPr>
        <dsp:cNvPr id="0" name=""/>
        <dsp:cNvSpPr/>
      </dsp:nvSpPr>
      <dsp:spPr>
        <a:xfrm>
          <a:off x="676147" y="2829916"/>
          <a:ext cx="2143043" cy="214304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OPPORTUNITIES-</a:t>
          </a:r>
          <a:r>
            <a:rPr lang="en-GB" sz="1500" kern="1200" dirty="0"/>
            <a:t> To initiate more robots after seeing the impact of few. </a:t>
          </a:r>
          <a:endParaRPr lang="en-US" sz="1500" kern="1200" dirty="0"/>
        </a:p>
      </dsp:txBody>
      <dsp:txXfrm>
        <a:off x="780762" y="2934531"/>
        <a:ext cx="1933813" cy="1933813"/>
      </dsp:txXfrm>
    </dsp:sp>
    <dsp:sp modelId="{41C5022E-80BE-4F8F-BF16-6D55D5009A0E}">
      <dsp:nvSpPr>
        <dsp:cNvPr id="0" name=""/>
        <dsp:cNvSpPr/>
      </dsp:nvSpPr>
      <dsp:spPr>
        <a:xfrm>
          <a:off x="2984040" y="2829916"/>
          <a:ext cx="2143043" cy="214304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THREATS-</a:t>
          </a:r>
          <a:r>
            <a:rPr lang="en-GB" sz="1500" kern="1200" dirty="0"/>
            <a:t> Much money will be spent to buy the systems and everything to be in charge of the robots </a:t>
          </a:r>
          <a:endParaRPr lang="en-US" sz="1500" kern="1200" dirty="0"/>
        </a:p>
      </dsp:txBody>
      <dsp:txXfrm>
        <a:off x="3088655" y="2934531"/>
        <a:ext cx="1933813" cy="1933813"/>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6/18/2020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12525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6/18/2020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28237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6/18/2020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07021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6/18/2020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19775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6/18/2020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96830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6/18/2020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07600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6/18/2020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0503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6/18/2020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30709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6/18/2020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57736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6/18/2020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2073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6/18/2020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653717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6/18/2020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62952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6/18/2020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35504204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0" r:id="rId6"/>
    <p:sldLayoutId id="2147483675" r:id="rId7"/>
    <p:sldLayoutId id="2147483676" r:id="rId8"/>
    <p:sldLayoutId id="2147483677" r:id="rId9"/>
    <p:sldLayoutId id="2147483678" r:id="rId10"/>
    <p:sldLayoutId id="2147483679" r:id="rId11"/>
    <p:sldLayoutId id="2147483681"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toolshero.com/project-management/project-initiation-document-pi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green, animal&#10;&#10;Description automatically generated">
            <a:extLst>
              <a:ext uri="{FF2B5EF4-FFF2-40B4-BE49-F238E27FC236}">
                <a16:creationId xmlns:a16="http://schemas.microsoft.com/office/drawing/2014/main" id="{0C9AFFC7-812D-4F81-952C-44B0C4F6A181}"/>
              </a:ext>
            </a:extLst>
          </p:cNvPr>
          <p:cNvPicPr>
            <a:picLocks noChangeAspect="1"/>
          </p:cNvPicPr>
          <p:nvPr/>
        </p:nvPicPr>
        <p:blipFill rotWithShape="1">
          <a:blip r:embed="rId2"/>
          <a:srcRect t="6707" b="9024"/>
          <a:stretch/>
        </p:blipFill>
        <p:spPr>
          <a:xfrm>
            <a:off x="20" y="10"/>
            <a:ext cx="12191980" cy="6857990"/>
          </a:xfrm>
          <a:prstGeom prst="rect">
            <a:avLst/>
          </a:prstGeom>
        </p:spPr>
      </p:pic>
      <p:sp>
        <p:nvSpPr>
          <p:cNvPr id="11"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89000"/>
            </a:schemeClr>
          </a:solidFill>
          <a:ln w="32707" cap="flat">
            <a:noFill/>
            <a:prstDash val="solid"/>
            <a:miter/>
          </a:ln>
          <a:effectLst/>
        </p:spPr>
        <p:txBody>
          <a:bodyPr rtlCol="0" anchor="ctr"/>
          <a:lstStyle/>
          <a:p>
            <a:endParaRPr lang="en-US" dirty="0"/>
          </a:p>
        </p:txBody>
      </p:sp>
      <p:sp>
        <p:nvSpPr>
          <p:cNvPr id="2" name="Title 1">
            <a:extLst>
              <a:ext uri="{FF2B5EF4-FFF2-40B4-BE49-F238E27FC236}">
                <a16:creationId xmlns:a16="http://schemas.microsoft.com/office/drawing/2014/main" id="{F6E841EF-0378-40CE-8414-794B9BF53461}"/>
              </a:ext>
            </a:extLst>
          </p:cNvPr>
          <p:cNvSpPr>
            <a:spLocks noGrp="1"/>
          </p:cNvSpPr>
          <p:nvPr>
            <p:ph type="ctrTitle"/>
          </p:nvPr>
        </p:nvSpPr>
        <p:spPr>
          <a:xfrm>
            <a:off x="3325473" y="1998924"/>
            <a:ext cx="5541054" cy="2213621"/>
          </a:xfrm>
        </p:spPr>
        <p:txBody>
          <a:bodyPr>
            <a:normAutofit/>
          </a:bodyPr>
          <a:lstStyle/>
          <a:p>
            <a:pPr algn="ctr"/>
            <a:r>
              <a:rPr lang="en-GB" dirty="0"/>
              <a:t>Project Initiation Document </a:t>
            </a:r>
          </a:p>
        </p:txBody>
      </p:sp>
      <p:sp>
        <p:nvSpPr>
          <p:cNvPr id="3" name="Subtitle 2">
            <a:extLst>
              <a:ext uri="{FF2B5EF4-FFF2-40B4-BE49-F238E27FC236}">
                <a16:creationId xmlns:a16="http://schemas.microsoft.com/office/drawing/2014/main" id="{A33EE4E3-A1E1-49AA-B61B-FB441F6B0DAE}"/>
              </a:ext>
            </a:extLst>
          </p:cNvPr>
          <p:cNvSpPr>
            <a:spLocks noGrp="1"/>
          </p:cNvSpPr>
          <p:nvPr>
            <p:ph type="subTitle" idx="1"/>
          </p:nvPr>
        </p:nvSpPr>
        <p:spPr>
          <a:xfrm>
            <a:off x="3880419" y="4300833"/>
            <a:ext cx="4431162" cy="1191873"/>
          </a:xfrm>
        </p:spPr>
        <p:txBody>
          <a:bodyPr>
            <a:normAutofit/>
          </a:bodyPr>
          <a:lstStyle/>
          <a:p>
            <a:pPr algn="ctr"/>
            <a:r>
              <a:rPr lang="en-GB" dirty="0"/>
              <a:t>Milen Dimitrov</a:t>
            </a:r>
          </a:p>
          <a:p>
            <a:pPr algn="ctr"/>
            <a:r>
              <a:rPr lang="en-GB" dirty="0"/>
              <a:t>Lecturer: Olu Adegbite </a:t>
            </a:r>
          </a:p>
        </p:txBody>
      </p:sp>
    </p:spTree>
    <p:extLst>
      <p:ext uri="{BB962C8B-B14F-4D97-AF65-F5344CB8AC3E}">
        <p14:creationId xmlns:p14="http://schemas.microsoft.com/office/powerpoint/2010/main" val="123112364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793D0-D143-449A-B5BF-EFA62DB42980}"/>
              </a:ext>
            </a:extLst>
          </p:cNvPr>
          <p:cNvSpPr>
            <a:spLocks noGrp="1"/>
          </p:cNvSpPr>
          <p:nvPr>
            <p:ph type="title"/>
          </p:nvPr>
        </p:nvSpPr>
        <p:spPr/>
        <p:txBody>
          <a:bodyPr/>
          <a:lstStyle/>
          <a:p>
            <a:r>
              <a:rPr lang="en-GB" dirty="0"/>
              <a:t>-What is Project Initiation Document-</a:t>
            </a:r>
          </a:p>
        </p:txBody>
      </p:sp>
      <p:sp>
        <p:nvSpPr>
          <p:cNvPr id="3" name="Content Placeholder 2">
            <a:extLst>
              <a:ext uri="{FF2B5EF4-FFF2-40B4-BE49-F238E27FC236}">
                <a16:creationId xmlns:a16="http://schemas.microsoft.com/office/drawing/2014/main" id="{863B804C-CE64-43BB-9F30-67005ECDB0DD}"/>
              </a:ext>
            </a:extLst>
          </p:cNvPr>
          <p:cNvSpPr>
            <a:spLocks noGrp="1"/>
          </p:cNvSpPr>
          <p:nvPr>
            <p:ph idx="1"/>
          </p:nvPr>
        </p:nvSpPr>
        <p:spPr>
          <a:xfrm>
            <a:off x="200246" y="1605414"/>
            <a:ext cx="6124074" cy="4160520"/>
          </a:xfrm>
        </p:spPr>
        <p:txBody>
          <a:bodyPr/>
          <a:lstStyle/>
          <a:p>
            <a:r>
              <a:rPr lang="en-GB" dirty="0"/>
              <a:t>It does represent the start-up version document that can been seen as a project brief and this because it does release information about the product. For example it does talk about the plan of the product, when it will be released… (Mulder, P. 2017)</a:t>
            </a:r>
          </a:p>
        </p:txBody>
      </p:sp>
      <p:pic>
        <p:nvPicPr>
          <p:cNvPr id="1026" name="Picture 2" descr="Project Management Procedures &amp; Their Importance | Project ...">
            <a:extLst>
              <a:ext uri="{FF2B5EF4-FFF2-40B4-BE49-F238E27FC236}">
                <a16:creationId xmlns:a16="http://schemas.microsoft.com/office/drawing/2014/main" id="{259C4B9B-08D4-425E-9F61-52AC26B076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22445" y="2256924"/>
            <a:ext cx="4524375" cy="2857500"/>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Connector 4">
            <a:extLst>
              <a:ext uri="{FF2B5EF4-FFF2-40B4-BE49-F238E27FC236}">
                <a16:creationId xmlns:a16="http://schemas.microsoft.com/office/drawing/2014/main" id="{6D803DBD-9A18-4B9D-8AA6-861176EF8FBF}"/>
              </a:ext>
            </a:extLst>
          </p:cNvPr>
          <p:cNvCxnSpPr/>
          <p:nvPr/>
        </p:nvCxnSpPr>
        <p:spPr>
          <a:xfrm flipH="1">
            <a:off x="2085474" y="5967664"/>
            <a:ext cx="8823158"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5479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408EE-08F0-4D5A-8972-FF818A658875}"/>
              </a:ext>
            </a:extLst>
          </p:cNvPr>
          <p:cNvSpPr>
            <a:spLocks noGrp="1"/>
          </p:cNvSpPr>
          <p:nvPr>
            <p:ph type="title"/>
          </p:nvPr>
        </p:nvSpPr>
        <p:spPr>
          <a:xfrm>
            <a:off x="561753" y="0"/>
            <a:ext cx="10515600" cy="1325563"/>
          </a:xfrm>
        </p:spPr>
        <p:txBody>
          <a:bodyPr/>
          <a:lstStyle/>
          <a:p>
            <a:r>
              <a:rPr lang="en-GB" dirty="0"/>
              <a:t>-Why is the project undertaken- </a:t>
            </a:r>
          </a:p>
        </p:txBody>
      </p:sp>
      <p:sp>
        <p:nvSpPr>
          <p:cNvPr id="3" name="Content Placeholder 2">
            <a:extLst>
              <a:ext uri="{FF2B5EF4-FFF2-40B4-BE49-F238E27FC236}">
                <a16:creationId xmlns:a16="http://schemas.microsoft.com/office/drawing/2014/main" id="{FECEFC83-90EB-4D7F-8A8F-FF24F8CA9DFC}"/>
              </a:ext>
            </a:extLst>
          </p:cNvPr>
          <p:cNvSpPr>
            <a:spLocks noGrp="1"/>
          </p:cNvSpPr>
          <p:nvPr>
            <p:ph idx="1"/>
          </p:nvPr>
        </p:nvSpPr>
        <p:spPr>
          <a:xfrm>
            <a:off x="-91214" y="1150443"/>
            <a:ext cx="6555810" cy="5112127"/>
          </a:xfrm>
        </p:spPr>
        <p:txBody>
          <a:bodyPr>
            <a:normAutofit fontScale="85000" lnSpcReduction="10000"/>
          </a:bodyPr>
          <a:lstStyle/>
          <a:p>
            <a:r>
              <a:rPr lang="en-GB" dirty="0"/>
              <a:t>To support Marriott to improve the status of the services and to adapt international solutions. There will be robots introduced for the room service and this because to reduce the amount of time spent by the member of staff. </a:t>
            </a:r>
          </a:p>
          <a:p>
            <a:r>
              <a:rPr lang="en-GB" dirty="0"/>
              <a:t>The robots have already been introduced in China, but this project focuses on Marriott International Birmingham.</a:t>
            </a:r>
          </a:p>
          <a:p>
            <a:r>
              <a:rPr lang="en-GB" dirty="0"/>
              <a:t>As mentioned above, it is initiated to improve the service providing's of the hotel and to create great customer satisfaction with the rapidity of the robot. </a:t>
            </a:r>
          </a:p>
        </p:txBody>
      </p:sp>
      <p:cxnSp>
        <p:nvCxnSpPr>
          <p:cNvPr id="4" name="Straight Connector 3">
            <a:extLst>
              <a:ext uri="{FF2B5EF4-FFF2-40B4-BE49-F238E27FC236}">
                <a16:creationId xmlns:a16="http://schemas.microsoft.com/office/drawing/2014/main" id="{E6980BCB-C193-4205-8E32-B4BD737DE4B7}"/>
              </a:ext>
            </a:extLst>
          </p:cNvPr>
          <p:cNvCxnSpPr/>
          <p:nvPr/>
        </p:nvCxnSpPr>
        <p:spPr>
          <a:xfrm flipH="1">
            <a:off x="2005264" y="6384759"/>
            <a:ext cx="8823158"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2" descr="Robots 'invade' Starwood Hotels">
            <a:extLst>
              <a:ext uri="{FF2B5EF4-FFF2-40B4-BE49-F238E27FC236}">
                <a16:creationId xmlns:a16="http://schemas.microsoft.com/office/drawing/2014/main" id="{F72AC3BD-9B2C-4AE3-8AEF-E87B5A117B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560"/>
          <a:stretch/>
        </p:blipFill>
        <p:spPr bwMode="auto">
          <a:xfrm>
            <a:off x="6464596" y="1762558"/>
            <a:ext cx="5271348" cy="4063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3098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48581-DB37-4158-B02B-DB94F4060325}"/>
              </a:ext>
            </a:extLst>
          </p:cNvPr>
          <p:cNvSpPr>
            <a:spLocks noGrp="1"/>
          </p:cNvSpPr>
          <p:nvPr>
            <p:ph type="title"/>
          </p:nvPr>
        </p:nvSpPr>
        <p:spPr/>
        <p:txBody>
          <a:bodyPr/>
          <a:lstStyle/>
          <a:p>
            <a:r>
              <a:rPr lang="en-GB" dirty="0"/>
              <a:t>Who is in charge?</a:t>
            </a:r>
          </a:p>
        </p:txBody>
      </p:sp>
      <p:sp>
        <p:nvSpPr>
          <p:cNvPr id="3" name="Content Placeholder 2">
            <a:extLst>
              <a:ext uri="{FF2B5EF4-FFF2-40B4-BE49-F238E27FC236}">
                <a16:creationId xmlns:a16="http://schemas.microsoft.com/office/drawing/2014/main" id="{90A6CB88-266B-4999-9F87-2B3E2DA9C861}"/>
              </a:ext>
            </a:extLst>
          </p:cNvPr>
          <p:cNvSpPr>
            <a:spLocks noGrp="1"/>
          </p:cNvSpPr>
          <p:nvPr>
            <p:ph idx="1"/>
          </p:nvPr>
        </p:nvSpPr>
        <p:spPr>
          <a:xfrm>
            <a:off x="-97465" y="1554480"/>
            <a:ext cx="6657753" cy="4160520"/>
          </a:xfrm>
        </p:spPr>
        <p:txBody>
          <a:bodyPr/>
          <a:lstStyle/>
          <a:p>
            <a:r>
              <a:rPr lang="en-GB" dirty="0"/>
              <a:t>The main person in charge will be the Production Management as it is the one to plan, organise, direct and control the entire process of initiation and it is also in charge of checking costs and the period of time that is necessary for the robot to be installed and set for the hotel. </a:t>
            </a:r>
          </a:p>
        </p:txBody>
      </p:sp>
      <p:cxnSp>
        <p:nvCxnSpPr>
          <p:cNvPr id="4" name="Straight Connector 3">
            <a:extLst>
              <a:ext uri="{FF2B5EF4-FFF2-40B4-BE49-F238E27FC236}">
                <a16:creationId xmlns:a16="http://schemas.microsoft.com/office/drawing/2014/main" id="{D7B0FE5D-68F6-4B2B-A324-66ABC6093652}"/>
              </a:ext>
            </a:extLst>
          </p:cNvPr>
          <p:cNvCxnSpPr/>
          <p:nvPr/>
        </p:nvCxnSpPr>
        <p:spPr>
          <a:xfrm flipH="1">
            <a:off x="1957137" y="6172200"/>
            <a:ext cx="8823158"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pic>
        <p:nvPicPr>
          <p:cNvPr id="2050" name="Picture 2" descr="Production Management Institutes | Management Production India">
            <a:extLst>
              <a:ext uri="{FF2B5EF4-FFF2-40B4-BE49-F238E27FC236}">
                <a16:creationId xmlns:a16="http://schemas.microsoft.com/office/drawing/2014/main" id="{5218FD88-1591-436B-82E0-6B182DC568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68716" y="1888972"/>
            <a:ext cx="5390190" cy="3257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474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A8E69-9AB8-4862-BBE1-486AAE91B2E6}"/>
              </a:ext>
            </a:extLst>
          </p:cNvPr>
          <p:cNvSpPr>
            <a:spLocks noGrp="1"/>
          </p:cNvSpPr>
          <p:nvPr>
            <p:ph type="title"/>
          </p:nvPr>
        </p:nvSpPr>
        <p:spPr/>
        <p:txBody>
          <a:bodyPr/>
          <a:lstStyle/>
          <a:p>
            <a:r>
              <a:rPr lang="en-GB" dirty="0"/>
              <a:t>How much will it cost?</a:t>
            </a:r>
          </a:p>
        </p:txBody>
      </p:sp>
      <p:sp>
        <p:nvSpPr>
          <p:cNvPr id="3" name="Content Placeholder 2">
            <a:extLst>
              <a:ext uri="{FF2B5EF4-FFF2-40B4-BE49-F238E27FC236}">
                <a16:creationId xmlns:a16="http://schemas.microsoft.com/office/drawing/2014/main" id="{C41E4E90-D3A3-4AD6-872F-A9BCAE28F8AB}"/>
              </a:ext>
            </a:extLst>
          </p:cNvPr>
          <p:cNvSpPr>
            <a:spLocks noGrp="1"/>
          </p:cNvSpPr>
          <p:nvPr>
            <p:ph idx="1"/>
          </p:nvPr>
        </p:nvSpPr>
        <p:spPr/>
        <p:txBody>
          <a:bodyPr/>
          <a:lstStyle/>
          <a:p>
            <a:r>
              <a:rPr lang="en-GB" dirty="0"/>
              <a:t>According to companies that did introduce robots before mentioned that it costs around £10k to introduce good robots to work for the hotel and to be set without making unhappy mistakes. </a:t>
            </a:r>
          </a:p>
        </p:txBody>
      </p:sp>
      <p:cxnSp>
        <p:nvCxnSpPr>
          <p:cNvPr id="4" name="Straight Connector 3">
            <a:extLst>
              <a:ext uri="{FF2B5EF4-FFF2-40B4-BE49-F238E27FC236}">
                <a16:creationId xmlns:a16="http://schemas.microsoft.com/office/drawing/2014/main" id="{69C47B1A-5726-49D4-87B8-12D27509AF8D}"/>
              </a:ext>
            </a:extLst>
          </p:cNvPr>
          <p:cNvCxnSpPr/>
          <p:nvPr/>
        </p:nvCxnSpPr>
        <p:spPr>
          <a:xfrm flipH="1">
            <a:off x="1989222" y="6204285"/>
            <a:ext cx="8823158"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pic>
        <p:nvPicPr>
          <p:cNvPr id="1028" name="Picture 4" descr="Rising costs is the biggest concern for small businesses">
            <a:extLst>
              <a:ext uri="{FF2B5EF4-FFF2-40B4-BE49-F238E27FC236}">
                <a16:creationId xmlns:a16="http://schemas.microsoft.com/office/drawing/2014/main" id="{8E7211AF-B27C-4E4A-83D8-8A75696562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81014" y="3429000"/>
            <a:ext cx="3507813" cy="26274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4030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1C78D6-FC55-4C2E-9A7C-F85EEA280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926ABA4-C8CE-4D75-AC96-BAC602AFF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482"/>
            <a:ext cx="5463940" cy="6861482"/>
          </a:xfrm>
          <a:custGeom>
            <a:avLst/>
            <a:gdLst>
              <a:gd name="connsiteX0" fmla="*/ 5463940 w 5463940"/>
              <a:gd name="connsiteY0" fmla="*/ 0 h 6861482"/>
              <a:gd name="connsiteX1" fmla="*/ 792388 w 5463940"/>
              <a:gd name="connsiteY1" fmla="*/ 0 h 6861482"/>
              <a:gd name="connsiteX2" fmla="*/ 807288 w 5463940"/>
              <a:gd name="connsiteY2" fmla="*/ 23688 h 6861482"/>
              <a:gd name="connsiteX3" fmla="*/ 847167 w 5463940"/>
              <a:gd name="connsiteY3" fmla="*/ 52392 h 6861482"/>
              <a:gd name="connsiteX4" fmla="*/ 861906 w 5463940"/>
              <a:gd name="connsiteY4" fmla="*/ 104693 h 6861482"/>
              <a:gd name="connsiteX5" fmla="*/ 891809 w 5463940"/>
              <a:gd name="connsiteY5" fmla="*/ 314763 h 6861482"/>
              <a:gd name="connsiteX6" fmla="*/ 883105 w 5463940"/>
              <a:gd name="connsiteY6" fmla="*/ 361124 h 6861482"/>
              <a:gd name="connsiteX7" fmla="*/ 839062 w 5463940"/>
              <a:gd name="connsiteY7" fmla="*/ 423850 h 6861482"/>
              <a:gd name="connsiteX8" fmla="*/ 804620 w 5463940"/>
              <a:gd name="connsiteY8" fmla="*/ 560313 h 6861482"/>
              <a:gd name="connsiteX9" fmla="*/ 736357 w 5463940"/>
              <a:gd name="connsiteY9" fmla="*/ 760897 h 6861482"/>
              <a:gd name="connsiteX10" fmla="*/ 701931 w 5463940"/>
              <a:gd name="connsiteY10" fmla="*/ 821285 h 6861482"/>
              <a:gd name="connsiteX11" fmla="*/ 730099 w 5463940"/>
              <a:gd name="connsiteY11" fmla="*/ 854014 h 6861482"/>
              <a:gd name="connsiteX12" fmla="*/ 828340 w 5463940"/>
              <a:gd name="connsiteY12" fmla="*/ 1080052 h 6861482"/>
              <a:gd name="connsiteX13" fmla="*/ 700490 w 5463940"/>
              <a:gd name="connsiteY13" fmla="*/ 1372761 h 6861482"/>
              <a:gd name="connsiteX14" fmla="*/ 632708 w 5463940"/>
              <a:gd name="connsiteY14" fmla="*/ 1466109 h 6861482"/>
              <a:gd name="connsiteX15" fmla="*/ 768641 w 5463940"/>
              <a:gd name="connsiteY15" fmla="*/ 1459414 h 6861482"/>
              <a:gd name="connsiteX16" fmla="*/ 819196 w 5463940"/>
              <a:gd name="connsiteY16" fmla="*/ 1556554 h 6861482"/>
              <a:gd name="connsiteX17" fmla="*/ 841602 w 5463940"/>
              <a:gd name="connsiteY17" fmla="*/ 1606217 h 6861482"/>
              <a:gd name="connsiteX18" fmla="*/ 979741 w 5463940"/>
              <a:gd name="connsiteY18" fmla="*/ 1914129 h 6861482"/>
              <a:gd name="connsiteX19" fmla="*/ 961586 w 5463940"/>
              <a:gd name="connsiteY19" fmla="*/ 2014028 h 6861482"/>
              <a:gd name="connsiteX20" fmla="*/ 763580 w 5463940"/>
              <a:gd name="connsiteY20" fmla="*/ 2524080 h 6861482"/>
              <a:gd name="connsiteX21" fmla="*/ 993601 w 5463940"/>
              <a:gd name="connsiteY21" fmla="*/ 2596949 h 6861482"/>
              <a:gd name="connsiteX22" fmla="*/ 1013917 w 5463940"/>
              <a:gd name="connsiteY22" fmla="*/ 2810127 h 6861482"/>
              <a:gd name="connsiteX23" fmla="*/ 1136989 w 5463940"/>
              <a:gd name="connsiteY23" fmla="*/ 3024678 h 6861482"/>
              <a:gd name="connsiteX24" fmla="*/ 1259967 w 5463940"/>
              <a:gd name="connsiteY24" fmla="*/ 3181568 h 6861482"/>
              <a:gd name="connsiteX25" fmla="*/ 1265794 w 5463940"/>
              <a:gd name="connsiteY25" fmla="*/ 3198166 h 6861482"/>
              <a:gd name="connsiteX26" fmla="*/ 1265717 w 5463940"/>
              <a:gd name="connsiteY26" fmla="*/ 3204655 h 6861482"/>
              <a:gd name="connsiteX27" fmla="*/ 1288242 w 5463940"/>
              <a:gd name="connsiteY27" fmla="*/ 3274732 h 6861482"/>
              <a:gd name="connsiteX28" fmla="*/ 1291297 w 5463940"/>
              <a:gd name="connsiteY28" fmla="*/ 3279721 h 6861482"/>
              <a:gd name="connsiteX29" fmla="*/ 1314272 w 5463940"/>
              <a:gd name="connsiteY29" fmla="*/ 3363918 h 6861482"/>
              <a:gd name="connsiteX30" fmla="*/ 1319860 w 5463940"/>
              <a:gd name="connsiteY30" fmla="*/ 3393684 h 6861482"/>
              <a:gd name="connsiteX31" fmla="*/ 1316519 w 5463940"/>
              <a:gd name="connsiteY31" fmla="*/ 3405686 h 6861482"/>
              <a:gd name="connsiteX32" fmla="*/ 1288529 w 5463940"/>
              <a:gd name="connsiteY32" fmla="*/ 3445525 h 6861482"/>
              <a:gd name="connsiteX33" fmla="*/ 1242782 w 5463940"/>
              <a:gd name="connsiteY33" fmla="*/ 3705028 h 6861482"/>
              <a:gd name="connsiteX34" fmla="*/ 1286485 w 5463940"/>
              <a:gd name="connsiteY34" fmla="*/ 3747325 h 6861482"/>
              <a:gd name="connsiteX35" fmla="*/ 1292276 w 5463940"/>
              <a:gd name="connsiteY35" fmla="*/ 3757935 h 6861482"/>
              <a:gd name="connsiteX36" fmla="*/ 1295640 w 5463940"/>
              <a:gd name="connsiteY36" fmla="*/ 3771718 h 6861482"/>
              <a:gd name="connsiteX37" fmla="*/ 1297165 w 5463940"/>
              <a:gd name="connsiteY37" fmla="*/ 3800021 h 6861482"/>
              <a:gd name="connsiteX38" fmla="*/ 1175354 w 5463940"/>
              <a:gd name="connsiteY38" fmla="*/ 3860429 h 6861482"/>
              <a:gd name="connsiteX39" fmla="*/ 1307283 w 5463940"/>
              <a:gd name="connsiteY39" fmla="*/ 4017890 h 6861482"/>
              <a:gd name="connsiteX40" fmla="*/ 1296662 w 5463940"/>
              <a:gd name="connsiteY40" fmla="*/ 4042035 h 6861482"/>
              <a:gd name="connsiteX41" fmla="*/ 1272882 w 5463940"/>
              <a:gd name="connsiteY41" fmla="*/ 4153970 h 6861482"/>
              <a:gd name="connsiteX42" fmla="*/ 1262688 w 5463940"/>
              <a:gd name="connsiteY42" fmla="*/ 4216187 h 6861482"/>
              <a:gd name="connsiteX43" fmla="*/ 1264417 w 5463940"/>
              <a:gd name="connsiteY43" fmla="*/ 4216187 h 6861482"/>
              <a:gd name="connsiteX44" fmla="*/ 1262699 w 5463940"/>
              <a:gd name="connsiteY44" fmla="*/ 4228245 h 6861482"/>
              <a:gd name="connsiteX45" fmla="*/ 1261091 w 5463940"/>
              <a:gd name="connsiteY45" fmla="*/ 4239616 h 6861482"/>
              <a:gd name="connsiteX46" fmla="*/ 1260815 w 5463940"/>
              <a:gd name="connsiteY46" fmla="*/ 4241609 h 6861482"/>
              <a:gd name="connsiteX47" fmla="*/ 1260967 w 5463940"/>
              <a:gd name="connsiteY47" fmla="*/ 4240495 h 6861482"/>
              <a:gd name="connsiteX48" fmla="*/ 1261091 w 5463940"/>
              <a:gd name="connsiteY48" fmla="*/ 4239616 h 6861482"/>
              <a:gd name="connsiteX49" fmla="*/ 1261469 w 5463940"/>
              <a:gd name="connsiteY49" fmla="*/ 4236887 h 6861482"/>
              <a:gd name="connsiteX50" fmla="*/ 1256626 w 5463940"/>
              <a:gd name="connsiteY50" fmla="*/ 4265601 h 6861482"/>
              <a:gd name="connsiteX51" fmla="*/ 1248755 w 5463940"/>
              <a:gd name="connsiteY51" fmla="*/ 4319440 h 6861482"/>
              <a:gd name="connsiteX52" fmla="*/ 1247265 w 5463940"/>
              <a:gd name="connsiteY52" fmla="*/ 4327380 h 6861482"/>
              <a:gd name="connsiteX53" fmla="*/ 1237396 w 5463940"/>
              <a:gd name="connsiteY53" fmla="*/ 4327380 h 6861482"/>
              <a:gd name="connsiteX54" fmla="*/ 1217455 w 5463940"/>
              <a:gd name="connsiteY54" fmla="*/ 4371063 h 6861482"/>
              <a:gd name="connsiteX55" fmla="*/ 1141096 w 5463940"/>
              <a:gd name="connsiteY55" fmla="*/ 4440302 h 6861482"/>
              <a:gd name="connsiteX56" fmla="*/ 987553 w 5463940"/>
              <a:gd name="connsiteY56" fmla="*/ 4640688 h 6861482"/>
              <a:gd name="connsiteX57" fmla="*/ 649254 w 5463940"/>
              <a:gd name="connsiteY57" fmla="*/ 5463560 h 6861482"/>
              <a:gd name="connsiteX58" fmla="*/ 542839 w 5463940"/>
              <a:gd name="connsiteY58" fmla="*/ 5729320 h 6861482"/>
              <a:gd name="connsiteX59" fmla="*/ 629662 w 5463940"/>
              <a:gd name="connsiteY59" fmla="*/ 5793573 h 6861482"/>
              <a:gd name="connsiteX60" fmla="*/ 476494 w 5463940"/>
              <a:gd name="connsiteY60" fmla="*/ 6082357 h 6861482"/>
              <a:gd name="connsiteX61" fmla="*/ 295356 w 5463940"/>
              <a:gd name="connsiteY61" fmla="*/ 6405892 h 6861482"/>
              <a:gd name="connsiteX62" fmla="*/ 21866 w 5463940"/>
              <a:gd name="connsiteY62" fmla="*/ 6831011 h 6861482"/>
              <a:gd name="connsiteX63" fmla="*/ 0 w 5463940"/>
              <a:gd name="connsiteY63" fmla="*/ 6861482 h 6861482"/>
              <a:gd name="connsiteX64" fmla="*/ 5463940 w 5463940"/>
              <a:gd name="connsiteY64" fmla="*/ 6861482 h 6861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463940" h="6861482">
                <a:moveTo>
                  <a:pt x="5463940" y="0"/>
                </a:moveTo>
                <a:lnTo>
                  <a:pt x="792388" y="0"/>
                </a:lnTo>
                <a:lnTo>
                  <a:pt x="807288" y="23688"/>
                </a:lnTo>
                <a:cubicBezTo>
                  <a:pt x="818348" y="36363"/>
                  <a:pt x="831351" y="46345"/>
                  <a:pt x="847167" y="52392"/>
                </a:cubicBezTo>
                <a:cubicBezTo>
                  <a:pt x="862365" y="58007"/>
                  <a:pt x="867376" y="78523"/>
                  <a:pt x="861906" y="104693"/>
                </a:cubicBezTo>
                <a:cubicBezTo>
                  <a:pt x="843817" y="191375"/>
                  <a:pt x="858534" y="258432"/>
                  <a:pt x="891809" y="314763"/>
                </a:cubicBezTo>
                <a:cubicBezTo>
                  <a:pt x="903576" y="334407"/>
                  <a:pt x="899159" y="347903"/>
                  <a:pt x="883105" y="361124"/>
                </a:cubicBezTo>
                <a:cubicBezTo>
                  <a:pt x="864669" y="375704"/>
                  <a:pt x="850327" y="397046"/>
                  <a:pt x="839062" y="423850"/>
                </a:cubicBezTo>
                <a:cubicBezTo>
                  <a:pt x="820568" y="467166"/>
                  <a:pt x="811859" y="513531"/>
                  <a:pt x="804620" y="560313"/>
                </a:cubicBezTo>
                <a:cubicBezTo>
                  <a:pt x="793378" y="633687"/>
                  <a:pt x="780112" y="704450"/>
                  <a:pt x="736357" y="760897"/>
                </a:cubicBezTo>
                <a:cubicBezTo>
                  <a:pt x="723332" y="778040"/>
                  <a:pt x="712885" y="799992"/>
                  <a:pt x="701931" y="821285"/>
                </a:cubicBezTo>
                <a:cubicBezTo>
                  <a:pt x="705425" y="839840"/>
                  <a:pt x="714063" y="852486"/>
                  <a:pt x="730099" y="854014"/>
                </a:cubicBezTo>
                <a:cubicBezTo>
                  <a:pt x="832163" y="864105"/>
                  <a:pt x="827638" y="966113"/>
                  <a:pt x="828340" y="1080052"/>
                </a:cubicBezTo>
                <a:cubicBezTo>
                  <a:pt x="829412" y="1221065"/>
                  <a:pt x="771840" y="1300280"/>
                  <a:pt x="700490" y="1372761"/>
                </a:cubicBezTo>
                <a:cubicBezTo>
                  <a:pt x="676074" y="1397333"/>
                  <a:pt x="640472" y="1405223"/>
                  <a:pt x="632708" y="1466109"/>
                </a:cubicBezTo>
                <a:cubicBezTo>
                  <a:pt x="675330" y="1511622"/>
                  <a:pt x="723920" y="1454776"/>
                  <a:pt x="768641" y="1459414"/>
                </a:cubicBezTo>
                <a:cubicBezTo>
                  <a:pt x="805594" y="1463610"/>
                  <a:pt x="865476" y="1442049"/>
                  <a:pt x="819196" y="1556554"/>
                </a:cubicBezTo>
                <a:cubicBezTo>
                  <a:pt x="805723" y="1590108"/>
                  <a:pt x="823233" y="1607581"/>
                  <a:pt x="841602" y="1606217"/>
                </a:cubicBezTo>
                <a:cubicBezTo>
                  <a:pt x="990393" y="1592503"/>
                  <a:pt x="928704" y="1817105"/>
                  <a:pt x="979741" y="1914129"/>
                </a:cubicBezTo>
                <a:cubicBezTo>
                  <a:pt x="994130" y="1940125"/>
                  <a:pt x="981845" y="1995898"/>
                  <a:pt x="961586" y="2014028"/>
                </a:cubicBezTo>
                <a:cubicBezTo>
                  <a:pt x="833010" y="2130710"/>
                  <a:pt x="821559" y="2335317"/>
                  <a:pt x="763580" y="2524080"/>
                </a:cubicBezTo>
                <a:cubicBezTo>
                  <a:pt x="834503" y="2575904"/>
                  <a:pt x="917665" y="2570407"/>
                  <a:pt x="993601" y="2596949"/>
                </a:cubicBezTo>
                <a:cubicBezTo>
                  <a:pt x="1072474" y="2624324"/>
                  <a:pt x="1073570" y="2658988"/>
                  <a:pt x="1013917" y="2810127"/>
                </a:cubicBezTo>
                <a:cubicBezTo>
                  <a:pt x="1181198" y="2798901"/>
                  <a:pt x="1181198" y="2798901"/>
                  <a:pt x="1136989" y="3024678"/>
                </a:cubicBezTo>
                <a:cubicBezTo>
                  <a:pt x="1180902" y="3020054"/>
                  <a:pt x="1224298" y="3088781"/>
                  <a:pt x="1259967" y="3181568"/>
                </a:cubicBezTo>
                <a:lnTo>
                  <a:pt x="1265794" y="3198166"/>
                </a:lnTo>
                <a:lnTo>
                  <a:pt x="1265717" y="3204655"/>
                </a:lnTo>
                <a:cubicBezTo>
                  <a:pt x="1268733" y="3236251"/>
                  <a:pt x="1277862" y="3256804"/>
                  <a:pt x="1288242" y="3274732"/>
                </a:cubicBezTo>
                <a:lnTo>
                  <a:pt x="1291297" y="3279721"/>
                </a:lnTo>
                <a:lnTo>
                  <a:pt x="1314272" y="3363918"/>
                </a:lnTo>
                <a:lnTo>
                  <a:pt x="1319860" y="3393684"/>
                </a:lnTo>
                <a:lnTo>
                  <a:pt x="1316519" y="3405686"/>
                </a:lnTo>
                <a:cubicBezTo>
                  <a:pt x="1310372" y="3418102"/>
                  <a:pt x="1301211" y="3431228"/>
                  <a:pt x="1288529" y="3445525"/>
                </a:cubicBezTo>
                <a:cubicBezTo>
                  <a:pt x="1161348" y="3588143"/>
                  <a:pt x="1146805" y="3608961"/>
                  <a:pt x="1242782" y="3705028"/>
                </a:cubicBezTo>
                <a:lnTo>
                  <a:pt x="1286485" y="3747325"/>
                </a:lnTo>
                <a:lnTo>
                  <a:pt x="1292276" y="3757935"/>
                </a:lnTo>
                <a:lnTo>
                  <a:pt x="1295640" y="3771718"/>
                </a:lnTo>
                <a:cubicBezTo>
                  <a:pt x="1296144" y="3781009"/>
                  <a:pt x="1296074" y="3791627"/>
                  <a:pt x="1297165" y="3800021"/>
                </a:cubicBezTo>
                <a:cubicBezTo>
                  <a:pt x="1261584" y="3834526"/>
                  <a:pt x="1216509" y="3777846"/>
                  <a:pt x="1175354" y="3860429"/>
                </a:cubicBezTo>
                <a:lnTo>
                  <a:pt x="1307283" y="4017890"/>
                </a:lnTo>
                <a:lnTo>
                  <a:pt x="1296662" y="4042035"/>
                </a:lnTo>
                <a:cubicBezTo>
                  <a:pt x="1285446" y="4076730"/>
                  <a:pt x="1278762" y="4115040"/>
                  <a:pt x="1272882" y="4153970"/>
                </a:cubicBezTo>
                <a:lnTo>
                  <a:pt x="1262688" y="4216187"/>
                </a:lnTo>
                <a:lnTo>
                  <a:pt x="1264417" y="4216187"/>
                </a:lnTo>
                <a:lnTo>
                  <a:pt x="1262699" y="4228245"/>
                </a:lnTo>
                <a:lnTo>
                  <a:pt x="1261091" y="4239616"/>
                </a:lnTo>
                <a:lnTo>
                  <a:pt x="1260815" y="4241609"/>
                </a:lnTo>
                <a:cubicBezTo>
                  <a:pt x="1260689" y="4242505"/>
                  <a:pt x="1260696" y="4242428"/>
                  <a:pt x="1260967" y="4240495"/>
                </a:cubicBezTo>
                <a:lnTo>
                  <a:pt x="1261091" y="4239616"/>
                </a:lnTo>
                <a:lnTo>
                  <a:pt x="1261469" y="4236887"/>
                </a:lnTo>
                <a:cubicBezTo>
                  <a:pt x="1262532" y="4229054"/>
                  <a:pt x="1263675" y="4219786"/>
                  <a:pt x="1256626" y="4265601"/>
                </a:cubicBezTo>
                <a:cubicBezTo>
                  <a:pt x="1256291" y="4267782"/>
                  <a:pt x="1251762" y="4300784"/>
                  <a:pt x="1248755" y="4319440"/>
                </a:cubicBezTo>
                <a:lnTo>
                  <a:pt x="1247265" y="4327380"/>
                </a:lnTo>
                <a:lnTo>
                  <a:pt x="1237396" y="4327380"/>
                </a:lnTo>
                <a:lnTo>
                  <a:pt x="1217455" y="4371063"/>
                </a:lnTo>
                <a:cubicBezTo>
                  <a:pt x="1199891" y="4400506"/>
                  <a:pt x="1175680" y="4424583"/>
                  <a:pt x="1141096" y="4440302"/>
                </a:cubicBezTo>
                <a:cubicBezTo>
                  <a:pt x="1069946" y="4473150"/>
                  <a:pt x="1038303" y="4575550"/>
                  <a:pt x="987553" y="4640688"/>
                </a:cubicBezTo>
                <a:cubicBezTo>
                  <a:pt x="810580" y="4866180"/>
                  <a:pt x="695846" y="5129308"/>
                  <a:pt x="649254" y="5463560"/>
                </a:cubicBezTo>
                <a:cubicBezTo>
                  <a:pt x="636193" y="5556007"/>
                  <a:pt x="578841" y="5642157"/>
                  <a:pt x="542839" y="5729320"/>
                </a:cubicBezTo>
                <a:cubicBezTo>
                  <a:pt x="563420" y="5782527"/>
                  <a:pt x="660486" y="5634705"/>
                  <a:pt x="629662" y="5793573"/>
                </a:cubicBezTo>
                <a:cubicBezTo>
                  <a:pt x="606320" y="5913360"/>
                  <a:pt x="539304" y="6000311"/>
                  <a:pt x="476494" y="6082357"/>
                </a:cubicBezTo>
                <a:cubicBezTo>
                  <a:pt x="404358" y="6175982"/>
                  <a:pt x="324070" y="6256850"/>
                  <a:pt x="295356" y="6405892"/>
                </a:cubicBezTo>
                <a:cubicBezTo>
                  <a:pt x="293791" y="6413841"/>
                  <a:pt x="198424" y="6580901"/>
                  <a:pt x="21866" y="6831011"/>
                </a:cubicBezTo>
                <a:lnTo>
                  <a:pt x="0" y="6861482"/>
                </a:lnTo>
                <a:lnTo>
                  <a:pt x="5463940" y="6861482"/>
                </a:lnTo>
                <a:close/>
              </a:path>
            </a:pathLst>
          </a:custGeom>
          <a:solidFill>
            <a:srgbClr val="7C3FD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308E4F-D196-4F9F-8717-86DB522D7093}"/>
              </a:ext>
            </a:extLst>
          </p:cNvPr>
          <p:cNvSpPr>
            <a:spLocks noGrp="1"/>
          </p:cNvSpPr>
          <p:nvPr>
            <p:ph type="title"/>
          </p:nvPr>
        </p:nvSpPr>
        <p:spPr>
          <a:xfrm>
            <a:off x="838200" y="713312"/>
            <a:ext cx="3200400" cy="5431376"/>
          </a:xfrm>
        </p:spPr>
        <p:txBody>
          <a:bodyPr>
            <a:normAutofit/>
          </a:bodyPr>
          <a:lstStyle/>
          <a:p>
            <a:r>
              <a:rPr lang="en-GB" sz="3300">
                <a:solidFill>
                  <a:srgbClr val="FFFFFF"/>
                </a:solidFill>
              </a:rPr>
              <a:t>SWOT ANALYSIS OF THE PROJECT- MARRIOTT</a:t>
            </a:r>
          </a:p>
        </p:txBody>
      </p:sp>
      <p:graphicFrame>
        <p:nvGraphicFramePr>
          <p:cNvPr id="5" name="Content Placeholder 2">
            <a:extLst>
              <a:ext uri="{FF2B5EF4-FFF2-40B4-BE49-F238E27FC236}">
                <a16:creationId xmlns:a16="http://schemas.microsoft.com/office/drawing/2014/main" id="{225C5461-FFD2-417B-B96B-2C5C8F0266DF}"/>
              </a:ext>
            </a:extLst>
          </p:cNvPr>
          <p:cNvGraphicFramePr>
            <a:graphicFrameLocks noGrp="1"/>
          </p:cNvGraphicFramePr>
          <p:nvPr>
            <p:ph idx="1"/>
            <p:extLst>
              <p:ext uri="{D42A27DB-BD31-4B8C-83A1-F6EECF244321}">
                <p14:modId xmlns:p14="http://schemas.microsoft.com/office/powerpoint/2010/main" val="659270779"/>
              </p:ext>
            </p:extLst>
          </p:nvPr>
        </p:nvGraphicFramePr>
        <p:xfrm>
          <a:off x="5550568" y="713312"/>
          <a:ext cx="5803231" cy="54949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7730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09B31-EE3C-4DCE-88F0-EA3FE2AB8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82D9556-7EB0-4226-B5CF-E48584DA6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17261" y="889461"/>
            <a:ext cx="3011208" cy="5138270"/>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solidFill>
            <a:srgbClr val="7C3FD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9B5F61-DB9D-474F-8860-C526A4AAE78D}"/>
              </a:ext>
            </a:extLst>
          </p:cNvPr>
          <p:cNvSpPr>
            <a:spLocks noGrp="1"/>
          </p:cNvSpPr>
          <p:nvPr>
            <p:ph type="title"/>
          </p:nvPr>
        </p:nvSpPr>
        <p:spPr>
          <a:xfrm>
            <a:off x="8765628" y="2503565"/>
            <a:ext cx="3007271" cy="1850872"/>
          </a:xfrm>
        </p:spPr>
        <p:txBody>
          <a:bodyPr>
            <a:normAutofit/>
          </a:bodyPr>
          <a:lstStyle/>
          <a:p>
            <a:r>
              <a:rPr lang="en-GB" sz="3200">
                <a:solidFill>
                  <a:srgbClr val="FFFFFF"/>
                </a:solidFill>
              </a:rPr>
              <a:t>Conclusion</a:t>
            </a:r>
          </a:p>
        </p:txBody>
      </p:sp>
      <p:sp>
        <p:nvSpPr>
          <p:cNvPr id="3" name="Content Placeholder 2">
            <a:extLst>
              <a:ext uri="{FF2B5EF4-FFF2-40B4-BE49-F238E27FC236}">
                <a16:creationId xmlns:a16="http://schemas.microsoft.com/office/drawing/2014/main" id="{FB281E47-8662-4577-A6C2-DF3EA73FC16B}"/>
              </a:ext>
            </a:extLst>
          </p:cNvPr>
          <p:cNvSpPr>
            <a:spLocks noGrp="1"/>
          </p:cNvSpPr>
          <p:nvPr>
            <p:ph idx="1"/>
          </p:nvPr>
        </p:nvSpPr>
        <p:spPr>
          <a:xfrm>
            <a:off x="838201" y="740229"/>
            <a:ext cx="5669806" cy="5436734"/>
          </a:xfrm>
        </p:spPr>
        <p:txBody>
          <a:bodyPr anchor="ctr">
            <a:normAutofit/>
          </a:bodyPr>
          <a:lstStyle/>
          <a:p>
            <a:r>
              <a:rPr lang="en-GB" dirty="0"/>
              <a:t>As a conclusion, Marriott’s project to introduce the robot will mainly be successful because in time if more robots are included for the food and beverage as well, the company will no longer need hundreds of employees.</a:t>
            </a:r>
          </a:p>
        </p:txBody>
      </p:sp>
    </p:spTree>
    <p:extLst>
      <p:ext uri="{BB962C8B-B14F-4D97-AF65-F5344CB8AC3E}">
        <p14:creationId xmlns:p14="http://schemas.microsoft.com/office/powerpoint/2010/main" val="2690452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EEFD-3285-405C-9710-FAAF226F281F}"/>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2333920-248E-4220-955D-AE97690D6677}"/>
              </a:ext>
            </a:extLst>
          </p:cNvPr>
          <p:cNvSpPr>
            <a:spLocks noGrp="1"/>
          </p:cNvSpPr>
          <p:nvPr>
            <p:ph idx="1"/>
          </p:nvPr>
        </p:nvSpPr>
        <p:spPr/>
        <p:txBody>
          <a:bodyPr/>
          <a:lstStyle/>
          <a:p>
            <a:r>
              <a:rPr lang="en-GB" dirty="0" err="1"/>
              <a:t>Mudler</a:t>
            </a:r>
            <a:r>
              <a:rPr lang="en-GB" dirty="0"/>
              <a:t>, P. (2017), “Project Initiation Document”, [online] available on: </a:t>
            </a:r>
            <a:r>
              <a:rPr lang="en-GB" dirty="0">
                <a:hlinkClick r:id="rId2"/>
              </a:rPr>
              <a:t>https://www.toolshero.com/project-management/project-initiation-document-pid/</a:t>
            </a:r>
            <a:r>
              <a:rPr lang="en-GB" dirty="0"/>
              <a:t> accessed on: 11/03/2020</a:t>
            </a:r>
          </a:p>
        </p:txBody>
      </p:sp>
    </p:spTree>
    <p:extLst>
      <p:ext uri="{BB962C8B-B14F-4D97-AF65-F5344CB8AC3E}">
        <p14:creationId xmlns:p14="http://schemas.microsoft.com/office/powerpoint/2010/main" val="2228867081"/>
      </p:ext>
    </p:extLst>
  </p:cSld>
  <p:clrMapOvr>
    <a:masterClrMapping/>
  </p:clrMapOvr>
</p:sld>
</file>

<file path=ppt/theme/theme1.xml><?xml version="1.0" encoding="utf-8"?>
<a:theme xmlns:a="http://schemas.openxmlformats.org/drawingml/2006/main" name="BrushVTI">
  <a:themeElements>
    <a:clrScheme name="AnalogousFromDarkSeedLeftStep">
      <a:dk1>
        <a:srgbClr val="000000"/>
      </a:dk1>
      <a:lt1>
        <a:srgbClr val="FFFFFF"/>
      </a:lt1>
      <a:dk2>
        <a:srgbClr val="242A41"/>
      </a:dk2>
      <a:lt2>
        <a:srgbClr val="E6E8E2"/>
      </a:lt2>
      <a:accent1>
        <a:srgbClr val="7C3FD1"/>
      </a:accent1>
      <a:accent2>
        <a:srgbClr val="4848C7"/>
      </a:accent2>
      <a:accent3>
        <a:srgbClr val="3F7CD1"/>
      </a:accent3>
      <a:accent4>
        <a:srgbClr val="2DA7BF"/>
      </a:accent4>
      <a:accent5>
        <a:srgbClr val="37B696"/>
      </a:accent5>
      <a:accent6>
        <a:srgbClr val="2CBB5C"/>
      </a:accent6>
      <a:hlink>
        <a:srgbClr val="30928A"/>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5</TotalTime>
  <Words>414</Words>
  <Application>Microsoft Office PowerPoint</Application>
  <PresentationFormat>Widescreen</PresentationFormat>
  <Paragraphs>22</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Elephant</vt:lpstr>
      <vt:lpstr>BrushVTI</vt:lpstr>
      <vt:lpstr>Project Initiation Document </vt:lpstr>
      <vt:lpstr>-What is Project Initiation Document-</vt:lpstr>
      <vt:lpstr>-Why is the project undertaken- </vt:lpstr>
      <vt:lpstr>Who is in charge?</vt:lpstr>
      <vt:lpstr>How much will it cost?</vt:lpstr>
      <vt:lpstr>SWOT ANALYSIS OF THE PROJECT- MARRIOTT</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Initiation Document </dc:title>
  <dc:creator>Policica Dansatoarea</dc:creator>
  <cp:lastModifiedBy>Policica Dansatoarea</cp:lastModifiedBy>
  <cp:revision>2</cp:revision>
  <dcterms:created xsi:type="dcterms:W3CDTF">2020-06-18T08:23:37Z</dcterms:created>
  <dcterms:modified xsi:type="dcterms:W3CDTF">2020-06-18T08:29:08Z</dcterms:modified>
</cp:coreProperties>
</file>