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74" r:id="rId2"/>
    <p:sldId id="326" r:id="rId3"/>
    <p:sldId id="325" r:id="rId4"/>
    <p:sldId id="324" r:id="rId5"/>
    <p:sldId id="32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922" autoAdjust="0"/>
    <p:restoredTop sz="94545" autoAdjust="0"/>
  </p:normalViewPr>
  <p:slideViewPr>
    <p:cSldViewPr>
      <p:cViewPr varScale="1">
        <p:scale>
          <a:sx n="58" d="100"/>
          <a:sy n="58" d="100"/>
        </p:scale>
        <p:origin x="72" y="156"/>
      </p:cViewPr>
      <p:guideLst>
        <p:guide orient="horz" pos="2160"/>
        <p:guide pos="3840"/>
      </p:guideLst>
    </p:cSldViewPr>
  </p:slideViewPr>
  <p:notesTextViewPr>
    <p:cViewPr>
      <p:scale>
        <a:sx n="1" d="1"/>
        <a:sy n="1" d="1"/>
      </p:scale>
      <p:origin x="0" y="0"/>
    </p:cViewPr>
  </p:notesTextViewPr>
  <p:sorterViewPr>
    <p:cViewPr>
      <p:scale>
        <a:sx n="70" d="100"/>
        <a:sy n="70" d="100"/>
      </p:scale>
      <p:origin x="0" y="-568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17/08/2021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17/08/2021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17/08/2021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17/08/2021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17/08/2021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17/08/2021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17/08/2021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17/08/2021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17/08/2021</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8378" y="908720"/>
            <a:ext cx="7920880" cy="2369880"/>
          </a:xfrm>
          <a:prstGeom prst="rect">
            <a:avLst/>
          </a:prstGeom>
          <a:noFill/>
        </p:spPr>
        <p:txBody>
          <a:bodyPr wrap="square" rtlCol="0">
            <a:spAutoFit/>
          </a:bodyPr>
          <a:lstStyle/>
          <a:p>
            <a:r>
              <a:rPr lang="en-GB" sz="4400" dirty="0"/>
              <a:t>Resilience, Talent &amp; Technology:</a:t>
            </a:r>
          </a:p>
          <a:p>
            <a:endParaRPr lang="en-GB" sz="4000" b="1" dirty="0">
              <a:solidFill>
                <a:schemeClr val="tx2">
                  <a:lumMod val="60000"/>
                  <a:lumOff val="40000"/>
                </a:schemeClr>
              </a:solidFill>
            </a:endParaRPr>
          </a:p>
          <a:p>
            <a:r>
              <a:rPr lang="en-GB" sz="4000" b="1" dirty="0">
                <a:solidFill>
                  <a:schemeClr val="tx2">
                    <a:lumMod val="60000"/>
                    <a:lumOff val="40000"/>
                  </a:schemeClr>
                </a:solidFill>
              </a:rPr>
              <a:t>5.1 Student Seminars</a:t>
            </a:r>
          </a:p>
          <a:p>
            <a:r>
              <a:rPr lang="en-GB" sz="2400" dirty="0"/>
              <a:t>Dr Emma Roberts</a:t>
            </a:r>
          </a:p>
        </p:txBody>
      </p:sp>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C15C2-EF0D-455B-B4E8-242CF4E3C1D7}"/>
              </a:ext>
            </a:extLst>
          </p:cNvPr>
          <p:cNvSpPr>
            <a:spLocks noGrp="1"/>
          </p:cNvSpPr>
          <p:nvPr>
            <p:ph type="title"/>
          </p:nvPr>
        </p:nvSpPr>
        <p:spPr/>
        <p:txBody>
          <a:bodyPr/>
          <a:lstStyle/>
          <a:p>
            <a:r>
              <a:rPr lang="en-US" dirty="0"/>
              <a:t>Preparing for the assignment</a:t>
            </a:r>
            <a:endParaRPr lang="en-GB" dirty="0"/>
          </a:p>
        </p:txBody>
      </p:sp>
      <p:sp>
        <p:nvSpPr>
          <p:cNvPr id="3" name="Content Placeholder 2">
            <a:extLst>
              <a:ext uri="{FF2B5EF4-FFF2-40B4-BE49-F238E27FC236}">
                <a16:creationId xmlns:a16="http://schemas.microsoft.com/office/drawing/2014/main" id="{F5B30E3F-614B-4EBF-808C-A5E03A73A9BF}"/>
              </a:ext>
            </a:extLst>
          </p:cNvPr>
          <p:cNvSpPr>
            <a:spLocks noGrp="1"/>
          </p:cNvSpPr>
          <p:nvPr>
            <p:ph idx="1"/>
          </p:nvPr>
        </p:nvSpPr>
        <p:spPr>
          <a:xfrm>
            <a:off x="1991544" y="1600201"/>
            <a:ext cx="6494512" cy="4525963"/>
          </a:xfrm>
        </p:spPr>
        <p:txBody>
          <a:bodyPr>
            <a:normAutofit fontScale="55000" lnSpcReduction="20000"/>
          </a:bodyPr>
          <a:lstStyle/>
          <a:p>
            <a:pPr marL="0" indent="0" fontAlgn="base">
              <a:buNone/>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Each of these </a:t>
            </a:r>
            <a:r>
              <a:rPr lang="en-GB" sz="3200"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three</a:t>
            </a: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pieces must be the equivalent of 1,000 words, and might include tasks such as the following (these are only ideas):</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write-up of the key academic underpinning of the class presentation topic area, culminating in a preferred conceptual framework. </a:t>
            </a:r>
            <a:endParaRPr lang="en-GB" sz="3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preliminary, critical literature review indicating areas of further research.</a:t>
            </a:r>
            <a:endParaRPr lang="en-GB" sz="3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Create a model of HR factors affecting an organisation in relation to the topic area with appropriate discussion and critique, and identifying potential gaps in current understanding.</a:t>
            </a:r>
            <a:endParaRPr lang="en-GB" sz="3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Evaluate the appropriateness of various methodological approaches for researching these identified topics of interest.</a:t>
            </a:r>
            <a:endParaRPr lang="en-GB" sz="3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Select one of the identified areas of further research and outline an appropriate research design that would </a:t>
            </a:r>
            <a:r>
              <a:rPr lang="en-US" sz="3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further the boundaries of knowledge in the field.</a:t>
            </a:r>
            <a:endParaRPr lang="en-GB" sz="3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peech Bubble: Rectangle with Corners Rounded 3">
            <a:extLst>
              <a:ext uri="{FF2B5EF4-FFF2-40B4-BE49-F238E27FC236}">
                <a16:creationId xmlns:a16="http://schemas.microsoft.com/office/drawing/2014/main" id="{2F9F7801-B9B3-44C7-9120-4D54846B4BB2}"/>
              </a:ext>
            </a:extLst>
          </p:cNvPr>
          <p:cNvSpPr/>
          <p:nvPr/>
        </p:nvSpPr>
        <p:spPr>
          <a:xfrm>
            <a:off x="7824192" y="1240161"/>
            <a:ext cx="4176464" cy="720080"/>
          </a:xfrm>
          <a:prstGeom prst="wedgeRoundRectCallout">
            <a:avLst>
              <a:gd name="adj1" fmla="val -40090"/>
              <a:gd name="adj2" fmla="val 12599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 This can be quite generic, covering a lot of material across a large topic area.</a:t>
            </a:r>
            <a:endParaRPr lang="en-GB" dirty="0"/>
          </a:p>
        </p:txBody>
      </p:sp>
      <p:sp>
        <p:nvSpPr>
          <p:cNvPr id="5" name="Speech Bubble: Rectangle with Corners Rounded 4">
            <a:extLst>
              <a:ext uri="{FF2B5EF4-FFF2-40B4-BE49-F238E27FC236}">
                <a16:creationId xmlns:a16="http://schemas.microsoft.com/office/drawing/2014/main" id="{DB47650D-26D3-4C22-8DD9-6BCAF15CA684}"/>
              </a:ext>
            </a:extLst>
          </p:cNvPr>
          <p:cNvSpPr/>
          <p:nvPr/>
        </p:nvSpPr>
        <p:spPr>
          <a:xfrm>
            <a:off x="8760296" y="2564904"/>
            <a:ext cx="3312368" cy="1296144"/>
          </a:xfrm>
          <a:prstGeom prst="wedgeRoundRectCallout">
            <a:avLst>
              <a:gd name="adj1" fmla="val -78299"/>
              <a:gd name="adj2" fmla="val -129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 This is more specific looking in depth at a narrow concept or phenomenon. You could do two of these in separate areas</a:t>
            </a:r>
            <a:endParaRPr lang="en-GB" dirty="0"/>
          </a:p>
        </p:txBody>
      </p:sp>
      <p:sp>
        <p:nvSpPr>
          <p:cNvPr id="7" name="Speech Bubble: Rectangle with Corners Rounded 6">
            <a:extLst>
              <a:ext uri="{FF2B5EF4-FFF2-40B4-BE49-F238E27FC236}">
                <a16:creationId xmlns:a16="http://schemas.microsoft.com/office/drawing/2014/main" id="{DEB3DC78-498F-46DB-8EA7-53CAABE6DFE1}"/>
              </a:ext>
            </a:extLst>
          </p:cNvPr>
          <p:cNvSpPr/>
          <p:nvPr/>
        </p:nvSpPr>
        <p:spPr>
          <a:xfrm>
            <a:off x="119336" y="1960240"/>
            <a:ext cx="1597968" cy="3052935"/>
          </a:xfrm>
          <a:prstGeom prst="wedgeRoundRectCallout">
            <a:avLst>
              <a:gd name="adj1" fmla="val 68223"/>
              <a:gd name="adj2" fmla="val 1961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3. This is very detailed and advanced thinking, you may want to do this after two Lit Review papers.</a:t>
            </a:r>
            <a:endParaRPr lang="en-GB" dirty="0"/>
          </a:p>
        </p:txBody>
      </p:sp>
      <p:sp>
        <p:nvSpPr>
          <p:cNvPr id="8" name="Speech Bubble: Rectangle with Corners Rounded 7">
            <a:extLst>
              <a:ext uri="{FF2B5EF4-FFF2-40B4-BE49-F238E27FC236}">
                <a16:creationId xmlns:a16="http://schemas.microsoft.com/office/drawing/2014/main" id="{35550674-00A9-4AAC-8AD4-63A52EBC646D}"/>
              </a:ext>
            </a:extLst>
          </p:cNvPr>
          <p:cNvSpPr/>
          <p:nvPr/>
        </p:nvSpPr>
        <p:spPr>
          <a:xfrm>
            <a:off x="8760296" y="4438602"/>
            <a:ext cx="3312368" cy="1296144"/>
          </a:xfrm>
          <a:prstGeom prst="wedgeRoundRectCallout">
            <a:avLst>
              <a:gd name="adj1" fmla="val -77966"/>
              <a:gd name="adj2" fmla="val -362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4&amp;5. These research tasks are useful to complete if this is the topic area you want to </a:t>
            </a:r>
            <a:r>
              <a:rPr lang="en-US" dirty="0" err="1"/>
              <a:t>explorefor</a:t>
            </a:r>
            <a:r>
              <a:rPr lang="en-US" dirty="0"/>
              <a:t> your thesis.</a:t>
            </a:r>
            <a:endParaRPr lang="en-GB" dirty="0"/>
          </a:p>
        </p:txBody>
      </p:sp>
    </p:spTree>
    <p:extLst>
      <p:ext uri="{BB962C8B-B14F-4D97-AF65-F5344CB8AC3E}">
        <p14:creationId xmlns:p14="http://schemas.microsoft.com/office/powerpoint/2010/main" val="2076840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E1F7F-549B-4375-8C76-3BC5C745A2F0}"/>
              </a:ext>
            </a:extLst>
          </p:cNvPr>
          <p:cNvSpPr>
            <a:spLocks noGrp="1"/>
          </p:cNvSpPr>
          <p:nvPr>
            <p:ph type="title"/>
          </p:nvPr>
        </p:nvSpPr>
        <p:spPr>
          <a:xfrm>
            <a:off x="609600" y="274638"/>
            <a:ext cx="6062464" cy="706090"/>
          </a:xfrm>
        </p:spPr>
        <p:txBody>
          <a:bodyPr>
            <a:normAutofit fontScale="90000"/>
          </a:bodyPr>
          <a:lstStyle/>
          <a:p>
            <a:r>
              <a:rPr lang="en-US" dirty="0"/>
              <a:t>Our task as listeners</a:t>
            </a:r>
            <a:endParaRPr lang="en-GB" dirty="0"/>
          </a:p>
        </p:txBody>
      </p:sp>
      <p:sp>
        <p:nvSpPr>
          <p:cNvPr id="3" name="Content Placeholder 2">
            <a:extLst>
              <a:ext uri="{FF2B5EF4-FFF2-40B4-BE49-F238E27FC236}">
                <a16:creationId xmlns:a16="http://schemas.microsoft.com/office/drawing/2014/main" id="{5A4C2D9C-6C23-4917-ACAD-104F5A963BC8}"/>
              </a:ext>
            </a:extLst>
          </p:cNvPr>
          <p:cNvSpPr>
            <a:spLocks noGrp="1"/>
          </p:cNvSpPr>
          <p:nvPr>
            <p:ph idx="1"/>
          </p:nvPr>
        </p:nvSpPr>
        <p:spPr>
          <a:xfrm>
            <a:off x="407368" y="1111857"/>
            <a:ext cx="6840760" cy="5014308"/>
          </a:xfrm>
        </p:spPr>
        <p:txBody>
          <a:bodyPr>
            <a:normAutofit fontScale="85000" lnSpcReduction="10000"/>
          </a:bodyPr>
          <a:lstStyle/>
          <a:p>
            <a:r>
              <a:rPr lang="en-US" dirty="0"/>
              <a:t>Let’s identify two possible lines of enquiry within this topic.</a:t>
            </a:r>
          </a:p>
          <a:p>
            <a:pPr lvl="1"/>
            <a:r>
              <a:rPr lang="en-US" dirty="0"/>
              <a:t>Do we understand this material? Is there any lack of clarity?</a:t>
            </a:r>
          </a:p>
          <a:p>
            <a:pPr lvl="1"/>
            <a:r>
              <a:rPr lang="en-US" dirty="0"/>
              <a:t>Does it match our common sense of how it works in the world?</a:t>
            </a:r>
          </a:p>
          <a:p>
            <a:pPr lvl="1"/>
            <a:r>
              <a:rPr lang="en-US" dirty="0"/>
              <a:t>Where is the gap in the literature?</a:t>
            </a:r>
          </a:p>
          <a:p>
            <a:endParaRPr lang="en-US" dirty="0"/>
          </a:p>
          <a:p>
            <a:r>
              <a:rPr lang="en-US" dirty="0"/>
              <a:t>What kinds of methodology might be useful? </a:t>
            </a:r>
          </a:p>
          <a:p>
            <a:pPr lvl="1"/>
            <a:r>
              <a:rPr lang="en-US" dirty="0"/>
              <a:t>Is this exploratory, mapping out new territory? </a:t>
            </a:r>
          </a:p>
          <a:p>
            <a:pPr lvl="1"/>
            <a:r>
              <a:rPr lang="en-US" dirty="0"/>
              <a:t>or testing a relationship between variables?</a:t>
            </a:r>
            <a:endParaRPr lang="en-GB" dirty="0"/>
          </a:p>
        </p:txBody>
      </p:sp>
      <p:graphicFrame>
        <p:nvGraphicFramePr>
          <p:cNvPr id="4" name="Table 4">
            <a:extLst>
              <a:ext uri="{FF2B5EF4-FFF2-40B4-BE49-F238E27FC236}">
                <a16:creationId xmlns:a16="http://schemas.microsoft.com/office/drawing/2014/main" id="{33474C31-0B13-49F5-9047-859A27E76DB7}"/>
              </a:ext>
            </a:extLst>
          </p:cNvPr>
          <p:cNvGraphicFramePr>
            <a:graphicFrameLocks/>
          </p:cNvGraphicFramePr>
          <p:nvPr>
            <p:extLst>
              <p:ext uri="{D42A27DB-BD31-4B8C-83A1-F6EECF244321}">
                <p14:modId xmlns:p14="http://schemas.microsoft.com/office/powerpoint/2010/main" val="1449804729"/>
              </p:ext>
            </p:extLst>
          </p:nvPr>
        </p:nvGraphicFramePr>
        <p:xfrm>
          <a:off x="7512496" y="1484784"/>
          <a:ext cx="4248472" cy="5014308"/>
        </p:xfrm>
        <a:graphic>
          <a:graphicData uri="http://schemas.openxmlformats.org/drawingml/2006/table">
            <a:tbl>
              <a:tblPr firstRow="1" bandRow="1">
                <a:tableStyleId>{5C22544A-7EE6-4342-B048-85BDC9FD1C3A}</a:tableStyleId>
              </a:tblPr>
              <a:tblGrid>
                <a:gridCol w="2124236">
                  <a:extLst>
                    <a:ext uri="{9D8B030D-6E8A-4147-A177-3AD203B41FA5}">
                      <a16:colId xmlns:a16="http://schemas.microsoft.com/office/drawing/2014/main" val="1956031957"/>
                    </a:ext>
                  </a:extLst>
                </a:gridCol>
                <a:gridCol w="2124236">
                  <a:extLst>
                    <a:ext uri="{9D8B030D-6E8A-4147-A177-3AD203B41FA5}">
                      <a16:colId xmlns:a16="http://schemas.microsoft.com/office/drawing/2014/main" val="2140443946"/>
                    </a:ext>
                  </a:extLst>
                </a:gridCol>
              </a:tblGrid>
              <a:tr h="678238">
                <a:tc>
                  <a:txBody>
                    <a:bodyPr/>
                    <a:lstStyle/>
                    <a:p>
                      <a:pPr algn="ctr"/>
                      <a:r>
                        <a:rPr lang="en-US" sz="2800" dirty="0"/>
                        <a:t>Seminar group</a:t>
                      </a:r>
                      <a:endParaRPr lang="en-GB" sz="2800" dirty="0"/>
                    </a:p>
                  </a:txBody>
                  <a:tcPr/>
                </a:tc>
                <a:tc>
                  <a:txBody>
                    <a:bodyPr/>
                    <a:lstStyle/>
                    <a:p>
                      <a:pPr algn="ctr"/>
                      <a:r>
                        <a:rPr lang="en-US" sz="2800" dirty="0"/>
                        <a:t>Feedback group</a:t>
                      </a:r>
                      <a:endParaRPr lang="en-GB" sz="2800" dirty="0"/>
                    </a:p>
                  </a:txBody>
                  <a:tcPr/>
                </a:tc>
                <a:extLst>
                  <a:ext uri="{0D108BD9-81ED-4DB2-BD59-A6C34878D82A}">
                    <a16:rowId xmlns:a16="http://schemas.microsoft.com/office/drawing/2014/main" val="402099370"/>
                  </a:ext>
                </a:extLst>
              </a:tr>
              <a:tr h="678238">
                <a:tc>
                  <a:txBody>
                    <a:bodyPr/>
                    <a:lstStyle/>
                    <a:p>
                      <a:pPr algn="ctr"/>
                      <a:r>
                        <a:rPr lang="en-US" sz="2800" dirty="0"/>
                        <a:t>1</a:t>
                      </a:r>
                      <a:endParaRPr lang="en-GB" sz="2800" dirty="0"/>
                    </a:p>
                  </a:txBody>
                  <a:tcPr/>
                </a:tc>
                <a:tc>
                  <a:txBody>
                    <a:bodyPr/>
                    <a:lstStyle/>
                    <a:p>
                      <a:pPr algn="ctr"/>
                      <a:r>
                        <a:rPr lang="en-US" sz="2800" dirty="0"/>
                        <a:t>5</a:t>
                      </a:r>
                      <a:endParaRPr lang="en-GB" sz="2800" dirty="0"/>
                    </a:p>
                  </a:txBody>
                  <a:tcPr/>
                </a:tc>
                <a:extLst>
                  <a:ext uri="{0D108BD9-81ED-4DB2-BD59-A6C34878D82A}">
                    <a16:rowId xmlns:a16="http://schemas.microsoft.com/office/drawing/2014/main" val="2925733077"/>
                  </a:ext>
                </a:extLst>
              </a:tr>
              <a:tr h="678238">
                <a:tc>
                  <a:txBody>
                    <a:bodyPr/>
                    <a:lstStyle/>
                    <a:p>
                      <a:pPr algn="ctr"/>
                      <a:r>
                        <a:rPr lang="en-US" sz="2800" dirty="0"/>
                        <a:t>2</a:t>
                      </a:r>
                      <a:endParaRPr lang="en-GB" sz="2800" dirty="0"/>
                    </a:p>
                  </a:txBody>
                  <a:tcPr/>
                </a:tc>
                <a:tc>
                  <a:txBody>
                    <a:bodyPr/>
                    <a:lstStyle/>
                    <a:p>
                      <a:pPr algn="ctr"/>
                      <a:r>
                        <a:rPr lang="en-US" sz="2800" dirty="0"/>
                        <a:t>6</a:t>
                      </a:r>
                      <a:endParaRPr lang="en-GB" sz="2800" dirty="0"/>
                    </a:p>
                  </a:txBody>
                  <a:tcPr/>
                </a:tc>
                <a:extLst>
                  <a:ext uri="{0D108BD9-81ED-4DB2-BD59-A6C34878D82A}">
                    <a16:rowId xmlns:a16="http://schemas.microsoft.com/office/drawing/2014/main" val="122764677"/>
                  </a:ext>
                </a:extLst>
              </a:tr>
              <a:tr h="678238">
                <a:tc>
                  <a:txBody>
                    <a:bodyPr/>
                    <a:lstStyle/>
                    <a:p>
                      <a:pPr algn="ctr"/>
                      <a:r>
                        <a:rPr lang="en-US" sz="2800" dirty="0"/>
                        <a:t>3</a:t>
                      </a:r>
                      <a:endParaRPr lang="en-GB" sz="2800" dirty="0"/>
                    </a:p>
                  </a:txBody>
                  <a:tcPr/>
                </a:tc>
                <a:tc>
                  <a:txBody>
                    <a:bodyPr/>
                    <a:lstStyle/>
                    <a:p>
                      <a:pPr algn="ctr"/>
                      <a:r>
                        <a:rPr lang="en-US" sz="2800" dirty="0"/>
                        <a:t>1</a:t>
                      </a:r>
                      <a:endParaRPr lang="en-GB" sz="2800" dirty="0"/>
                    </a:p>
                  </a:txBody>
                  <a:tcPr/>
                </a:tc>
                <a:extLst>
                  <a:ext uri="{0D108BD9-81ED-4DB2-BD59-A6C34878D82A}">
                    <a16:rowId xmlns:a16="http://schemas.microsoft.com/office/drawing/2014/main" val="2764783595"/>
                  </a:ext>
                </a:extLst>
              </a:tr>
              <a:tr h="678238">
                <a:tc>
                  <a:txBody>
                    <a:bodyPr/>
                    <a:lstStyle/>
                    <a:p>
                      <a:pPr algn="ctr"/>
                      <a:r>
                        <a:rPr lang="en-US" sz="2800" dirty="0"/>
                        <a:t>4</a:t>
                      </a:r>
                      <a:endParaRPr lang="en-GB" sz="2800" dirty="0"/>
                    </a:p>
                  </a:txBody>
                  <a:tcPr/>
                </a:tc>
                <a:tc>
                  <a:txBody>
                    <a:bodyPr/>
                    <a:lstStyle/>
                    <a:p>
                      <a:pPr algn="ctr"/>
                      <a:r>
                        <a:rPr lang="en-US" sz="2800" dirty="0"/>
                        <a:t>2</a:t>
                      </a:r>
                      <a:endParaRPr lang="en-GB" sz="2800" dirty="0"/>
                    </a:p>
                  </a:txBody>
                  <a:tcPr/>
                </a:tc>
                <a:extLst>
                  <a:ext uri="{0D108BD9-81ED-4DB2-BD59-A6C34878D82A}">
                    <a16:rowId xmlns:a16="http://schemas.microsoft.com/office/drawing/2014/main" val="2674366410"/>
                  </a:ext>
                </a:extLst>
              </a:tr>
              <a:tr h="678238">
                <a:tc>
                  <a:txBody>
                    <a:bodyPr/>
                    <a:lstStyle/>
                    <a:p>
                      <a:pPr algn="ctr"/>
                      <a:r>
                        <a:rPr lang="en-US" sz="2800" dirty="0"/>
                        <a:t>5</a:t>
                      </a:r>
                      <a:endParaRPr lang="en-GB" sz="2800" dirty="0"/>
                    </a:p>
                  </a:txBody>
                  <a:tcPr/>
                </a:tc>
                <a:tc>
                  <a:txBody>
                    <a:bodyPr/>
                    <a:lstStyle/>
                    <a:p>
                      <a:pPr algn="ctr"/>
                      <a:r>
                        <a:rPr lang="en-US" sz="2800" dirty="0"/>
                        <a:t>3</a:t>
                      </a:r>
                      <a:endParaRPr lang="en-GB" sz="2800" dirty="0"/>
                    </a:p>
                  </a:txBody>
                  <a:tcPr/>
                </a:tc>
                <a:extLst>
                  <a:ext uri="{0D108BD9-81ED-4DB2-BD59-A6C34878D82A}">
                    <a16:rowId xmlns:a16="http://schemas.microsoft.com/office/drawing/2014/main" val="2340670937"/>
                  </a:ext>
                </a:extLst>
              </a:tr>
              <a:tr h="678238">
                <a:tc>
                  <a:txBody>
                    <a:bodyPr/>
                    <a:lstStyle/>
                    <a:p>
                      <a:pPr algn="ctr"/>
                      <a:r>
                        <a:rPr lang="en-US" sz="2800" dirty="0"/>
                        <a:t>6</a:t>
                      </a:r>
                      <a:endParaRPr lang="en-GB" sz="2800" dirty="0"/>
                    </a:p>
                  </a:txBody>
                  <a:tcPr/>
                </a:tc>
                <a:tc>
                  <a:txBody>
                    <a:bodyPr/>
                    <a:lstStyle/>
                    <a:p>
                      <a:pPr algn="ctr"/>
                      <a:r>
                        <a:rPr lang="en-US" sz="2800" dirty="0"/>
                        <a:t>4</a:t>
                      </a:r>
                      <a:endParaRPr lang="en-GB" sz="2800" dirty="0"/>
                    </a:p>
                  </a:txBody>
                  <a:tcPr/>
                </a:tc>
                <a:extLst>
                  <a:ext uri="{0D108BD9-81ED-4DB2-BD59-A6C34878D82A}">
                    <a16:rowId xmlns:a16="http://schemas.microsoft.com/office/drawing/2014/main" val="785477323"/>
                  </a:ext>
                </a:extLst>
              </a:tr>
            </a:tbl>
          </a:graphicData>
        </a:graphic>
      </p:graphicFrame>
      <p:sp>
        <p:nvSpPr>
          <p:cNvPr id="5" name="Speech Bubble: Rectangle with Corners Rounded 4">
            <a:extLst>
              <a:ext uri="{FF2B5EF4-FFF2-40B4-BE49-F238E27FC236}">
                <a16:creationId xmlns:a16="http://schemas.microsoft.com/office/drawing/2014/main" id="{C1359B38-772A-4D55-B647-265443A8B9B6}"/>
              </a:ext>
            </a:extLst>
          </p:cNvPr>
          <p:cNvSpPr/>
          <p:nvPr/>
        </p:nvSpPr>
        <p:spPr>
          <a:xfrm>
            <a:off x="7248128" y="274638"/>
            <a:ext cx="4680520" cy="1138138"/>
          </a:xfrm>
          <a:prstGeom prst="wedgeRoundRectCallout">
            <a:avLst>
              <a:gd name="adj1" fmla="val 19887"/>
              <a:gd name="adj2" fmla="val 67340"/>
              <a:gd name="adj3" fmla="val 16667"/>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Listen to the seminars AND the questions- collect all the ideas you hear about where the gaps are for potential research and papers</a:t>
            </a:r>
            <a:endParaRPr lang="en-GB" dirty="0">
              <a:solidFill>
                <a:schemeClr val="tx1"/>
              </a:solidFill>
            </a:endParaRPr>
          </a:p>
        </p:txBody>
      </p:sp>
    </p:spTree>
    <p:extLst>
      <p:ext uri="{BB962C8B-B14F-4D97-AF65-F5344CB8AC3E}">
        <p14:creationId xmlns:p14="http://schemas.microsoft.com/office/powerpoint/2010/main" val="1612260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093E-0E21-412D-AA6C-31C324B96ADC}"/>
              </a:ext>
            </a:extLst>
          </p:cNvPr>
          <p:cNvSpPr>
            <a:spLocks noGrp="1"/>
          </p:cNvSpPr>
          <p:nvPr>
            <p:ph type="title"/>
          </p:nvPr>
        </p:nvSpPr>
        <p:spPr>
          <a:xfrm>
            <a:off x="609600" y="274638"/>
            <a:ext cx="10972800" cy="850106"/>
          </a:xfrm>
        </p:spPr>
        <p:txBody>
          <a:bodyPr/>
          <a:lstStyle/>
          <a:p>
            <a:r>
              <a:rPr lang="en-US" dirty="0"/>
              <a:t>Class seminar topics</a:t>
            </a:r>
            <a:endParaRPr lang="en-GB" dirty="0"/>
          </a:p>
        </p:txBody>
      </p:sp>
      <p:graphicFrame>
        <p:nvGraphicFramePr>
          <p:cNvPr id="4" name="Table 4">
            <a:extLst>
              <a:ext uri="{FF2B5EF4-FFF2-40B4-BE49-F238E27FC236}">
                <a16:creationId xmlns:a16="http://schemas.microsoft.com/office/drawing/2014/main" id="{AB2531FD-B98F-4514-BAB0-E6CD4D1D82F4}"/>
              </a:ext>
            </a:extLst>
          </p:cNvPr>
          <p:cNvGraphicFramePr>
            <a:graphicFrameLocks noGrp="1"/>
          </p:cNvGraphicFramePr>
          <p:nvPr>
            <p:ph idx="1"/>
            <p:extLst>
              <p:ext uri="{D42A27DB-BD31-4B8C-83A1-F6EECF244321}">
                <p14:modId xmlns:p14="http://schemas.microsoft.com/office/powerpoint/2010/main" val="2588058786"/>
              </p:ext>
            </p:extLst>
          </p:nvPr>
        </p:nvGraphicFramePr>
        <p:xfrm>
          <a:off x="479376" y="1124744"/>
          <a:ext cx="10972797" cy="4587240"/>
        </p:xfrm>
        <a:graphic>
          <a:graphicData uri="http://schemas.openxmlformats.org/drawingml/2006/table">
            <a:tbl>
              <a:tblPr firstRow="1" bandRow="1">
                <a:tableStyleId>{5C22544A-7EE6-4342-B048-85BDC9FD1C3A}</a:tableStyleId>
              </a:tblPr>
              <a:tblGrid>
                <a:gridCol w="1080120">
                  <a:extLst>
                    <a:ext uri="{9D8B030D-6E8A-4147-A177-3AD203B41FA5}">
                      <a16:colId xmlns:a16="http://schemas.microsoft.com/office/drawing/2014/main" val="3393085615"/>
                    </a:ext>
                  </a:extLst>
                </a:gridCol>
                <a:gridCol w="6235078">
                  <a:extLst>
                    <a:ext uri="{9D8B030D-6E8A-4147-A177-3AD203B41FA5}">
                      <a16:colId xmlns:a16="http://schemas.microsoft.com/office/drawing/2014/main" val="3568228076"/>
                    </a:ext>
                  </a:extLst>
                </a:gridCol>
                <a:gridCol w="3657599">
                  <a:extLst>
                    <a:ext uri="{9D8B030D-6E8A-4147-A177-3AD203B41FA5}">
                      <a16:colId xmlns:a16="http://schemas.microsoft.com/office/drawing/2014/main" val="2666450225"/>
                    </a:ext>
                  </a:extLst>
                </a:gridCol>
              </a:tblGrid>
              <a:tr h="370840">
                <a:tc>
                  <a:txBody>
                    <a:bodyPr/>
                    <a:lstStyle/>
                    <a:p>
                      <a:endParaRPr lang="en-GB" dirty="0"/>
                    </a:p>
                  </a:txBody>
                  <a:tcPr/>
                </a:tc>
                <a:tc>
                  <a:txBody>
                    <a:bodyPr/>
                    <a:lstStyle/>
                    <a:p>
                      <a:r>
                        <a:rPr lang="en-US" dirty="0"/>
                        <a:t>Topics</a:t>
                      </a:r>
                      <a:endParaRPr lang="en-GB" dirty="0"/>
                    </a:p>
                  </a:txBody>
                  <a:tcPr/>
                </a:tc>
                <a:tc>
                  <a:txBody>
                    <a:bodyPr/>
                    <a:lstStyle/>
                    <a:p>
                      <a:r>
                        <a:rPr lang="en-US" dirty="0"/>
                        <a:t>Students</a:t>
                      </a:r>
                      <a:endParaRPr lang="en-GB" dirty="0"/>
                    </a:p>
                  </a:txBody>
                  <a:tcPr/>
                </a:tc>
                <a:extLst>
                  <a:ext uri="{0D108BD9-81ED-4DB2-BD59-A6C34878D82A}">
                    <a16:rowId xmlns:a16="http://schemas.microsoft.com/office/drawing/2014/main" val="2124333746"/>
                  </a:ext>
                </a:extLst>
              </a:tr>
              <a:tr h="512048">
                <a:tc>
                  <a:txBody>
                    <a:bodyPr/>
                    <a:lstStyle/>
                    <a:p>
                      <a:r>
                        <a:rPr lang="en-US" dirty="0"/>
                        <a:t>1</a:t>
                      </a:r>
                      <a:endParaRPr lang="en-GB" dirty="0"/>
                    </a:p>
                  </a:txBody>
                  <a:tcPr/>
                </a:tc>
                <a:tc>
                  <a:txBody>
                    <a:bodyPr/>
                    <a:lstStyle/>
                    <a:p>
                      <a:r>
                        <a:rPr lang="en-US" dirty="0"/>
                        <a:t>Impact of AI on working practices such as job design, training, recruitment, career choice, retention and staff turnover</a:t>
                      </a:r>
                      <a:endParaRPr lang="en-GB" dirty="0"/>
                    </a:p>
                  </a:txBody>
                  <a:tcPr/>
                </a:tc>
                <a:tc>
                  <a:txBody>
                    <a:bodyPr/>
                    <a:lstStyle/>
                    <a:p>
                      <a:r>
                        <a:rPr lang="en-US" dirty="0" err="1"/>
                        <a:t>Liya</a:t>
                      </a:r>
                      <a:r>
                        <a:rPr lang="en-US" dirty="0"/>
                        <a:t>, William</a:t>
                      </a:r>
                      <a:endParaRPr lang="en-GB" dirty="0"/>
                    </a:p>
                  </a:txBody>
                  <a:tcPr/>
                </a:tc>
                <a:extLst>
                  <a:ext uri="{0D108BD9-81ED-4DB2-BD59-A6C34878D82A}">
                    <a16:rowId xmlns:a16="http://schemas.microsoft.com/office/drawing/2014/main" val="1163173758"/>
                  </a:ext>
                </a:extLst>
              </a:tr>
              <a:tr h="370840">
                <a:tc>
                  <a:txBody>
                    <a:bodyPr/>
                    <a:lstStyle/>
                    <a:p>
                      <a:r>
                        <a:rPr lang="en-US" dirty="0"/>
                        <a:t>2</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Internal and External factors affecting HR strategy and policy</a:t>
                      </a:r>
                      <a:endParaRPr lang="en-GB" dirty="0"/>
                    </a:p>
                  </a:txBody>
                  <a:tcPr/>
                </a:tc>
                <a:tc>
                  <a:txBody>
                    <a:bodyPr/>
                    <a:lstStyle/>
                    <a:p>
                      <a:r>
                        <a:rPr lang="en-US" dirty="0"/>
                        <a:t>Bowen, </a:t>
                      </a:r>
                      <a:r>
                        <a:rPr lang="en-US" dirty="0" err="1"/>
                        <a:t>Qiushi</a:t>
                      </a:r>
                      <a:endParaRPr lang="en-GB" dirty="0"/>
                    </a:p>
                  </a:txBody>
                  <a:tcPr/>
                </a:tc>
                <a:extLst>
                  <a:ext uri="{0D108BD9-81ED-4DB2-BD59-A6C34878D82A}">
                    <a16:rowId xmlns:a16="http://schemas.microsoft.com/office/drawing/2014/main" val="3662795316"/>
                  </a:ext>
                </a:extLst>
              </a:tr>
              <a:tr h="370840">
                <a:tc>
                  <a:txBody>
                    <a:bodyPr/>
                    <a:lstStyle/>
                    <a:p>
                      <a:r>
                        <a:rPr lang="en-US" dirty="0"/>
                        <a:t>3</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Impact of COVID-19 pandemic and online working on HR policy and practice- Employee retention, </a:t>
                      </a:r>
                      <a:endParaRPr lang="en-GB" dirty="0"/>
                    </a:p>
                  </a:txBody>
                  <a:tcPr/>
                </a:tc>
                <a:tc>
                  <a:txBody>
                    <a:bodyPr/>
                    <a:lstStyle/>
                    <a:p>
                      <a:r>
                        <a:rPr lang="en-US" dirty="0"/>
                        <a:t>Hilda, </a:t>
                      </a:r>
                      <a:r>
                        <a:rPr lang="en-US" dirty="0" err="1"/>
                        <a:t>MyTran</a:t>
                      </a:r>
                      <a:r>
                        <a:rPr lang="en-US" dirty="0"/>
                        <a:t>, </a:t>
                      </a:r>
                      <a:r>
                        <a:rPr lang="en-US" dirty="0" err="1"/>
                        <a:t>Junqian</a:t>
                      </a:r>
                      <a:endParaRPr lang="en-GB" dirty="0"/>
                    </a:p>
                  </a:txBody>
                  <a:tcPr/>
                </a:tc>
                <a:extLst>
                  <a:ext uri="{0D108BD9-81ED-4DB2-BD59-A6C34878D82A}">
                    <a16:rowId xmlns:a16="http://schemas.microsoft.com/office/drawing/2014/main" val="525874516"/>
                  </a:ext>
                </a:extLst>
              </a:tr>
              <a:tr h="401816">
                <a:tc>
                  <a:txBody>
                    <a:bodyPr/>
                    <a:lstStyle/>
                    <a:p>
                      <a:r>
                        <a:rPr lang="en-US" dirty="0"/>
                        <a:t>4</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Global Talent Management- impact of technology, impact on organizational performance</a:t>
                      </a:r>
                      <a:endParaRPr lang="en-GB" dirty="0"/>
                    </a:p>
                  </a:txBody>
                  <a:tcPr/>
                </a:tc>
                <a:tc>
                  <a:txBody>
                    <a:bodyPr/>
                    <a:lstStyle/>
                    <a:p>
                      <a:r>
                        <a:rPr lang="en-US" dirty="0" err="1"/>
                        <a:t>Feiyu</a:t>
                      </a:r>
                      <a:r>
                        <a:rPr lang="en-US" dirty="0"/>
                        <a:t>, </a:t>
                      </a:r>
                      <a:r>
                        <a:rPr lang="en-US" dirty="0" err="1"/>
                        <a:t>Xuya</a:t>
                      </a:r>
                      <a:r>
                        <a:rPr lang="en-US" dirty="0"/>
                        <a:t>, Ling</a:t>
                      </a:r>
                      <a:endParaRPr lang="en-GB" dirty="0"/>
                    </a:p>
                  </a:txBody>
                  <a:tcPr/>
                </a:tc>
                <a:extLst>
                  <a:ext uri="{0D108BD9-81ED-4DB2-BD59-A6C34878D82A}">
                    <a16:rowId xmlns:a16="http://schemas.microsoft.com/office/drawing/2014/main" val="3659285111"/>
                  </a:ext>
                </a:extLst>
              </a:tr>
              <a:tr h="370840">
                <a:tc>
                  <a:txBody>
                    <a:bodyPr/>
                    <a:lstStyle/>
                    <a:p>
                      <a:r>
                        <a:rPr lang="en-US" dirty="0"/>
                        <a:t>5</a:t>
                      </a:r>
                      <a:endParaRPr lang="en-GB" dirty="0"/>
                    </a:p>
                  </a:txBody>
                  <a:tcPr/>
                </a:tc>
                <a:tc>
                  <a:txBody>
                    <a:bodyPr/>
                    <a:lstStyle/>
                    <a:p>
                      <a:r>
                        <a:rPr lang="en-US" dirty="0"/>
                        <a:t>Precarious work, gig economy- impact on gender, health, work-family balance, employee engagement</a:t>
                      </a:r>
                      <a:endParaRPr lang="en-GB" dirty="0"/>
                    </a:p>
                  </a:txBody>
                  <a:tcPr/>
                </a:tc>
                <a:tc>
                  <a:txBody>
                    <a:bodyPr/>
                    <a:lstStyle/>
                    <a:p>
                      <a:r>
                        <a:rPr lang="en-US" dirty="0" err="1"/>
                        <a:t>Xialiang</a:t>
                      </a:r>
                      <a:r>
                        <a:rPr lang="en-US" dirty="0"/>
                        <a:t>, </a:t>
                      </a:r>
                      <a:r>
                        <a:rPr lang="en-US" dirty="0" err="1"/>
                        <a:t>Wanyun</a:t>
                      </a:r>
                      <a:endParaRPr lang="en-GB" dirty="0"/>
                    </a:p>
                  </a:txBody>
                  <a:tcPr/>
                </a:tc>
                <a:extLst>
                  <a:ext uri="{0D108BD9-81ED-4DB2-BD59-A6C34878D82A}">
                    <a16:rowId xmlns:a16="http://schemas.microsoft.com/office/drawing/2014/main" val="2417124189"/>
                  </a:ext>
                </a:extLst>
              </a:tr>
              <a:tr h="370840">
                <a:tc>
                  <a:txBody>
                    <a:bodyPr/>
                    <a:lstStyle/>
                    <a:p>
                      <a:r>
                        <a:rPr lang="en-US" dirty="0"/>
                        <a:t>6- extended seminar</a:t>
                      </a:r>
                      <a:endParaRPr lang="en-GB" dirty="0"/>
                    </a:p>
                  </a:txBody>
                  <a:tcPr/>
                </a:tc>
                <a:tc>
                  <a:txBody>
                    <a:bodyPr/>
                    <a:lstStyle/>
                    <a:p>
                      <a:r>
                        <a:rPr lang="en-US" dirty="0"/>
                        <a:t>Diversity and Discrimination in Recruitment and Job Satisfaction- </a:t>
                      </a:r>
                      <a:r>
                        <a:rPr lang="en-US" u="none" dirty="0"/>
                        <a:t>impact on working mothers, gender, impact on ethnic minorities</a:t>
                      </a:r>
                    </a:p>
                  </a:txBody>
                  <a:tcPr/>
                </a:tc>
                <a:tc>
                  <a:txBody>
                    <a:bodyPr/>
                    <a:lstStyle/>
                    <a:p>
                      <a:r>
                        <a:rPr lang="en-US" dirty="0" err="1"/>
                        <a:t>Chisom</a:t>
                      </a:r>
                      <a:r>
                        <a:rPr lang="en-US" dirty="0"/>
                        <a:t>, </a:t>
                      </a:r>
                      <a:r>
                        <a:rPr lang="en-US" dirty="0" err="1"/>
                        <a:t>Akina</a:t>
                      </a:r>
                      <a:endParaRPr lang="en-US" dirty="0"/>
                    </a:p>
                    <a:p>
                      <a:endParaRPr lang="en-US" dirty="0"/>
                    </a:p>
                    <a:p>
                      <a:r>
                        <a:rPr lang="en-US" dirty="0" err="1"/>
                        <a:t>Zhenying</a:t>
                      </a:r>
                      <a:r>
                        <a:rPr lang="en-US" dirty="0"/>
                        <a:t>, Lan, Jiaqi, </a:t>
                      </a:r>
                      <a:endParaRPr lang="en-GB" dirty="0"/>
                    </a:p>
                  </a:txBody>
                  <a:tcPr/>
                </a:tc>
                <a:extLst>
                  <a:ext uri="{0D108BD9-81ED-4DB2-BD59-A6C34878D82A}">
                    <a16:rowId xmlns:a16="http://schemas.microsoft.com/office/drawing/2014/main" val="4143350853"/>
                  </a:ext>
                </a:extLst>
              </a:tr>
              <a:tr h="37084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80125859"/>
                  </a:ext>
                </a:extLst>
              </a:tr>
            </a:tbl>
          </a:graphicData>
        </a:graphic>
      </p:graphicFrame>
    </p:spTree>
    <p:extLst>
      <p:ext uri="{BB962C8B-B14F-4D97-AF65-F5344CB8AC3E}">
        <p14:creationId xmlns:p14="http://schemas.microsoft.com/office/powerpoint/2010/main" val="4000491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9E235-3A38-4EA6-B0B4-DC4CB19D87A6}"/>
              </a:ext>
            </a:extLst>
          </p:cNvPr>
          <p:cNvSpPr>
            <a:spLocks noGrp="1"/>
          </p:cNvSpPr>
          <p:nvPr>
            <p:ph type="title"/>
          </p:nvPr>
        </p:nvSpPr>
        <p:spPr/>
        <p:txBody>
          <a:bodyPr>
            <a:normAutofit fontScale="90000"/>
          </a:bodyPr>
          <a:lstStyle/>
          <a:p>
            <a:r>
              <a:rPr lang="en-US" dirty="0"/>
              <a:t>Assessment 2- Portfolio</a:t>
            </a:r>
            <a:br>
              <a:rPr lang="en-US" dirty="0"/>
            </a:br>
            <a:r>
              <a:rPr lang="en-GB" sz="2800" b="1" dirty="0">
                <a:effectLst/>
                <a:latin typeface="Arial" panose="020B0604020202020204" pitchFamily="34" charset="0"/>
                <a:ea typeface="Times New Roman" panose="02020603050405020304" pitchFamily="18" charset="0"/>
              </a:rPr>
              <a:t>23:59 Sunday 12</a:t>
            </a:r>
            <a:r>
              <a:rPr lang="en-GB" sz="2800" b="1" baseline="30000" dirty="0">
                <a:effectLst/>
                <a:latin typeface="Arial" panose="020B0604020202020204" pitchFamily="34" charset="0"/>
                <a:ea typeface="Times New Roman" panose="02020603050405020304" pitchFamily="18" charset="0"/>
              </a:rPr>
              <a:t>th</a:t>
            </a:r>
            <a:r>
              <a:rPr lang="en-GB" sz="2800" b="1" dirty="0">
                <a:effectLst/>
                <a:latin typeface="Arial" panose="020B0604020202020204" pitchFamily="34" charset="0"/>
                <a:ea typeface="Times New Roman" panose="02020603050405020304" pitchFamily="18" charset="0"/>
              </a:rPr>
              <a:t> September 2021</a:t>
            </a:r>
            <a:endParaRPr lang="en-GB" dirty="0"/>
          </a:p>
        </p:txBody>
      </p:sp>
      <p:sp>
        <p:nvSpPr>
          <p:cNvPr id="5" name="Content Placeholder 4">
            <a:extLst>
              <a:ext uri="{FF2B5EF4-FFF2-40B4-BE49-F238E27FC236}">
                <a16:creationId xmlns:a16="http://schemas.microsoft.com/office/drawing/2014/main" id="{952EDB01-294E-4316-8F35-C43801F80F39}"/>
              </a:ext>
            </a:extLst>
          </p:cNvPr>
          <p:cNvSpPr>
            <a:spLocks noGrp="1"/>
          </p:cNvSpPr>
          <p:nvPr>
            <p:ph idx="1"/>
          </p:nvPr>
        </p:nvSpPr>
        <p:spPr/>
        <p:txBody>
          <a:bodyPr>
            <a:normAutofit fontScale="85000" lnSpcReduction="20000"/>
          </a:bodyPr>
          <a:lstStyle/>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preparation for this assessment, students are invited to deliver a 30-minute class seminar presentation for debate and discussion on a chosen topic relevant to this module, either in pairs or individually. This is not assessed but is part of the preparation to enable the student to attain the required depth and criticality of their topic area.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Students must submit a portfolio of 3 pieces of written work to demonstrate the critical examination of their topic areas appropriate to level 7 and showing a readiness for level 8.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Each of these </a:t>
            </a:r>
            <a:r>
              <a:rPr lang="en-GB" sz="1800"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three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pieces must be the equivalent of 1,000 words, and might include tasks such as the following (these are only ideas):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write-up of the key academic underpinning of the class presentation topic area, culminating in a preferred conceptual framework. </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preliminary, critical literature review indicating areas of further research.</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Create a model of HR factors affecting an organisation in relation to the topic area with appropriate discussion and critique, and identifying potential gaps in current understanding.</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Evaluate the appropriateness of various methodological approaches for researching these identified topics of interest.</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Select one of the identified areas of further research and outline an appropriate research design that would </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further the boundaries of knowledge in the field.</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As far as possible your evidence should be compiled into one word document with links to other media (where used) and activities clearly labelled. The portfolio should be presented professionally and demonstrate creativity.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396814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1832</TotalTime>
  <Words>751</Words>
  <Application>Microsoft Office PowerPoint</Application>
  <PresentationFormat>Widescreen</PresentationFormat>
  <Paragraphs>75</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Calibri</vt:lpstr>
      <vt:lpstr>Office Theme</vt:lpstr>
      <vt:lpstr>PowerPoint Presentation</vt:lpstr>
      <vt:lpstr>Preparing for the assignment</vt:lpstr>
      <vt:lpstr>Our task as listeners</vt:lpstr>
      <vt:lpstr>Class seminar topics</vt:lpstr>
      <vt:lpstr>Assessment 2- Portfolio 23:59 Sunday 12th September 2021</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152</cp:revision>
  <dcterms:created xsi:type="dcterms:W3CDTF">2013-06-25T13:48:10Z</dcterms:created>
  <dcterms:modified xsi:type="dcterms:W3CDTF">2021-08-17T10:26:05Z</dcterms:modified>
</cp:coreProperties>
</file>