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87"/>
  </p:normalViewPr>
  <p:slideViewPr>
    <p:cSldViewPr snapToGrid="0">
      <p:cViewPr varScale="1">
        <p:scale>
          <a:sx n="79" d="100"/>
          <a:sy n="79" d="100"/>
        </p:scale>
        <p:origin x="821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4EF22946-923C-F24F-8D3D-A9641A5DF806}" type="datetimeFigureOut">
              <a:rPr lang="en-RO" smtClean="0"/>
              <a:t>03/13/2023</a:t>
            </a:fld>
            <a:endParaRPr lang="en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1CAC2B4F-01AF-2045-B374-2DA538EB848B}" type="slidenum">
              <a:rPr lang="en-RO" smtClean="0"/>
              <a:t>‹#›</a:t>
            </a:fld>
            <a:endParaRPr lang="en-RO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236106989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22946-923C-F24F-8D3D-A9641A5DF806}" type="datetimeFigureOut">
              <a:rPr lang="en-RO" smtClean="0"/>
              <a:t>03/13/2023</a:t>
            </a:fld>
            <a:endParaRPr lang="en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C2B4F-01AF-2045-B374-2DA538EB848B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7513177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EF22946-923C-F24F-8D3D-A9641A5DF806}" type="datetimeFigureOut">
              <a:rPr lang="en-RO" smtClean="0"/>
              <a:t>03/13/2023</a:t>
            </a:fld>
            <a:endParaRPr lang="en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CAC2B4F-01AF-2045-B374-2DA538EB848B}" type="slidenum">
              <a:rPr lang="en-RO" smtClean="0"/>
              <a:t>‹#›</a:t>
            </a:fld>
            <a:endParaRPr lang="en-RO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420568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22946-923C-F24F-8D3D-A9641A5DF806}" type="datetimeFigureOut">
              <a:rPr lang="en-RO" smtClean="0"/>
              <a:t>03/13/2023</a:t>
            </a:fld>
            <a:endParaRPr lang="en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C2B4F-01AF-2045-B374-2DA538EB848B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14074650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22946-923C-F24F-8D3D-A9641A5DF806}" type="datetimeFigureOut">
              <a:rPr lang="en-RO" smtClean="0"/>
              <a:t>03/13/2023</a:t>
            </a:fld>
            <a:endParaRPr lang="en-RO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C2B4F-01AF-2045-B374-2DA538EB848B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4823109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22946-923C-F24F-8D3D-A9641A5DF806}" type="datetimeFigureOut">
              <a:rPr lang="en-RO" smtClean="0"/>
              <a:t>03/13/2023</a:t>
            </a:fld>
            <a:endParaRPr lang="en-RO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C2B4F-01AF-2045-B374-2DA538EB848B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3196942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22946-923C-F24F-8D3D-A9641A5DF806}" type="datetimeFigureOut">
              <a:rPr lang="en-RO" smtClean="0"/>
              <a:t>03/13/2023</a:t>
            </a:fld>
            <a:endParaRPr lang="en-RO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C2B4F-01AF-2045-B374-2DA538EB848B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36663109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EF22946-923C-F24F-8D3D-A9641A5DF806}" type="datetimeFigureOut">
              <a:rPr lang="en-RO" smtClean="0"/>
              <a:t>03/13/2023</a:t>
            </a:fld>
            <a:endParaRPr lang="en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RO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CAC2B4F-01AF-2045-B374-2DA538EB848B}" type="slidenum">
              <a:rPr lang="en-RO" smtClean="0"/>
              <a:t>‹#›</a:t>
            </a:fld>
            <a:endParaRPr lang="en-RO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0673598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EF22946-923C-F24F-8D3D-A9641A5DF806}" type="datetimeFigureOut">
              <a:rPr lang="en-RO" smtClean="0"/>
              <a:t>03/13/2023</a:t>
            </a:fld>
            <a:endParaRPr lang="en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RO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CAC2B4F-01AF-2045-B374-2DA538EB848B}" type="slidenum">
              <a:rPr lang="en-RO" smtClean="0"/>
              <a:t>‹#›</a:t>
            </a:fld>
            <a:endParaRPr lang="en-RO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3508941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22946-923C-F24F-8D3D-A9641A5DF806}" type="datetimeFigureOut">
              <a:rPr lang="en-RO" smtClean="0"/>
              <a:t>03/13/2023</a:t>
            </a:fld>
            <a:endParaRPr lang="en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C2B4F-01AF-2045-B374-2DA538EB848B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23121503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22946-923C-F24F-8D3D-A9641A5DF806}" type="datetimeFigureOut">
              <a:rPr lang="en-RO" smtClean="0"/>
              <a:t>03/13/2023</a:t>
            </a:fld>
            <a:endParaRPr lang="en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C2B4F-01AF-2045-B374-2DA538EB848B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4786273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4EF22946-923C-F24F-8D3D-A9641A5DF806}" type="datetimeFigureOut">
              <a:rPr lang="en-RO" smtClean="0"/>
              <a:t>03/13/2023</a:t>
            </a:fld>
            <a:endParaRPr lang="en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1CAC2B4F-01AF-2045-B374-2DA538EB848B}" type="slidenum">
              <a:rPr lang="en-RO" smtClean="0"/>
              <a:t>‹#›</a:t>
            </a:fld>
            <a:endParaRPr lang="en-RO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9604012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dutchuncles.in/aspire/the-4-ps-of-innovation-every-entrepreneur-must-know/" TargetMode="External"/><Relationship Id="rId3" Type="http://schemas.openxmlformats.org/officeDocument/2006/relationships/hyperlink" Target="https://mag.toyota.co.uk/toyota-environmental-challenge-2050/" TargetMode="External"/><Relationship Id="rId7" Type="http://schemas.openxmlformats.org/officeDocument/2006/relationships/hyperlink" Target="https://togroundcontrol.com/blog/types-of-innovation-from-a-management-and-accounting-perspective/" TargetMode="External"/><Relationship Id="rId2" Type="http://schemas.openxmlformats.org/officeDocument/2006/relationships/hyperlink" Target="https://www.britannica.com/topic/Toyota-Motor-Corporatio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global.toyota/en/detail/14429040" TargetMode="External"/><Relationship Id="rId11" Type="http://schemas.openxmlformats.org/officeDocument/2006/relationships/hyperlink" Target="https://en.wikipedia.org/wiki/Toyota" TargetMode="External"/><Relationship Id="rId5" Type="http://schemas.openxmlformats.org/officeDocument/2006/relationships/hyperlink" Target="https://www.toyotafleetmanagement.com.au/~/media/tfa/fleet-management/pages/telematic/tfm-forcefieldtelematics-brochure-lr.pdf?la=en" TargetMode="External"/><Relationship Id="rId10" Type="http://schemas.openxmlformats.org/officeDocument/2006/relationships/hyperlink" Target="https://ideascale.com/blog/whats-the-real-difference-between-creativity-and-innovation/" TargetMode="External"/><Relationship Id="rId4" Type="http://schemas.openxmlformats.org/officeDocument/2006/relationships/hyperlink" Target="https://www.isixsigma.com/dictionary/force-field-analysis/" TargetMode="External"/><Relationship Id="rId9" Type="http://schemas.openxmlformats.org/officeDocument/2006/relationships/hyperlink" Target="https://www.mjvinnovation.com/blog/open-and-closed-innovation-what-are-the-difference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FF838A-9D07-C599-A1B7-EFD7AD28A36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RO" dirty="0"/>
              <a:t>Toyota innovation</a:t>
            </a:r>
            <a:br>
              <a:rPr lang="en-RO" dirty="0"/>
            </a:br>
            <a:r>
              <a:rPr lang="en-RO" dirty="0"/>
              <a:t>presentation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673AFE-6255-E654-63F1-2AD7C31A686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RO" dirty="0"/>
              <a:t>Nume</a:t>
            </a:r>
            <a:r>
              <a:rPr lang="en-GB" dirty="0"/>
              <a:t>: Valentina Ionela Cergan</a:t>
            </a:r>
            <a:endParaRPr lang="en-RO" dirty="0"/>
          </a:p>
          <a:p>
            <a:r>
              <a:rPr lang="en-RO" dirty="0"/>
              <a:t>Id</a:t>
            </a:r>
            <a:r>
              <a:rPr lang="en-GB"/>
              <a:t>: 1816239</a:t>
            </a:r>
            <a:endParaRPr lang="en-RO" dirty="0"/>
          </a:p>
          <a:p>
            <a:r>
              <a:rPr lang="en-RO" dirty="0"/>
              <a:t>UWTSD</a:t>
            </a:r>
          </a:p>
        </p:txBody>
      </p:sp>
    </p:spTree>
    <p:extLst>
      <p:ext uri="{BB962C8B-B14F-4D97-AF65-F5344CB8AC3E}">
        <p14:creationId xmlns:p14="http://schemas.microsoft.com/office/powerpoint/2010/main" val="17860713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6" name="Rectangle 1030">
            <a:extLst>
              <a:ext uri="{FF2B5EF4-FFF2-40B4-BE49-F238E27FC236}">
                <a16:creationId xmlns:a16="http://schemas.microsoft.com/office/drawing/2014/main" id="{2793B903-AB42-42A0-AE97-93D366679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037" name="Rectangle 1032">
            <a:extLst>
              <a:ext uri="{FF2B5EF4-FFF2-40B4-BE49-F238E27FC236}">
                <a16:creationId xmlns:a16="http://schemas.microsoft.com/office/drawing/2014/main" id="{1D868099-6145-4BC0-A5EA-74BEF1776B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1EE16C-5E32-252D-F1A9-437BADA2D8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1424" y="1110882"/>
            <a:ext cx="3053039" cy="1060817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89000"/>
              </a:lnSpc>
            </a:pPr>
            <a:r>
              <a:rPr lang="en-US" sz="2800"/>
              <a:t>Background</a:t>
            </a:r>
          </a:p>
        </p:txBody>
      </p:sp>
      <p:pic>
        <p:nvPicPr>
          <p:cNvPr id="1026" name="Picture 2" descr="Toyota Motor Corp. on Twitter: &quot;“Thailand is my second home!” President  Akio Toyoda expressed his gratitude, deep affection, and sentiment for  Thailand at the 60th anniversary ceremony of #Toyota Motor Thailand. Read">
            <a:extLst>
              <a:ext uri="{FF2B5EF4-FFF2-40B4-BE49-F238E27FC236}">
                <a16:creationId xmlns:a16="http://schemas.microsoft.com/office/drawing/2014/main" id="{EAFDD3E2-9E8B-1D69-961D-F914EF2BCDE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4275" y="1125998"/>
            <a:ext cx="6900380" cy="4606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6EF30B7-109E-D244-B28D-94C6981A14D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71423" y="2286000"/>
            <a:ext cx="3053039" cy="3931920"/>
          </a:xfrm>
        </p:spPr>
        <p:txBody>
          <a:bodyPr vert="horz" lIns="91440" tIns="45720" rIns="91440" bIns="45720" rtlCol="0">
            <a:normAutofit/>
          </a:bodyPr>
          <a:lstStyle/>
          <a:p>
            <a:pPr marL="384048" indent="-384048">
              <a:lnSpc>
                <a:spcPct val="94000"/>
              </a:lnSpc>
              <a:spcAft>
                <a:spcPts val="200"/>
              </a:spcAft>
            </a:pPr>
            <a:r>
              <a:rPr lang="en-US">
                <a:effectLst/>
              </a:rPr>
              <a:t>Toyota Motor Company - based in Toyota City</a:t>
            </a:r>
            <a:r>
              <a:rPr lang="en-US"/>
              <a:t>, </a:t>
            </a:r>
            <a:r>
              <a:rPr lang="en-US">
                <a:effectLst/>
              </a:rPr>
              <a:t>is located in Aichi in Japan.</a:t>
            </a:r>
          </a:p>
          <a:p>
            <a:pPr marL="384048" indent="-384048">
              <a:lnSpc>
                <a:spcPct val="94000"/>
              </a:lnSpc>
              <a:spcAft>
                <a:spcPts val="200"/>
              </a:spcAft>
            </a:pPr>
            <a:r>
              <a:rPr lang="en-US"/>
              <a:t>Toyota Motor – founded by </a:t>
            </a:r>
            <a:r>
              <a:rPr lang="en-US">
                <a:effectLst/>
              </a:rPr>
              <a:t>Kiichiro Toyoda on August 28, 1937</a:t>
            </a:r>
            <a:r>
              <a:rPr lang="en-US"/>
              <a:t>.</a:t>
            </a:r>
          </a:p>
          <a:p>
            <a:pPr marL="384048" indent="-384048">
              <a:lnSpc>
                <a:spcPct val="94000"/>
              </a:lnSpc>
              <a:spcAft>
                <a:spcPts val="200"/>
              </a:spcAft>
            </a:pPr>
            <a:r>
              <a:rPr lang="en-US">
                <a:effectLst/>
              </a:rPr>
              <a:t>Toyota </a:t>
            </a:r>
            <a:r>
              <a:rPr lang="en-US"/>
              <a:t>- </a:t>
            </a:r>
            <a:r>
              <a:rPr lang="en-US">
                <a:effectLst/>
              </a:rPr>
              <a:t>one of the largest automakers in the world</a:t>
            </a:r>
            <a:r>
              <a:rPr lang="en-US"/>
              <a:t>, </a:t>
            </a:r>
            <a:r>
              <a:rPr lang="en-US">
                <a:effectLst/>
              </a:rPr>
              <a:t>annual production of around 10 million automobiles and trucks. </a:t>
            </a:r>
            <a:endParaRPr lang="en-US"/>
          </a:p>
        </p:txBody>
      </p:sp>
      <p:sp>
        <p:nvSpPr>
          <p:cNvPr id="1035" name="Freeform 6">
            <a:extLst>
              <a:ext uri="{FF2B5EF4-FFF2-40B4-BE49-F238E27FC236}">
                <a16:creationId xmlns:a16="http://schemas.microsoft.com/office/drawing/2014/main" id="{CC1026F7-DECB-49B4-A565-518BBA4454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 flipV="1">
            <a:off x="7983434" y="640080"/>
            <a:ext cx="2296028" cy="3674981"/>
          </a:xfrm>
          <a:custGeom>
            <a:avLst/>
            <a:gdLst/>
            <a:ahLst/>
            <a:cxnLst/>
            <a:rect l="l" t="t" r="r" b="b"/>
            <a:pathLst>
              <a:path w="10002" h="10000">
                <a:moveTo>
                  <a:pt x="8763" y="0"/>
                </a:moveTo>
                <a:lnTo>
                  <a:pt x="10002" y="0"/>
                </a:lnTo>
                <a:lnTo>
                  <a:pt x="10002" y="10000"/>
                </a:lnTo>
                <a:lnTo>
                  <a:pt x="2" y="10000"/>
                </a:lnTo>
                <a:cubicBezTo>
                  <a:pt x="-2" y="9698"/>
                  <a:pt x="4" y="9427"/>
                  <a:pt x="0" y="9125"/>
                </a:cubicBezTo>
                <a:lnTo>
                  <a:pt x="8763" y="9128"/>
                </a:lnTo>
                <a:lnTo>
                  <a:pt x="8763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248011078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1" name="Rectangle 2054">
            <a:extLst>
              <a:ext uri="{FF2B5EF4-FFF2-40B4-BE49-F238E27FC236}">
                <a16:creationId xmlns:a16="http://schemas.microsoft.com/office/drawing/2014/main" id="{2793B903-AB42-42A0-AE97-93D366679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FBA780-1D20-59DA-EBF0-48EF88EDB8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3282695" cy="148590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89000"/>
              </a:lnSpc>
            </a:pPr>
            <a:r>
              <a:rPr lang="en-US" sz="4400"/>
              <a:t>Modules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DEFBF1-1F04-3932-761F-70D5E17D92A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6695" y="1428750"/>
            <a:ext cx="4470786" cy="5428874"/>
          </a:xfrm>
        </p:spPr>
        <p:txBody>
          <a:bodyPr vert="horz" lIns="91440" tIns="45720" rIns="91440" bIns="45720" rtlCol="0">
            <a:normAutofit/>
          </a:bodyPr>
          <a:lstStyle/>
          <a:p>
            <a:pPr marL="384048" indent="-384048">
              <a:lnSpc>
                <a:spcPct val="94000"/>
              </a:lnSpc>
              <a:spcAft>
                <a:spcPts val="200"/>
              </a:spcAft>
            </a:pPr>
            <a:r>
              <a:rPr lang="en-US" sz="1800" dirty="0"/>
              <a:t>I</a:t>
            </a:r>
            <a:r>
              <a:rPr lang="en-US" sz="1800" dirty="0">
                <a:effectLst/>
              </a:rPr>
              <a:t>nnovation matrix - offers companies the opportunity to discover potential opportunities </a:t>
            </a:r>
          </a:p>
          <a:p>
            <a:pPr marL="384048" indent="-384048">
              <a:lnSpc>
                <a:spcPct val="94000"/>
              </a:lnSpc>
              <a:spcAft>
                <a:spcPts val="200"/>
              </a:spcAft>
            </a:pPr>
            <a:endParaRPr lang="en-US" sz="1800" dirty="0">
              <a:effectLst/>
            </a:endParaRPr>
          </a:p>
          <a:p>
            <a:pPr marL="384048" indent="-384048">
              <a:lnSpc>
                <a:spcPct val="94000"/>
              </a:lnSpc>
              <a:spcAft>
                <a:spcPts val="200"/>
              </a:spcAft>
            </a:pPr>
            <a:r>
              <a:rPr lang="en-US" sz="1800" dirty="0">
                <a:effectLst/>
              </a:rPr>
              <a:t>4P's innovation - offers the company the chance to learn more details regarding paradigm, process, position and product. </a:t>
            </a:r>
          </a:p>
          <a:p>
            <a:pPr marL="384048" indent="-384048">
              <a:lnSpc>
                <a:spcPct val="94000"/>
              </a:lnSpc>
              <a:spcAft>
                <a:spcPts val="200"/>
              </a:spcAft>
            </a:pPr>
            <a:endParaRPr lang="en-US" sz="1800" dirty="0">
              <a:effectLst/>
            </a:endParaRPr>
          </a:p>
          <a:p>
            <a:pPr marL="384048" indent="-384048">
              <a:lnSpc>
                <a:spcPct val="94000"/>
              </a:lnSpc>
              <a:spcAft>
                <a:spcPts val="200"/>
              </a:spcAft>
            </a:pPr>
            <a:r>
              <a:rPr lang="en-US" sz="1800" dirty="0"/>
              <a:t>F</a:t>
            </a:r>
            <a:r>
              <a:rPr lang="en-US" sz="1800" dirty="0">
                <a:effectLst/>
              </a:rPr>
              <a:t>orce field analysis - find out if the change they want to make on innovation is one for change or against change.</a:t>
            </a:r>
          </a:p>
          <a:p>
            <a:pPr marL="384048" indent="-384048">
              <a:lnSpc>
                <a:spcPct val="94000"/>
              </a:lnSpc>
              <a:spcAft>
                <a:spcPts val="200"/>
              </a:spcAft>
            </a:pPr>
            <a:r>
              <a:rPr lang="en-US" sz="1800" dirty="0">
                <a:effectLst/>
              </a:rPr>
              <a:t>Open innovation – outside knowledge</a:t>
            </a:r>
          </a:p>
          <a:p>
            <a:pPr marL="384048" indent="-384048">
              <a:lnSpc>
                <a:spcPct val="94000"/>
              </a:lnSpc>
              <a:spcAft>
                <a:spcPts val="200"/>
              </a:spcAft>
            </a:pPr>
            <a:endParaRPr lang="en-US" sz="1800" dirty="0">
              <a:effectLst/>
            </a:endParaRPr>
          </a:p>
          <a:p>
            <a:pPr marL="384048" indent="-384048">
              <a:lnSpc>
                <a:spcPct val="94000"/>
              </a:lnSpc>
              <a:spcAft>
                <a:spcPts val="200"/>
              </a:spcAft>
            </a:pPr>
            <a:r>
              <a:rPr lang="en-US" sz="1800" dirty="0">
                <a:effectLst/>
              </a:rPr>
              <a:t>Close innovation – inside knowledge</a:t>
            </a:r>
          </a:p>
          <a:p>
            <a:pPr marL="384048" indent="-384048">
              <a:lnSpc>
                <a:spcPct val="94000"/>
              </a:lnSpc>
              <a:spcAft>
                <a:spcPts val="200"/>
              </a:spcAft>
            </a:pPr>
            <a:endParaRPr lang="en-US" dirty="0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959FE806-34AF-3444-DA5B-69997184FB2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574392" y="1428750"/>
            <a:ext cx="6517065" cy="3893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605819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449BC34D-9C23-4D6D-8213-1F471AF85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FA0F5D6C-5025-4D7E-82DD-C2C6FDA1E7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E2AF2C17-4AB4-4402-B84B-129EF95D16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1F9A0C1C-8ABC-401B-8FE9-AC9327C4C5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A1D55F-7527-7274-9052-813CBB1BF3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4186" y="634028"/>
            <a:ext cx="3355942" cy="373283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89000"/>
              </a:lnSpc>
            </a:pPr>
            <a:r>
              <a:rPr lang="en-US" sz="6000" cap="all"/>
              <a:t>Toyota Force Field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1C2FA5-A819-0F35-F474-1A8DA577A7F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154186" y="4436462"/>
            <a:ext cx="3355942" cy="1794656"/>
          </a:xfrm>
        </p:spPr>
        <p:txBody>
          <a:bodyPr vert="horz" lIns="91440" tIns="45720" rIns="91440" bIns="45720" rtlCol="0">
            <a:normAutofit/>
          </a:bodyPr>
          <a:lstStyle/>
          <a:p>
            <a:pPr algn="ctr">
              <a:lnSpc>
                <a:spcPct val="112000"/>
              </a:lnSpc>
              <a:spcAft>
                <a:spcPts val="600"/>
              </a:spcAft>
            </a:pPr>
            <a:r>
              <a:rPr lang="en-US" sz="2300" dirty="0"/>
              <a:t>Toyota’s </a:t>
            </a:r>
            <a:r>
              <a:rPr lang="en-US" sz="2300" dirty="0">
                <a:effectLst/>
              </a:rPr>
              <a:t>plan to create a super efficient vehicle that pollutes as little as possible </a:t>
            </a:r>
            <a:endParaRPr lang="en-US" sz="2300" dirty="0"/>
          </a:p>
        </p:txBody>
      </p:sp>
      <p:sp>
        <p:nvSpPr>
          <p:cNvPr id="16" name="Freeform 6">
            <a:extLst>
              <a:ext uri="{FF2B5EF4-FFF2-40B4-BE49-F238E27FC236}">
                <a16:creationId xmlns:a16="http://schemas.microsoft.com/office/drawing/2014/main" id="{BA5783C3-2F96-40A7-A24F-30CB07AA3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 flipV="1">
            <a:off x="649163" y="634028"/>
            <a:ext cx="3275668" cy="4408488"/>
          </a:xfrm>
          <a:custGeom>
            <a:avLst/>
            <a:gdLst/>
            <a:ahLst/>
            <a:cxnLst/>
            <a:rect l="l" t="t" r="r" b="b"/>
            <a:pathLst>
              <a:path w="10002" h="10000">
                <a:moveTo>
                  <a:pt x="8763" y="0"/>
                </a:moveTo>
                <a:lnTo>
                  <a:pt x="10002" y="0"/>
                </a:lnTo>
                <a:lnTo>
                  <a:pt x="10002" y="10000"/>
                </a:lnTo>
                <a:lnTo>
                  <a:pt x="2" y="10000"/>
                </a:lnTo>
                <a:cubicBezTo>
                  <a:pt x="-2" y="9698"/>
                  <a:pt x="4" y="9427"/>
                  <a:pt x="0" y="9125"/>
                </a:cubicBezTo>
                <a:lnTo>
                  <a:pt x="8763" y="9128"/>
                </a:lnTo>
                <a:lnTo>
                  <a:pt x="8763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8" name="Freeform 6">
            <a:extLst>
              <a:ext uri="{FF2B5EF4-FFF2-40B4-BE49-F238E27FC236}">
                <a16:creationId xmlns:a16="http://schemas.microsoft.com/office/drawing/2014/main" id="{A9D08DBA-0326-4C4E-ACFB-576F3ABDD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494670" y="2016617"/>
            <a:ext cx="3275013" cy="4408488"/>
          </a:xfrm>
          <a:custGeom>
            <a:avLst/>
            <a:gdLst/>
            <a:ahLst/>
            <a:cxnLst/>
            <a:rect l="l" t="t" r="r" b="b"/>
            <a:pathLst>
              <a:path w="10000" h="10000">
                <a:moveTo>
                  <a:pt x="8761" y="0"/>
                </a:moveTo>
                <a:lnTo>
                  <a:pt x="10000" y="0"/>
                </a:lnTo>
                <a:lnTo>
                  <a:pt x="10000" y="10000"/>
                </a:lnTo>
                <a:lnTo>
                  <a:pt x="0" y="10000"/>
                </a:lnTo>
                <a:lnTo>
                  <a:pt x="0" y="9126"/>
                </a:lnTo>
                <a:lnTo>
                  <a:pt x="8761" y="9127"/>
                </a:lnTo>
                <a:lnTo>
                  <a:pt x="8761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pic>
        <p:nvPicPr>
          <p:cNvPr id="5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3B3A5AC4-A9EB-6684-6E72-0E6E862C847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96000" y="1044000"/>
            <a:ext cx="5726997" cy="496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17950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F654C13-0248-4854-8921-BBAAB576B1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7A2D0DFB-0ABC-4D3D-805B-25F8919966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295024" y="864066"/>
            <a:ext cx="774003" cy="774158"/>
          </a:xfrm>
          <a:custGeom>
            <a:avLst/>
            <a:gdLst>
              <a:gd name="connsiteX0" fmla="*/ 2869239 w 3275013"/>
              <a:gd name="connsiteY0" fmla="*/ 0 h 3275670"/>
              <a:gd name="connsiteX1" fmla="*/ 3275013 w 3275013"/>
              <a:gd name="connsiteY1" fmla="*/ 0 h 3275670"/>
              <a:gd name="connsiteX2" fmla="*/ 3275013 w 3275013"/>
              <a:gd name="connsiteY2" fmla="*/ 3275670 h 3275670"/>
              <a:gd name="connsiteX3" fmla="*/ 0 w 3275013"/>
              <a:gd name="connsiteY3" fmla="*/ 3275670 h 3275670"/>
              <a:gd name="connsiteX4" fmla="*/ 0 w 3275013"/>
              <a:gd name="connsiteY4" fmla="*/ 2890368 h 3275670"/>
              <a:gd name="connsiteX5" fmla="*/ 2869239 w 3275013"/>
              <a:gd name="connsiteY5" fmla="*/ 2890809 h 32756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75013" h="3275670">
                <a:moveTo>
                  <a:pt x="2869239" y="0"/>
                </a:moveTo>
                <a:lnTo>
                  <a:pt x="3275013" y="0"/>
                </a:lnTo>
                <a:lnTo>
                  <a:pt x="3275013" y="3275670"/>
                </a:lnTo>
                <a:lnTo>
                  <a:pt x="0" y="3275670"/>
                </a:lnTo>
                <a:lnTo>
                  <a:pt x="0" y="2890368"/>
                </a:lnTo>
                <a:lnTo>
                  <a:pt x="2869239" y="2890809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791B6CCD-8FD7-FBBF-7DD3-4F68F5FB32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503767"/>
            <a:ext cx="9380334" cy="941664"/>
          </a:xfrm>
        </p:spPr>
        <p:txBody>
          <a:bodyPr anchor="b">
            <a:normAutofit/>
          </a:bodyPr>
          <a:lstStyle/>
          <a:p>
            <a:pPr algn="r"/>
            <a:r>
              <a:rPr lang="en-RO" sz="2800"/>
              <a:t>References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D40AD9B-DEE8-2FF0-AB03-259F583D15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503767"/>
            <a:ext cx="8489092" cy="5949619"/>
          </a:xfrm>
        </p:spPr>
        <p:txBody>
          <a:bodyPr anchor="t">
            <a:normAutofit/>
          </a:bodyPr>
          <a:lstStyle/>
          <a:p>
            <a:r>
              <a:rPr lang="en-US" sz="1400" b="0" i="0" u="none" strike="noStrike" dirty="0">
                <a:effectLst/>
                <a:latin typeface="Calibri" panose="020F0502020204030204" pitchFamily="34" charset="0"/>
              </a:rPr>
              <a:t>Britannica (2018). Toyota Motor Corporation | History &amp; Facts. In: </a:t>
            </a:r>
            <a:r>
              <a:rPr lang="en-US" sz="1400" b="0" i="1" u="none" strike="noStrike" dirty="0" err="1">
                <a:effectLst/>
                <a:latin typeface="Calibri" panose="020F0502020204030204" pitchFamily="34" charset="0"/>
              </a:rPr>
              <a:t>Encyclopædia</a:t>
            </a:r>
            <a:r>
              <a:rPr lang="en-US" sz="1400" b="0" i="1" u="none" strike="noStrike" dirty="0">
                <a:effectLst/>
                <a:latin typeface="Calibri" panose="020F0502020204030204" pitchFamily="34" charset="0"/>
              </a:rPr>
              <a:t> Britannica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</a:rPr>
              <a:t>. [online] Available at: 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  <a:hlinkClick r:id="rId2"/>
              </a:rPr>
              <a:t>https://www.britannica.com/topic/Toyota-Motor-Corporation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</a:rPr>
              <a:t>.</a:t>
            </a:r>
          </a:p>
          <a:p>
            <a:r>
              <a:rPr lang="en-US" sz="1400" b="0" i="0" u="none" strike="noStrike" dirty="0">
                <a:effectLst/>
                <a:latin typeface="Calibri" panose="020F0502020204030204" pitchFamily="34" charset="0"/>
              </a:rPr>
              <a:t>Clifford, J. (2019). </a:t>
            </a:r>
            <a:r>
              <a:rPr lang="en-US" sz="1400" b="0" i="1" u="none" strike="noStrike" dirty="0">
                <a:effectLst/>
                <a:latin typeface="Calibri" panose="020F0502020204030204" pitchFamily="34" charset="0"/>
              </a:rPr>
              <a:t>What is the Toyota Environmental Challenge 2050?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</a:rPr>
              <a:t> [online] Toyota UK Magazine. Available at: 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  <a:hlinkClick r:id="rId3"/>
              </a:rPr>
              <a:t>https://mag.toyota.co.uk/toyota-environmental-challenge-2050/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</a:rPr>
              <a:t>. </a:t>
            </a:r>
          </a:p>
          <a:p>
            <a:r>
              <a:rPr lang="en-US" sz="1400" b="0" i="0" u="none" strike="noStrike" dirty="0">
                <a:effectLst/>
                <a:latin typeface="Calibri" panose="020F0502020204030204" pitchFamily="34" charset="0"/>
              </a:rPr>
              <a:t>Feldman, K. (2022). </a:t>
            </a:r>
            <a:r>
              <a:rPr lang="en-US" sz="1400" b="0" i="1" u="none" strike="noStrike" dirty="0">
                <a:effectLst/>
                <a:latin typeface="Calibri" panose="020F0502020204030204" pitchFamily="34" charset="0"/>
              </a:rPr>
              <a:t>Force Field Analysis Definition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</a:rPr>
              <a:t>. [online] Available at: 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  <a:hlinkClick r:id="rId4"/>
              </a:rPr>
              <a:t>https://www.isixsigma.com/dictionary/force-field-analysis/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</a:rPr>
              <a:t>. </a:t>
            </a:r>
          </a:p>
          <a:p>
            <a:r>
              <a:rPr lang="en-US" sz="1400" b="0" i="0" u="none" strike="noStrike" dirty="0" err="1">
                <a:effectLst/>
                <a:latin typeface="Calibri" panose="020F0502020204030204" pitchFamily="34" charset="0"/>
              </a:rPr>
              <a:t>ForceField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</a:rPr>
              <a:t> Telematics Helping you drive a smarter, safer fleet. (2016). Available at: 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  <a:hlinkClick r:id="rId5"/>
              </a:rPr>
              <a:t>https://www.toyotafleetmanagement.com.au/~/media/tfa/fleet-management/pages/telematic/tfm-forcefieldtelematics-brochure-lr.pdf?la=en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</a:rPr>
              <a:t>  [Accessed 12 Mar. 2023].</a:t>
            </a:r>
          </a:p>
          <a:p>
            <a:r>
              <a:rPr lang="en-US" sz="1400" dirty="0" err="1">
                <a:latin typeface="Calibri" panose="020F0502020204030204" pitchFamily="34" charset="0"/>
              </a:rPr>
              <a:t>G</a:t>
            </a:r>
            <a:r>
              <a:rPr lang="en-US" sz="1400" b="0" i="0" u="none" strike="noStrike" dirty="0" err="1">
                <a:effectLst/>
                <a:latin typeface="Calibri" panose="020F0502020204030204" pitchFamily="34" charset="0"/>
              </a:rPr>
              <a:t>lobalToyota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</a:rPr>
              <a:t>. (2016). </a:t>
            </a:r>
            <a:r>
              <a:rPr lang="en-US" sz="1400" b="0" i="1" u="none" strike="noStrike" dirty="0">
                <a:effectLst/>
                <a:latin typeface="Calibri" panose="020F0502020204030204" pitchFamily="34" charset="0"/>
              </a:rPr>
              <a:t>Toyota to Launch the TOYOTA NEXT Open Innovation Program | Toyota Motor Corporation Official Global Website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</a:rPr>
              <a:t>. [online] Available at: 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  <a:hlinkClick r:id="rId6"/>
              </a:rPr>
              <a:t>https://global.toyota/en/detail/14429040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</a:rPr>
              <a:t>. </a:t>
            </a:r>
          </a:p>
          <a:p>
            <a:r>
              <a:rPr lang="en-US" sz="1400" b="0" i="0" u="none" strike="noStrike" dirty="0" err="1">
                <a:effectLst/>
                <a:latin typeface="Calibri" panose="020F0502020204030204" pitchFamily="34" charset="0"/>
              </a:rPr>
              <a:t>Gons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</a:rPr>
              <a:t>, E. (2020). </a:t>
            </a:r>
            <a:r>
              <a:rPr lang="en-US" sz="1400" b="0" i="1" u="none" strike="noStrike" dirty="0">
                <a:effectLst/>
                <a:latin typeface="Calibri" panose="020F0502020204030204" pitchFamily="34" charset="0"/>
              </a:rPr>
              <a:t>The Innovation Management Matrix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</a:rPr>
              <a:t>. [online] </a:t>
            </a:r>
            <a:r>
              <a:rPr lang="en-US" sz="1400" b="0" i="0" u="none" strike="noStrike" dirty="0" err="1">
                <a:effectLst/>
                <a:latin typeface="Calibri" panose="020F0502020204030204" pitchFamily="34" charset="0"/>
              </a:rPr>
              <a:t>GroundControl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</a:rPr>
              <a:t>. Available at: 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  <a:hlinkClick r:id="rId7"/>
              </a:rPr>
              <a:t>https://togroundcontrol.com/blog/types-of-innovation-from-a-management-and-accounting-perspective/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</a:rPr>
              <a:t>. </a:t>
            </a:r>
          </a:p>
          <a:p>
            <a:r>
              <a:rPr lang="en-US" sz="1400" b="0" i="0" u="none" strike="noStrike" dirty="0">
                <a:effectLst/>
                <a:latin typeface="Calibri" panose="020F0502020204030204" pitchFamily="34" charset="0"/>
              </a:rPr>
              <a:t>Krishnan, S. (2021). </a:t>
            </a:r>
            <a:r>
              <a:rPr lang="en-US" sz="1400" b="0" i="1" u="none" strike="noStrike" dirty="0">
                <a:effectLst/>
                <a:latin typeface="Calibri" panose="020F0502020204030204" pitchFamily="34" charset="0"/>
              </a:rPr>
              <a:t>The 4 P’s of Innovation Every Entrepreneur Must Know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</a:rPr>
              <a:t>. [online] Dutch Uncles. Available at: 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  <a:hlinkClick r:id="rId8"/>
              </a:rPr>
              <a:t>https://dutchuncles.in/aspire/the-4-ps-of-innovation-every-entrepreneur-must-know/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</a:rPr>
              <a:t>. </a:t>
            </a:r>
          </a:p>
          <a:p>
            <a:r>
              <a:rPr lang="en-US" sz="1400" b="0" i="0" u="none" strike="noStrike" dirty="0">
                <a:effectLst/>
                <a:latin typeface="Calibri" panose="020F0502020204030204" pitchFamily="34" charset="0"/>
              </a:rPr>
              <a:t>MJV Technology &amp; Innovation. (2019). </a:t>
            </a:r>
            <a:r>
              <a:rPr lang="en-US" sz="1400" b="0" i="1" u="none" strike="noStrike" dirty="0">
                <a:effectLst/>
                <a:latin typeface="Calibri" panose="020F0502020204030204" pitchFamily="34" charset="0"/>
              </a:rPr>
              <a:t>Open and Closed Innovation: what are the differences? - MJV Technology &amp; Innovation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</a:rPr>
              <a:t>. [online] Available at: 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  <a:hlinkClick r:id="rId9"/>
              </a:rPr>
              <a:t>https://www.mjvinnovation.com/blog/open-and-closed-innovation-what-are-the-differences/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</a:rPr>
              <a:t>. </a:t>
            </a:r>
          </a:p>
          <a:p>
            <a:r>
              <a:rPr lang="en-US" sz="1400" dirty="0">
                <a:latin typeface="Calibri" panose="020F0502020204030204" pitchFamily="34" charset="0"/>
              </a:rPr>
              <a:t>Stone, S.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</a:rPr>
              <a:t> (2022). </a:t>
            </a:r>
            <a:r>
              <a:rPr lang="en-US" sz="1400" b="0" i="1" u="none" strike="noStrike" dirty="0">
                <a:effectLst/>
                <a:latin typeface="Calibri" panose="020F0502020204030204" pitchFamily="34" charset="0"/>
              </a:rPr>
              <a:t>What’s the Real Difference between Creativity and Innovation?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</a:rPr>
              <a:t> [online] </a:t>
            </a:r>
            <a:r>
              <a:rPr lang="en-US" sz="1400" b="0" i="0" u="none" strike="noStrike" dirty="0" err="1">
                <a:effectLst/>
                <a:latin typeface="Calibri" panose="020F0502020204030204" pitchFamily="34" charset="0"/>
              </a:rPr>
              <a:t>IdeaScale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</a:rPr>
              <a:t>. Available at: 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  <a:hlinkClick r:id="rId10"/>
              </a:rPr>
              <a:t>https://ideascale.com/blog/whats-the-real-difference-between-creativity-and-innovation/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</a:rPr>
              <a:t>. </a:t>
            </a:r>
          </a:p>
          <a:p>
            <a:r>
              <a:rPr lang="en-US" sz="1400" b="0" i="0" u="none" strike="noStrike" dirty="0">
                <a:effectLst/>
                <a:latin typeface="Calibri" panose="020F0502020204030204" pitchFamily="34" charset="0"/>
              </a:rPr>
              <a:t>Wikipedia Contributors (2019). </a:t>
            </a:r>
            <a:r>
              <a:rPr lang="en-US" sz="1400" b="0" i="1" u="none" strike="noStrike" dirty="0">
                <a:effectLst/>
                <a:latin typeface="Calibri" panose="020F0502020204030204" pitchFamily="34" charset="0"/>
              </a:rPr>
              <a:t>Toyota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</a:rPr>
              <a:t>. [online] Wikipedia. Available at: 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  <a:hlinkClick r:id="rId11"/>
              </a:rPr>
              <a:t>https://en.wikipedia.org/wiki/Toyota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</a:rPr>
              <a:t>. </a:t>
            </a:r>
          </a:p>
          <a:p>
            <a:endParaRPr lang="en-RO" sz="1400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BB3FB55-6158-4274-9A35-F48A2197AD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6453386"/>
            <a:ext cx="12191998" cy="40461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574551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{F4B66394-3C5F-1647-A8E0-BEDE3DBF2D83}tf10001072</Template>
  <TotalTime>69</TotalTime>
  <Words>510</Words>
  <Application>Microsoft Office PowerPoint</Application>
  <PresentationFormat>Widescreen</PresentationFormat>
  <Paragraphs>30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8" baseType="lpstr">
      <vt:lpstr>Calibri</vt:lpstr>
      <vt:lpstr>Franklin Gothic Book</vt:lpstr>
      <vt:lpstr>Crop</vt:lpstr>
      <vt:lpstr>Toyota innovation presentation</vt:lpstr>
      <vt:lpstr>Background</vt:lpstr>
      <vt:lpstr>Modules</vt:lpstr>
      <vt:lpstr>Toyota Force Field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Toyota innovation presentation</dc:title>
  <dc:creator>Andreea Mocanu (1919375)</dc:creator>
  <cp:lastModifiedBy>Valentina Ionela Cergan</cp:lastModifiedBy>
  <cp:revision>2</cp:revision>
  <dcterms:created xsi:type="dcterms:W3CDTF">2023-03-11T23:26:54Z</dcterms:created>
  <dcterms:modified xsi:type="dcterms:W3CDTF">2023-03-13T11:10:32Z</dcterms:modified>
</cp:coreProperties>
</file>