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3"/>
  </p:notesMasterIdLst>
  <p:sldIdLst>
    <p:sldId id="257" r:id="rId2"/>
    <p:sldId id="30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>
      <p:cViewPr varScale="1">
        <p:scale>
          <a:sx n="91" d="100"/>
          <a:sy n="91" d="100"/>
        </p:scale>
        <p:origin x="73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F517F9-1972-4AE3-881D-BE6D3E790A43}" type="doc">
      <dgm:prSet loTypeId="urn:microsoft.com/office/officeart/2008/layout/RadialCluster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3769B087-77E4-4956-AC2E-20EAC5961650}">
      <dgm:prSet phldrT="[Text]"/>
      <dgm:spPr/>
      <dgm:t>
        <a:bodyPr/>
        <a:lstStyle/>
        <a:p>
          <a:r>
            <a:rPr lang="en-US" dirty="0" smtClean="0"/>
            <a:t>Sustainable Development</a:t>
          </a:r>
          <a:endParaRPr lang="en-US" dirty="0"/>
        </a:p>
      </dgm:t>
    </dgm:pt>
    <dgm:pt modelId="{27D4DE36-CE3F-4B6D-AA78-C97D8B9D3CD2}" type="parTrans" cxnId="{93AE75D7-BDEF-4F21-912C-DCB334CEE215}">
      <dgm:prSet/>
      <dgm:spPr/>
      <dgm:t>
        <a:bodyPr/>
        <a:lstStyle/>
        <a:p>
          <a:endParaRPr lang="en-US"/>
        </a:p>
      </dgm:t>
    </dgm:pt>
    <dgm:pt modelId="{94FC9216-604C-4B13-A4F9-D86ECDF5AB76}" type="sibTrans" cxnId="{93AE75D7-BDEF-4F21-912C-DCB334CEE215}">
      <dgm:prSet/>
      <dgm:spPr/>
      <dgm:t>
        <a:bodyPr/>
        <a:lstStyle/>
        <a:p>
          <a:endParaRPr lang="en-US"/>
        </a:p>
      </dgm:t>
    </dgm:pt>
    <dgm:pt modelId="{6F911242-BC4D-4CD0-85F9-7100745D6993}">
      <dgm:prSet phldrT="[Text]"/>
      <dgm:spPr/>
      <dgm:t>
        <a:bodyPr/>
        <a:lstStyle/>
        <a:p>
          <a:r>
            <a:rPr lang="en-US" dirty="0" smtClean="0"/>
            <a:t>Economic Security</a:t>
          </a:r>
          <a:endParaRPr lang="en-US" dirty="0"/>
        </a:p>
      </dgm:t>
    </dgm:pt>
    <dgm:pt modelId="{AE8942CF-C011-4D63-BAD7-9B8B623305F0}" type="parTrans" cxnId="{D1C9EA3F-425D-445D-9EB7-4A5E74ABB264}">
      <dgm:prSet/>
      <dgm:spPr/>
      <dgm:t>
        <a:bodyPr/>
        <a:lstStyle/>
        <a:p>
          <a:endParaRPr lang="en-US"/>
        </a:p>
      </dgm:t>
    </dgm:pt>
    <dgm:pt modelId="{B2A4AFBA-8F48-4956-9D3B-91638B0613FC}" type="sibTrans" cxnId="{D1C9EA3F-425D-445D-9EB7-4A5E74ABB264}">
      <dgm:prSet/>
      <dgm:spPr/>
      <dgm:t>
        <a:bodyPr/>
        <a:lstStyle/>
        <a:p>
          <a:endParaRPr lang="en-US"/>
        </a:p>
      </dgm:t>
    </dgm:pt>
    <dgm:pt modelId="{500391B5-19CE-49B6-AB7B-92359DDA60CB}">
      <dgm:prSet phldrT="[Text]"/>
      <dgm:spPr/>
      <dgm:t>
        <a:bodyPr/>
        <a:lstStyle/>
        <a:p>
          <a:r>
            <a:rPr lang="en-US" dirty="0" smtClean="0"/>
            <a:t>Social Justice</a:t>
          </a:r>
          <a:endParaRPr lang="en-US" dirty="0"/>
        </a:p>
      </dgm:t>
    </dgm:pt>
    <dgm:pt modelId="{5A493216-528B-40B6-86B8-650D0CBEBEDD}" type="parTrans" cxnId="{BD95C8E4-CADA-4CCF-A40D-848A95F05241}">
      <dgm:prSet/>
      <dgm:spPr/>
      <dgm:t>
        <a:bodyPr/>
        <a:lstStyle/>
        <a:p>
          <a:endParaRPr lang="en-US"/>
        </a:p>
      </dgm:t>
    </dgm:pt>
    <dgm:pt modelId="{1D9A23C6-C127-43C2-A045-449AC6229912}" type="sibTrans" cxnId="{BD95C8E4-CADA-4CCF-A40D-848A95F05241}">
      <dgm:prSet/>
      <dgm:spPr/>
      <dgm:t>
        <a:bodyPr/>
        <a:lstStyle/>
        <a:p>
          <a:endParaRPr lang="en-US"/>
        </a:p>
      </dgm:t>
    </dgm:pt>
    <dgm:pt modelId="{7EFBD026-0E17-4DDC-B65D-40F7B8DEF189}">
      <dgm:prSet phldrT="[Text]"/>
      <dgm:spPr/>
      <dgm:t>
        <a:bodyPr/>
        <a:lstStyle/>
        <a:p>
          <a:r>
            <a:rPr lang="en-US" dirty="0" smtClean="0"/>
            <a:t>Environmental Quality</a:t>
          </a:r>
          <a:endParaRPr lang="en-US" dirty="0"/>
        </a:p>
      </dgm:t>
    </dgm:pt>
    <dgm:pt modelId="{838F879D-0797-4486-83D2-8DE17448175F}" type="parTrans" cxnId="{61BCFA22-F234-4A1D-B494-FF14A1464083}">
      <dgm:prSet/>
      <dgm:spPr/>
      <dgm:t>
        <a:bodyPr/>
        <a:lstStyle/>
        <a:p>
          <a:endParaRPr lang="en-US"/>
        </a:p>
      </dgm:t>
    </dgm:pt>
    <dgm:pt modelId="{D3971C68-B3FC-4955-B1EF-04FB80EAFFBA}" type="sibTrans" cxnId="{61BCFA22-F234-4A1D-B494-FF14A1464083}">
      <dgm:prSet/>
      <dgm:spPr/>
      <dgm:t>
        <a:bodyPr/>
        <a:lstStyle/>
        <a:p>
          <a:endParaRPr lang="en-US"/>
        </a:p>
      </dgm:t>
    </dgm:pt>
    <dgm:pt modelId="{5CFB7567-0177-49BD-A789-0BAF1D061219}" type="pres">
      <dgm:prSet presAssocID="{15F517F9-1972-4AE3-881D-BE6D3E790A4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327E23D5-8A3B-4981-9CCB-D1DD037AA839}" type="pres">
      <dgm:prSet presAssocID="{3769B087-77E4-4956-AC2E-20EAC5961650}" presName="singleCycle" presStyleCnt="0"/>
      <dgm:spPr/>
    </dgm:pt>
    <dgm:pt modelId="{BE11AC9A-7B4F-49AB-910F-3CB59E1D1458}" type="pres">
      <dgm:prSet presAssocID="{3769B087-77E4-4956-AC2E-20EAC5961650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en-US"/>
        </a:p>
      </dgm:t>
    </dgm:pt>
    <dgm:pt modelId="{EBB01D2C-0A3F-4FF0-829B-74908B4041CA}" type="pres">
      <dgm:prSet presAssocID="{AE8942CF-C011-4D63-BAD7-9B8B623305F0}" presName="Name56" presStyleLbl="parChTrans1D2" presStyleIdx="0" presStyleCnt="3"/>
      <dgm:spPr/>
      <dgm:t>
        <a:bodyPr/>
        <a:lstStyle/>
        <a:p>
          <a:endParaRPr lang="en-US"/>
        </a:p>
      </dgm:t>
    </dgm:pt>
    <dgm:pt modelId="{D4CD4C77-B50C-4C25-BE57-13752C7A1A7C}" type="pres">
      <dgm:prSet presAssocID="{6F911242-BC4D-4CD0-85F9-7100745D6993}" presName="text0" presStyleLbl="node1" presStyleIdx="1" presStyleCnt="4" custScaleX="156274" custScaleY="156223" custRadScaleRad="85936" custRadScaleInc="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EF7289-E31C-430B-AE07-89010578E425}" type="pres">
      <dgm:prSet presAssocID="{5A493216-528B-40B6-86B8-650D0CBEBEDD}" presName="Name56" presStyleLbl="parChTrans1D2" presStyleIdx="1" presStyleCnt="3"/>
      <dgm:spPr/>
      <dgm:t>
        <a:bodyPr/>
        <a:lstStyle/>
        <a:p>
          <a:endParaRPr lang="en-US"/>
        </a:p>
      </dgm:t>
    </dgm:pt>
    <dgm:pt modelId="{336C2021-D59E-47DD-8E0F-84DAE17AAEA1}" type="pres">
      <dgm:prSet presAssocID="{500391B5-19CE-49B6-AB7B-92359DDA60CB}" presName="text0" presStyleLbl="node1" presStyleIdx="2" presStyleCnt="4" custScaleX="158008" custScaleY="141001" custRadScaleRad="99342" custRadScaleInc="-1105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DDB666-6690-46FF-AC2E-74E0C3132F61}" type="pres">
      <dgm:prSet presAssocID="{838F879D-0797-4486-83D2-8DE17448175F}" presName="Name56" presStyleLbl="parChTrans1D2" presStyleIdx="2" presStyleCnt="3"/>
      <dgm:spPr/>
      <dgm:t>
        <a:bodyPr/>
        <a:lstStyle/>
        <a:p>
          <a:endParaRPr lang="en-US"/>
        </a:p>
      </dgm:t>
    </dgm:pt>
    <dgm:pt modelId="{90E36D66-C9D9-4C6E-8105-9F1E9810D9CB}" type="pres">
      <dgm:prSet presAssocID="{7EFBD026-0E17-4DDC-B65D-40F7B8DEF189}" presName="text0" presStyleLbl="node1" presStyleIdx="3" presStyleCnt="4" custScaleX="169735" custScaleY="135722" custRadScaleRad="101478" custRadScaleInc="105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1BCFA22-F234-4A1D-B494-FF14A1464083}" srcId="{3769B087-77E4-4956-AC2E-20EAC5961650}" destId="{7EFBD026-0E17-4DDC-B65D-40F7B8DEF189}" srcOrd="2" destOrd="0" parTransId="{838F879D-0797-4486-83D2-8DE17448175F}" sibTransId="{D3971C68-B3FC-4955-B1EF-04FB80EAFFBA}"/>
    <dgm:cxn modelId="{BD95C8E4-CADA-4CCF-A40D-848A95F05241}" srcId="{3769B087-77E4-4956-AC2E-20EAC5961650}" destId="{500391B5-19CE-49B6-AB7B-92359DDA60CB}" srcOrd="1" destOrd="0" parTransId="{5A493216-528B-40B6-86B8-650D0CBEBEDD}" sibTransId="{1D9A23C6-C127-43C2-A045-449AC6229912}"/>
    <dgm:cxn modelId="{D1C9EA3F-425D-445D-9EB7-4A5E74ABB264}" srcId="{3769B087-77E4-4956-AC2E-20EAC5961650}" destId="{6F911242-BC4D-4CD0-85F9-7100745D6993}" srcOrd="0" destOrd="0" parTransId="{AE8942CF-C011-4D63-BAD7-9B8B623305F0}" sibTransId="{B2A4AFBA-8F48-4956-9D3B-91638B0613FC}"/>
    <dgm:cxn modelId="{2D761C61-AC5B-4232-93D6-4FD19DFF3746}" type="presOf" srcId="{3769B087-77E4-4956-AC2E-20EAC5961650}" destId="{BE11AC9A-7B4F-49AB-910F-3CB59E1D1458}" srcOrd="0" destOrd="0" presId="urn:microsoft.com/office/officeart/2008/layout/RadialCluster"/>
    <dgm:cxn modelId="{C8DDDAF7-5FBD-4A18-8F54-5C59FF8F906F}" type="presOf" srcId="{838F879D-0797-4486-83D2-8DE17448175F}" destId="{3CDDB666-6690-46FF-AC2E-74E0C3132F61}" srcOrd="0" destOrd="0" presId="urn:microsoft.com/office/officeart/2008/layout/RadialCluster"/>
    <dgm:cxn modelId="{491898DD-264E-48E7-A1AB-F97AA4795053}" type="presOf" srcId="{15F517F9-1972-4AE3-881D-BE6D3E790A43}" destId="{5CFB7567-0177-49BD-A789-0BAF1D061219}" srcOrd="0" destOrd="0" presId="urn:microsoft.com/office/officeart/2008/layout/RadialCluster"/>
    <dgm:cxn modelId="{93AE75D7-BDEF-4F21-912C-DCB334CEE215}" srcId="{15F517F9-1972-4AE3-881D-BE6D3E790A43}" destId="{3769B087-77E4-4956-AC2E-20EAC5961650}" srcOrd="0" destOrd="0" parTransId="{27D4DE36-CE3F-4B6D-AA78-C97D8B9D3CD2}" sibTransId="{94FC9216-604C-4B13-A4F9-D86ECDF5AB76}"/>
    <dgm:cxn modelId="{92A0C4C8-76BE-4489-A3C9-4EE71010A7B3}" type="presOf" srcId="{6F911242-BC4D-4CD0-85F9-7100745D6993}" destId="{D4CD4C77-B50C-4C25-BE57-13752C7A1A7C}" srcOrd="0" destOrd="0" presId="urn:microsoft.com/office/officeart/2008/layout/RadialCluster"/>
    <dgm:cxn modelId="{9AD59C52-5AE7-477D-8816-A1D0846EB875}" type="presOf" srcId="{5A493216-528B-40B6-86B8-650D0CBEBEDD}" destId="{4FEF7289-E31C-430B-AE07-89010578E425}" srcOrd="0" destOrd="0" presId="urn:microsoft.com/office/officeart/2008/layout/RadialCluster"/>
    <dgm:cxn modelId="{027388FC-CBD3-4818-B983-328DD92E26EC}" type="presOf" srcId="{7EFBD026-0E17-4DDC-B65D-40F7B8DEF189}" destId="{90E36D66-C9D9-4C6E-8105-9F1E9810D9CB}" srcOrd="0" destOrd="0" presId="urn:microsoft.com/office/officeart/2008/layout/RadialCluster"/>
    <dgm:cxn modelId="{E15CEB53-CCEE-4592-9E57-389A6760AAA6}" type="presOf" srcId="{500391B5-19CE-49B6-AB7B-92359DDA60CB}" destId="{336C2021-D59E-47DD-8E0F-84DAE17AAEA1}" srcOrd="0" destOrd="0" presId="urn:microsoft.com/office/officeart/2008/layout/RadialCluster"/>
    <dgm:cxn modelId="{F1E7D374-6773-40D9-BB14-70BD173339A2}" type="presOf" srcId="{AE8942CF-C011-4D63-BAD7-9B8B623305F0}" destId="{EBB01D2C-0A3F-4FF0-829B-74908B4041CA}" srcOrd="0" destOrd="0" presId="urn:microsoft.com/office/officeart/2008/layout/RadialCluster"/>
    <dgm:cxn modelId="{31270F2C-66B5-4A25-9BC8-BFAC721F600A}" type="presParOf" srcId="{5CFB7567-0177-49BD-A789-0BAF1D061219}" destId="{327E23D5-8A3B-4981-9CCB-D1DD037AA839}" srcOrd="0" destOrd="0" presId="urn:microsoft.com/office/officeart/2008/layout/RadialCluster"/>
    <dgm:cxn modelId="{43D344B8-55A4-4BDF-8156-EDDB1E923BA8}" type="presParOf" srcId="{327E23D5-8A3B-4981-9CCB-D1DD037AA839}" destId="{BE11AC9A-7B4F-49AB-910F-3CB59E1D1458}" srcOrd="0" destOrd="0" presId="urn:microsoft.com/office/officeart/2008/layout/RadialCluster"/>
    <dgm:cxn modelId="{EC6792F7-71FF-4849-B26E-3E52D1D32E27}" type="presParOf" srcId="{327E23D5-8A3B-4981-9CCB-D1DD037AA839}" destId="{EBB01D2C-0A3F-4FF0-829B-74908B4041CA}" srcOrd="1" destOrd="0" presId="urn:microsoft.com/office/officeart/2008/layout/RadialCluster"/>
    <dgm:cxn modelId="{757313E8-1F1C-4166-B8DD-DDB05BC25A2C}" type="presParOf" srcId="{327E23D5-8A3B-4981-9CCB-D1DD037AA839}" destId="{D4CD4C77-B50C-4C25-BE57-13752C7A1A7C}" srcOrd="2" destOrd="0" presId="urn:microsoft.com/office/officeart/2008/layout/RadialCluster"/>
    <dgm:cxn modelId="{F88DC7D2-05CC-4646-97B3-7436B56F080D}" type="presParOf" srcId="{327E23D5-8A3B-4981-9CCB-D1DD037AA839}" destId="{4FEF7289-E31C-430B-AE07-89010578E425}" srcOrd="3" destOrd="0" presId="urn:microsoft.com/office/officeart/2008/layout/RadialCluster"/>
    <dgm:cxn modelId="{5F089884-8A3D-4733-8279-1A79ADA32792}" type="presParOf" srcId="{327E23D5-8A3B-4981-9CCB-D1DD037AA839}" destId="{336C2021-D59E-47DD-8E0F-84DAE17AAEA1}" srcOrd="4" destOrd="0" presId="urn:microsoft.com/office/officeart/2008/layout/RadialCluster"/>
    <dgm:cxn modelId="{C9C9C287-C6B0-4E4D-9838-0484807B746C}" type="presParOf" srcId="{327E23D5-8A3B-4981-9CCB-D1DD037AA839}" destId="{3CDDB666-6690-46FF-AC2E-74E0C3132F61}" srcOrd="5" destOrd="0" presId="urn:microsoft.com/office/officeart/2008/layout/RadialCluster"/>
    <dgm:cxn modelId="{D082F910-F49D-4400-932F-37F6A78E6F7B}" type="presParOf" srcId="{327E23D5-8A3B-4981-9CCB-D1DD037AA839}" destId="{90E36D66-C9D9-4C6E-8105-9F1E9810D9CB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11AC9A-7B4F-49AB-910F-3CB59E1D1458}">
      <dsp:nvSpPr>
        <dsp:cNvPr id="0" name=""/>
        <dsp:cNvSpPr/>
      </dsp:nvSpPr>
      <dsp:spPr>
        <a:xfrm>
          <a:off x="3500077" y="2928419"/>
          <a:ext cx="1857806" cy="185780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Sustainable Development</a:t>
          </a:r>
          <a:endParaRPr lang="en-US" sz="2200" kern="1200" dirty="0"/>
        </a:p>
      </dsp:txBody>
      <dsp:txXfrm>
        <a:off x="3590768" y="3019110"/>
        <a:ext cx="1676424" cy="1676424"/>
      </dsp:txXfrm>
    </dsp:sp>
    <dsp:sp modelId="{EBB01D2C-0A3F-4FF0-829B-74908B4041CA}">
      <dsp:nvSpPr>
        <dsp:cNvPr id="0" name=""/>
        <dsp:cNvSpPr/>
      </dsp:nvSpPr>
      <dsp:spPr>
        <a:xfrm rot="16200000">
          <a:off x="4153074" y="2652513"/>
          <a:ext cx="55181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51812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CD4C77-B50C-4C25-BE57-13752C7A1A7C}">
      <dsp:nvSpPr>
        <dsp:cNvPr id="0" name=""/>
        <dsp:cNvSpPr/>
      </dsp:nvSpPr>
      <dsp:spPr>
        <a:xfrm>
          <a:off x="3456385" y="432051"/>
          <a:ext cx="1945189" cy="1944554"/>
        </a:xfrm>
        <a:prstGeom prst="roundRect">
          <a:avLst/>
        </a:prstGeom>
        <a:solidFill>
          <a:schemeClr val="accent4">
            <a:hueOff val="-1488257"/>
            <a:satOff val="8966"/>
            <a:lumOff val="71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Economic Security</a:t>
          </a:r>
          <a:endParaRPr lang="en-US" sz="3100" kern="1200" dirty="0"/>
        </a:p>
      </dsp:txBody>
      <dsp:txXfrm>
        <a:off x="3551310" y="526976"/>
        <a:ext cx="1755339" cy="1754704"/>
      </dsp:txXfrm>
    </dsp:sp>
    <dsp:sp modelId="{4FEF7289-E31C-430B-AE07-89010578E425}">
      <dsp:nvSpPr>
        <dsp:cNvPr id="0" name=""/>
        <dsp:cNvSpPr/>
      </dsp:nvSpPr>
      <dsp:spPr>
        <a:xfrm rot="1402020">
          <a:off x="5327024" y="4407891"/>
          <a:ext cx="75251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52517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6C2021-D59E-47DD-8E0F-84DAE17AAEA1}">
      <dsp:nvSpPr>
        <dsp:cNvPr id="0" name=""/>
        <dsp:cNvSpPr/>
      </dsp:nvSpPr>
      <dsp:spPr>
        <a:xfrm>
          <a:off x="6048681" y="4104458"/>
          <a:ext cx="1966773" cy="1755082"/>
        </a:xfrm>
        <a:prstGeom prst="roundRect">
          <a:avLst/>
        </a:prstGeom>
        <a:solidFill>
          <a:schemeClr val="accent4">
            <a:hueOff val="-2976513"/>
            <a:satOff val="17933"/>
            <a:lumOff val="143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Social Justice</a:t>
          </a:r>
          <a:endParaRPr lang="en-US" sz="3500" kern="1200" dirty="0"/>
        </a:p>
      </dsp:txBody>
      <dsp:txXfrm>
        <a:off x="6134357" y="4190134"/>
        <a:ext cx="1795421" cy="1583730"/>
      </dsp:txXfrm>
    </dsp:sp>
    <dsp:sp modelId="{3CDDB666-6690-46FF-AC2E-74E0C3132F61}">
      <dsp:nvSpPr>
        <dsp:cNvPr id="0" name=""/>
        <dsp:cNvSpPr/>
      </dsp:nvSpPr>
      <dsp:spPr>
        <a:xfrm rot="9378612">
          <a:off x="2802107" y="4411269"/>
          <a:ext cx="728671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28671" y="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E36D66-C9D9-4C6E-8105-9F1E9810D9CB}">
      <dsp:nvSpPr>
        <dsp:cNvPr id="0" name=""/>
        <dsp:cNvSpPr/>
      </dsp:nvSpPr>
      <dsp:spPr>
        <a:xfrm>
          <a:off x="720065" y="4176458"/>
          <a:ext cx="2112742" cy="1689372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Environmental Quality</a:t>
          </a:r>
          <a:endParaRPr lang="en-US" sz="2400" kern="1200" dirty="0"/>
        </a:p>
      </dsp:txBody>
      <dsp:txXfrm>
        <a:off x="802533" y="4258926"/>
        <a:ext cx="1947806" cy="15244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C990-6196-484F-8A51-DCB44C9CBF00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83582E-9962-482F-8B5B-F0C2894C2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814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A57089-36CE-41C8-A94E-7F6628E09C72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cap="flat"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741970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A57089-36CE-41C8-A94E-7F6628E09C72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cap="flat"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660560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5037F3-17A5-429D-A7E4-87EB52649D6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4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EA57089-36CE-41C8-A94E-7F6628E09C72}" type="slidenum">
              <a:rPr lang="en-US" altLang="en-US"/>
              <a:pPr/>
              <a:t>24</a:t>
            </a:fld>
            <a:endParaRPr lang="en-US" altLang="en-US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cap="flat"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879461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business-52350082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-documents.net/our-common-future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gov.wales/topics/people-and-communities/people/future-generations-act/future-generations-act-video/?skip=1&amp;lang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v.wales/well-being-future-generations-wales-act-2015-guidance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speeches/pm-speech-on-wellbeing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n-documents.net/our-common-future.pdf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portals.iucn.org/library/efiles/documents/cfe-003.pdf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sdtoolkit.org/" TargetMode="Externa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4005065"/>
            <a:ext cx="8640960" cy="720080"/>
          </a:xfrm>
        </p:spPr>
        <p:txBody>
          <a:bodyPr>
            <a:normAutofit/>
          </a:bodyPr>
          <a:lstStyle/>
          <a:p>
            <a:pPr algn="l"/>
            <a:r>
              <a:rPr lang="en-US" sz="3600" b="1" dirty="0" smtClean="0"/>
              <a:t>SJSS6003</a:t>
            </a:r>
            <a:r>
              <a:rPr lang="en-US" sz="3600" b="1" dirty="0"/>
              <a:t>: Sustainability and Equality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-36512" y="4794188"/>
            <a:ext cx="9144000" cy="69488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Theme </a:t>
            </a:r>
            <a:r>
              <a:rPr lang="en-GB" b="1" dirty="0" smtClean="0">
                <a:solidFill>
                  <a:schemeClr val="tx1"/>
                </a:solidFill>
              </a:rPr>
              <a:t>2: Key Concepts and Context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06584" y="5445224"/>
            <a:ext cx="1836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Session 1</a:t>
            </a:r>
            <a:endParaRPr lang="en-GB" sz="32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Ken Dicks </a:t>
            </a:r>
            <a:r>
              <a:rPr lang="en-GB" dirty="0" smtClean="0">
                <a:hlinkClick r:id="rId6"/>
              </a:rPr>
              <a:t>ken.dicks@uwtsd.ac.uk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32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7504" y="332656"/>
            <a:ext cx="87129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Guided Study Activity - Discussion</a:t>
            </a:r>
            <a:endParaRPr kumimoji="0" lang="en-GB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i="1" dirty="0" smtClean="0">
                <a:solidFill>
                  <a:prstClr val="black"/>
                </a:solidFill>
                <a:latin typeface="Calibri"/>
              </a:rPr>
              <a:t>Having researched the following phrases what do you understand each of these to mean</a:t>
            </a:r>
            <a:r>
              <a:rPr kumimoji="0" lang="en-GB" sz="280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;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339752" y="3573016"/>
            <a:ext cx="6048672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Cognitive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dissonance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Built-in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obsolescence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Ethical </a:t>
            </a: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consumerism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Instant gratification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31540" y="2384884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Remember to use the Raise Hand facility if you wish to contribute to the discussion.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620949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320888" cy="864096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What do we mean by Sustainability?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590" y="2102603"/>
            <a:ext cx="1400780" cy="105470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51528" y="378904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Take some time to consider this </a:t>
            </a:r>
            <a:r>
              <a:rPr lang="en-GB" sz="2800" i="1" dirty="0"/>
              <a:t>and then share your thoughts with the whole </a:t>
            </a:r>
            <a:r>
              <a:rPr lang="en-GB" sz="2800" i="1" dirty="0" smtClean="0"/>
              <a:t>group using the Raised Hand to indicate that you want to contribute.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2627784" y="587727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/>
              <a:t>N.B. Over the Module we will evaluate this method of feedback.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03232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320888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the connection between Sustainability and </a:t>
            </a:r>
            <a:r>
              <a:rPr lang="en-GB" b="1" dirty="0" smtClean="0"/>
              <a:t>Equality</a:t>
            </a:r>
            <a:r>
              <a:rPr lang="en-US" altLang="en-US" b="1" dirty="0" smtClean="0"/>
              <a:t>?</a:t>
            </a:r>
            <a:endParaRPr lang="en-US" alt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590" y="2102603"/>
            <a:ext cx="1400780" cy="105470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1528" y="378904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Take some time to consider this </a:t>
            </a:r>
            <a:r>
              <a:rPr lang="en-GB" sz="2800" i="1" dirty="0"/>
              <a:t>and then share your thoughts with the whole </a:t>
            </a:r>
            <a:r>
              <a:rPr lang="en-GB" sz="2800" i="1" dirty="0" smtClean="0"/>
              <a:t>group using </a:t>
            </a:r>
            <a:r>
              <a:rPr lang="en-GB" sz="2800" i="1" dirty="0"/>
              <a:t>the Raised Hand to indicate that you want to contribute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27784" y="587727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/>
              <a:t>N.B. Over the Module we will evaluate this method of feedback.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53084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80111" y="393797"/>
            <a:ext cx="8320888" cy="1143000"/>
          </a:xfrm>
        </p:spPr>
        <p:txBody>
          <a:bodyPr/>
          <a:lstStyle/>
          <a:p>
            <a:r>
              <a:rPr lang="en-US" altLang="en-US" b="1" dirty="0" smtClean="0"/>
              <a:t>Some Definitions</a:t>
            </a:r>
            <a:r>
              <a:rPr lang="en-US" altLang="en-US" b="1" dirty="0"/>
              <a:t> </a:t>
            </a:r>
            <a:r>
              <a:rPr lang="en-US" altLang="en-US" b="1" dirty="0" smtClean="0"/>
              <a:t>of Environment</a:t>
            </a:r>
            <a:endParaRPr lang="en-US" altLang="en-US" b="1" dirty="0"/>
          </a:p>
        </p:txBody>
      </p:sp>
      <p:sp>
        <p:nvSpPr>
          <p:cNvPr id="165891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885971"/>
            <a:ext cx="8712968" cy="3508977"/>
          </a:xfrm>
        </p:spPr>
        <p:txBody>
          <a:bodyPr>
            <a:noAutofit/>
          </a:bodyPr>
          <a:lstStyle/>
          <a:p>
            <a:pPr marL="514350" indent="-457200"/>
            <a:r>
              <a:rPr lang="en-US" altLang="en-US" sz="2800" dirty="0"/>
              <a:t>[</a:t>
            </a:r>
            <a:r>
              <a:rPr lang="en-US" altLang="en-US" sz="2800" dirty="0" smtClean="0"/>
              <a:t>noun] </a:t>
            </a:r>
            <a:r>
              <a:rPr lang="en-US" altLang="en-US" sz="2800" dirty="0"/>
              <a:t>1 : the circumstances, objects, or conditions by which one is surrounded</a:t>
            </a:r>
          </a:p>
          <a:p>
            <a:pPr marL="514350" indent="-457200"/>
            <a:r>
              <a:rPr lang="en-US" altLang="en-US" sz="2800" dirty="0"/>
              <a:t>2 a : the complex of physical, chemical, and biotic factors </a:t>
            </a:r>
            <a:r>
              <a:rPr lang="en-US" altLang="en-US" sz="2800" dirty="0" smtClean="0"/>
              <a:t>(such as </a:t>
            </a:r>
            <a:r>
              <a:rPr lang="en-US" altLang="en-US" sz="2800" dirty="0"/>
              <a:t>climate, soil, and living things) that act upon an organism or an ecological community and ultimately determine its form and survival </a:t>
            </a:r>
            <a:endParaRPr lang="en-US" altLang="en-US" sz="2800" dirty="0" smtClean="0"/>
          </a:p>
          <a:p>
            <a:pPr marL="514350" indent="-457200"/>
            <a:r>
              <a:rPr lang="en-US" altLang="en-US" sz="2800" dirty="0" smtClean="0"/>
              <a:t>2 b </a:t>
            </a:r>
            <a:r>
              <a:rPr lang="en-US" altLang="en-US" sz="2800" dirty="0"/>
              <a:t>: the aggregate of social and cultural conditions that influence the life of an individual or community.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915816" y="6093296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US" altLang="en-US" sz="2400" i="1" dirty="0"/>
              <a:t>(Merriam-Webster Online Dictionary, 2004</a:t>
            </a:r>
            <a:r>
              <a:rPr lang="en-US" altLang="en-US" sz="2400" i="1" dirty="0" smtClean="0"/>
              <a:t>)</a:t>
            </a:r>
            <a:endParaRPr lang="en-US" alt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47488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1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80111" y="393797"/>
            <a:ext cx="8320888" cy="1143000"/>
          </a:xfrm>
        </p:spPr>
        <p:txBody>
          <a:bodyPr/>
          <a:lstStyle/>
          <a:p>
            <a:r>
              <a:rPr lang="en-US" altLang="en-US" b="1" dirty="0" smtClean="0"/>
              <a:t>Different Environments</a:t>
            </a:r>
            <a:endParaRPr lang="en-US" altLang="en-US" b="1" dirty="0"/>
          </a:p>
        </p:txBody>
      </p:sp>
      <p:sp>
        <p:nvSpPr>
          <p:cNvPr id="165891" name="Rectangle 3"/>
          <p:cNvSpPr>
            <a:spLocks noGrp="1" noChangeArrowheads="1"/>
          </p:cNvSpPr>
          <p:nvPr>
            <p:ph idx="1"/>
          </p:nvPr>
        </p:nvSpPr>
        <p:spPr>
          <a:xfrm>
            <a:off x="184071" y="1628800"/>
            <a:ext cx="8712968" cy="1182989"/>
          </a:xfrm>
        </p:spPr>
        <p:txBody>
          <a:bodyPr>
            <a:noAutofit/>
          </a:bodyPr>
          <a:lstStyle/>
          <a:p>
            <a:pPr marL="51435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 smtClean="0"/>
              <a:t>Throughout this Module we will be exploring these different concepts of ‘environment’</a:t>
            </a:r>
          </a:p>
          <a:p>
            <a:pPr marL="514350" indent="-457200">
              <a:spcBef>
                <a:spcPts val="600"/>
              </a:spcBef>
              <a:spcAft>
                <a:spcPts val="600"/>
              </a:spcAft>
            </a:pPr>
            <a:r>
              <a:rPr lang="en-US" altLang="en-US" dirty="0" smtClean="0"/>
              <a:t>This will include what we sometimes call the ‘natural’ environment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077072"/>
            <a:ext cx="2880320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68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49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76596"/>
            <a:ext cx="6480720" cy="4904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237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5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6972300" cy="521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411760" y="5805264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Including ‘privileged’ urban environments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5110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5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8640"/>
            <a:ext cx="6962775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411760" y="5805264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As well as ‘deprived’ urban environments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818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375" y="838200"/>
            <a:ext cx="695325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3366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5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3"/>
            <a:ext cx="7484032" cy="5558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3956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2420888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“But what do you mean by ‘anthropogenic’ Ken”?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77963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476672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Anthropogenic - (chiefly of environmental pollution and pollutants) originating in human activity.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359" y="1574794"/>
            <a:ext cx="3197267" cy="20702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1656" y="2996952"/>
            <a:ext cx="3278176" cy="21321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3943" y="4581128"/>
            <a:ext cx="3202513" cy="18002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0257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1844824"/>
            <a:ext cx="75608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We will also be exploring the way in which Government and other </a:t>
            </a:r>
            <a:r>
              <a:rPr lang="en-GB" sz="3600" u="sng" dirty="0" smtClean="0"/>
              <a:t>policy</a:t>
            </a:r>
            <a:r>
              <a:rPr lang="en-GB" sz="3600" dirty="0" smtClean="0"/>
              <a:t> can contribute to sustainability and equality – both positively and negatively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99427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r>
              <a:rPr lang="en-GB" b="1" dirty="0"/>
              <a:t>Definitions -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00809"/>
            <a:ext cx="8568952" cy="17281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‘a course or general plan of action to be adopted by a government, party, person, </a:t>
            </a:r>
            <a:r>
              <a:rPr lang="en-GB" dirty="0" err="1"/>
              <a:t>etc</a:t>
            </a:r>
            <a:r>
              <a:rPr lang="en-GB" dirty="0"/>
              <a:t>’.</a:t>
            </a:r>
          </a:p>
          <a:p>
            <a:pPr marL="0" indent="0" algn="r">
              <a:buNone/>
            </a:pPr>
            <a:r>
              <a:rPr lang="en-GB" sz="2400" i="1" dirty="0"/>
              <a:t>Concise Oxford Dictionary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51520" y="3429000"/>
            <a:ext cx="8424936" cy="252028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‘a set of ideas or a plan of what to do in particular situations that has been agreed to officially by a group of people, a business organization, a government, or a political party’</a:t>
            </a:r>
          </a:p>
          <a:p>
            <a:pPr marL="0" indent="0" algn="r">
              <a:buNone/>
            </a:pPr>
            <a:r>
              <a:rPr lang="en-GB" sz="2400" i="1" dirty="0"/>
              <a:t>Cambridge English Dictionary</a:t>
            </a:r>
          </a:p>
        </p:txBody>
      </p:sp>
    </p:spTree>
    <p:extLst>
      <p:ext uri="{BB962C8B-B14F-4D97-AF65-F5344CB8AC3E}">
        <p14:creationId xmlns:p14="http://schemas.microsoft.com/office/powerpoint/2010/main" val="2147261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32656"/>
            <a:ext cx="7024744" cy="817160"/>
          </a:xfrm>
        </p:spPr>
        <p:txBody>
          <a:bodyPr/>
          <a:lstStyle/>
          <a:p>
            <a:r>
              <a:rPr lang="en-US" b="1" dirty="0"/>
              <a:t>Issues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1152128"/>
          </a:xfrm>
        </p:spPr>
        <p:txBody>
          <a:bodyPr/>
          <a:lstStyle/>
          <a:p>
            <a:r>
              <a:rPr lang="en-GB" dirty="0"/>
              <a:t>How sustainability and its historical development relate to;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19672" y="2564904"/>
            <a:ext cx="67687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Social change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Social mobility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Power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Social capital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Inequality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Social justice</a:t>
            </a:r>
          </a:p>
        </p:txBody>
      </p:sp>
    </p:spTree>
    <p:extLst>
      <p:ext uri="{BB962C8B-B14F-4D97-AF65-F5344CB8AC3E}">
        <p14:creationId xmlns:p14="http://schemas.microsoft.com/office/powerpoint/2010/main" val="1274923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792088"/>
          </a:xfrm>
        </p:spPr>
        <p:txBody>
          <a:bodyPr>
            <a:normAutofit/>
          </a:bodyPr>
          <a:lstStyle/>
          <a:p>
            <a:r>
              <a:rPr lang="en-GB" b="1" dirty="0"/>
              <a:t>Defining sustainability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270501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Sustainability is concerned with the;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1520" y="2349455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The welfare </a:t>
            </a:r>
            <a:r>
              <a:rPr lang="en-GB" sz="3200" dirty="0"/>
              <a:t>of future </a:t>
            </a:r>
            <a:r>
              <a:rPr lang="en-GB" sz="3200" dirty="0" smtClean="0"/>
              <a:t>generations*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smtClean="0"/>
              <a:t>Including the management of irreplaceable </a:t>
            </a:r>
            <a:r>
              <a:rPr lang="en-GB" sz="3200" dirty="0"/>
              <a:t>natural resources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</a:t>
            </a:r>
            <a:r>
              <a:rPr lang="en-GB" sz="3200" dirty="0" smtClean="0"/>
              <a:t>s </a:t>
            </a:r>
            <a:r>
              <a:rPr lang="en-GB" sz="3200" dirty="0"/>
              <a:t>opposed to the gratification of present </a:t>
            </a:r>
            <a:r>
              <a:rPr lang="en-GB" sz="3200" dirty="0" smtClean="0"/>
              <a:t>needs</a:t>
            </a:r>
            <a:endParaRPr lang="en-GB" sz="3200" dirty="0"/>
          </a:p>
          <a:p>
            <a:endParaRPr lang="en-GB" sz="3200" dirty="0"/>
          </a:p>
          <a:p>
            <a:pPr algn="r"/>
            <a:r>
              <a:rPr lang="en-GB" sz="2400" i="1" dirty="0"/>
              <a:t>Kuhlman &amp; Farrington (2010)</a:t>
            </a:r>
          </a:p>
        </p:txBody>
      </p:sp>
    </p:spTree>
    <p:extLst>
      <p:ext uri="{BB962C8B-B14F-4D97-AF65-F5344CB8AC3E}">
        <p14:creationId xmlns:p14="http://schemas.microsoft.com/office/powerpoint/2010/main" val="38648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52928" cy="1143000"/>
          </a:xfrm>
        </p:spPr>
        <p:txBody>
          <a:bodyPr/>
          <a:lstStyle/>
          <a:p>
            <a:r>
              <a:rPr lang="en-GB" sz="4000" b="1" dirty="0"/>
              <a:t>The contested nature of sustainability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1322765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Two opposing views of the relation between humankind and nature: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2477214"/>
            <a:ext cx="7704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One stresses adaptation to and harmony with nature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other sees nature as something to be conquered or exploited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4437112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latter view has been dominant in Western society, at least in recent centuries but its counterpoint has never been absent.</a:t>
            </a:r>
          </a:p>
        </p:txBody>
      </p:sp>
    </p:spTree>
    <p:extLst>
      <p:ext uri="{BB962C8B-B14F-4D97-AF65-F5344CB8AC3E}">
        <p14:creationId xmlns:p14="http://schemas.microsoft.com/office/powerpoint/2010/main" val="41919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265501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short history of sustainability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1330890"/>
            <a:ext cx="82089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It is argued that Palaeolithic peoples worried about their prey becoming extinct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Early farmers must have been apprehensive about maintaining soil fertility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Traditional beliefs enjoined thinking in terms of stewardship and concern for future generations,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</a:t>
            </a:r>
            <a:r>
              <a:rPr lang="en-GB" sz="2800" dirty="0" smtClean="0"/>
              <a:t>s </a:t>
            </a:r>
            <a:r>
              <a:rPr lang="en-GB" sz="2800" dirty="0"/>
              <a:t>expressed in the oft-quoted Native American saying “we do not inherit the earth from our ancestors, we borrow it from our children”.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0152" y="555962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dirty="0"/>
              <a:t>(</a:t>
            </a:r>
            <a:r>
              <a:rPr lang="en-GB" sz="2400" dirty="0" err="1"/>
              <a:t>Wilderer</a:t>
            </a:r>
            <a:r>
              <a:rPr lang="en-GB" sz="2400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4188090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1713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265501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short history of sustainability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7728" y="2708920"/>
            <a:ext cx="8162743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German term for sustainability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Originally coined in forestry industry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Concept of not harvesting more than what the forest yields in new growth</a:t>
            </a:r>
          </a:p>
          <a:p>
            <a:pPr marL="914400" lvl="1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Preserving natural resources is perennial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5169" y="1988840"/>
            <a:ext cx="40428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Nachhaltigkeit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5940152" y="555962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dirty="0"/>
              <a:t>(</a:t>
            </a:r>
            <a:r>
              <a:rPr lang="en-GB" sz="2400" dirty="0" err="1"/>
              <a:t>Wilderer</a:t>
            </a:r>
            <a:r>
              <a:rPr lang="en-GB" sz="2400" dirty="0"/>
              <a:t>, 2007)</a:t>
            </a:r>
          </a:p>
        </p:txBody>
      </p:sp>
    </p:spTree>
    <p:extLst>
      <p:ext uri="{BB962C8B-B14F-4D97-AF65-F5344CB8AC3E}">
        <p14:creationId xmlns:p14="http://schemas.microsoft.com/office/powerpoint/2010/main" val="1602538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1798 Thomas Malthus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328" y="2060848"/>
            <a:ext cx="8928992" cy="2952328"/>
          </a:xfrm>
        </p:spPr>
        <p:txBody>
          <a:bodyPr>
            <a:noAutofit/>
          </a:bodyPr>
          <a:lstStyle/>
          <a:p>
            <a:pPr marL="514350" indent="-457200"/>
            <a:r>
              <a:rPr lang="en-GB" sz="3000" dirty="0"/>
              <a:t>Theory regarding the inevitability of mass starvation</a:t>
            </a:r>
          </a:p>
          <a:p>
            <a:pPr marL="514350" indent="-457200"/>
            <a:r>
              <a:rPr lang="en-GB" sz="3000" dirty="0"/>
              <a:t>Food production increases arithmetically but population increases geometrically</a:t>
            </a:r>
          </a:p>
          <a:p>
            <a:pPr marL="514350" indent="-457200"/>
            <a:r>
              <a:rPr lang="en-GB" sz="3000" dirty="0"/>
              <a:t>More and more agricultural land needed to feed an expanding </a:t>
            </a:r>
            <a:r>
              <a:rPr lang="en-GB" sz="3000" dirty="0" smtClean="0"/>
              <a:t>population</a:t>
            </a:r>
          </a:p>
          <a:p>
            <a:pPr marL="514350" indent="-457200"/>
            <a:r>
              <a:rPr lang="en-GB" sz="3000" dirty="0" smtClean="0"/>
              <a:t>Although this theory is now outdated it does highlight an important issue of sustainability</a:t>
            </a:r>
            <a:endParaRPr lang="en-GB" sz="30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265501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short history of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457399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8608797" cy="5782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00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9608" y="1142360"/>
            <a:ext cx="7024744" cy="817160"/>
          </a:xfrm>
        </p:spPr>
        <p:txBody>
          <a:bodyPr/>
          <a:lstStyle/>
          <a:p>
            <a:r>
              <a:rPr lang="en-GB" dirty="0"/>
              <a:t>1931 Harold </a:t>
            </a:r>
            <a:r>
              <a:rPr lang="en-GB" dirty="0" err="1"/>
              <a:t>Hotelling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265501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short history of sustainability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1520" y="2276872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There is an optimal rate of exploitation of non-renewable resource (e.g. oil, iron, steel)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Owners of these resources will only produce them if it is profitable to do so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5940152" y="406197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dirty="0" err="1"/>
              <a:t>Hotelling</a:t>
            </a:r>
            <a:r>
              <a:rPr lang="en-GB" sz="2400" dirty="0"/>
              <a:t> 1931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9552" y="4941168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“US oil prices turn negative as demand dries up”</a:t>
            </a:r>
          </a:p>
        </p:txBody>
      </p:sp>
      <p:sp>
        <p:nvSpPr>
          <p:cNvPr id="10" name="TextBox 9">
            <a:hlinkClick r:id="rId2"/>
          </p:cNvPr>
          <p:cNvSpPr txBox="1"/>
          <p:nvPr/>
        </p:nvSpPr>
        <p:spPr>
          <a:xfrm>
            <a:off x="4860032" y="5649317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b="1" u="sng" dirty="0" smtClean="0">
                <a:solidFill>
                  <a:srgbClr val="0000FF"/>
                </a:solidFill>
              </a:rPr>
              <a:t>BBC 21/04/2020</a:t>
            </a:r>
            <a:endParaRPr lang="en-GB" sz="2400" b="1" u="sng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88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9" grpId="0"/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320888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</a:t>
            </a:r>
            <a:r>
              <a:rPr lang="en-GB" b="1" dirty="0" smtClean="0"/>
              <a:t>do we mean by ‘non-renewable’ resource</a:t>
            </a:r>
            <a:r>
              <a:rPr lang="en-US" altLang="en-US" b="1" dirty="0" smtClean="0"/>
              <a:t>?</a:t>
            </a:r>
            <a:endParaRPr lang="en-US" altLang="en-US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590" y="2102603"/>
            <a:ext cx="1400780" cy="105470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1528" y="3789040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Take some time to consider this </a:t>
            </a:r>
            <a:r>
              <a:rPr lang="en-GB" sz="2800" i="1" dirty="0"/>
              <a:t>and then share your thoughts with the whole </a:t>
            </a:r>
            <a:r>
              <a:rPr lang="en-GB" sz="2800" i="1" dirty="0" smtClean="0"/>
              <a:t>group using the Chat facility in Teams</a:t>
            </a:r>
            <a:endParaRPr lang="en-GB" sz="2800" i="1" dirty="0"/>
          </a:p>
        </p:txBody>
      </p:sp>
      <p:sp>
        <p:nvSpPr>
          <p:cNvPr id="8" name="TextBox 7"/>
          <p:cNvSpPr txBox="1"/>
          <p:nvPr/>
        </p:nvSpPr>
        <p:spPr>
          <a:xfrm>
            <a:off x="2627784" y="5877272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 smtClean="0"/>
              <a:t>N.B. Over the Module we will evaluate this method of feedback.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1107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620" y="1124744"/>
            <a:ext cx="7024744" cy="817160"/>
          </a:xfrm>
        </p:spPr>
        <p:txBody>
          <a:bodyPr>
            <a:normAutofit/>
          </a:bodyPr>
          <a:lstStyle/>
          <a:p>
            <a:r>
              <a:rPr lang="en-GB" dirty="0" err="1"/>
              <a:t>Brundtland</a:t>
            </a:r>
            <a:r>
              <a:rPr lang="en-GB" dirty="0"/>
              <a:t> Report - 1987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265501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short history of sustainability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2060848"/>
            <a:ext cx="80648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Growing concern that natural resources crucial to our survival would be exhausted in one or two generations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This situation is caused by public policy which </a:t>
            </a:r>
            <a:r>
              <a:rPr lang="en-GB" sz="2400" u="sng" dirty="0"/>
              <a:t>should</a:t>
            </a:r>
            <a:r>
              <a:rPr lang="en-GB" sz="2400" dirty="0"/>
              <a:t> exist to improve things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UN World Commission on Environment &amp; Development (</a:t>
            </a:r>
            <a:r>
              <a:rPr lang="en-GB" sz="2400" dirty="0" err="1"/>
              <a:t>WCED</a:t>
            </a:r>
            <a:r>
              <a:rPr lang="en-GB" sz="2400" dirty="0"/>
              <a:t>) produced the </a:t>
            </a:r>
            <a:r>
              <a:rPr lang="en-GB" sz="2400" dirty="0" err="1"/>
              <a:t>Brundtland</a:t>
            </a:r>
            <a:r>
              <a:rPr lang="en-GB" sz="2400" dirty="0"/>
              <a:t> Report ‘Our Common Future’ which;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Identified a way out of the impending crisis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Adopted the concept of sustainable development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555776" y="6102964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linkClick r:id="rId2"/>
              </a:rPr>
              <a:t>http://www.un-documents.net/our-common-future.pdf</a:t>
            </a:r>
            <a:r>
              <a:rPr lang="en-GB" sz="2000" b="1" dirty="0"/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16216" y="5564469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Brundtland</a:t>
            </a:r>
            <a:r>
              <a:rPr lang="en-GB" dirty="0" smtClean="0"/>
              <a:t> (1987)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77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0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196752"/>
            <a:ext cx="7024744" cy="817160"/>
          </a:xfrm>
        </p:spPr>
        <p:txBody>
          <a:bodyPr/>
          <a:lstStyle/>
          <a:p>
            <a:r>
              <a:rPr lang="en-GB" dirty="0"/>
              <a:t>‘People, Planet, Profit’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24" y="2132856"/>
            <a:ext cx="8064896" cy="35089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“Development is a multidimensional undertaking to achieve a higher quality of life for all people. Economic development, social development and environmental protection are interdependent and mutually reinforcing components of sustainable development”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11960" y="522920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United Nations  (1997)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7544" y="332656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190557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1340768"/>
            <a:ext cx="8928992" cy="673144"/>
          </a:xfrm>
        </p:spPr>
        <p:txBody>
          <a:bodyPr>
            <a:noAutofit/>
          </a:bodyPr>
          <a:lstStyle/>
          <a:p>
            <a:r>
              <a:rPr lang="en-GB" sz="4000" dirty="0"/>
              <a:t>Happiness, Well-being and Welfare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43608" y="2276872"/>
            <a:ext cx="7776864" cy="2140825"/>
          </a:xfrm>
        </p:spPr>
        <p:txBody>
          <a:bodyPr>
            <a:normAutofit/>
          </a:bodyPr>
          <a:lstStyle/>
          <a:p>
            <a:r>
              <a:rPr lang="en-GB" dirty="0"/>
              <a:t>A primary goal of government </a:t>
            </a:r>
            <a:r>
              <a:rPr lang="en-GB" dirty="0" smtClean="0"/>
              <a:t>policy is to </a:t>
            </a:r>
            <a:r>
              <a:rPr lang="en-GB" dirty="0"/>
              <a:t>improve people’s </a:t>
            </a:r>
            <a:r>
              <a:rPr lang="en-GB" dirty="0" smtClean="0"/>
              <a:t>lives</a:t>
            </a:r>
          </a:p>
          <a:p>
            <a:r>
              <a:rPr lang="en-GB" dirty="0"/>
              <a:t>I</a:t>
            </a:r>
            <a:r>
              <a:rPr lang="en-GB" dirty="0" smtClean="0"/>
              <a:t>n this context well-being</a:t>
            </a:r>
            <a:r>
              <a:rPr lang="en-GB" dirty="0"/>
              <a:t>, welfare and happiness are commonly seen as synonyms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60232" y="453541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Ormerod</a:t>
            </a:r>
            <a:r>
              <a:rPr lang="en-GB" sz="2400" dirty="0"/>
              <a:t> (2007)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7544" y="332656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5114801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However, as we will see this can become problematic.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8538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3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Happiness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916832"/>
            <a:ext cx="6777317" cy="3508977"/>
          </a:xfrm>
        </p:spPr>
        <p:txBody>
          <a:bodyPr>
            <a:noAutofit/>
          </a:bodyPr>
          <a:lstStyle/>
          <a:p>
            <a:r>
              <a:rPr lang="en-GB" sz="2400" dirty="0"/>
              <a:t>Happiness </a:t>
            </a:r>
            <a:r>
              <a:rPr lang="en-GB" sz="2400" dirty="0" smtClean="0"/>
              <a:t>is the </a:t>
            </a:r>
            <a:r>
              <a:rPr lang="en-GB" sz="2400" dirty="0"/>
              <a:t>broadest concept</a:t>
            </a:r>
          </a:p>
          <a:p>
            <a:r>
              <a:rPr lang="en-GB" sz="2400" dirty="0"/>
              <a:t>Difficult to design a ‘Happiness Policy’</a:t>
            </a:r>
          </a:p>
          <a:p>
            <a:pPr lvl="1"/>
            <a:r>
              <a:rPr lang="en-GB" sz="2400" dirty="0"/>
              <a:t>Happiness is a subjective state of mind</a:t>
            </a:r>
          </a:p>
          <a:p>
            <a:r>
              <a:rPr lang="en-GB" sz="2400" dirty="0"/>
              <a:t>Happiness as a basic goal of human behaviour</a:t>
            </a:r>
          </a:p>
          <a:p>
            <a:r>
              <a:rPr lang="en-GB" sz="2400" dirty="0"/>
              <a:t>Can governments ‘make’ people happy?</a:t>
            </a:r>
          </a:p>
          <a:p>
            <a:r>
              <a:rPr lang="en-GB" sz="2400" dirty="0"/>
              <a:t>Can governments ‘promote’ happiness?</a:t>
            </a:r>
          </a:p>
          <a:p>
            <a:r>
              <a:rPr lang="en-GB" sz="2400" dirty="0"/>
              <a:t>What are the ‘conditions’ which create/promote happiness?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332656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08104" y="551723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Ormerod</a:t>
            </a:r>
            <a:r>
              <a:rPr lang="en-GB" sz="2400" dirty="0"/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96720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96752"/>
            <a:ext cx="7920880" cy="817160"/>
          </a:xfrm>
        </p:spPr>
        <p:txBody>
          <a:bodyPr>
            <a:noAutofit/>
          </a:bodyPr>
          <a:lstStyle/>
          <a:p>
            <a:r>
              <a:rPr lang="en-GB" sz="4000" dirty="0"/>
              <a:t>Happiness &amp; Subjective Well-Being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332656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6741" y="2013306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err="1"/>
              <a:t>Ruut</a:t>
            </a:r>
            <a:r>
              <a:rPr lang="en-GB" sz="2800" dirty="0"/>
              <a:t> </a:t>
            </a:r>
            <a:r>
              <a:rPr lang="en-GB" sz="2800" dirty="0" err="1"/>
              <a:t>Veenhoven</a:t>
            </a:r>
            <a:r>
              <a:rPr lang="en-GB" sz="2800" dirty="0"/>
              <a:t> developed a scheme of ‘qualities of life’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Concept of the ‘</a:t>
            </a:r>
            <a:r>
              <a:rPr lang="en-GB" sz="2800" dirty="0" err="1"/>
              <a:t>livability</a:t>
            </a:r>
            <a:r>
              <a:rPr lang="en-GB" sz="2800" dirty="0"/>
              <a:t> of the environment’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Asks ‘what can Policy do to advance happiness?’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It is not just about;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‘Basic needs’ (e.g. food, shelter etc.)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Material goods (e.g. luxuries)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But also supporting the individual’s capability to achieve their potential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8104" y="5752791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Veenhoven</a:t>
            </a:r>
            <a:r>
              <a:rPr lang="en-GB" sz="2400" dirty="0"/>
              <a:t> (2004)</a:t>
            </a:r>
          </a:p>
        </p:txBody>
      </p:sp>
    </p:spTree>
    <p:extLst>
      <p:ext uri="{BB962C8B-B14F-4D97-AF65-F5344CB8AC3E}">
        <p14:creationId xmlns:p14="http://schemas.microsoft.com/office/powerpoint/2010/main" val="1024131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Well-Being and Policy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265588"/>
          </a:xfrm>
        </p:spPr>
        <p:txBody>
          <a:bodyPr>
            <a:normAutofit/>
          </a:bodyPr>
          <a:lstStyle/>
          <a:p>
            <a:r>
              <a:rPr lang="en-GB" sz="2400" dirty="0"/>
              <a:t>Concepts include:</a:t>
            </a:r>
          </a:p>
          <a:p>
            <a:pPr lvl="1"/>
            <a:r>
              <a:rPr lang="en-GB" sz="2400" dirty="0"/>
              <a:t>Freedom</a:t>
            </a:r>
          </a:p>
          <a:p>
            <a:pPr lvl="1"/>
            <a:r>
              <a:rPr lang="en-GB" sz="2400" dirty="0"/>
              <a:t>Education</a:t>
            </a:r>
          </a:p>
          <a:p>
            <a:pPr lvl="1"/>
            <a:r>
              <a:rPr lang="en-GB" sz="2400" dirty="0"/>
              <a:t>Security</a:t>
            </a:r>
          </a:p>
          <a:p>
            <a:pPr lvl="1"/>
            <a:r>
              <a:rPr lang="en-GB" sz="2400" dirty="0"/>
              <a:t>Democracy</a:t>
            </a:r>
          </a:p>
          <a:p>
            <a:pPr lvl="1"/>
            <a:r>
              <a:rPr lang="en-GB" sz="2400" dirty="0"/>
              <a:t>Justice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64088" y="414908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1" indent="0" algn="r">
              <a:buNone/>
            </a:pPr>
            <a:r>
              <a:rPr lang="en-GB" sz="2400" dirty="0"/>
              <a:t>Sen(1993)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9612" y="4758243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Concept is now discernible in the ‘Wellbeing of Future Generations Act’ (2015)</a:t>
            </a:r>
          </a:p>
        </p:txBody>
      </p:sp>
      <p:pic>
        <p:nvPicPr>
          <p:cNvPr id="9" name="Picture 8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4160" y="5661248"/>
            <a:ext cx="844511" cy="89078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627784" y="5689167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linkClick r:id="rId4"/>
              </a:rPr>
              <a:t>https://gov.wales/well-being-future-generations-wales-act-2015-guidance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536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10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en-GB" dirty="0"/>
              <a:t>Welfare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1868631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more limited concept which views prosperity in terms of material needs such as;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5616" y="2699628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Food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Water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Health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Shelter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3568" y="4388911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As such it is easier to measure than ‘well-being’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Therefore it is often used by policy makers as it is easier to measure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372200" y="562827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Slee</a:t>
            </a:r>
            <a:r>
              <a:rPr lang="en-GB" sz="2400" dirty="0"/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140850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P spid="8" grpId="0" build="p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Dimensions of 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424936" cy="3508977"/>
          </a:xfrm>
        </p:spPr>
        <p:txBody>
          <a:bodyPr>
            <a:normAutofit/>
          </a:bodyPr>
          <a:lstStyle/>
          <a:p>
            <a:r>
              <a:rPr lang="en-GB" sz="2800" dirty="0"/>
              <a:t>Well-being  could replace Social and Economic measures</a:t>
            </a:r>
          </a:p>
          <a:p>
            <a:r>
              <a:rPr lang="en-GB" sz="2800" dirty="0"/>
              <a:t>It is a policy goal that must be balanced with sustainability</a:t>
            </a:r>
          </a:p>
          <a:p>
            <a:r>
              <a:rPr lang="en-GB" sz="2800" dirty="0"/>
              <a:t>Measuring well-being and sustainability separately will allow for clear choices to be made by individuals, society and policy makers</a:t>
            </a:r>
          </a:p>
          <a:p>
            <a:pPr marL="68580" indent="0" algn="r">
              <a:buNone/>
            </a:pPr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52980" y="5166612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Slee</a:t>
            </a:r>
            <a:r>
              <a:rPr lang="en-GB" sz="2400" dirty="0"/>
              <a:t> (2007)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27784" y="5877271"/>
            <a:ext cx="6185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https://www.gov.uk/government/speeches/pm-speech-on-wellbeing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4862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279" y="1052736"/>
            <a:ext cx="8640960" cy="673144"/>
          </a:xfrm>
        </p:spPr>
        <p:txBody>
          <a:bodyPr>
            <a:noAutofit/>
          </a:bodyPr>
          <a:lstStyle/>
          <a:p>
            <a:r>
              <a:rPr lang="en-GB" sz="3600" dirty="0"/>
              <a:t>Sustainability: Resources and the Future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581128"/>
            <a:ext cx="7372350" cy="1400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772816"/>
            <a:ext cx="820891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Some resources are non-renewable and others are renewable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Some resources are natural and others man-made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 main man-made renewable is ‘capital’ which is produced by exploiting other resources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84168" y="401757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Solow (1992)</a:t>
            </a:r>
          </a:p>
        </p:txBody>
      </p:sp>
    </p:spTree>
    <p:extLst>
      <p:ext uri="{BB962C8B-B14F-4D97-AF65-F5344CB8AC3E}">
        <p14:creationId xmlns:p14="http://schemas.microsoft.com/office/powerpoint/2010/main" val="583333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Weak and Strong Sustainability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98884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What are we measuring?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4221088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Is sustainability what we bequeath to coming generations?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987824" y="530120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1" indent="0" algn="r">
              <a:buNone/>
            </a:pPr>
            <a:r>
              <a:rPr lang="en-GB" sz="2400" dirty="0"/>
              <a:t>(Solow, 1992; Pearce </a:t>
            </a:r>
            <a:r>
              <a:rPr lang="en-GB" sz="2400" i="1" dirty="0"/>
              <a:t>et al</a:t>
            </a:r>
            <a:r>
              <a:rPr lang="en-GB" sz="2400" dirty="0"/>
              <a:t>, 1989)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35596" y="2533198"/>
            <a:ext cx="74168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 sustainability of natural 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 quality of the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Capital growth</a:t>
            </a:r>
          </a:p>
        </p:txBody>
      </p:sp>
    </p:spTree>
    <p:extLst>
      <p:ext uri="{BB962C8B-B14F-4D97-AF65-F5344CB8AC3E}">
        <p14:creationId xmlns:p14="http://schemas.microsoft.com/office/powerpoint/2010/main" val="253260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9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958081"/>
            <a:ext cx="7024744" cy="1143000"/>
          </a:xfrm>
        </p:spPr>
        <p:txBody>
          <a:bodyPr/>
          <a:lstStyle/>
          <a:p>
            <a:r>
              <a:rPr lang="en-GB" dirty="0"/>
              <a:t>The Sustainability Tensions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030" y="1916832"/>
            <a:ext cx="8208912" cy="3508977"/>
          </a:xfrm>
        </p:spPr>
        <p:txBody>
          <a:bodyPr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i="1" dirty="0"/>
              <a:t>(</a:t>
            </a:r>
            <a:r>
              <a:rPr lang="en-GB" sz="2800" i="1" dirty="0" err="1"/>
              <a:t>i</a:t>
            </a:r>
            <a:r>
              <a:rPr lang="en-GB" sz="2800" i="1" dirty="0"/>
              <a:t>) That the next generation should inherit a stock of wealth, comprising man-made assets and environmental assets, no less than the stock inherited by the previous generation;</a:t>
            </a:r>
          </a:p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i="1" dirty="0"/>
              <a:t>(ii) That the next generation should inherit a stock of environmental assets no less than the stock inherited by the previous generation.</a:t>
            </a:r>
            <a:r>
              <a:rPr lang="en-GB" sz="2800" dirty="0"/>
              <a:t> </a:t>
            </a:r>
            <a:endParaRPr lang="en-GB" sz="2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36096" y="4889229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Pearce </a:t>
            </a:r>
            <a:r>
              <a:rPr lang="en-GB" sz="2400" i="1" dirty="0"/>
              <a:t>et al.(1989)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2555776" y="5589240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But what is the difference between these two concepts</a:t>
            </a:r>
            <a:r>
              <a:rPr lang="en-GB" sz="2400" i="1" dirty="0" smtClean="0"/>
              <a:t>? Share your ideas using the Chat facility in Teams</a:t>
            </a:r>
            <a:endParaRPr lang="en-GB" sz="2400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5805264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355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745152"/>
          </a:xfrm>
        </p:spPr>
        <p:txBody>
          <a:bodyPr>
            <a:normAutofit fontScale="90000"/>
          </a:bodyPr>
          <a:lstStyle/>
          <a:p>
            <a:r>
              <a:rPr lang="en-GB" dirty="0"/>
              <a:t>Strong Sustainability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700808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Two principle arguments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552" y="2276872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Provision of ‘services’ </a:t>
            </a:r>
            <a:r>
              <a:rPr lang="en-GB" sz="2400" dirty="0"/>
              <a:t>– grouped into 4 broad categories;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provisioning, such as the production of food and water;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regulating, such as the control of climate and disease;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supporting, such as nutrient cycles and crop pollination; and,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cultural, such as spiritual and recreational benefits.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932040" y="602128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dirty="0"/>
              <a:t>Solow (1997); Stiglitz(1997)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9552" y="4470211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Stewardship of resources</a:t>
            </a:r>
            <a:r>
              <a:rPr lang="en-GB" sz="2400" dirty="0" smtClean="0"/>
              <a:t> </a:t>
            </a:r>
            <a:r>
              <a:rPr lang="en-GB" sz="2400" dirty="0"/>
              <a:t>– ethical and responsible  planning and the ethical and responsible management and use of resources</a:t>
            </a:r>
          </a:p>
        </p:txBody>
      </p:sp>
    </p:spTree>
    <p:extLst>
      <p:ext uri="{BB962C8B-B14F-4D97-AF65-F5344CB8AC3E}">
        <p14:creationId xmlns:p14="http://schemas.microsoft.com/office/powerpoint/2010/main" val="3862934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P spid="9" grpId="0"/>
      <p:bldP spid="11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Sustainability….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“A Sustainable society is one that persists over generations, one that is far-seeing enough, and wise enough not to undermine either its physical or social systems of support”</a:t>
            </a:r>
          </a:p>
          <a:p>
            <a:pPr marL="68580" indent="0" algn="r">
              <a:buNone/>
            </a:pPr>
            <a:r>
              <a:rPr lang="en-US" dirty="0"/>
              <a:t>(Sterling, 2009)</a:t>
            </a: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</p:spTree>
    <p:extLst>
      <p:ext uri="{BB962C8B-B14F-4D97-AF65-F5344CB8AC3E}">
        <p14:creationId xmlns:p14="http://schemas.microsoft.com/office/powerpoint/2010/main" val="83448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3"/>
            <a:ext cx="6777317" cy="2041452"/>
          </a:xfrm>
        </p:spPr>
        <p:txBody>
          <a:bodyPr>
            <a:normAutofit lnSpcReduction="10000"/>
          </a:bodyPr>
          <a:lstStyle/>
          <a:p>
            <a:r>
              <a:rPr lang="en-US" dirty="0"/>
              <a:t>“development that meets the needs of the present without compromising the ability of future generations to meet their own needs”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555776" y="5733256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linkClick r:id="rId2"/>
              </a:rPr>
              <a:t>http://www.un-documents.net/our-common-future.pdf</a:t>
            </a:r>
            <a:r>
              <a:rPr lang="en-GB" sz="2000" b="1" dirty="0"/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0152" y="450715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Brundtland</a:t>
            </a:r>
            <a:r>
              <a:rPr lang="en-GB" dirty="0" smtClean="0"/>
              <a:t> (1987)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493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170" y="765456"/>
            <a:ext cx="8229600" cy="1143000"/>
          </a:xfrm>
        </p:spPr>
        <p:txBody>
          <a:bodyPr/>
          <a:lstStyle/>
          <a:p>
            <a:r>
              <a:rPr lang="en-US" dirty="0"/>
              <a:t>‘Our Common Future’ 1987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974709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Contains within it two key concepts: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55576" y="2497929"/>
            <a:ext cx="80648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concept of 'needs', in particular the essential needs of the world's poor, to which overriding priority should be given;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idea of limitations imposed by the state on technology and social organization on the environment's ability to meet present and future needs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580112" y="561043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WCED</a:t>
            </a:r>
            <a:r>
              <a:rPr lang="en-GB" sz="2400" dirty="0"/>
              <a:t> (1987)</a:t>
            </a:r>
          </a:p>
        </p:txBody>
      </p:sp>
    </p:spTree>
    <p:extLst>
      <p:ext uri="{BB962C8B-B14F-4D97-AF65-F5344CB8AC3E}">
        <p14:creationId xmlns:p14="http://schemas.microsoft.com/office/powerpoint/2010/main" val="215815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  <p:bldP spid="8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/>
          <a:lstStyle/>
          <a:p>
            <a:r>
              <a:rPr lang="en-US" dirty="0"/>
              <a:t>‘Our Common Future’ 1987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1560" y="2084655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goals of economic and social development must be defined in terms of sustainability in all countries: developed or developing; market-oriented or centrally planned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1560" y="3573016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Interpretations taken by governments will vary but must share certain general features and must flow from a consensus on the basic concept of sustainable development and on a broad strategic framework for achieving it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516216" y="5564469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Brundtland</a:t>
            </a:r>
            <a:r>
              <a:rPr lang="en-GB" dirty="0" smtClean="0"/>
              <a:t> (1987)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93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2" cy="3508977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US" sz="2400" dirty="0"/>
              <a:t>Places a duty on the state to hold </a:t>
            </a:r>
            <a:r>
              <a:rPr lang="en-US" sz="2400" dirty="0" smtClean="0"/>
              <a:t>environmental </a:t>
            </a:r>
            <a:r>
              <a:rPr lang="en-US" sz="2400" dirty="0"/>
              <a:t>resources in trust </a:t>
            </a:r>
            <a:r>
              <a:rPr lang="en-US" sz="2400" dirty="0" smtClean="0"/>
              <a:t>for </a:t>
            </a:r>
            <a:r>
              <a:rPr lang="en-US" sz="2400" dirty="0"/>
              <a:t>the benefit of the public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Where there are threats of serious or reversible damage, </a:t>
            </a:r>
            <a:r>
              <a:rPr lang="en-US" sz="2400" dirty="0" smtClean="0"/>
              <a:t>lack </a:t>
            </a:r>
            <a:r>
              <a:rPr lang="en-US" sz="2400" dirty="0"/>
              <a:t>of scientific certainty should not be used as a reason […]not acting to prevent environmental degradation 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All people currently alive should have an </a:t>
            </a:r>
            <a:r>
              <a:rPr lang="en-US" sz="2400" dirty="0" smtClean="0"/>
              <a:t>equal </a:t>
            </a:r>
            <a:r>
              <a:rPr lang="en-US" sz="2400" dirty="0"/>
              <a:t>right to benefit from the use of </a:t>
            </a:r>
            <a:r>
              <a:rPr lang="en-US" sz="2400" dirty="0" smtClean="0"/>
              <a:t>resources…within </a:t>
            </a:r>
            <a:r>
              <a:rPr lang="en-US" sz="2400" dirty="0"/>
              <a:t>and between countries</a:t>
            </a:r>
          </a:p>
          <a:p>
            <a:pPr>
              <a:spcBef>
                <a:spcPts val="0"/>
              </a:spcBef>
            </a:pPr>
            <a:r>
              <a:rPr lang="en-US" sz="2400" dirty="0"/>
              <a:t>Decisions should be made at the </a:t>
            </a:r>
            <a:r>
              <a:rPr lang="en-US" sz="2400" dirty="0" smtClean="0"/>
              <a:t>lowest </a:t>
            </a:r>
            <a:r>
              <a:rPr lang="en-US" sz="2400" dirty="0"/>
              <a:t>appropriate </a:t>
            </a:r>
            <a:r>
              <a:rPr lang="en-US" sz="2400" dirty="0" smtClean="0"/>
              <a:t>level</a:t>
            </a:r>
            <a:endParaRPr lang="en-US" sz="2400" dirty="0"/>
          </a:p>
          <a:p>
            <a:pPr>
              <a:spcBef>
                <a:spcPts val="0"/>
              </a:spcBef>
            </a:pPr>
            <a:r>
              <a:rPr lang="en-US" sz="2400" dirty="0"/>
              <a:t>Costs of environmental damage should </a:t>
            </a:r>
            <a:r>
              <a:rPr lang="en-US" sz="2400" b="1" dirty="0"/>
              <a:t>be </a:t>
            </a:r>
            <a:r>
              <a:rPr lang="en-US" sz="2400" b="1" dirty="0" smtClean="0"/>
              <a:t>borne </a:t>
            </a:r>
            <a:r>
              <a:rPr lang="en-US" sz="2400" b="1" dirty="0"/>
              <a:t>by those who cause it</a:t>
            </a:r>
            <a:r>
              <a:rPr lang="en-US" sz="2400" dirty="0"/>
              <a:t>…</a:t>
            </a:r>
          </a:p>
          <a:p>
            <a:pPr>
              <a:spcBef>
                <a:spcPts val="0"/>
              </a:spcBef>
            </a:pPr>
            <a:endParaRPr lang="en-US" sz="2400" dirty="0"/>
          </a:p>
          <a:p>
            <a:pPr>
              <a:spcBef>
                <a:spcPts val="0"/>
              </a:spcBef>
            </a:pPr>
            <a:endParaRPr lang="en-US" sz="2400" dirty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</p:spPr>
        <p:txBody>
          <a:bodyPr/>
          <a:lstStyle/>
          <a:p>
            <a:r>
              <a:rPr lang="en-US" dirty="0"/>
              <a:t>‘Our Common Future’ 1987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44208" y="587727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Brundtland</a:t>
            </a:r>
            <a:r>
              <a:rPr lang="en-GB" dirty="0" smtClean="0"/>
              <a:t> (1987)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25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43490" y="908720"/>
            <a:ext cx="7024744" cy="745152"/>
          </a:xfrm>
        </p:spPr>
        <p:txBody>
          <a:bodyPr>
            <a:normAutofit fontScale="90000"/>
          </a:bodyPr>
          <a:lstStyle/>
          <a:p>
            <a:r>
              <a:rPr lang="en-GB" dirty="0"/>
              <a:t>A set of guidelines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20223"/>
            <a:ext cx="8208912" cy="3508977"/>
          </a:xfrm>
        </p:spPr>
        <p:txBody>
          <a:bodyPr>
            <a:noAutofit/>
          </a:bodyPr>
          <a:lstStyle/>
          <a:p>
            <a:r>
              <a:rPr lang="en-GB" sz="2400" dirty="0"/>
              <a:t>People must share with each other and care for the Earth</a:t>
            </a:r>
          </a:p>
          <a:p>
            <a:r>
              <a:rPr lang="en-GB" sz="2400" dirty="0"/>
              <a:t>Humanity must take no more from nature than nature can replenish</a:t>
            </a:r>
          </a:p>
          <a:p>
            <a:r>
              <a:rPr lang="en-GB" sz="2400" dirty="0"/>
              <a:t>This in turn means </a:t>
            </a:r>
          </a:p>
          <a:p>
            <a:pPr lvl="1"/>
            <a:r>
              <a:rPr lang="en-GB" sz="2400" dirty="0"/>
              <a:t>adopting lifestyles and development paths that respect and work within nature's limits</a:t>
            </a:r>
          </a:p>
          <a:p>
            <a:r>
              <a:rPr lang="en-GB" sz="2400" dirty="0"/>
              <a:t>It can be done without rejecting the many benefits that modern technology has brought provided that technology also works within those limits </a:t>
            </a:r>
          </a:p>
          <a:p>
            <a:pPr marL="365760" lvl="1" indent="0">
              <a:buNone/>
            </a:pP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2" name="TextBox 1">
            <a:hlinkClick r:id="rId2"/>
          </p:cNvPr>
          <p:cNvSpPr txBox="1"/>
          <p:nvPr/>
        </p:nvSpPr>
        <p:spPr>
          <a:xfrm>
            <a:off x="2776914" y="5879013"/>
            <a:ext cx="4531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dirty="0"/>
              <a:t>‘Caring for the Earth’, International Union for Conservation of Nature (1997), p8)</a:t>
            </a:r>
            <a:endParaRPr lang="en-US" dirty="0"/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5680369"/>
            <a:ext cx="902215" cy="89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46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23528" y="1027664"/>
            <a:ext cx="8496944" cy="1143000"/>
          </a:xfrm>
        </p:spPr>
        <p:txBody>
          <a:bodyPr>
            <a:normAutofit/>
          </a:bodyPr>
          <a:lstStyle/>
          <a:p>
            <a:r>
              <a:rPr lang="en-GB" dirty="0"/>
              <a:t>What is Sustainable Development?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16833"/>
            <a:ext cx="7560840" cy="1008112"/>
          </a:xfrm>
        </p:spPr>
        <p:txBody>
          <a:bodyPr/>
          <a:lstStyle/>
          <a:p>
            <a:r>
              <a:rPr lang="en-GB" sz="2800" dirty="0"/>
              <a:t>Sustainable development is often thought to have three </a:t>
            </a:r>
            <a:r>
              <a:rPr lang="en-GB" sz="2800" dirty="0" smtClean="0"/>
              <a:t>components, namely: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24128" y="5815551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McKeown (2002)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95736" y="3059833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The </a:t>
            </a:r>
            <a:r>
              <a:rPr lang="en-GB" sz="2800" dirty="0" smtClean="0"/>
              <a:t>Environment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Society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The Economy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827584" y="4653136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maintenance of these three areas is intertwined, not </a:t>
            </a:r>
            <a:r>
              <a:rPr lang="en-GB" sz="2800" dirty="0" smtClean="0"/>
              <a:t>separate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8322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8" grpId="0" build="p"/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32763" y="836712"/>
            <a:ext cx="8229600" cy="1143000"/>
          </a:xfrm>
        </p:spPr>
        <p:txBody>
          <a:bodyPr/>
          <a:lstStyle/>
          <a:p>
            <a:r>
              <a:rPr lang="en-GB" dirty="0"/>
              <a:t>UNESCO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564" y="2132857"/>
            <a:ext cx="7848872" cy="1152128"/>
          </a:xfrm>
        </p:spPr>
        <p:txBody>
          <a:bodyPr>
            <a:normAutofit/>
          </a:bodyPr>
          <a:lstStyle/>
          <a:p>
            <a:r>
              <a:rPr lang="en-GB" sz="2800" dirty="0"/>
              <a:t>Other authors and organisations, however, </a:t>
            </a:r>
            <a:r>
              <a:rPr lang="en-GB" sz="2800" dirty="0" smtClean="0"/>
              <a:t>use other terms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88640"/>
            <a:ext cx="8208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Defining sustainable development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652120" y="594928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en-GB" sz="2400" dirty="0"/>
              <a:t>UNESCO (2005)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6190" y="3270167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For example, UNESCO promotes international resource development that is;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socially </a:t>
            </a:r>
            <a:r>
              <a:rPr lang="en-GB" sz="2400" dirty="0" smtClean="0"/>
              <a:t>desirable and culturally appropriate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economically </a:t>
            </a:r>
            <a:r>
              <a:rPr lang="en-GB" sz="2400" dirty="0" smtClean="0"/>
              <a:t>viable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and ecologically sustainable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30302"/>
            <a:ext cx="566793" cy="56679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76256" y="1085046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does UNESCO stand for?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56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6" grpId="0"/>
      <p:bldP spid="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404664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Environment, Society, Economy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51520" y="1988840"/>
            <a:ext cx="8712968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 smtClean="0"/>
              <a:t>These are know as the three pillars of sustainability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600" dirty="0" smtClean="0"/>
              <a:t>And although they are often given different names these 3 pillars are considered vital to sustainable planning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2179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6093296"/>
            <a:ext cx="1872208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6954" y="224644"/>
            <a:ext cx="6192688" cy="6192688"/>
          </a:xfrm>
        </p:spPr>
      </p:pic>
    </p:spTree>
    <p:extLst>
      <p:ext uri="{BB962C8B-B14F-4D97-AF65-F5344CB8AC3E}">
        <p14:creationId xmlns:p14="http://schemas.microsoft.com/office/powerpoint/2010/main" val="622009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84867881"/>
              </p:ext>
            </p:extLst>
          </p:nvPr>
        </p:nvGraphicFramePr>
        <p:xfrm>
          <a:off x="107504" y="44624"/>
          <a:ext cx="8784976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764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7544" y="6093296"/>
            <a:ext cx="1872208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26059"/>
            <a:ext cx="6480719" cy="617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419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332656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The Triple Bottom Line</a:t>
            </a:r>
            <a:endParaRPr lang="en-GB" sz="40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268760"/>
            <a:ext cx="885698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These three aspects; environment/planet, society/people and economy/profit have been labelled the Triple Bottom line by economists and business analysts such as John </a:t>
            </a:r>
            <a:r>
              <a:rPr lang="en-GB" sz="2800" dirty="0" err="1" smtClean="0"/>
              <a:t>Elkington</a:t>
            </a:r>
            <a:r>
              <a:rPr lang="en-GB" sz="2800" dirty="0" smtClean="0"/>
              <a:t> as far back as 1998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They have argued that all three aspects need to be balanced in order for sustainable growth to be possible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76256" y="422108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Elkington</a:t>
            </a:r>
            <a:r>
              <a:rPr lang="en-GB" sz="2000" dirty="0" smtClean="0"/>
              <a:t> (1998)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141610" y="4797152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 smtClean="0"/>
              <a:t>This concept will be a continuous theme throughout this Module</a:t>
            </a:r>
          </a:p>
        </p:txBody>
      </p:sp>
    </p:spTree>
    <p:extLst>
      <p:ext uri="{BB962C8B-B14F-4D97-AF65-F5344CB8AC3E}">
        <p14:creationId xmlns:p14="http://schemas.microsoft.com/office/powerpoint/2010/main" val="1149492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3624" y="44624"/>
            <a:ext cx="7024744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836712"/>
            <a:ext cx="8712968" cy="4752528"/>
          </a:xfrm>
        </p:spPr>
        <p:txBody>
          <a:bodyPr>
            <a:noAutofit/>
          </a:bodyPr>
          <a:lstStyle/>
          <a:p>
            <a:r>
              <a:rPr lang="en-GB" sz="1600" dirty="0"/>
              <a:t> Adams W.M. (2001) </a:t>
            </a:r>
            <a:r>
              <a:rPr lang="en-GB" sz="1600" i="1" dirty="0"/>
              <a:t>Green Development </a:t>
            </a:r>
            <a:r>
              <a:rPr lang="en-GB" sz="1600" dirty="0"/>
              <a:t>(2nd edition) London: </a:t>
            </a:r>
            <a:r>
              <a:rPr lang="en-GB" sz="1600" dirty="0" err="1"/>
              <a:t>Routledge</a:t>
            </a:r>
            <a:r>
              <a:rPr lang="en-GB" sz="1600" dirty="0"/>
              <a:t>. </a:t>
            </a:r>
          </a:p>
          <a:p>
            <a:r>
              <a:rPr lang="en-GB" sz="1600" dirty="0"/>
              <a:t> </a:t>
            </a:r>
            <a:r>
              <a:rPr lang="en-GB" sz="1600" dirty="0" err="1"/>
              <a:t>Brundtland</a:t>
            </a:r>
            <a:r>
              <a:rPr lang="en-GB" sz="1600" dirty="0"/>
              <a:t>  (1987) </a:t>
            </a:r>
            <a:r>
              <a:rPr lang="en-GB" sz="1600" i="1" dirty="0"/>
              <a:t>Report of the World Commission on Environment and Development: Our Common Future</a:t>
            </a:r>
            <a:r>
              <a:rPr lang="en-GB" sz="1600" dirty="0"/>
              <a:t> , at http://www.un-documents.net/wced-ocf.htm</a:t>
            </a:r>
          </a:p>
          <a:p>
            <a:r>
              <a:rPr lang="en-GB" sz="1600" dirty="0" err="1"/>
              <a:t>Cudworth</a:t>
            </a:r>
            <a:r>
              <a:rPr lang="en-GB" sz="1600" dirty="0"/>
              <a:t> E. (2002) </a:t>
            </a:r>
            <a:r>
              <a:rPr lang="en-GB" sz="1600" i="1" dirty="0"/>
              <a:t>Environment and Society, </a:t>
            </a:r>
            <a:r>
              <a:rPr lang="en-GB" sz="1600" dirty="0"/>
              <a:t>London: Routledge</a:t>
            </a:r>
            <a:r>
              <a:rPr lang="en-GB" sz="1600" dirty="0" smtClean="0"/>
              <a:t>.</a:t>
            </a:r>
          </a:p>
          <a:p>
            <a:r>
              <a:rPr lang="en-GB" sz="1600" dirty="0" err="1"/>
              <a:t>Elkington</a:t>
            </a:r>
            <a:r>
              <a:rPr lang="en-GB" sz="1600" dirty="0"/>
              <a:t>, J. (1998). Partnerships from cannibals with forks: The triple bottom line of 21st‐century business. </a:t>
            </a:r>
            <a:r>
              <a:rPr lang="en-GB" sz="1600" i="1" dirty="0"/>
              <a:t>Environmental Quality Management</a:t>
            </a:r>
            <a:r>
              <a:rPr lang="en-GB" sz="1600" dirty="0"/>
              <a:t>, 8(1), 37-51. </a:t>
            </a:r>
          </a:p>
          <a:p>
            <a:r>
              <a:rPr lang="en-GB" sz="1600" dirty="0"/>
              <a:t>Fukuyama, F. (2008) ‘State building in the Solomon Islands’. </a:t>
            </a:r>
            <a:r>
              <a:rPr lang="en-GB" sz="1600" i="1" dirty="0"/>
              <a:t>Pac. Econ.</a:t>
            </a:r>
            <a:r>
              <a:rPr lang="en-GB" sz="1600" dirty="0"/>
              <a:t> Bull. 23, 1-17.</a:t>
            </a:r>
          </a:p>
          <a:p>
            <a:r>
              <a:rPr lang="en-GB" sz="1600" dirty="0" err="1"/>
              <a:t>Hotelling</a:t>
            </a:r>
            <a:r>
              <a:rPr lang="en-GB" sz="1600" dirty="0"/>
              <a:t>, H. (1931) ‘The economics of exhaustible resources’. J</a:t>
            </a:r>
            <a:r>
              <a:rPr lang="en-GB" sz="1600" i="1" dirty="0"/>
              <a:t>. Polit. Econ</a:t>
            </a:r>
            <a:r>
              <a:rPr lang="en-GB" sz="1600" dirty="0"/>
              <a:t>. 1931, 39, 137-175.</a:t>
            </a:r>
          </a:p>
          <a:p>
            <a:r>
              <a:rPr lang="en-GB" sz="1600" dirty="0"/>
              <a:t>Ike, D.N. (1184) ‘The System of Land Rights in Nigerian Agriculture’. </a:t>
            </a:r>
            <a:r>
              <a:rPr lang="en-GB" sz="1600" i="1" dirty="0"/>
              <a:t>Amer. J. Econ. </a:t>
            </a:r>
            <a:r>
              <a:rPr lang="en-GB" sz="1600" i="1" dirty="0" err="1"/>
              <a:t>Sociol</a:t>
            </a:r>
            <a:r>
              <a:rPr lang="en-GB" sz="1600" i="1" dirty="0"/>
              <a:t>.</a:t>
            </a:r>
            <a:r>
              <a:rPr lang="en-GB" sz="1600" dirty="0"/>
              <a:t>, </a:t>
            </a:r>
            <a:r>
              <a:rPr lang="en-GB" sz="1600" i="1" dirty="0"/>
              <a:t>43</a:t>
            </a:r>
            <a:r>
              <a:rPr lang="en-GB" sz="1600" dirty="0"/>
              <a:t>, 469-480.</a:t>
            </a:r>
          </a:p>
          <a:p>
            <a:r>
              <a:rPr lang="en-GB" sz="1600" dirty="0"/>
              <a:t>Johns, H. &amp; </a:t>
            </a:r>
            <a:r>
              <a:rPr lang="en-GB" sz="1600" dirty="0" err="1"/>
              <a:t>Ormerod</a:t>
            </a:r>
            <a:r>
              <a:rPr lang="en-GB" sz="1600" dirty="0"/>
              <a:t>, P. (2007) </a:t>
            </a:r>
            <a:r>
              <a:rPr lang="en-GB" sz="1600" i="1" dirty="0"/>
              <a:t>Happiness, Economics and Public Policy; </a:t>
            </a:r>
            <a:r>
              <a:rPr lang="en-GB" sz="1600" dirty="0"/>
              <a:t>London: Institute of Economic Affairs</a:t>
            </a:r>
            <a:r>
              <a:rPr lang="en-GB" sz="1600" dirty="0" smtClean="0"/>
              <a:t>.</a:t>
            </a:r>
          </a:p>
          <a:p>
            <a:r>
              <a:rPr lang="en-GB" sz="1600" dirty="0" smtClean="0"/>
              <a:t>Kuhlman, T. </a:t>
            </a:r>
            <a:r>
              <a:rPr lang="en-GB" sz="1600" dirty="0"/>
              <a:t>&amp; </a:t>
            </a:r>
            <a:r>
              <a:rPr lang="en-GB" sz="1600" dirty="0" smtClean="0"/>
              <a:t>Farrington, J. (2010) ‘What is Sustainability?’ </a:t>
            </a:r>
            <a:r>
              <a:rPr lang="en-GB" sz="1600" i="1" dirty="0" smtClean="0"/>
              <a:t>Sustainability</a:t>
            </a:r>
            <a:r>
              <a:rPr lang="en-GB" sz="1600" dirty="0" smtClean="0"/>
              <a:t> Vol. 2 Issue </a:t>
            </a:r>
            <a:r>
              <a:rPr lang="en-GB" sz="1600" dirty="0"/>
              <a:t>11 </a:t>
            </a:r>
            <a:r>
              <a:rPr lang="en-GB" sz="1600" dirty="0" smtClean="0"/>
              <a:t>p.p. </a:t>
            </a:r>
            <a:r>
              <a:rPr lang="en-GB" sz="1600" dirty="0"/>
              <a:t>3436-3448 </a:t>
            </a:r>
            <a:r>
              <a:rPr lang="en-GB" sz="1600" dirty="0" smtClean="0"/>
              <a:t>DOI:10.3390/su2113436 </a:t>
            </a:r>
            <a:endParaRPr lang="en-GB" sz="1600" dirty="0"/>
          </a:p>
          <a:p>
            <a:r>
              <a:rPr lang="en-GB" sz="1600" dirty="0" err="1"/>
              <a:t>McKeown</a:t>
            </a:r>
            <a:r>
              <a:rPr lang="en-GB" sz="1600" dirty="0"/>
              <a:t>, R. (2002). </a:t>
            </a:r>
            <a:r>
              <a:rPr lang="en-GB" sz="1600" i="1" dirty="0"/>
              <a:t>The ESD Toolkit 2.0</a:t>
            </a:r>
            <a:r>
              <a:rPr lang="en-GB" sz="1600" dirty="0"/>
              <a:t>. Web-published document. </a:t>
            </a:r>
            <a:r>
              <a:rPr lang="en-GB" sz="1600" u="sng" dirty="0">
                <a:hlinkClick r:id="rId2"/>
              </a:rPr>
              <a:t>www.esdtoolkit.org</a:t>
            </a:r>
            <a:endParaRPr lang="en-GB" sz="1600" dirty="0"/>
          </a:p>
          <a:p>
            <a:r>
              <a:rPr lang="en-GB" sz="1600" dirty="0"/>
              <a:t>Pearce, D.W.; </a:t>
            </a:r>
            <a:r>
              <a:rPr lang="en-GB" sz="1600" dirty="0" err="1"/>
              <a:t>Markandya</a:t>
            </a:r>
            <a:r>
              <a:rPr lang="en-GB" sz="1600" dirty="0"/>
              <a:t>, A. &amp; </a:t>
            </a:r>
            <a:r>
              <a:rPr lang="en-GB" sz="1600" dirty="0" err="1"/>
              <a:t>Barbier</a:t>
            </a:r>
            <a:r>
              <a:rPr lang="en-GB" sz="1600" dirty="0"/>
              <a:t>, E.P. (1989)</a:t>
            </a:r>
            <a:r>
              <a:rPr lang="en-GB" sz="1600" i="1" dirty="0"/>
              <a:t> Blueprint for a Green Economy;</a:t>
            </a:r>
            <a:r>
              <a:rPr lang="en-GB" sz="1600" dirty="0"/>
              <a:t> London, UK: </a:t>
            </a:r>
            <a:r>
              <a:rPr lang="en-GB" sz="1600" dirty="0" err="1"/>
              <a:t>Earthscan</a:t>
            </a:r>
            <a:r>
              <a:rPr lang="en-GB" sz="1600" dirty="0"/>
              <a:t> Publications.</a:t>
            </a:r>
          </a:p>
          <a:p>
            <a:r>
              <a:rPr lang="en-GB" sz="1600" dirty="0"/>
              <a:t>Scott W. and Gough S.  (2003) </a:t>
            </a:r>
            <a:r>
              <a:rPr lang="en-GB" sz="1600" i="1" dirty="0"/>
              <a:t>Sustainable Development  Framing the Issues</a:t>
            </a:r>
            <a:r>
              <a:rPr lang="en-GB" sz="1600" dirty="0"/>
              <a:t>. London: Routledge </a:t>
            </a:r>
            <a:r>
              <a:rPr lang="en-GB" sz="1600" dirty="0" err="1"/>
              <a:t>Falmer</a:t>
            </a:r>
            <a:r>
              <a:rPr lang="en-GB" sz="1600" dirty="0"/>
              <a:t>.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991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3508977"/>
          </a:xfrm>
        </p:spPr>
        <p:txBody>
          <a:bodyPr>
            <a:noAutofit/>
          </a:bodyPr>
          <a:lstStyle/>
          <a:p>
            <a:r>
              <a:rPr lang="en-GB" sz="1600" dirty="0" err="1"/>
              <a:t>Slee</a:t>
            </a:r>
            <a:r>
              <a:rPr lang="en-GB" sz="1600" dirty="0"/>
              <a:t>, B.  (2007) ‘Social indicators of multifunctional rural land use: The case of forestry in the UK’. </a:t>
            </a:r>
            <a:r>
              <a:rPr lang="en-GB" sz="1600" i="1" dirty="0" err="1"/>
              <a:t>Agr</a:t>
            </a:r>
            <a:r>
              <a:rPr lang="en-GB" sz="1600" i="1" dirty="0"/>
              <a:t>. </a:t>
            </a:r>
            <a:r>
              <a:rPr lang="en-GB" sz="1600" i="1" dirty="0" err="1"/>
              <a:t>Ecosyst</a:t>
            </a:r>
            <a:r>
              <a:rPr lang="en-GB" sz="1600" i="1" dirty="0"/>
              <a:t>. Environ</a:t>
            </a:r>
            <a:r>
              <a:rPr lang="en-GB" sz="1600" dirty="0"/>
              <a:t>. 2007, 120, 31-40.</a:t>
            </a:r>
          </a:p>
          <a:p>
            <a:r>
              <a:rPr lang="en-GB" sz="1600" dirty="0"/>
              <a:t>Solow, R.M.  (1992) </a:t>
            </a:r>
            <a:r>
              <a:rPr lang="en-GB" sz="1600" i="1" dirty="0"/>
              <a:t>An Almost Practical Step Toward Sustainability; Resources for the Future: </a:t>
            </a:r>
            <a:r>
              <a:rPr lang="en-GB" sz="1600" dirty="0"/>
              <a:t>Washington, DC, USA.</a:t>
            </a:r>
          </a:p>
          <a:p>
            <a:r>
              <a:rPr lang="en-AU" sz="1600" dirty="0"/>
              <a:t>Sterling, S. (2009) </a:t>
            </a:r>
            <a:r>
              <a:rPr lang="en-AU" sz="1600" i="1" dirty="0"/>
              <a:t>Sustainable Education</a:t>
            </a:r>
            <a:r>
              <a:rPr lang="en-AU" sz="1600" dirty="0"/>
              <a:t>. Totnes: Green Books</a:t>
            </a:r>
            <a:endParaRPr lang="en-GB" sz="1600" dirty="0"/>
          </a:p>
          <a:p>
            <a:r>
              <a:rPr lang="en-GB" sz="1600" dirty="0" err="1"/>
              <a:t>Stiglitz</a:t>
            </a:r>
            <a:r>
              <a:rPr lang="en-GB" sz="1600" dirty="0"/>
              <a:t>, J.E. (1997) ‘Reply-</a:t>
            </a:r>
            <a:r>
              <a:rPr lang="en-GB" sz="1600" dirty="0" err="1"/>
              <a:t>georgescu</a:t>
            </a:r>
            <a:r>
              <a:rPr lang="en-GB" sz="1600" dirty="0"/>
              <a:t>-</a:t>
            </a:r>
            <a:r>
              <a:rPr lang="en-GB" sz="1600" dirty="0" err="1"/>
              <a:t>roegen</a:t>
            </a:r>
            <a:r>
              <a:rPr lang="en-GB" sz="1600" dirty="0"/>
              <a:t> versus </a:t>
            </a:r>
            <a:r>
              <a:rPr lang="en-GB" sz="1600" dirty="0" err="1"/>
              <a:t>solow</a:t>
            </a:r>
            <a:r>
              <a:rPr lang="en-GB" sz="1600" dirty="0"/>
              <a:t>/</a:t>
            </a:r>
            <a:r>
              <a:rPr lang="en-GB" sz="1600" dirty="0" err="1"/>
              <a:t>stiglitz</a:t>
            </a:r>
            <a:r>
              <a:rPr lang="en-GB" sz="1600" dirty="0"/>
              <a:t>’.</a:t>
            </a:r>
            <a:r>
              <a:rPr lang="en-GB" sz="1600" i="1" dirty="0"/>
              <a:t> Ecol. Econ</a:t>
            </a:r>
            <a:r>
              <a:rPr lang="en-GB" sz="1600" dirty="0"/>
              <a:t>. 22, 269-270.</a:t>
            </a:r>
          </a:p>
          <a:p>
            <a:r>
              <a:rPr lang="en-AU" sz="1600" dirty="0"/>
              <a:t>Timothy </a:t>
            </a:r>
            <a:r>
              <a:rPr lang="en-AU" sz="1600" dirty="0" err="1"/>
              <a:t>O’Riordon</a:t>
            </a:r>
            <a:r>
              <a:rPr lang="en-AU" sz="1600" dirty="0"/>
              <a:t> (1989) in </a:t>
            </a:r>
            <a:r>
              <a:rPr lang="en-AU" sz="1600" i="1" dirty="0"/>
              <a:t>The Challenge for Environmentalism From New Models in Geograph</a:t>
            </a:r>
            <a:r>
              <a:rPr lang="en-AU" sz="1600" dirty="0"/>
              <a:t>y Volume 1 eds. (R. </a:t>
            </a:r>
            <a:r>
              <a:rPr lang="en-AU" sz="1600" dirty="0" err="1"/>
              <a:t>Peet</a:t>
            </a:r>
            <a:r>
              <a:rPr lang="en-AU" sz="1600" dirty="0"/>
              <a:t> and N. Thrift, 1989)</a:t>
            </a:r>
            <a:endParaRPr lang="en-GB" sz="1600" dirty="0"/>
          </a:p>
          <a:p>
            <a:r>
              <a:rPr lang="en-GB" sz="1600" dirty="0"/>
              <a:t>UN (1997) </a:t>
            </a:r>
            <a:r>
              <a:rPr lang="en-GB" sz="1600" i="1" dirty="0"/>
              <a:t>Agenda for Development; </a:t>
            </a:r>
            <a:r>
              <a:rPr lang="en-GB" sz="1600" dirty="0"/>
              <a:t>New York, NY, USA: UN.</a:t>
            </a:r>
          </a:p>
          <a:p>
            <a:r>
              <a:rPr lang="en-GB" sz="1600" dirty="0"/>
              <a:t>UNESCO (2005) </a:t>
            </a:r>
            <a:r>
              <a:rPr lang="en-GB" sz="1600" i="1" dirty="0"/>
              <a:t>UN Decade of Education for Sustainable Development 2005 – 2014,</a:t>
            </a:r>
            <a:r>
              <a:rPr lang="en-GB" sz="1600" dirty="0"/>
              <a:t> France: UNESCO.</a:t>
            </a:r>
          </a:p>
          <a:p>
            <a:r>
              <a:rPr lang="en-GB" sz="1600" dirty="0" err="1"/>
              <a:t>Veenhoven</a:t>
            </a:r>
            <a:r>
              <a:rPr lang="en-GB" sz="1600" dirty="0"/>
              <a:t>, R. (2004) ‘Happiness as an aim in public policy. The greatest happiness principle’. In </a:t>
            </a:r>
            <a:r>
              <a:rPr lang="en-GB" sz="1600" i="1" dirty="0"/>
              <a:t>Positive Psychology in Practice;</a:t>
            </a:r>
            <a:r>
              <a:rPr lang="en-GB" sz="1600" dirty="0"/>
              <a:t> Linley, A., Joseph, S., Eds.; John Wiley and Sons: Hoboken, NJ, USA, pp. 658-678.</a:t>
            </a:r>
          </a:p>
          <a:p>
            <a:r>
              <a:rPr lang="en-GB" sz="1600" dirty="0" err="1"/>
              <a:t>Wilderer</a:t>
            </a:r>
            <a:r>
              <a:rPr lang="en-GB" sz="1600" dirty="0"/>
              <a:t>, P.A. (2007) ‘Sustainable water resource management: The science behind the scene’. </a:t>
            </a:r>
            <a:r>
              <a:rPr lang="en-GB" sz="1600" i="1" dirty="0"/>
              <a:t>Sustain. Sci. </a:t>
            </a:r>
            <a:r>
              <a:rPr lang="en-GB" sz="1600" dirty="0"/>
              <a:t> </a:t>
            </a:r>
            <a:r>
              <a:rPr lang="en-GB" sz="1600" i="1" dirty="0"/>
              <a:t>2</a:t>
            </a:r>
            <a:r>
              <a:rPr lang="en-GB" sz="1600" dirty="0"/>
              <a:t>, 1-4.</a:t>
            </a:r>
          </a:p>
          <a:p>
            <a:r>
              <a:rPr lang="en-GB" sz="1600" dirty="0"/>
              <a:t>World Commission on Environment and Development (WCED). (</a:t>
            </a:r>
            <a:r>
              <a:rPr lang="en-GB" sz="1600" i="1" dirty="0"/>
              <a:t>1987)Our Common Future; </a:t>
            </a:r>
            <a:r>
              <a:rPr lang="en-GB" sz="1600" dirty="0"/>
              <a:t>Oxford University Press: New York, NY, USA, 1987.</a:t>
            </a:r>
          </a:p>
          <a:p>
            <a:endParaRPr lang="en-GB" sz="1600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260648"/>
            <a:ext cx="7024744" cy="11430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8424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9</TotalTime>
  <Words>2641</Words>
  <Application>Microsoft Office PowerPoint</Application>
  <PresentationFormat>On-screen Show (4:3)</PresentationFormat>
  <Paragraphs>275</Paragraphs>
  <Slides>51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4" baseType="lpstr">
      <vt:lpstr>Arial</vt:lpstr>
      <vt:lpstr>Calibri</vt:lpstr>
      <vt:lpstr>UWTSD blue background</vt:lpstr>
      <vt:lpstr>SJSS6003: Sustainability and Equality</vt:lpstr>
      <vt:lpstr>PowerPoint Presentation</vt:lpstr>
      <vt:lpstr>What do we mean by Sustainability?</vt:lpstr>
      <vt:lpstr>What is the connection between Sustainability and Equality?</vt:lpstr>
      <vt:lpstr>Some Definitions of Environment</vt:lpstr>
      <vt:lpstr>Different Environments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Definitions - Policy</vt:lpstr>
      <vt:lpstr>Issues to Consider</vt:lpstr>
      <vt:lpstr>Defining sustainability</vt:lpstr>
      <vt:lpstr>The contested nature of sustainability</vt:lpstr>
      <vt:lpstr>PowerPoint Presentation</vt:lpstr>
      <vt:lpstr>1713</vt:lpstr>
      <vt:lpstr>1798 Thomas Malthus</vt:lpstr>
      <vt:lpstr>PowerPoint Presentation</vt:lpstr>
      <vt:lpstr>1931 Harold Hotelling</vt:lpstr>
      <vt:lpstr>What do we mean by ‘non-renewable’ resource?</vt:lpstr>
      <vt:lpstr>Brundtland Report - 1987</vt:lpstr>
      <vt:lpstr>‘People, Planet, Profit’</vt:lpstr>
      <vt:lpstr>Happiness, Well-being and Welfare</vt:lpstr>
      <vt:lpstr>Happiness</vt:lpstr>
      <vt:lpstr>Happiness &amp; Subjective Well-Being</vt:lpstr>
      <vt:lpstr>Well-Being and Policy </vt:lpstr>
      <vt:lpstr>Welfare</vt:lpstr>
      <vt:lpstr>Dimensions of Sustainability</vt:lpstr>
      <vt:lpstr>Sustainability: Resources and the Future</vt:lpstr>
      <vt:lpstr>Weak and Strong Sustainability</vt:lpstr>
      <vt:lpstr>The Sustainability Tensions</vt:lpstr>
      <vt:lpstr>Strong Sustainability</vt:lpstr>
      <vt:lpstr>Sustainability….</vt:lpstr>
      <vt:lpstr>PowerPoint Presentation</vt:lpstr>
      <vt:lpstr>‘Our Common Future’ 1987</vt:lpstr>
      <vt:lpstr>‘Our Common Future’ 1987</vt:lpstr>
      <vt:lpstr>‘Our Common Future’ 1987</vt:lpstr>
      <vt:lpstr>A set of guidelines </vt:lpstr>
      <vt:lpstr>What is Sustainable Development?</vt:lpstr>
      <vt:lpstr>UNESCO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6</cp:revision>
  <dcterms:created xsi:type="dcterms:W3CDTF">2020-09-17T13:13:55Z</dcterms:created>
  <dcterms:modified xsi:type="dcterms:W3CDTF">2020-09-23T12:26:07Z</dcterms:modified>
</cp:coreProperties>
</file>