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70" r:id="rId13"/>
    <p:sldId id="267" r:id="rId14"/>
    <p:sldId id="268" r:id="rId15"/>
    <p:sldId id="269" r:id="rId16"/>
  </p:sldIdLst>
  <p:sldSz cx="18288000" cy="10287000"/>
  <p:notesSz cx="6858000" cy="9144000"/>
  <p:embeddedFontLst>
    <p:embeddedFont>
      <p:font typeface="Lato" panose="020F0502020204030203" pitchFamily="34" charset="0"/>
      <p:regular r:id="rId18"/>
    </p:embeddedFont>
    <p:embeddedFont>
      <p:font typeface="Lato Bold" panose="020F0502020204030203" pitchFamily="34" charset="0"/>
      <p:regular r:id="rId19"/>
    </p:embeddedFont>
    <p:embeddedFont>
      <p:font typeface="Poppins Bold" pitchFamily="2" charset="77"/>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2" d="100"/>
          <a:sy n="52" d="100"/>
        </p:scale>
        <p:origin x="850" y="7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313038-DAC1-46BC-82B0-0291B706638F}" type="datetimeFigureOut">
              <a:rPr lang="en-IN" smtClean="0"/>
              <a:t>12/07/26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96634C-8D22-4CEB-A739-D8876CD2C6A7}" type="slidenum">
              <a:rPr lang="en-IN" smtClean="0"/>
              <a:t>‹#›</a:t>
            </a:fld>
            <a:endParaRPr lang="en-IN"/>
          </a:p>
        </p:txBody>
      </p:sp>
    </p:spTree>
    <p:extLst>
      <p:ext uri="{BB962C8B-B14F-4D97-AF65-F5344CB8AC3E}">
        <p14:creationId xmlns:p14="http://schemas.microsoft.com/office/powerpoint/2010/main" val="2868805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This presentation aims to conduct an Environment Scan of Chronic Myeloid Leukaemia and its management in a community health service. First, a definition of the disease, its causes and its underlying pathophysiology will be discussed. Thereafter, diagnostic investigations of trades, treatment plans for the UK and recommendations for long term monitoring will be discussed. Discussion of the physical, psychological, social and Economic problems associated with CML and the patient/family is also provided. Lastly, the emphasis will be on personalised care, supported self management, shared decision making and the key role that community nurses can have in ensuring that the care is broad ranging, person centred, holistic and evidence informed.</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AE96634C-8D22-4CEB-A739-D8876CD2C6A7}" type="slidenum">
              <a:rPr lang="en-IN" smtClean="0"/>
              <a:t>2</a:t>
            </a:fld>
            <a:endParaRPr lang="en-IN"/>
          </a:p>
        </p:txBody>
      </p:sp>
    </p:spTree>
    <p:extLst>
      <p:ext uri="{BB962C8B-B14F-4D97-AF65-F5344CB8AC3E}">
        <p14:creationId xmlns:p14="http://schemas.microsoft.com/office/powerpoint/2010/main" val="2271884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In CML, there are excess numbers of abnormal white blood cells (WBCs) of the myeloid system in the bone marrow. There is a fusion gene, called BCR-ABL1 which is the cause of the disease (the Philadelphia chromosome). An abnormal gene causes a protein known as the "tyrosine kinase" to continually activate causing cells to grow in an uncontrolled manner. It manifests itself through characteristics like oedema, fatigue, weight reduction, anaemia and night sweats, some of which may not be symptomatic at first. Fortunately, treatment has changed dramatically in recent years, with many patients being able to achieve long-term remission, close to normal life expectancy and a much better quality of life with the continual use of these drugs.</a:t>
            </a:r>
            <a:endParaRPr lang="en-IN" b="0" dirty="0">
              <a:effectLst/>
            </a:endParaRPr>
          </a:p>
          <a:p>
            <a:br>
              <a:rPr lang="en-IN" b="0" dirty="0">
                <a:effectLst/>
              </a:rPr>
            </a:br>
            <a:endParaRPr lang="en-IN" dirty="0"/>
          </a:p>
        </p:txBody>
      </p:sp>
      <p:sp>
        <p:nvSpPr>
          <p:cNvPr id="4" name="Slide Number Placeholder 3"/>
          <p:cNvSpPr>
            <a:spLocks noGrp="1"/>
          </p:cNvSpPr>
          <p:nvPr>
            <p:ph type="sldNum" sz="quarter" idx="5"/>
          </p:nvPr>
        </p:nvSpPr>
        <p:spPr/>
        <p:txBody>
          <a:bodyPr/>
          <a:lstStyle/>
          <a:p>
            <a:fld id="{AE96634C-8D22-4CEB-A739-D8876CD2C6A7}" type="slidenum">
              <a:rPr lang="en-IN" smtClean="0"/>
              <a:t>3</a:t>
            </a:fld>
            <a:endParaRPr lang="en-IN"/>
          </a:p>
        </p:txBody>
      </p:sp>
    </p:spTree>
    <p:extLst>
      <p:ext uri="{BB962C8B-B14F-4D97-AF65-F5344CB8AC3E}">
        <p14:creationId xmlns:p14="http://schemas.microsoft.com/office/powerpoint/2010/main" val="199637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CML is a quite uncommon cancer with approximately 700 new cases a year in the UK. An increased incidence with age, especially over the age of sixty years, but younger adults can also develop the condition. In the past, there were no options for treatment and a person's chance of surviving was not very great. But, the addition of TKIs has made all the difference in the long-term, as five-year survival rates are now greater than 90% in many health systems. The graphs that follow show trends in incidence, age distribution and survival and illustrate how outcomes have changed in the last 20 years – and undergone radical improvement with the introduction of targeted therapies.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AE96634C-8D22-4CEB-A739-D8876CD2C6A7}" type="slidenum">
              <a:rPr lang="en-IN" smtClean="0"/>
              <a:t>4</a:t>
            </a:fld>
            <a:endParaRPr lang="en-IN"/>
          </a:p>
        </p:txBody>
      </p:sp>
    </p:spTree>
    <p:extLst>
      <p:ext uri="{BB962C8B-B14F-4D97-AF65-F5344CB8AC3E}">
        <p14:creationId xmlns:p14="http://schemas.microsoft.com/office/powerpoint/2010/main" val="13238869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Despite improved survival rate, there are economic, social and psychological issues stemming from CML. As we have seen the cost to the National Health Service (NHS) is huge, because TKIs are a lifetime treatment, people required regular follow up molecular testing and specialists needed to handle the cases. Work-related issues, decreased productivity, financial difficulties, and worries about long term affordability of treatment may be found among patients. Along with the physical symptoms some people feel anxious and depressed and fear and uncertainty that something may go wrong with them that will affect any relationship or achieve wellbeing. Therefore it is not only medical management, but it's good management. Community nurses need to be aware of the various dimensions of burden, set up the necessary support services and look at interventions that have a holistic effect to promote personal independence, resilience and quality of life.</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AE96634C-8D22-4CEB-A739-D8876CD2C6A7}" type="slidenum">
              <a:rPr lang="en-IN" smtClean="0"/>
              <a:t>5</a:t>
            </a:fld>
            <a:endParaRPr lang="en-IN"/>
          </a:p>
        </p:txBody>
      </p:sp>
    </p:spTree>
    <p:extLst>
      <p:ext uri="{BB962C8B-B14F-4D97-AF65-F5344CB8AC3E}">
        <p14:creationId xmlns:p14="http://schemas.microsoft.com/office/powerpoint/2010/main" val="6722425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Later, diagnosis of Chronic Myeloid Leukaemia begins with a simple haematology blood test, the results of which will check whether there are any unusual numbers of white blood cells (WBCs) or whether any patient has typical symptoms. A Full Blood Count/peripheral blood film will identify the typical haematological abnormalities. Both the bone marrow biopsy can provide additional details regarding the degree of the disease and cytogenesis analysis can study the Philadelphia chromosome more in-depth. PCR Gives baseline and detects and quantifies the presence of fusion gene (BCR-ABL1) for diagnosis. Patients are classified into chronic phase, accelerated or blast phase – all of which impact prognosis, treatment and surveillance and clinical care along the treatment pathway.</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AE96634C-8D22-4CEB-A739-D8876CD2C6A7}" type="slidenum">
              <a:rPr lang="en-IN" smtClean="0"/>
              <a:t>6</a:t>
            </a:fld>
            <a:endParaRPr lang="en-IN"/>
          </a:p>
        </p:txBody>
      </p:sp>
    </p:spTree>
    <p:extLst>
      <p:ext uri="{BB962C8B-B14F-4D97-AF65-F5344CB8AC3E}">
        <p14:creationId xmlns:p14="http://schemas.microsoft.com/office/powerpoint/2010/main" val="27934878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There are currently four TKIs that are used specifically in the United Kingdom to treat CML; namely: Imatinib, Dasatinib, Nilotinib and Bosutinib. The drugs directly affect the abnormal BCR-ABL1 tyrosine kinase activity and block the spread of the disease and they are very effective, with very good long term survival of the vast majority of patients. Treatment works best if patients have regular molecular testing (polymerase chain reaction (PCR) testing for molecular response over time). While very effective, these therapies can have side effects such as a feeling of tiredness, upset stomach, heart problems and fluid retention. Despite advances in targeted therapy, SC transplants remain a viable option for the few patients who are resistant, intolerant or who have advanced disease.</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AE96634C-8D22-4CEB-A739-D8876CD2C6A7}" type="slidenum">
              <a:rPr lang="en-IN" smtClean="0"/>
              <a:t>7</a:t>
            </a:fld>
            <a:endParaRPr lang="en-IN"/>
          </a:p>
        </p:txBody>
      </p:sp>
    </p:spTree>
    <p:extLst>
      <p:ext uri="{BB962C8B-B14F-4D97-AF65-F5344CB8AC3E}">
        <p14:creationId xmlns:p14="http://schemas.microsoft.com/office/powerpoint/2010/main" val="38517453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E96634C-8D22-4CEB-A739-D8876CD2C6A7}" type="slidenum">
              <a:rPr lang="en-IN" smtClean="0"/>
              <a:t>8</a:t>
            </a:fld>
            <a:endParaRPr lang="en-IN"/>
          </a:p>
        </p:txBody>
      </p:sp>
    </p:spTree>
    <p:extLst>
      <p:ext uri="{BB962C8B-B14F-4D97-AF65-F5344CB8AC3E}">
        <p14:creationId xmlns:p14="http://schemas.microsoft.com/office/powerpoint/2010/main" val="25263072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CML tends to affect older people, and often they will have other chronic diseases, such as cardiovascular disease, diabetes, hypertension or depression, with them. These comorbidities are important in conjunction with the risk of combination of the therapies listed here; certain TKIs may increase the risk for cardiovascular disease, or may require dosage adjustments. Therefore, it is important that every doctor takes into account the individual patient's health predispositions and preferences when treating with </a:t>
            </a:r>
            <a:r>
              <a:rPr lang="en-IN" sz="1200" b="0" i="0" u="none" strike="noStrike" kern="1200" dirty="0" err="1">
                <a:solidFill>
                  <a:schemeClr val="tx1"/>
                </a:solidFill>
                <a:effectLst/>
                <a:latin typeface="+mn-lt"/>
                <a:ea typeface="+mn-ea"/>
                <a:cs typeface="+mn-cs"/>
              </a:rPr>
              <a:t>ReActivated</a:t>
            </a:r>
            <a:r>
              <a:rPr lang="en-IN" sz="1200" b="0" i="0" u="none" strike="noStrike" kern="1200" dirty="0">
                <a:solidFill>
                  <a:schemeClr val="tx1"/>
                </a:solidFill>
                <a:effectLst/>
                <a:latin typeface="+mn-lt"/>
                <a:ea typeface="+mn-ea"/>
                <a:cs typeface="+mn-cs"/>
              </a:rPr>
              <a:t>. The community nurses are key workers in supporting monitor adverse side effects, check adherence to medication and refer as appropriate to detect complications early. A holistic evaluation covering physical, psychological and social needs assures individual needs, minimises avoidable problems and better outcomes with respect to quality of life and clinical outcomes.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AE96634C-8D22-4CEB-A739-D8876CD2C6A7}" type="slidenum">
              <a:rPr lang="en-IN" smtClean="0"/>
              <a:t>9</a:t>
            </a:fld>
            <a:endParaRPr lang="en-IN"/>
          </a:p>
        </p:txBody>
      </p:sp>
    </p:spTree>
    <p:extLst>
      <p:ext uri="{BB962C8B-B14F-4D97-AF65-F5344CB8AC3E}">
        <p14:creationId xmlns:p14="http://schemas.microsoft.com/office/powerpoint/2010/main" val="15617833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cause of CML is not known; in most cases it happens by chance and is not related to any known lifestyle factors and is the main genetic defect, which is the Philadelphia chromosome. Thus, prevention is not about eradication of the risk of disease, but early detection and early diagnosis. Chromic fatigue, loss of weight and other symptoms that are not normal should be pointed out to patients and should be medically evaluated by healthcare providers. Reducing unwarranted exposure to radiation – and even if data are limited, adopting workplace safety measures is sensible. Education of the community and early detection of the disease, which translates into better cures, through community nurses who make timely referrals to general practitioners and promote education and a healthy lifestyle, is valuable.</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AE96634C-8D22-4CEB-A739-D8876CD2C6A7}" type="slidenum">
              <a:rPr lang="en-IN" smtClean="0"/>
              <a:t>10</a:t>
            </a:fld>
            <a:endParaRPr lang="en-IN"/>
          </a:p>
        </p:txBody>
      </p:sp>
    </p:spTree>
    <p:extLst>
      <p:ext uri="{BB962C8B-B14F-4D97-AF65-F5344CB8AC3E}">
        <p14:creationId xmlns:p14="http://schemas.microsoft.com/office/powerpoint/2010/main" val="8105875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Co-productive care prioritises a patient but has the understanding that patient and provider are equal partners in not only the decisions made but also in long-term disease management. Through effective communication patients' understanding and expectations can be shared, increasing their confidence in the process and ultimately ensuring that patients keep to their prescribed medication. Driving the development of trusted therapeutic relationships and meeting the needs and preferences of diverse patients is the attributes of respect, empathy, cultural competence and equality. Community nurses enable communication between and cooperation among haematology specialists, pharmacists, </a:t>
            </a:r>
            <a:r>
              <a:rPr lang="en-IN" sz="1200" b="0" i="0" u="none" strike="noStrike" kern="1200" dirty="0" err="1">
                <a:solidFill>
                  <a:schemeClr val="tx1"/>
                </a:solidFill>
                <a:effectLst/>
                <a:latin typeface="+mn-lt"/>
                <a:ea typeface="+mn-ea"/>
                <a:cs typeface="+mn-cs"/>
              </a:rPr>
              <a:t>fluoridant</a:t>
            </a:r>
            <a:r>
              <a:rPr lang="en-IN" sz="1200" b="0" i="0" u="none" strike="noStrike" kern="1200" dirty="0">
                <a:solidFill>
                  <a:schemeClr val="tx1"/>
                </a:solidFill>
                <a:effectLst/>
                <a:latin typeface="+mn-lt"/>
                <a:ea typeface="+mn-ea"/>
                <a:cs typeface="+mn-cs"/>
              </a:rPr>
              <a:t>, psychologists, families and voluntary groups resulting in coordinated, holistic care. This partnership empowers patients, increases patient satisfaction and improves clinical and quality-of-life outcomes and patients' self-management. These speaker notes should be used to further develop the slide bullets and should not be reproduced to show further understanding and critical discussion, which is expected in the presentation in the UK to achieve a grade for a Masters.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AE96634C-8D22-4CEB-A739-D8876CD2C6A7}" type="slidenum">
              <a:rPr lang="en-IN" smtClean="0"/>
              <a:t>11</a:t>
            </a:fld>
            <a:endParaRPr lang="en-IN"/>
          </a:p>
        </p:txBody>
      </p:sp>
    </p:spTree>
    <p:extLst>
      <p:ext uri="{BB962C8B-B14F-4D97-AF65-F5344CB8AC3E}">
        <p14:creationId xmlns:p14="http://schemas.microsoft.com/office/powerpoint/2010/main" val="34441129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29E1DD-394B-BD92-BF3D-A6B6CE1AC9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EC5223-E5B8-9B6E-F1D0-87F2955FA5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BFDAF6-E4E4-7A89-0AB1-4D62320F5F8F}"/>
              </a:ext>
            </a:extLst>
          </p:cNvPr>
          <p:cNvSpPr>
            <a:spLocks noGrp="1"/>
          </p:cNvSpPr>
          <p:nvPr>
            <p:ph type="body" idx="1"/>
          </p:nvPr>
        </p:nvSpPr>
        <p:spPr/>
        <p:txBody>
          <a:bodyPr/>
          <a:lstStyle/>
          <a:p>
            <a:pPr rtl="0"/>
            <a:r>
              <a:rPr lang="en-US" dirty="0"/>
              <a:t>The NHS Comprehensive Model of </a:t>
            </a:r>
            <a:r>
              <a:rPr lang="en-US" dirty="0" err="1"/>
              <a:t>Personalised</a:t>
            </a:r>
            <a:r>
              <a:rPr lang="en-US" dirty="0"/>
              <a:t> Care was set up to enable people with CML to receive person-</a:t>
            </a:r>
            <a:r>
              <a:rPr lang="en-US" dirty="0" err="1"/>
              <a:t>centred</a:t>
            </a:r>
            <a:r>
              <a:rPr lang="en-US" dirty="0"/>
              <a:t> care through their treatment. Shared decisions making facilitates communication between patients and professionals in the selection of the appropriate TKI (available evidence, patients' preferences and potential adverse effects). </a:t>
            </a:r>
            <a:r>
              <a:rPr lang="en-US" dirty="0" err="1"/>
              <a:t>Customised</a:t>
            </a:r>
            <a:r>
              <a:rPr lang="en-US" dirty="0"/>
              <a:t> Care Planning documentation covers physical status, mental status, social factors and personal goals to provide a comprehensive care plan. A supportive model of self-management supports patients' adherence to treatment, ability to identify symptoms, self-determination of a healthy lifestyle and attendance for molecular monitoring, empowering patients to manage their disease with confidence. Social prescribing links to suggestions for counselling, groups offering peer support, financial advice and community providers to alleviate emotional distress and enhance quality of life. These evidence-based strategies help to enhance long term outcomes, patient experience and wellbeing.</a:t>
            </a:r>
            <a:endParaRPr lang="en-IN" dirty="0"/>
          </a:p>
        </p:txBody>
      </p:sp>
      <p:sp>
        <p:nvSpPr>
          <p:cNvPr id="4" name="Slide Number Placeholder 3">
            <a:extLst>
              <a:ext uri="{FF2B5EF4-FFF2-40B4-BE49-F238E27FC236}">
                <a16:creationId xmlns:a16="http://schemas.microsoft.com/office/drawing/2014/main" id="{EF0473E2-5993-BC9F-8CF8-81FE0B7AC891}"/>
              </a:ext>
            </a:extLst>
          </p:cNvPr>
          <p:cNvSpPr>
            <a:spLocks noGrp="1"/>
          </p:cNvSpPr>
          <p:nvPr>
            <p:ph type="sldNum" sz="quarter" idx="5"/>
          </p:nvPr>
        </p:nvSpPr>
        <p:spPr/>
        <p:txBody>
          <a:bodyPr/>
          <a:lstStyle/>
          <a:p>
            <a:fld id="{AE96634C-8D22-4CEB-A739-D8876CD2C6A7}" type="slidenum">
              <a:rPr lang="en-IN" smtClean="0"/>
              <a:t>12</a:t>
            </a:fld>
            <a:endParaRPr lang="en-IN"/>
          </a:p>
        </p:txBody>
      </p:sp>
    </p:spTree>
    <p:extLst>
      <p:ext uri="{BB962C8B-B14F-4D97-AF65-F5344CB8AC3E}">
        <p14:creationId xmlns:p14="http://schemas.microsoft.com/office/powerpoint/2010/main" val="1387756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7/12/26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www.sciencedirect.com/science/article/pii/S2152265025019780" TargetMode="External"/><Relationship Id="rId13" Type="http://schemas.openxmlformats.org/officeDocument/2006/relationships/hyperlink" Target="https://ashpublications.org/blood/article-abstract/143/10/858/507074" TargetMode="External"/><Relationship Id="rId3" Type="http://schemas.openxmlformats.org/officeDocument/2006/relationships/hyperlink" Target="https://www.nature.com/articles/s41408-026-01485-z" TargetMode="External"/><Relationship Id="rId7" Type="http://schemas.openxmlformats.org/officeDocument/2006/relationships/hyperlink" Target="https://www.sciencedirect.com/science/article/pii/S2666087325002509" TargetMode="External"/><Relationship Id="rId12" Type="http://schemas.openxmlformats.org/officeDocument/2006/relationships/hyperlink" Target="https://www.sciencedirect.com/science/article/pii/S0145212626000950" TargetMode="External"/><Relationship Id="rId2" Type="http://schemas.openxmlformats.org/officeDocument/2006/relationships/hyperlink" Target="https://journals.lww.com/annals-of-medicine-and-surgery/fulltext/9900/chronic_myeloid_and_lymphocytic_leukemias_in_the.4173.aspx" TargetMode="External"/><Relationship Id="rId16" Type="http://schemas.openxmlformats.org/officeDocument/2006/relationships/hyperlink" Target="https://www.frontiersin.org/journals/pharmacology/articles/10.3389/fphar.2023.1206893/full" TargetMode="External"/><Relationship Id="rId1" Type="http://schemas.openxmlformats.org/officeDocument/2006/relationships/slideLayout" Target="../slideLayouts/slideLayout7.xml"/><Relationship Id="rId6" Type="http://schemas.openxmlformats.org/officeDocument/2006/relationships/hyperlink" Target="https://www.sciencedirect.com/science/article/pii/S2152265025019779" TargetMode="External"/><Relationship Id="rId11" Type="http://schemas.openxmlformats.org/officeDocument/2006/relationships/hyperlink" Target="https://www.tandfonline.com/doi/abs/10.1080/10428194.2024.2403671" TargetMode="External"/><Relationship Id="rId5" Type="http://schemas.openxmlformats.org/officeDocument/2006/relationships/hyperlink" Target="https://ashpublications.org/blood/article/146/Supplement%201/8178/555388" TargetMode="External"/><Relationship Id="rId15" Type="http://schemas.openxmlformats.org/officeDocument/2006/relationships/hyperlink" Target="https://www.frontiersin.org/journals/medicine/articles/10.3389/fmed.2022.1025392/full" TargetMode="External"/><Relationship Id="rId10" Type="http://schemas.openxmlformats.org/officeDocument/2006/relationships/hyperlink" Target="https://www.biorxiv.org/content/10.1101/2025.05.26.656072.abstract" TargetMode="External"/><Relationship Id="rId4" Type="http://schemas.openxmlformats.org/officeDocument/2006/relationships/hyperlink" Target="https://onlinelibrary.wiley.com/doi/abs/10.1111/ejh.70226" TargetMode="External"/><Relationship Id="rId9" Type="http://schemas.openxmlformats.org/officeDocument/2006/relationships/hyperlink" Target="https://link.springer.com/article/10.1186/s40580-026-00543-3" TargetMode="External"/><Relationship Id="rId14" Type="http://schemas.openxmlformats.org/officeDocument/2006/relationships/hyperlink" Target="https://www.valueinhealthjournal.com/article/S1098-3015(25)02761-5/abstract"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researchgate.net/profile/Jordan-Nelson-15/publication/395592051_Socioeconomic_and_Educational_Background_of_CML_Patients_Author/links/68cc02fc9534473a6d4b6e7b/Socioeconomic-and-Educational-Background-of-CML-Patients-Author.pdf" TargetMode="External"/><Relationship Id="rId13" Type="http://schemas.openxmlformats.org/officeDocument/2006/relationships/hyperlink" Target="https://link.springer.com/article/10.1007/s00277-023-05556-0" TargetMode="External"/><Relationship Id="rId3" Type="http://schemas.openxmlformats.org/officeDocument/2006/relationships/hyperlink" Target="https://www.frontiersin.org/journals/oncology/articles/10.3389/fonc.2024.1345050/full" TargetMode="External"/><Relationship Id="rId7" Type="http://schemas.openxmlformats.org/officeDocument/2006/relationships/hyperlink" Target="https://www.tandfonline.com/doi/abs/10.2147/CMAR.S353374" TargetMode="External"/><Relationship Id="rId12" Type="http://schemas.openxmlformats.org/officeDocument/2006/relationships/hyperlink" Target="https://www.diabeticstudies.org/index.php/RDS/article/view/863" TargetMode="External"/><Relationship Id="rId2" Type="http://schemas.openxmlformats.org/officeDocument/2006/relationships/hyperlink" Target="https://www.mdpi.com/2227-9059/14/2/408" TargetMode="External"/><Relationship Id="rId16" Type="http://schemas.openxmlformats.org/officeDocument/2006/relationships/hyperlink" Target="https://link.springer.com/article/10.1007/s11899-022-00668-2" TargetMode="External"/><Relationship Id="rId1" Type="http://schemas.openxmlformats.org/officeDocument/2006/relationships/slideLayout" Target="../slideLayouts/slideLayout7.xml"/><Relationship Id="rId6" Type="http://schemas.openxmlformats.org/officeDocument/2006/relationships/hyperlink" Target="https://www.tandfonline.com/doi/abs/10.2217/ijh-2021-0010" TargetMode="External"/><Relationship Id="rId11" Type="http://schemas.openxmlformats.org/officeDocument/2006/relationships/hyperlink" Target="https://www.degruyterbrill.com/document/doi/10.1515/med-2025-1184/html" TargetMode="External"/><Relationship Id="rId5" Type="http://schemas.openxmlformats.org/officeDocument/2006/relationships/hyperlink" Target="https://www.valueinhealthjournal.com/article/S1098-3015(25)02763-9/abstract" TargetMode="External"/><Relationship Id="rId15" Type="http://schemas.openxmlformats.org/officeDocument/2006/relationships/hyperlink" Target="https://www.sciencedirect.com/science/article/pii/S014521262500579X" TargetMode="External"/><Relationship Id="rId10" Type="http://schemas.openxmlformats.org/officeDocument/2006/relationships/hyperlink" Target="https://www.cureus.com/articles/95898-a-new-paradigm-of-cardio-hematological-monitoring-in-chronic-myeloid-leukemia-patients-treated-with-tyrosine-kinase-inhibitors.pdf" TargetMode="External"/><Relationship Id="rId4" Type="http://schemas.openxmlformats.org/officeDocument/2006/relationships/hyperlink" Target="https://link.springer.com/article/10.1007/s12308-022-00487-7" TargetMode="External"/><Relationship Id="rId9" Type="http://schemas.openxmlformats.org/officeDocument/2006/relationships/hyperlink" Target="https://www.kireports.org/article/S2468-0249(26)01108-3/fulltext" TargetMode="External"/><Relationship Id="rId14" Type="http://schemas.openxmlformats.org/officeDocument/2006/relationships/hyperlink" Target="https://kankerregister.org/sites/default/files/2026/report_literature_AML_2026_eng_1.pdf"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909907" y="7205766"/>
            <a:ext cx="1636501" cy="549771"/>
            <a:chOff x="0" y="0"/>
            <a:chExt cx="538721" cy="180980"/>
          </a:xfrm>
        </p:grpSpPr>
        <p:sp>
          <p:nvSpPr>
            <p:cNvPr id="3" name="Freeform 3"/>
            <p:cNvSpPr/>
            <p:nvPr/>
          </p:nvSpPr>
          <p:spPr>
            <a:xfrm>
              <a:off x="0" y="0"/>
              <a:ext cx="538721" cy="180980"/>
            </a:xfrm>
            <a:custGeom>
              <a:avLst/>
              <a:gdLst/>
              <a:ahLst/>
              <a:cxnLst/>
              <a:rect l="l" t="t" r="r" b="b"/>
              <a:pathLst>
                <a:path w="538721" h="180980">
                  <a:moveTo>
                    <a:pt x="0" y="0"/>
                  </a:moveTo>
                  <a:lnTo>
                    <a:pt x="538721" y="0"/>
                  </a:lnTo>
                  <a:lnTo>
                    <a:pt x="538721" y="180980"/>
                  </a:lnTo>
                  <a:lnTo>
                    <a:pt x="0" y="180980"/>
                  </a:lnTo>
                  <a:close/>
                </a:path>
              </a:pathLst>
            </a:custGeom>
            <a:solidFill>
              <a:srgbClr val="F8F8F9"/>
            </a:solidFill>
          </p:spPr>
          <p:txBody>
            <a:bodyPr/>
            <a:lstStyle/>
            <a:p>
              <a:endParaRPr lang="en-US"/>
            </a:p>
          </p:txBody>
        </p:sp>
        <p:sp>
          <p:nvSpPr>
            <p:cNvPr id="4" name="TextBox 4"/>
            <p:cNvSpPr txBox="1"/>
            <p:nvPr/>
          </p:nvSpPr>
          <p:spPr>
            <a:xfrm>
              <a:off x="0" y="-38100"/>
              <a:ext cx="538721" cy="219080"/>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1987327" y="0"/>
            <a:ext cx="6300673" cy="10287000"/>
            <a:chOff x="0" y="0"/>
            <a:chExt cx="1659436" cy="2709333"/>
          </a:xfrm>
        </p:grpSpPr>
        <p:sp>
          <p:nvSpPr>
            <p:cNvPr id="6" name="Freeform 6"/>
            <p:cNvSpPr/>
            <p:nvPr/>
          </p:nvSpPr>
          <p:spPr>
            <a:xfrm>
              <a:off x="0" y="0"/>
              <a:ext cx="1659437" cy="2709333"/>
            </a:xfrm>
            <a:custGeom>
              <a:avLst/>
              <a:gdLst/>
              <a:ahLst/>
              <a:cxnLst/>
              <a:rect l="l" t="t" r="r" b="b"/>
              <a:pathLst>
                <a:path w="1659437" h="2709333">
                  <a:moveTo>
                    <a:pt x="0" y="0"/>
                  </a:moveTo>
                  <a:lnTo>
                    <a:pt x="1659437" y="0"/>
                  </a:lnTo>
                  <a:lnTo>
                    <a:pt x="1659437" y="2709333"/>
                  </a:lnTo>
                  <a:lnTo>
                    <a:pt x="0" y="2709333"/>
                  </a:lnTo>
                  <a:close/>
                </a:path>
              </a:pathLst>
            </a:custGeom>
            <a:solidFill>
              <a:srgbClr val="D1EAFF"/>
            </a:solidFill>
          </p:spPr>
          <p:txBody>
            <a:bodyPr/>
            <a:lstStyle/>
            <a:p>
              <a:endParaRPr lang="en-US"/>
            </a:p>
          </p:txBody>
        </p:sp>
        <p:sp>
          <p:nvSpPr>
            <p:cNvPr id="7" name="TextBox 7"/>
            <p:cNvSpPr txBox="1"/>
            <p:nvPr/>
          </p:nvSpPr>
          <p:spPr>
            <a:xfrm>
              <a:off x="0" y="-38100"/>
              <a:ext cx="1659436" cy="274743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6242545" y="9599843"/>
            <a:ext cx="2045455" cy="687157"/>
            <a:chOff x="0" y="0"/>
            <a:chExt cx="538721" cy="180980"/>
          </a:xfrm>
        </p:grpSpPr>
        <p:sp>
          <p:nvSpPr>
            <p:cNvPr id="9" name="Freeform 9"/>
            <p:cNvSpPr/>
            <p:nvPr/>
          </p:nvSpPr>
          <p:spPr>
            <a:xfrm>
              <a:off x="0" y="0"/>
              <a:ext cx="538721" cy="180980"/>
            </a:xfrm>
            <a:custGeom>
              <a:avLst/>
              <a:gdLst/>
              <a:ahLst/>
              <a:cxnLst/>
              <a:rect l="l" t="t" r="r" b="b"/>
              <a:pathLst>
                <a:path w="538721" h="180980">
                  <a:moveTo>
                    <a:pt x="0" y="0"/>
                  </a:moveTo>
                  <a:lnTo>
                    <a:pt x="538721" y="0"/>
                  </a:lnTo>
                  <a:lnTo>
                    <a:pt x="538721" y="180980"/>
                  </a:lnTo>
                  <a:lnTo>
                    <a:pt x="0" y="180980"/>
                  </a:lnTo>
                  <a:close/>
                </a:path>
              </a:pathLst>
            </a:custGeom>
            <a:solidFill>
              <a:srgbClr val="F8F8F9"/>
            </a:solidFill>
          </p:spPr>
          <p:txBody>
            <a:bodyPr/>
            <a:lstStyle/>
            <a:p>
              <a:endParaRPr lang="en-US"/>
            </a:p>
          </p:txBody>
        </p:sp>
        <p:sp>
          <p:nvSpPr>
            <p:cNvPr id="10" name="TextBox 10"/>
            <p:cNvSpPr txBox="1"/>
            <p:nvPr/>
          </p:nvSpPr>
          <p:spPr>
            <a:xfrm>
              <a:off x="0" y="-38100"/>
              <a:ext cx="538721" cy="219080"/>
            </a:xfrm>
            <a:prstGeom prst="rect">
              <a:avLst/>
            </a:prstGeom>
          </p:spPr>
          <p:txBody>
            <a:bodyPr lIns="50800" tIns="50800" rIns="50800" bIns="50800" rtlCol="0" anchor="ctr"/>
            <a:lstStyle/>
            <a:p>
              <a:pPr algn="ctr">
                <a:lnSpc>
                  <a:spcPts val="2659"/>
                </a:lnSpc>
              </a:pPr>
              <a:endParaRPr/>
            </a:p>
          </p:txBody>
        </p:sp>
      </p:grpSp>
      <p:sp>
        <p:nvSpPr>
          <p:cNvPr id="11" name="Freeform 11"/>
          <p:cNvSpPr/>
          <p:nvPr/>
        </p:nvSpPr>
        <p:spPr>
          <a:xfrm>
            <a:off x="9144000" y="1996447"/>
            <a:ext cx="8392140" cy="6294105"/>
          </a:xfrm>
          <a:custGeom>
            <a:avLst/>
            <a:gdLst/>
            <a:ahLst/>
            <a:cxnLst/>
            <a:rect l="l" t="t" r="r" b="b"/>
            <a:pathLst>
              <a:path w="8392140" h="6294105">
                <a:moveTo>
                  <a:pt x="0" y="0"/>
                </a:moveTo>
                <a:lnTo>
                  <a:pt x="8392140" y="0"/>
                </a:lnTo>
                <a:lnTo>
                  <a:pt x="8392140" y="6294106"/>
                </a:lnTo>
                <a:lnTo>
                  <a:pt x="0" y="6294106"/>
                </a:lnTo>
                <a:lnTo>
                  <a:pt x="0" y="0"/>
                </a:lnTo>
                <a:close/>
              </a:path>
            </a:pathLst>
          </a:custGeom>
          <a:blipFill>
            <a:blip r:embed="rId2"/>
            <a:stretch>
              <a:fillRect/>
            </a:stretch>
          </a:blipFill>
        </p:spPr>
        <p:txBody>
          <a:bodyPr/>
          <a:lstStyle/>
          <a:p>
            <a:endParaRPr lang="en-US"/>
          </a:p>
        </p:txBody>
      </p:sp>
      <p:sp>
        <p:nvSpPr>
          <p:cNvPr id="12" name="TextBox 12"/>
          <p:cNvSpPr txBox="1"/>
          <p:nvPr/>
        </p:nvSpPr>
        <p:spPr>
          <a:xfrm>
            <a:off x="619743" y="231066"/>
            <a:ext cx="7168151" cy="4819650"/>
          </a:xfrm>
          <a:prstGeom prst="rect">
            <a:avLst/>
          </a:prstGeom>
        </p:spPr>
        <p:txBody>
          <a:bodyPr lIns="0" tIns="0" rIns="0" bIns="0" rtlCol="0" anchor="t">
            <a:spAutoFit/>
          </a:bodyPr>
          <a:lstStyle/>
          <a:p>
            <a:pPr algn="l">
              <a:lnSpc>
                <a:spcPts val="12599"/>
              </a:lnSpc>
              <a:spcBef>
                <a:spcPct val="0"/>
              </a:spcBef>
            </a:pPr>
            <a:r>
              <a:rPr lang="en-US" sz="9000" b="1">
                <a:solidFill>
                  <a:srgbClr val="000000"/>
                </a:solidFill>
                <a:latin typeface="Poppins Bold"/>
                <a:ea typeface="Poppins Bold"/>
                <a:cs typeface="Poppins Bold"/>
                <a:sym typeface="Poppins Bold"/>
              </a:rPr>
              <a:t>Chronic myeloid leukaemia</a:t>
            </a:r>
          </a:p>
        </p:txBody>
      </p:sp>
      <p:sp>
        <p:nvSpPr>
          <p:cNvPr id="13" name="TextBox 13"/>
          <p:cNvSpPr txBox="1"/>
          <p:nvPr/>
        </p:nvSpPr>
        <p:spPr>
          <a:xfrm>
            <a:off x="277965" y="7659621"/>
            <a:ext cx="7444372" cy="2533771"/>
          </a:xfrm>
          <a:prstGeom prst="rect">
            <a:avLst/>
          </a:prstGeom>
        </p:spPr>
        <p:txBody>
          <a:bodyPr lIns="0" tIns="0" rIns="0" bIns="0" rtlCol="0" anchor="t">
            <a:spAutoFit/>
          </a:bodyPr>
          <a:lstStyle/>
          <a:p>
            <a:pPr marL="388618" lvl="1" indent="-194309" algn="l">
              <a:lnSpc>
                <a:spcPts val="2519"/>
              </a:lnSpc>
              <a:buFont typeface="Arial"/>
              <a:buChar char="•"/>
            </a:pPr>
            <a:r>
              <a:rPr lang="en-US" sz="1799" dirty="0">
                <a:ln w="0"/>
                <a:effectLst>
                  <a:outerShdw blurRad="38100" dist="19050" dir="2700000" algn="tl" rotWithShape="0">
                    <a:schemeClr val="dk1">
                      <a:alpha val="40000"/>
                    </a:schemeClr>
                  </a:outerShdw>
                </a:effectLst>
                <a:latin typeface="Lato Bold"/>
                <a:ea typeface="Lato Bold"/>
                <a:cs typeface="Lato Bold"/>
                <a:sym typeface="Lato Bold"/>
              </a:rPr>
              <a:t>Presentation Title: Chronic myeloid </a:t>
            </a:r>
            <a:r>
              <a:rPr lang="en-US" sz="1799" dirty="0" err="1">
                <a:ln w="0"/>
                <a:effectLst>
                  <a:outerShdw blurRad="38100" dist="19050" dir="2700000" algn="tl" rotWithShape="0">
                    <a:schemeClr val="dk1">
                      <a:alpha val="40000"/>
                    </a:schemeClr>
                  </a:outerShdw>
                </a:effectLst>
                <a:latin typeface="Lato Bold"/>
                <a:ea typeface="Lato Bold"/>
                <a:cs typeface="Lato Bold"/>
                <a:sym typeface="Lato Bold"/>
              </a:rPr>
              <a:t>leukaemia</a:t>
            </a:r>
            <a:endParaRPr lang="en-US" sz="1799" dirty="0">
              <a:ln w="0"/>
              <a:effectLst>
                <a:outerShdw blurRad="38100" dist="19050" dir="2700000" algn="tl" rotWithShape="0">
                  <a:schemeClr val="dk1">
                    <a:alpha val="40000"/>
                  </a:schemeClr>
                </a:outerShdw>
              </a:effectLst>
              <a:latin typeface="Lato Bold"/>
              <a:ea typeface="Lato Bold"/>
              <a:cs typeface="Lato Bold"/>
              <a:sym typeface="Lato Bold"/>
            </a:endParaRPr>
          </a:p>
          <a:p>
            <a:pPr marL="388618" lvl="1" indent="-194309" algn="l">
              <a:lnSpc>
                <a:spcPts val="2519"/>
              </a:lnSpc>
              <a:spcBef>
                <a:spcPct val="0"/>
              </a:spcBef>
              <a:buFont typeface="Arial"/>
              <a:buChar char="•"/>
            </a:pPr>
            <a:r>
              <a:rPr lang="en-US" sz="1799" dirty="0">
                <a:ln w="0"/>
                <a:effectLst>
                  <a:outerShdw blurRad="38100" dist="19050" dir="2700000" algn="tl" rotWithShape="0">
                    <a:schemeClr val="dk1">
                      <a:alpha val="40000"/>
                    </a:schemeClr>
                  </a:outerShdw>
                </a:effectLst>
                <a:latin typeface="Lato Bold"/>
                <a:ea typeface="Lato Bold"/>
                <a:cs typeface="Lato Bold"/>
                <a:sym typeface="Lato Bold"/>
              </a:rPr>
              <a:t>Module: Community Care and Management of Longer-term Conditions</a:t>
            </a:r>
          </a:p>
          <a:p>
            <a:pPr marL="388618" lvl="1" indent="-194309" algn="l">
              <a:lnSpc>
                <a:spcPts val="2519"/>
              </a:lnSpc>
              <a:spcBef>
                <a:spcPct val="0"/>
              </a:spcBef>
              <a:buFont typeface="Arial"/>
              <a:buChar char="•"/>
            </a:pPr>
            <a:r>
              <a:rPr lang="en-US" sz="1799" dirty="0">
                <a:ln w="0"/>
                <a:effectLst>
                  <a:outerShdw blurRad="38100" dist="19050" dir="2700000" algn="tl" rotWithShape="0">
                    <a:schemeClr val="dk1">
                      <a:alpha val="40000"/>
                    </a:schemeClr>
                  </a:outerShdw>
                </a:effectLst>
                <a:latin typeface="Lato Bold"/>
                <a:ea typeface="Lato Bold"/>
                <a:cs typeface="Lato Bold"/>
                <a:sym typeface="Lato Bold"/>
              </a:rPr>
              <a:t>Student Name:</a:t>
            </a:r>
            <a:r>
              <a:rPr lang="en-IN" sz="1799" dirty="0">
                <a:ln w="0"/>
                <a:effectLst>
                  <a:outerShdw blurRad="38100" dist="19050" dir="2700000" algn="tl" rotWithShape="0">
                    <a:schemeClr val="dk1">
                      <a:alpha val="40000"/>
                    </a:schemeClr>
                  </a:outerShdw>
                </a:effectLst>
                <a:latin typeface="Lato Bold"/>
                <a:ea typeface="Lato Bold"/>
                <a:cs typeface="Lato Bold"/>
                <a:sym typeface="Lato Bold"/>
              </a:rPr>
              <a:t>  Ashok Patel </a:t>
            </a:r>
            <a:endParaRPr lang="en-US" sz="1799" dirty="0">
              <a:ln w="0"/>
              <a:effectLst>
                <a:outerShdw blurRad="38100" dist="19050" dir="2700000" algn="tl" rotWithShape="0">
                  <a:schemeClr val="dk1">
                    <a:alpha val="40000"/>
                  </a:schemeClr>
                </a:outerShdw>
              </a:effectLst>
              <a:latin typeface="Lato Bold"/>
              <a:ea typeface="Lato Bold"/>
              <a:cs typeface="Lato Bold"/>
              <a:sym typeface="Lato Bold"/>
            </a:endParaRPr>
          </a:p>
          <a:p>
            <a:pPr marL="388618" lvl="1" indent="-194309" algn="l">
              <a:lnSpc>
                <a:spcPts val="2519"/>
              </a:lnSpc>
              <a:spcBef>
                <a:spcPct val="0"/>
              </a:spcBef>
              <a:buFont typeface="Arial"/>
              <a:buChar char="•"/>
            </a:pPr>
            <a:r>
              <a:rPr lang="en-US" sz="1799" dirty="0">
                <a:ln w="0"/>
                <a:effectLst>
                  <a:outerShdw blurRad="38100" dist="19050" dir="2700000" algn="tl" rotWithShape="0">
                    <a:schemeClr val="dk1">
                      <a:alpha val="40000"/>
                    </a:schemeClr>
                  </a:outerShdw>
                </a:effectLst>
                <a:latin typeface="Lato Bold"/>
                <a:ea typeface="Lato Bold"/>
                <a:cs typeface="Lato Bold"/>
                <a:sym typeface="Lato Bold"/>
              </a:rPr>
              <a:t>Student ID:</a:t>
            </a:r>
            <a:r>
              <a:rPr lang="en-IN" sz="1799" dirty="0">
                <a:ln w="0"/>
                <a:effectLst>
                  <a:outerShdw blurRad="38100" dist="19050" dir="2700000" algn="tl" rotWithShape="0">
                    <a:schemeClr val="dk1">
                      <a:alpha val="40000"/>
                    </a:schemeClr>
                  </a:outerShdw>
                </a:effectLst>
                <a:latin typeface="Lato Bold"/>
                <a:ea typeface="Lato Bold"/>
                <a:cs typeface="Lato Bold"/>
                <a:sym typeface="Lato Bold"/>
              </a:rPr>
              <a:t> 2503813 </a:t>
            </a:r>
            <a:endParaRPr lang="en-US" sz="1799" dirty="0">
              <a:ln w="0"/>
              <a:effectLst>
                <a:outerShdw blurRad="38100" dist="19050" dir="2700000" algn="tl" rotWithShape="0">
                  <a:schemeClr val="dk1">
                    <a:alpha val="40000"/>
                  </a:schemeClr>
                </a:outerShdw>
              </a:effectLst>
              <a:latin typeface="Lato Bold"/>
              <a:ea typeface="Lato Bold"/>
              <a:cs typeface="Lato Bold"/>
              <a:sym typeface="Lato Bold"/>
            </a:endParaRPr>
          </a:p>
          <a:p>
            <a:pPr marL="388618" lvl="1" indent="-194309" algn="l">
              <a:lnSpc>
                <a:spcPts val="2519"/>
              </a:lnSpc>
              <a:spcBef>
                <a:spcPct val="0"/>
              </a:spcBef>
              <a:buFont typeface="Arial"/>
              <a:buChar char="•"/>
            </a:pPr>
            <a:r>
              <a:rPr lang="en-US" sz="1799" dirty="0">
                <a:ln w="0"/>
                <a:effectLst>
                  <a:outerShdw blurRad="38100" dist="19050" dir="2700000" algn="tl" rotWithShape="0">
                    <a:schemeClr val="dk1">
                      <a:alpha val="40000"/>
                    </a:schemeClr>
                  </a:outerShdw>
                </a:effectLst>
                <a:latin typeface="Lato Bold"/>
                <a:ea typeface="Lato Bold"/>
                <a:cs typeface="Lato Bold"/>
                <a:sym typeface="Lato Bold"/>
              </a:rPr>
              <a:t>Module Code: LCHS7003</a:t>
            </a:r>
            <a:endParaRPr lang="en-IN" sz="1799" dirty="0">
              <a:ln w="0"/>
              <a:effectLst>
                <a:outerShdw blurRad="38100" dist="19050" dir="2700000" algn="tl" rotWithShape="0">
                  <a:schemeClr val="dk1">
                    <a:alpha val="40000"/>
                  </a:schemeClr>
                </a:outerShdw>
              </a:effectLst>
              <a:latin typeface="Lato Bold"/>
              <a:ea typeface="Lato Bold"/>
              <a:cs typeface="Lato Bold"/>
              <a:sym typeface="Lato Bold"/>
            </a:endParaRPr>
          </a:p>
          <a:p>
            <a:pPr marL="388618" lvl="1" indent="-194309" algn="l">
              <a:lnSpc>
                <a:spcPts val="2519"/>
              </a:lnSpc>
              <a:spcBef>
                <a:spcPct val="0"/>
              </a:spcBef>
              <a:buFont typeface="Arial"/>
              <a:buChar char="•"/>
            </a:pPr>
            <a:r>
              <a:rPr lang="en-IN" sz="1799" b="1" dirty="0">
                <a:ln w="0"/>
                <a:effectLst>
                  <a:outerShdw blurRad="38100" dist="19050" dir="2700000" algn="tl" rotWithShape="0">
                    <a:schemeClr val="dk1">
                      <a:alpha val="40000"/>
                    </a:schemeClr>
                  </a:outerShdw>
                </a:effectLst>
                <a:latin typeface="Lato Bold"/>
                <a:ea typeface="Lato Bold"/>
                <a:cs typeface="Lato Bold"/>
                <a:sym typeface="Lato Bold"/>
              </a:rPr>
              <a:t>Assignment Title: Individual presentation </a:t>
            </a:r>
            <a:endParaRPr lang="en-US" sz="1799" b="1" dirty="0">
              <a:ln w="0"/>
              <a:effectLst>
                <a:outerShdw blurRad="38100" dist="19050" dir="2700000" algn="tl" rotWithShape="0">
                  <a:schemeClr val="dk1">
                    <a:alpha val="40000"/>
                  </a:schemeClr>
                </a:outerShdw>
              </a:effectLst>
              <a:latin typeface="Lato Bold"/>
              <a:ea typeface="Lato Bold"/>
              <a:cs typeface="Lato Bold"/>
              <a:sym typeface="Lato Bold"/>
            </a:endParaRPr>
          </a:p>
          <a:p>
            <a:pPr marL="388618" lvl="1" indent="-194309" algn="l">
              <a:lnSpc>
                <a:spcPts val="2519"/>
              </a:lnSpc>
              <a:spcBef>
                <a:spcPct val="0"/>
              </a:spcBef>
              <a:buFont typeface="Arial"/>
              <a:buChar char="•"/>
            </a:pPr>
            <a:r>
              <a:rPr lang="en-US" sz="1799" dirty="0">
                <a:ln w="0"/>
                <a:effectLst>
                  <a:outerShdw blurRad="38100" dist="19050" dir="2700000" algn="tl" rotWithShape="0">
                    <a:schemeClr val="dk1">
                      <a:alpha val="40000"/>
                    </a:schemeClr>
                  </a:outerShdw>
                </a:effectLst>
                <a:latin typeface="Lato Bold"/>
                <a:ea typeface="Lato Bold"/>
                <a:cs typeface="Lato Bold"/>
                <a:sym typeface="Lato Bold"/>
              </a:rPr>
              <a:t>Lecturer's name: Dr </a:t>
            </a:r>
            <a:r>
              <a:rPr lang="en-US" sz="1799" dirty="0" err="1">
                <a:ln w="0"/>
                <a:effectLst>
                  <a:outerShdw blurRad="38100" dist="19050" dir="2700000" algn="tl" rotWithShape="0">
                    <a:schemeClr val="dk1">
                      <a:alpha val="40000"/>
                    </a:schemeClr>
                  </a:outerShdw>
                </a:effectLst>
                <a:latin typeface="Lato Bold"/>
                <a:ea typeface="Lato Bold"/>
                <a:cs typeface="Lato Bold"/>
                <a:sym typeface="Lato Bold"/>
              </a:rPr>
              <a:t>Aishat</a:t>
            </a:r>
            <a:r>
              <a:rPr lang="en-US" sz="1799" dirty="0">
                <a:ln w="0"/>
                <a:effectLst>
                  <a:outerShdw blurRad="38100" dist="19050" dir="2700000" algn="tl" rotWithShape="0">
                    <a:schemeClr val="dk1">
                      <a:alpha val="40000"/>
                    </a:schemeClr>
                  </a:outerShdw>
                </a:effectLst>
                <a:latin typeface="Lato Bold"/>
                <a:ea typeface="Lato Bold"/>
                <a:cs typeface="Lato Bold"/>
                <a:sym typeface="Lato Bold"/>
              </a:rPr>
              <a:t> </a:t>
            </a:r>
            <a:r>
              <a:rPr lang="en-US" sz="1799" dirty="0" err="1">
                <a:ln w="0"/>
                <a:effectLst>
                  <a:outerShdw blurRad="38100" dist="19050" dir="2700000" algn="tl" rotWithShape="0">
                    <a:schemeClr val="dk1">
                      <a:alpha val="40000"/>
                    </a:schemeClr>
                  </a:outerShdw>
                </a:effectLst>
                <a:latin typeface="Lato Bold"/>
                <a:ea typeface="Lato Bold"/>
                <a:cs typeface="Lato Bold"/>
                <a:sym typeface="Lato Bold"/>
              </a:rPr>
              <a:t>Bakre</a:t>
            </a:r>
            <a:endParaRPr lang="en-US" sz="1799" b="1" dirty="0">
              <a:solidFill>
                <a:srgbClr val="000000"/>
              </a:solidFill>
              <a:latin typeface="Lato Bold"/>
              <a:ea typeface="Lato Bold"/>
              <a:cs typeface="Lato Bold"/>
              <a:sym typeface="Lato 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6242545" y="9599843"/>
            <a:ext cx="2045455" cy="687157"/>
            <a:chOff x="0" y="0"/>
            <a:chExt cx="538721" cy="180980"/>
          </a:xfrm>
        </p:grpSpPr>
        <p:sp>
          <p:nvSpPr>
            <p:cNvPr id="3" name="Freeform 3"/>
            <p:cNvSpPr/>
            <p:nvPr/>
          </p:nvSpPr>
          <p:spPr>
            <a:xfrm>
              <a:off x="0" y="0"/>
              <a:ext cx="538721" cy="180980"/>
            </a:xfrm>
            <a:custGeom>
              <a:avLst/>
              <a:gdLst/>
              <a:ahLst/>
              <a:cxnLst/>
              <a:rect l="l" t="t" r="r" b="b"/>
              <a:pathLst>
                <a:path w="538721" h="180980">
                  <a:moveTo>
                    <a:pt x="0" y="0"/>
                  </a:moveTo>
                  <a:lnTo>
                    <a:pt x="538721" y="0"/>
                  </a:lnTo>
                  <a:lnTo>
                    <a:pt x="538721" y="180980"/>
                  </a:lnTo>
                  <a:lnTo>
                    <a:pt x="0" y="180980"/>
                  </a:lnTo>
                  <a:close/>
                </a:path>
              </a:pathLst>
            </a:custGeom>
            <a:solidFill>
              <a:srgbClr val="F8F8F9"/>
            </a:solidFill>
          </p:spPr>
          <p:txBody>
            <a:bodyPr/>
            <a:lstStyle/>
            <a:p>
              <a:endParaRPr lang="en-US"/>
            </a:p>
          </p:txBody>
        </p:sp>
        <p:sp>
          <p:nvSpPr>
            <p:cNvPr id="4" name="TextBox 4"/>
            <p:cNvSpPr txBox="1"/>
            <p:nvPr/>
          </p:nvSpPr>
          <p:spPr>
            <a:xfrm>
              <a:off x="0" y="-38100"/>
              <a:ext cx="538721" cy="21908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9043389" y="1028700"/>
            <a:ext cx="2671840" cy="1462225"/>
          </a:xfrm>
          <a:custGeom>
            <a:avLst/>
            <a:gdLst/>
            <a:ahLst/>
            <a:cxnLst/>
            <a:rect l="l" t="t" r="r" b="b"/>
            <a:pathLst>
              <a:path w="2671840" h="1462225">
                <a:moveTo>
                  <a:pt x="0" y="0"/>
                </a:moveTo>
                <a:lnTo>
                  <a:pt x="2671840" y="0"/>
                </a:lnTo>
                <a:lnTo>
                  <a:pt x="2671840" y="1462225"/>
                </a:lnTo>
                <a:lnTo>
                  <a:pt x="0" y="146222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6" name="Group 6"/>
          <p:cNvGrpSpPr/>
          <p:nvPr/>
        </p:nvGrpSpPr>
        <p:grpSpPr>
          <a:xfrm>
            <a:off x="10379309" y="1759813"/>
            <a:ext cx="6879991" cy="7498487"/>
            <a:chOff x="0" y="0"/>
            <a:chExt cx="1065891" cy="1161712"/>
          </a:xfrm>
        </p:grpSpPr>
        <p:sp>
          <p:nvSpPr>
            <p:cNvPr id="7" name="Freeform 7"/>
            <p:cNvSpPr/>
            <p:nvPr/>
          </p:nvSpPr>
          <p:spPr>
            <a:xfrm>
              <a:off x="0" y="0"/>
              <a:ext cx="1065891" cy="1161712"/>
            </a:xfrm>
            <a:custGeom>
              <a:avLst/>
              <a:gdLst/>
              <a:ahLst/>
              <a:cxnLst/>
              <a:rect l="l" t="t" r="r" b="b"/>
              <a:pathLst>
                <a:path w="1065891" h="1161712">
                  <a:moveTo>
                    <a:pt x="0" y="0"/>
                  </a:moveTo>
                  <a:lnTo>
                    <a:pt x="1065891" y="0"/>
                  </a:lnTo>
                  <a:lnTo>
                    <a:pt x="1065891" y="1161712"/>
                  </a:lnTo>
                  <a:lnTo>
                    <a:pt x="0" y="1161712"/>
                  </a:lnTo>
                  <a:close/>
                </a:path>
              </a:pathLst>
            </a:custGeom>
            <a:blipFill>
              <a:blip r:embed="rId4"/>
              <a:stretch>
                <a:fillRect l="-32115" r="-32115"/>
              </a:stretch>
            </a:blipFill>
          </p:spPr>
          <p:txBody>
            <a:bodyPr/>
            <a:lstStyle/>
            <a:p>
              <a:endParaRPr lang="en-US"/>
            </a:p>
          </p:txBody>
        </p:sp>
      </p:grpSp>
      <p:grpSp>
        <p:nvGrpSpPr>
          <p:cNvPr id="8" name="Group 8"/>
          <p:cNvGrpSpPr/>
          <p:nvPr/>
        </p:nvGrpSpPr>
        <p:grpSpPr>
          <a:xfrm>
            <a:off x="15213845" y="8571143"/>
            <a:ext cx="2045455" cy="687157"/>
            <a:chOff x="0" y="0"/>
            <a:chExt cx="538721" cy="180980"/>
          </a:xfrm>
        </p:grpSpPr>
        <p:sp>
          <p:nvSpPr>
            <p:cNvPr id="9" name="Freeform 9"/>
            <p:cNvSpPr/>
            <p:nvPr/>
          </p:nvSpPr>
          <p:spPr>
            <a:xfrm>
              <a:off x="0" y="0"/>
              <a:ext cx="538721" cy="180980"/>
            </a:xfrm>
            <a:custGeom>
              <a:avLst/>
              <a:gdLst/>
              <a:ahLst/>
              <a:cxnLst/>
              <a:rect l="l" t="t" r="r" b="b"/>
              <a:pathLst>
                <a:path w="538721" h="180980">
                  <a:moveTo>
                    <a:pt x="0" y="0"/>
                  </a:moveTo>
                  <a:lnTo>
                    <a:pt x="538721" y="0"/>
                  </a:lnTo>
                  <a:lnTo>
                    <a:pt x="538721" y="180980"/>
                  </a:lnTo>
                  <a:lnTo>
                    <a:pt x="0" y="180980"/>
                  </a:lnTo>
                  <a:close/>
                </a:path>
              </a:pathLst>
            </a:custGeom>
            <a:solidFill>
              <a:srgbClr val="D1EAFF"/>
            </a:solidFill>
          </p:spPr>
          <p:txBody>
            <a:bodyPr/>
            <a:lstStyle/>
            <a:p>
              <a:endParaRPr lang="en-US"/>
            </a:p>
          </p:txBody>
        </p:sp>
        <p:sp>
          <p:nvSpPr>
            <p:cNvPr id="10" name="TextBox 10"/>
            <p:cNvSpPr txBox="1"/>
            <p:nvPr/>
          </p:nvSpPr>
          <p:spPr>
            <a:xfrm>
              <a:off x="0" y="-38100"/>
              <a:ext cx="538721" cy="219080"/>
            </a:xfrm>
            <a:prstGeom prst="rect">
              <a:avLst/>
            </a:prstGeom>
          </p:spPr>
          <p:txBody>
            <a:bodyPr lIns="50800" tIns="50800" rIns="50800" bIns="50800" rtlCol="0" anchor="ctr"/>
            <a:lstStyle/>
            <a:p>
              <a:pPr algn="ctr">
                <a:lnSpc>
                  <a:spcPts val="2659"/>
                </a:lnSpc>
              </a:pPr>
              <a:endParaRPr/>
            </a:p>
          </p:txBody>
        </p:sp>
      </p:grpSp>
      <p:sp>
        <p:nvSpPr>
          <p:cNvPr id="11" name="TextBox 11"/>
          <p:cNvSpPr txBox="1"/>
          <p:nvPr/>
        </p:nvSpPr>
        <p:spPr>
          <a:xfrm>
            <a:off x="1085850" y="1085850"/>
            <a:ext cx="6446969" cy="1473200"/>
          </a:xfrm>
          <a:prstGeom prst="rect">
            <a:avLst/>
          </a:prstGeom>
        </p:spPr>
        <p:txBody>
          <a:bodyPr lIns="0" tIns="0" rIns="0" bIns="0" rtlCol="0" anchor="t">
            <a:spAutoFit/>
          </a:bodyPr>
          <a:lstStyle/>
          <a:p>
            <a:pPr algn="l">
              <a:lnSpc>
                <a:spcPts val="5499"/>
              </a:lnSpc>
            </a:pPr>
            <a:r>
              <a:rPr lang="en-US" sz="5499" b="1">
                <a:solidFill>
                  <a:srgbClr val="000000"/>
                </a:solidFill>
                <a:latin typeface="Poppins Bold"/>
                <a:ea typeface="Poppins Bold"/>
                <a:cs typeface="Poppins Bold"/>
                <a:sym typeface="Poppins Bold"/>
              </a:rPr>
              <a:t>Learning Objectives</a:t>
            </a:r>
          </a:p>
        </p:txBody>
      </p:sp>
      <p:sp>
        <p:nvSpPr>
          <p:cNvPr id="12" name="TextBox 12"/>
          <p:cNvSpPr txBox="1"/>
          <p:nvPr/>
        </p:nvSpPr>
        <p:spPr>
          <a:xfrm>
            <a:off x="1085850" y="2995252"/>
            <a:ext cx="8631142" cy="5553075"/>
          </a:xfrm>
          <a:prstGeom prst="rect">
            <a:avLst/>
          </a:prstGeom>
        </p:spPr>
        <p:txBody>
          <a:bodyPr lIns="0" tIns="0" rIns="0" bIns="0" rtlCol="0" anchor="t">
            <a:spAutoFit/>
          </a:bodyPr>
          <a:lstStyle/>
          <a:p>
            <a:pPr marL="431797" lvl="1" indent="-215899" algn="just">
              <a:lnSpc>
                <a:spcPts val="2999"/>
              </a:lnSpc>
              <a:buFont typeface="Arial"/>
              <a:buChar char="•"/>
            </a:pPr>
            <a:r>
              <a:rPr lang="en-US" sz="1999">
                <a:solidFill>
                  <a:srgbClr val="000000"/>
                </a:solidFill>
                <a:latin typeface="Lato"/>
                <a:ea typeface="Lato"/>
                <a:cs typeface="Lato"/>
                <a:sym typeface="Lato"/>
              </a:rPr>
              <a:t>Define the disease 'Chronic Myeloid Leukaemia' and explain the underlying pathophysiology, disease pathogenesis, clinical presentations, risk factors (if any) and molecular mechanisms leading to malignant transformation of the disease (Obeagu and Parray, 2026).</a:t>
            </a:r>
          </a:p>
          <a:p>
            <a:pPr marL="431797" lvl="1" indent="-215899" algn="just">
              <a:lnSpc>
                <a:spcPts val="2999"/>
              </a:lnSpc>
              <a:buFont typeface="Arial"/>
              <a:buChar char="•"/>
            </a:pPr>
            <a:r>
              <a:rPr lang="en-US" sz="1999">
                <a:solidFill>
                  <a:srgbClr val="000000"/>
                </a:solidFill>
                <a:latin typeface="Lato"/>
                <a:ea typeface="Lato"/>
                <a:cs typeface="Lato"/>
                <a:sym typeface="Lato"/>
              </a:rPr>
              <a:t>Discuss the investigations, the different stages of the diseases, monitoring and evidence-based treatment strategies extensively as they are recommended in the current UK clinical practice guidelines (Miranda-Galvis et al., 2026).</a:t>
            </a:r>
          </a:p>
          <a:p>
            <a:pPr marL="431797" lvl="1" indent="-215899" algn="just">
              <a:lnSpc>
                <a:spcPts val="2999"/>
              </a:lnSpc>
              <a:buFont typeface="Arial"/>
              <a:buChar char="•"/>
            </a:pPr>
            <a:r>
              <a:rPr lang="en-US" sz="1999">
                <a:solidFill>
                  <a:srgbClr val="000000"/>
                </a:solidFill>
                <a:latin typeface="Lato"/>
                <a:ea typeface="Lato"/>
                <a:cs typeface="Lato"/>
                <a:sym typeface="Lato"/>
              </a:rPr>
              <a:t>Appreciate the physical, psychological, social and economic consequences for patients, families, carers and health services in the context of continuing care and survivorship (Milojkovic et al., 2026).</a:t>
            </a:r>
          </a:p>
          <a:p>
            <a:pPr marL="431797" lvl="1" indent="-215899" algn="just">
              <a:lnSpc>
                <a:spcPts val="2999"/>
              </a:lnSpc>
              <a:buFont typeface="Arial"/>
              <a:buChar char="•"/>
            </a:pPr>
            <a:r>
              <a:rPr lang="en-US" sz="1999">
                <a:solidFill>
                  <a:srgbClr val="000000"/>
                </a:solidFill>
                <a:latin typeface="Lato"/>
                <a:ea typeface="Lato"/>
                <a:cs typeface="Lato"/>
                <a:sym typeface="Lato"/>
              </a:rPr>
              <a:t>Describe the community nurses' role in connection to providing personalised care, medication taking, self-management, multidisciplinary working, learning and education and improving quality of life on a consistent basis (Atallah et al., 2025)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6242545" y="9599843"/>
            <a:ext cx="2045455" cy="687157"/>
            <a:chOff x="0" y="0"/>
            <a:chExt cx="538721" cy="180980"/>
          </a:xfrm>
        </p:grpSpPr>
        <p:sp>
          <p:nvSpPr>
            <p:cNvPr id="3" name="Freeform 3"/>
            <p:cNvSpPr/>
            <p:nvPr/>
          </p:nvSpPr>
          <p:spPr>
            <a:xfrm>
              <a:off x="0" y="0"/>
              <a:ext cx="538721" cy="180980"/>
            </a:xfrm>
            <a:custGeom>
              <a:avLst/>
              <a:gdLst/>
              <a:ahLst/>
              <a:cxnLst/>
              <a:rect l="l" t="t" r="r" b="b"/>
              <a:pathLst>
                <a:path w="538721" h="180980">
                  <a:moveTo>
                    <a:pt x="0" y="0"/>
                  </a:moveTo>
                  <a:lnTo>
                    <a:pt x="538721" y="0"/>
                  </a:lnTo>
                  <a:lnTo>
                    <a:pt x="538721" y="180980"/>
                  </a:lnTo>
                  <a:lnTo>
                    <a:pt x="0" y="180980"/>
                  </a:lnTo>
                  <a:close/>
                </a:path>
              </a:pathLst>
            </a:custGeom>
            <a:solidFill>
              <a:srgbClr val="F8F8F9"/>
            </a:solidFill>
          </p:spPr>
          <p:txBody>
            <a:bodyPr/>
            <a:lstStyle/>
            <a:p>
              <a:endParaRPr lang="en-US"/>
            </a:p>
          </p:txBody>
        </p:sp>
        <p:sp>
          <p:nvSpPr>
            <p:cNvPr id="4" name="TextBox 4"/>
            <p:cNvSpPr txBox="1"/>
            <p:nvPr/>
          </p:nvSpPr>
          <p:spPr>
            <a:xfrm>
              <a:off x="0" y="-38100"/>
              <a:ext cx="538721" cy="219080"/>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a:off x="11016589" y="2494862"/>
            <a:ext cx="5948980" cy="4242882"/>
          </a:xfrm>
          <a:custGeom>
            <a:avLst/>
            <a:gdLst/>
            <a:ahLst/>
            <a:cxnLst/>
            <a:rect l="l" t="t" r="r" b="b"/>
            <a:pathLst>
              <a:path w="5948980" h="4242882">
                <a:moveTo>
                  <a:pt x="0" y="0"/>
                </a:moveTo>
                <a:lnTo>
                  <a:pt x="5948980" y="0"/>
                </a:lnTo>
                <a:lnTo>
                  <a:pt x="5948980" y="4242882"/>
                </a:lnTo>
                <a:lnTo>
                  <a:pt x="0" y="4242882"/>
                </a:lnTo>
                <a:lnTo>
                  <a:pt x="0" y="0"/>
                </a:lnTo>
                <a:close/>
              </a:path>
            </a:pathLst>
          </a:custGeom>
          <a:blipFill>
            <a:blip r:embed="rId3"/>
            <a:stretch>
              <a:fillRect/>
            </a:stretch>
          </a:blipFill>
        </p:spPr>
        <p:txBody>
          <a:bodyPr/>
          <a:lstStyle/>
          <a:p>
            <a:endParaRPr lang="en-US"/>
          </a:p>
        </p:txBody>
      </p:sp>
      <p:sp>
        <p:nvSpPr>
          <p:cNvPr id="8" name="Freeform 8"/>
          <p:cNvSpPr/>
          <p:nvPr/>
        </p:nvSpPr>
        <p:spPr>
          <a:xfrm>
            <a:off x="1762804" y="7190517"/>
            <a:ext cx="7168907" cy="2543806"/>
          </a:xfrm>
          <a:custGeom>
            <a:avLst/>
            <a:gdLst/>
            <a:ahLst/>
            <a:cxnLst/>
            <a:rect l="l" t="t" r="r" b="b"/>
            <a:pathLst>
              <a:path w="7168907" h="2543806">
                <a:moveTo>
                  <a:pt x="0" y="0"/>
                </a:moveTo>
                <a:lnTo>
                  <a:pt x="7168907" y="0"/>
                </a:lnTo>
                <a:lnTo>
                  <a:pt x="7168907" y="2543806"/>
                </a:lnTo>
                <a:lnTo>
                  <a:pt x="0" y="2543806"/>
                </a:lnTo>
                <a:lnTo>
                  <a:pt x="0" y="0"/>
                </a:lnTo>
                <a:close/>
              </a:path>
            </a:pathLst>
          </a:custGeom>
          <a:blipFill>
            <a:blip r:embed="rId4"/>
            <a:stretch>
              <a:fillRect/>
            </a:stretch>
          </a:blipFill>
        </p:spPr>
        <p:txBody>
          <a:bodyPr/>
          <a:lstStyle/>
          <a:p>
            <a:endParaRPr lang="en-US"/>
          </a:p>
        </p:txBody>
      </p:sp>
      <p:sp>
        <p:nvSpPr>
          <p:cNvPr id="9" name="TextBox 9"/>
          <p:cNvSpPr txBox="1"/>
          <p:nvPr/>
        </p:nvSpPr>
        <p:spPr>
          <a:xfrm>
            <a:off x="677955" y="870766"/>
            <a:ext cx="16780449" cy="740524"/>
          </a:xfrm>
          <a:prstGeom prst="rect">
            <a:avLst/>
          </a:prstGeom>
        </p:spPr>
        <p:txBody>
          <a:bodyPr wrap="square" lIns="0" tIns="0" rIns="0" bIns="0" rtlCol="0" anchor="t">
            <a:spAutoFit/>
          </a:bodyPr>
          <a:lstStyle/>
          <a:p>
            <a:pPr algn="l">
              <a:lnSpc>
                <a:spcPts val="5499"/>
              </a:lnSpc>
            </a:pPr>
            <a:r>
              <a:rPr lang="en-US" sz="5499" b="1">
                <a:solidFill>
                  <a:srgbClr val="000000"/>
                </a:solidFill>
                <a:latin typeface="Poppins Bold"/>
                <a:ea typeface="Poppins Bold"/>
                <a:cs typeface="Poppins Bold"/>
                <a:sym typeface="Poppins Bold"/>
              </a:rPr>
              <a:t>What is Chronic Myeloid Leukaemia (CML)?</a:t>
            </a:r>
          </a:p>
        </p:txBody>
      </p:sp>
      <p:sp>
        <p:nvSpPr>
          <p:cNvPr id="10" name="TextBox 10"/>
          <p:cNvSpPr txBox="1"/>
          <p:nvPr/>
        </p:nvSpPr>
        <p:spPr>
          <a:xfrm>
            <a:off x="829596" y="4057550"/>
            <a:ext cx="8542652" cy="2581275"/>
          </a:xfrm>
          <a:prstGeom prst="rect">
            <a:avLst/>
          </a:prstGeom>
        </p:spPr>
        <p:txBody>
          <a:bodyPr lIns="0" tIns="0" rIns="0" bIns="0" rtlCol="0" anchor="t">
            <a:spAutoFit/>
          </a:bodyPr>
          <a:lstStyle/>
          <a:p>
            <a:pPr marL="431797" lvl="1" indent="-215899" algn="just">
              <a:lnSpc>
                <a:spcPts val="2999"/>
              </a:lnSpc>
              <a:buFont typeface="Arial"/>
              <a:buChar char="•"/>
            </a:pPr>
            <a:r>
              <a:rPr lang="en-US" sz="1999">
                <a:solidFill>
                  <a:srgbClr val="000000"/>
                </a:solidFill>
                <a:latin typeface="Lato"/>
                <a:ea typeface="Lato"/>
                <a:cs typeface="Lato"/>
                <a:sym typeface="Lato"/>
              </a:rPr>
              <a:t>Chronic Myeloid Leukaemia is a type of Myeloproliferative Neoplasm that is characterised by uncontrolled growth of abnormal myelocytes in the bone marrow and blood (Schoenbeck et al., 2025).</a:t>
            </a:r>
          </a:p>
          <a:p>
            <a:pPr marL="431797" lvl="1" indent="-215899" algn="just">
              <a:lnSpc>
                <a:spcPts val="2999"/>
              </a:lnSpc>
              <a:buFont typeface="Arial"/>
              <a:buChar char="•"/>
            </a:pPr>
            <a:r>
              <a:rPr lang="en-US" sz="1999">
                <a:solidFill>
                  <a:srgbClr val="000000"/>
                </a:solidFill>
                <a:latin typeface="Lato"/>
                <a:ea typeface="Lato"/>
                <a:cs typeface="Lato"/>
                <a:sym typeface="Lato"/>
              </a:rPr>
              <a:t>It is the formation of the Philadelphia chromosome which led to the formation of BCR-ABL1 fusion gene that continuously instigulates an abnormal activity of tyrosine kinase that promotes uncontrolled cellular proliferation (Aghel and Lipton, 2025).</a:t>
            </a:r>
          </a:p>
        </p:txBody>
      </p:sp>
      <p:sp>
        <p:nvSpPr>
          <p:cNvPr id="11" name="TextBox 11"/>
          <p:cNvSpPr txBox="1"/>
          <p:nvPr/>
        </p:nvSpPr>
        <p:spPr>
          <a:xfrm>
            <a:off x="9523726" y="6994296"/>
            <a:ext cx="8423080" cy="3036152"/>
          </a:xfrm>
          <a:prstGeom prst="rect">
            <a:avLst/>
          </a:prstGeom>
        </p:spPr>
        <p:txBody>
          <a:bodyPr wrap="square" lIns="0" tIns="0" rIns="0" bIns="0" rtlCol="0" anchor="t">
            <a:spAutoFit/>
          </a:bodyPr>
          <a:lstStyle/>
          <a:p>
            <a:pPr marL="431797" lvl="1" indent="-215899" algn="just">
              <a:lnSpc>
                <a:spcPts val="2999"/>
              </a:lnSpc>
              <a:buFont typeface="Arial"/>
              <a:buChar char="•"/>
            </a:pPr>
            <a:r>
              <a:rPr lang="en-US" sz="1999">
                <a:solidFill>
                  <a:srgbClr val="000000"/>
                </a:solidFill>
                <a:latin typeface="Lato"/>
                <a:ea typeface="Lato"/>
                <a:cs typeface="Lato"/>
                <a:sym typeface="Lato"/>
              </a:rPr>
              <a:t>The main affected signs are fatigue, unexplained weight loss, night sweats, splenomegaly, anaemia, early satiety, bruising and a decrease in physical functioning that progresses (Hussain et al., 2025).</a:t>
            </a:r>
          </a:p>
          <a:p>
            <a:pPr marL="431797" lvl="1" indent="-215899" algn="just">
              <a:lnSpc>
                <a:spcPts val="2999"/>
              </a:lnSpc>
              <a:buFont typeface="Arial"/>
              <a:buChar char="•"/>
            </a:pPr>
            <a:r>
              <a:rPr lang="en-US" sz="1999">
                <a:solidFill>
                  <a:srgbClr val="000000"/>
                </a:solidFill>
                <a:latin typeface="Lato"/>
                <a:ea typeface="Lato"/>
                <a:cs typeface="Lato"/>
                <a:sym typeface="Lato"/>
              </a:rPr>
              <a:t>The prognosis changed in a few years with the development of modern tyrosine kinase inhibitors, when targeted therapy, continuous monitoring and personalised long term disease management allowed for almost normal life expectancy (Lugin et al., 2026).</a:t>
            </a:r>
          </a:p>
          <a:p>
            <a:pPr algn="just">
              <a:lnSpc>
                <a:spcPts val="2999"/>
              </a:lnSpc>
            </a:pPr>
            <a:endParaRPr lang="en-US" sz="1999">
              <a:solidFill>
                <a:srgbClr val="000000"/>
              </a:solidFill>
              <a:latin typeface="Lato"/>
              <a:ea typeface="Lato"/>
              <a:cs typeface="Lato"/>
              <a:sym typeface="Lato"/>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6242545" y="9599843"/>
            <a:ext cx="2045455" cy="687157"/>
            <a:chOff x="0" y="0"/>
            <a:chExt cx="538721" cy="180980"/>
          </a:xfrm>
        </p:grpSpPr>
        <p:sp>
          <p:nvSpPr>
            <p:cNvPr id="3" name="Freeform 3"/>
            <p:cNvSpPr/>
            <p:nvPr/>
          </p:nvSpPr>
          <p:spPr>
            <a:xfrm>
              <a:off x="0" y="0"/>
              <a:ext cx="538721" cy="180980"/>
            </a:xfrm>
            <a:custGeom>
              <a:avLst/>
              <a:gdLst/>
              <a:ahLst/>
              <a:cxnLst/>
              <a:rect l="l" t="t" r="r" b="b"/>
              <a:pathLst>
                <a:path w="538721" h="180980">
                  <a:moveTo>
                    <a:pt x="0" y="0"/>
                  </a:moveTo>
                  <a:lnTo>
                    <a:pt x="538721" y="0"/>
                  </a:lnTo>
                  <a:lnTo>
                    <a:pt x="538721" y="180980"/>
                  </a:lnTo>
                  <a:lnTo>
                    <a:pt x="0" y="180980"/>
                  </a:lnTo>
                  <a:close/>
                </a:path>
              </a:pathLst>
            </a:custGeom>
            <a:solidFill>
              <a:srgbClr val="F8F8F9"/>
            </a:solidFill>
          </p:spPr>
          <p:txBody>
            <a:bodyPr/>
            <a:lstStyle/>
            <a:p>
              <a:endParaRPr lang="en-US"/>
            </a:p>
          </p:txBody>
        </p:sp>
        <p:sp>
          <p:nvSpPr>
            <p:cNvPr id="4" name="TextBox 4"/>
            <p:cNvSpPr txBox="1"/>
            <p:nvPr/>
          </p:nvSpPr>
          <p:spPr>
            <a:xfrm>
              <a:off x="0" y="-38100"/>
              <a:ext cx="538721" cy="219080"/>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a:off x="10168613" y="3684461"/>
            <a:ext cx="7538372" cy="4240334"/>
          </a:xfrm>
          <a:custGeom>
            <a:avLst/>
            <a:gdLst/>
            <a:ahLst/>
            <a:cxnLst/>
            <a:rect l="l" t="t" r="r" b="b"/>
            <a:pathLst>
              <a:path w="7538372" h="4240334">
                <a:moveTo>
                  <a:pt x="0" y="0"/>
                </a:moveTo>
                <a:lnTo>
                  <a:pt x="7538373" y="0"/>
                </a:lnTo>
                <a:lnTo>
                  <a:pt x="7538373" y="4240334"/>
                </a:lnTo>
                <a:lnTo>
                  <a:pt x="0" y="4240334"/>
                </a:lnTo>
                <a:lnTo>
                  <a:pt x="0" y="0"/>
                </a:lnTo>
                <a:close/>
              </a:path>
            </a:pathLst>
          </a:custGeom>
          <a:blipFill>
            <a:blip r:embed="rId3"/>
            <a:stretch>
              <a:fillRect/>
            </a:stretch>
          </a:blipFill>
        </p:spPr>
        <p:txBody>
          <a:bodyPr/>
          <a:lstStyle/>
          <a:p>
            <a:endParaRPr lang="en-US"/>
          </a:p>
        </p:txBody>
      </p:sp>
      <p:sp>
        <p:nvSpPr>
          <p:cNvPr id="8" name="TextBox 8"/>
          <p:cNvSpPr txBox="1"/>
          <p:nvPr/>
        </p:nvSpPr>
        <p:spPr>
          <a:xfrm>
            <a:off x="6677357" y="849599"/>
            <a:ext cx="5829300" cy="740524"/>
          </a:xfrm>
          <a:prstGeom prst="rect">
            <a:avLst/>
          </a:prstGeom>
        </p:spPr>
        <p:txBody>
          <a:bodyPr wrap="square" lIns="0" tIns="0" rIns="0" bIns="0" rtlCol="0" anchor="t">
            <a:spAutoFit/>
          </a:bodyPr>
          <a:lstStyle/>
          <a:p>
            <a:pPr algn="l">
              <a:lnSpc>
                <a:spcPts val="5499"/>
              </a:lnSpc>
            </a:pPr>
            <a:r>
              <a:rPr lang="en-IN" sz="5499" b="1">
                <a:solidFill>
                  <a:srgbClr val="000000"/>
                </a:solidFill>
                <a:latin typeface="Poppins Bold"/>
                <a:ea typeface="Poppins Bold"/>
                <a:cs typeface="Poppins Bold"/>
                <a:sym typeface="Poppins Bold"/>
              </a:rPr>
              <a:t>PREVALENCE </a:t>
            </a:r>
            <a:endParaRPr lang="en-US" sz="5499" b="1" dirty="0">
              <a:solidFill>
                <a:srgbClr val="000000"/>
              </a:solidFill>
              <a:latin typeface="Poppins Bold"/>
              <a:ea typeface="Poppins Bold"/>
              <a:cs typeface="Poppins Bold"/>
              <a:sym typeface="Poppins Bold"/>
            </a:endParaRPr>
          </a:p>
        </p:txBody>
      </p:sp>
      <p:sp>
        <p:nvSpPr>
          <p:cNvPr id="9" name="TextBox 9"/>
          <p:cNvSpPr txBox="1"/>
          <p:nvPr/>
        </p:nvSpPr>
        <p:spPr>
          <a:xfrm>
            <a:off x="1028700" y="2743195"/>
            <a:ext cx="7967462" cy="5181600"/>
          </a:xfrm>
          <a:prstGeom prst="rect">
            <a:avLst/>
          </a:prstGeom>
        </p:spPr>
        <p:txBody>
          <a:bodyPr lIns="0" tIns="0" rIns="0" bIns="0" rtlCol="0" anchor="t">
            <a:spAutoFit/>
          </a:bodyPr>
          <a:lstStyle/>
          <a:p>
            <a:pPr marL="431797" lvl="1" indent="-215899" algn="just">
              <a:lnSpc>
                <a:spcPts val="2999"/>
              </a:lnSpc>
              <a:buFont typeface="Arial"/>
              <a:buChar char="•"/>
            </a:pPr>
            <a:r>
              <a:rPr lang="en-US" sz="1999">
                <a:solidFill>
                  <a:srgbClr val="000000"/>
                </a:solidFill>
                <a:latin typeface="Lato"/>
                <a:ea typeface="Lato"/>
                <a:cs typeface="Lato"/>
                <a:sym typeface="Lato"/>
              </a:rPr>
              <a:t>About seven hundred patients are diagnosed with Chronic Myeloid Leukaemia each year in the UK – around one or two cases per 100,000 people per year (Lugin et al., 2025).</a:t>
            </a:r>
          </a:p>
          <a:p>
            <a:pPr marL="431797" lvl="1" indent="-215899" algn="just">
              <a:lnSpc>
                <a:spcPts val="2999"/>
              </a:lnSpc>
              <a:buFont typeface="Arial"/>
              <a:buChar char="•"/>
            </a:pPr>
            <a:r>
              <a:rPr lang="en-US" sz="1999">
                <a:solidFill>
                  <a:srgbClr val="000000"/>
                </a:solidFill>
                <a:latin typeface="Lato"/>
                <a:ea typeface="Lato"/>
                <a:cs typeface="Lato"/>
                <a:sym typeface="Lato"/>
              </a:rPr>
              <a:t>Chronic Myeloid Leukaemia mainly develops in older people, commonly aged over sixty years, but sometimes younger people do have Chronic Myeloid Leukaemia with different clinical characteristics and outcomes (Omran et al., 2025).</a:t>
            </a:r>
          </a:p>
          <a:p>
            <a:pPr marL="431797" lvl="1" indent="-215899" algn="just">
              <a:lnSpc>
                <a:spcPts val="2999"/>
              </a:lnSpc>
              <a:buFont typeface="Arial"/>
              <a:buChar char="•"/>
            </a:pPr>
            <a:r>
              <a:rPr lang="en-US" sz="1999">
                <a:solidFill>
                  <a:srgbClr val="000000"/>
                </a:solidFill>
                <a:latin typeface="Lato"/>
                <a:ea typeface="Lato"/>
                <a:cs typeface="Lato"/>
                <a:sym typeface="Lato"/>
              </a:rPr>
              <a:t>Five-year survival rates skyrocketed after the introduction of tyrosine kinase inhibitors, and are now above ninety percent in many developed healthcare systems worldwide (Kır et al., 2026).</a:t>
            </a:r>
          </a:p>
          <a:p>
            <a:pPr marL="431797" lvl="1" indent="-215899" algn="just">
              <a:lnSpc>
                <a:spcPts val="2999"/>
              </a:lnSpc>
              <a:buFont typeface="Arial"/>
              <a:buChar char="•"/>
            </a:pPr>
            <a:r>
              <a:rPr lang="en-US" sz="1999">
                <a:solidFill>
                  <a:srgbClr val="000000"/>
                </a:solidFill>
                <a:latin typeface="Lato"/>
                <a:ea typeface="Lato"/>
                <a:cs typeface="Lato"/>
                <a:sym typeface="Lato"/>
              </a:rPr>
              <a:t>Graphs should show trends in incidence, age distribution, survival gains and important benchmarks of therapeutic achievements in demonstrating the progress made in recent decades around the world (Veltmaat and Cortes, 2024).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6242545" y="9599843"/>
            <a:ext cx="2045455" cy="687157"/>
            <a:chOff x="0" y="0"/>
            <a:chExt cx="538721" cy="180980"/>
          </a:xfrm>
        </p:grpSpPr>
        <p:sp>
          <p:nvSpPr>
            <p:cNvPr id="3" name="Freeform 3"/>
            <p:cNvSpPr/>
            <p:nvPr/>
          </p:nvSpPr>
          <p:spPr>
            <a:xfrm>
              <a:off x="0" y="0"/>
              <a:ext cx="538721" cy="180980"/>
            </a:xfrm>
            <a:custGeom>
              <a:avLst/>
              <a:gdLst/>
              <a:ahLst/>
              <a:cxnLst/>
              <a:rect l="l" t="t" r="r" b="b"/>
              <a:pathLst>
                <a:path w="538721" h="180980">
                  <a:moveTo>
                    <a:pt x="0" y="0"/>
                  </a:moveTo>
                  <a:lnTo>
                    <a:pt x="538721" y="0"/>
                  </a:lnTo>
                  <a:lnTo>
                    <a:pt x="538721" y="180980"/>
                  </a:lnTo>
                  <a:lnTo>
                    <a:pt x="0" y="180980"/>
                  </a:lnTo>
                  <a:close/>
                </a:path>
              </a:pathLst>
            </a:custGeom>
            <a:solidFill>
              <a:srgbClr val="F8F8F9"/>
            </a:solidFill>
          </p:spPr>
          <p:txBody>
            <a:bodyPr/>
            <a:lstStyle/>
            <a:p>
              <a:endParaRPr lang="en-US"/>
            </a:p>
          </p:txBody>
        </p:sp>
        <p:sp>
          <p:nvSpPr>
            <p:cNvPr id="4" name="TextBox 4"/>
            <p:cNvSpPr txBox="1"/>
            <p:nvPr/>
          </p:nvSpPr>
          <p:spPr>
            <a:xfrm>
              <a:off x="0" y="-38100"/>
              <a:ext cx="538721" cy="21908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5400000">
            <a:off x="15156742" y="7566323"/>
            <a:ext cx="2671840" cy="2686417"/>
          </a:xfrm>
          <a:custGeom>
            <a:avLst/>
            <a:gdLst/>
            <a:ahLst/>
            <a:cxnLst/>
            <a:rect l="l" t="t" r="r" b="b"/>
            <a:pathLst>
              <a:path w="2671840" h="1462225">
                <a:moveTo>
                  <a:pt x="0" y="0"/>
                </a:moveTo>
                <a:lnTo>
                  <a:pt x="2671840" y="0"/>
                </a:lnTo>
                <a:lnTo>
                  <a:pt x="2671840" y="1462226"/>
                </a:lnTo>
                <a:lnTo>
                  <a:pt x="0" y="146222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dirty="0"/>
          </a:p>
        </p:txBody>
      </p:sp>
      <p:sp>
        <p:nvSpPr>
          <p:cNvPr id="6" name="Freeform 6"/>
          <p:cNvSpPr/>
          <p:nvPr/>
        </p:nvSpPr>
        <p:spPr>
          <a:xfrm>
            <a:off x="38329" y="8724069"/>
            <a:ext cx="2671840" cy="1462225"/>
          </a:xfrm>
          <a:custGeom>
            <a:avLst/>
            <a:gdLst/>
            <a:ahLst/>
            <a:cxnLst/>
            <a:rect l="l" t="t" r="r" b="b"/>
            <a:pathLst>
              <a:path w="2671840" h="1462225">
                <a:moveTo>
                  <a:pt x="0" y="0"/>
                </a:moveTo>
                <a:lnTo>
                  <a:pt x="2671840" y="0"/>
                </a:lnTo>
                <a:lnTo>
                  <a:pt x="2671840" y="1462225"/>
                </a:lnTo>
                <a:lnTo>
                  <a:pt x="0" y="146222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8" name="TextBox 8"/>
          <p:cNvSpPr txBox="1"/>
          <p:nvPr/>
        </p:nvSpPr>
        <p:spPr>
          <a:xfrm>
            <a:off x="2710169" y="1296525"/>
            <a:ext cx="13624987" cy="740524"/>
          </a:xfrm>
          <a:prstGeom prst="rect">
            <a:avLst/>
          </a:prstGeom>
        </p:spPr>
        <p:txBody>
          <a:bodyPr wrap="square" lIns="0" tIns="0" rIns="0" bIns="0" rtlCol="0" anchor="t">
            <a:spAutoFit/>
          </a:bodyPr>
          <a:lstStyle/>
          <a:p>
            <a:pPr algn="l">
              <a:lnSpc>
                <a:spcPts val="5499"/>
              </a:lnSpc>
            </a:pPr>
            <a:r>
              <a:rPr lang="en-US" sz="5499" b="1">
                <a:solidFill>
                  <a:srgbClr val="000000"/>
                </a:solidFill>
                <a:latin typeface="Poppins Bold"/>
                <a:ea typeface="Poppins Bold"/>
                <a:cs typeface="Poppins Bold"/>
                <a:sym typeface="Poppins Bold"/>
              </a:rPr>
              <a:t>Economic and Social Burden</a:t>
            </a:r>
          </a:p>
        </p:txBody>
      </p:sp>
      <p:sp>
        <p:nvSpPr>
          <p:cNvPr id="9" name="TextBox 9"/>
          <p:cNvSpPr txBox="1"/>
          <p:nvPr/>
        </p:nvSpPr>
        <p:spPr>
          <a:xfrm>
            <a:off x="1914476" y="2673512"/>
            <a:ext cx="12377763" cy="4575035"/>
          </a:xfrm>
          <a:prstGeom prst="rect">
            <a:avLst/>
          </a:prstGeom>
        </p:spPr>
        <p:txBody>
          <a:bodyPr wrap="square" lIns="0" tIns="0" rIns="0" bIns="0" rtlCol="0" anchor="t">
            <a:spAutoFit/>
          </a:bodyPr>
          <a:lstStyle/>
          <a:p>
            <a:pPr marL="431797" lvl="1" indent="-215899" algn="just">
              <a:lnSpc>
                <a:spcPts val="2999"/>
              </a:lnSpc>
              <a:buFont typeface="Arial"/>
              <a:buChar char="•"/>
            </a:pPr>
            <a:r>
              <a:rPr lang="en-US" sz="1999" dirty="0">
                <a:solidFill>
                  <a:srgbClr val="000000"/>
                </a:solidFill>
                <a:latin typeface="Lato"/>
                <a:ea typeface="Lato"/>
                <a:cs typeface="Lato"/>
                <a:sym typeface="Lato"/>
              </a:rPr>
              <a:t>The chronic phase of Myeloid </a:t>
            </a:r>
            <a:r>
              <a:rPr lang="en-US" sz="1999" dirty="0" err="1">
                <a:solidFill>
                  <a:srgbClr val="000000"/>
                </a:solidFill>
                <a:latin typeface="Lato"/>
                <a:ea typeface="Lato"/>
                <a:cs typeface="Lato"/>
                <a:sym typeface="Lato"/>
              </a:rPr>
              <a:t>Leukaemia</a:t>
            </a:r>
            <a:r>
              <a:rPr lang="en-US" sz="1999" dirty="0">
                <a:solidFill>
                  <a:srgbClr val="000000"/>
                </a:solidFill>
                <a:latin typeface="Lato"/>
                <a:ea typeface="Lato"/>
                <a:cs typeface="Lato"/>
                <a:sym typeface="Lato"/>
              </a:rPr>
              <a:t> places a significant burden on the National Health Service in terms of ongoing drug monitoring, specialist clinic visits, admissions to hospital and other supportive healthcare (Walsh et al., 2025).</a:t>
            </a:r>
          </a:p>
          <a:p>
            <a:pPr marL="431797" lvl="1" indent="-215899" algn="just">
              <a:lnSpc>
                <a:spcPts val="2999"/>
              </a:lnSpc>
              <a:buFont typeface="Arial"/>
              <a:buChar char="•"/>
            </a:pPr>
            <a:r>
              <a:rPr lang="en-US" sz="1999" dirty="0">
                <a:solidFill>
                  <a:srgbClr val="000000"/>
                </a:solidFill>
                <a:latin typeface="Lato"/>
                <a:ea typeface="Lato"/>
                <a:cs typeface="Lato"/>
                <a:sym typeface="Lato"/>
              </a:rPr>
              <a:t>Ongoing treatment often negatively affects patients' employment status, productivity, financial status, insurance issues, and/or dependence on family members (Ahmed et al., 2022)..</a:t>
            </a:r>
          </a:p>
          <a:p>
            <a:pPr marL="431797" lvl="1" indent="-215899" algn="just">
              <a:lnSpc>
                <a:spcPts val="2999"/>
              </a:lnSpc>
              <a:buFont typeface="Arial"/>
              <a:buChar char="•"/>
            </a:pPr>
            <a:r>
              <a:rPr lang="en-US" sz="1999" dirty="0">
                <a:solidFill>
                  <a:srgbClr val="000000"/>
                </a:solidFill>
                <a:latin typeface="Lato"/>
                <a:ea typeface="Lato"/>
                <a:cs typeface="Lato"/>
                <a:sym typeface="Lato"/>
              </a:rPr>
              <a:t>Psychological issues such as anxiety, depression, uncertainty and emotional distress, along with fear of the progression of the disease, have a significant impact on overall wellbeing and satisfaction with life (</a:t>
            </a:r>
            <a:r>
              <a:rPr lang="en-US" sz="1999" dirty="0" err="1">
                <a:solidFill>
                  <a:srgbClr val="000000"/>
                </a:solidFill>
                <a:latin typeface="Lato"/>
                <a:ea typeface="Lato"/>
                <a:cs typeface="Lato"/>
                <a:sym typeface="Lato"/>
              </a:rPr>
              <a:t>Blanco</a:t>
            </a:r>
            <a:r>
              <a:rPr lang="en-US" sz="1999" dirty="0">
                <a:solidFill>
                  <a:srgbClr val="000000"/>
                </a:solidFill>
                <a:latin typeface="Lato"/>
                <a:ea typeface="Lato"/>
                <a:cs typeface="Lato"/>
                <a:sym typeface="Lato"/>
              </a:rPr>
              <a:t> Sánchez et al., 2023).</a:t>
            </a:r>
          </a:p>
          <a:p>
            <a:pPr marL="431797" lvl="1" indent="-215899" algn="just">
              <a:lnSpc>
                <a:spcPts val="2999"/>
              </a:lnSpc>
              <a:buFont typeface="Arial"/>
              <a:buChar char="•"/>
            </a:pPr>
            <a:r>
              <a:rPr lang="en-US" sz="1999" dirty="0">
                <a:solidFill>
                  <a:srgbClr val="000000"/>
                </a:solidFill>
                <a:latin typeface="Lato"/>
                <a:ea typeface="Lato"/>
                <a:cs typeface="Lato"/>
                <a:sym typeface="Lato"/>
              </a:rPr>
              <a:t>Combined medical, emotional, financial and community needs require multidisciplinary interventions, all of which should be taken into consideration when evaluating physical symptoms, psychological distress and social limitation (</a:t>
            </a:r>
            <a:r>
              <a:rPr lang="en-US" sz="1999" dirty="0" err="1">
                <a:solidFill>
                  <a:srgbClr val="000000"/>
                </a:solidFill>
                <a:latin typeface="Lato"/>
                <a:ea typeface="Lato"/>
                <a:cs typeface="Lato"/>
                <a:sym typeface="Lato"/>
              </a:rPr>
              <a:t>Leyfman</a:t>
            </a:r>
            <a:r>
              <a:rPr lang="en-US" sz="1999" dirty="0">
                <a:solidFill>
                  <a:srgbClr val="000000"/>
                </a:solidFill>
                <a:latin typeface="Lato"/>
                <a:ea typeface="Lato"/>
                <a:cs typeface="Lato"/>
                <a:sym typeface="Lato"/>
              </a:rPr>
              <a:t> et al., 2026).</a:t>
            </a:r>
          </a:p>
          <a:p>
            <a:pPr algn="just">
              <a:lnSpc>
                <a:spcPts val="2999"/>
              </a:lnSpc>
            </a:pPr>
            <a:endParaRPr lang="en-US" sz="1999" dirty="0">
              <a:solidFill>
                <a:srgbClr val="000000"/>
              </a:solidFill>
              <a:latin typeface="Lato"/>
              <a:ea typeface="Lato"/>
              <a:cs typeface="Lato"/>
              <a:sym typeface="Lato"/>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6242545" y="9599843"/>
            <a:ext cx="2045455" cy="687157"/>
            <a:chOff x="0" y="0"/>
            <a:chExt cx="538721" cy="180980"/>
          </a:xfrm>
        </p:grpSpPr>
        <p:sp>
          <p:nvSpPr>
            <p:cNvPr id="3" name="Freeform 3"/>
            <p:cNvSpPr/>
            <p:nvPr/>
          </p:nvSpPr>
          <p:spPr>
            <a:xfrm>
              <a:off x="0" y="0"/>
              <a:ext cx="538721" cy="180980"/>
            </a:xfrm>
            <a:custGeom>
              <a:avLst/>
              <a:gdLst/>
              <a:ahLst/>
              <a:cxnLst/>
              <a:rect l="l" t="t" r="r" b="b"/>
              <a:pathLst>
                <a:path w="538721" h="180980">
                  <a:moveTo>
                    <a:pt x="0" y="0"/>
                  </a:moveTo>
                  <a:lnTo>
                    <a:pt x="538721" y="0"/>
                  </a:lnTo>
                  <a:lnTo>
                    <a:pt x="538721" y="180980"/>
                  </a:lnTo>
                  <a:lnTo>
                    <a:pt x="0" y="180980"/>
                  </a:lnTo>
                  <a:close/>
                </a:path>
              </a:pathLst>
            </a:custGeom>
            <a:solidFill>
              <a:srgbClr val="F8F8F9"/>
            </a:solidFill>
          </p:spPr>
          <p:txBody>
            <a:bodyPr/>
            <a:lstStyle/>
            <a:p>
              <a:endParaRPr lang="en-US"/>
            </a:p>
          </p:txBody>
        </p:sp>
        <p:sp>
          <p:nvSpPr>
            <p:cNvPr id="4" name="TextBox 4"/>
            <p:cNvSpPr txBox="1"/>
            <p:nvPr/>
          </p:nvSpPr>
          <p:spPr>
            <a:xfrm>
              <a:off x="0" y="-38100"/>
              <a:ext cx="538721" cy="219080"/>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a:off x="11515649" y="3461103"/>
            <a:ext cx="6118065" cy="4379202"/>
          </a:xfrm>
          <a:custGeom>
            <a:avLst/>
            <a:gdLst/>
            <a:ahLst/>
            <a:cxnLst/>
            <a:rect l="l" t="t" r="r" b="b"/>
            <a:pathLst>
              <a:path w="6118065" h="4306485">
                <a:moveTo>
                  <a:pt x="0" y="0"/>
                </a:moveTo>
                <a:lnTo>
                  <a:pt x="6118065" y="0"/>
                </a:lnTo>
                <a:lnTo>
                  <a:pt x="6118065" y="4306485"/>
                </a:lnTo>
                <a:lnTo>
                  <a:pt x="0" y="4306485"/>
                </a:lnTo>
                <a:lnTo>
                  <a:pt x="0" y="0"/>
                </a:lnTo>
                <a:close/>
              </a:path>
            </a:pathLst>
          </a:custGeom>
          <a:blipFill>
            <a:blip r:embed="rId3"/>
            <a:stretch>
              <a:fillRect t="-3274" b="-3274"/>
            </a:stretch>
          </a:blipFill>
        </p:spPr>
        <p:txBody>
          <a:bodyPr/>
          <a:lstStyle/>
          <a:p>
            <a:endParaRPr lang="en-US"/>
          </a:p>
        </p:txBody>
      </p:sp>
      <p:sp>
        <p:nvSpPr>
          <p:cNvPr id="8" name="TextBox 8"/>
          <p:cNvSpPr txBox="1"/>
          <p:nvPr/>
        </p:nvSpPr>
        <p:spPr>
          <a:xfrm>
            <a:off x="2594982" y="1329263"/>
            <a:ext cx="11979700" cy="740524"/>
          </a:xfrm>
          <a:prstGeom prst="rect">
            <a:avLst/>
          </a:prstGeom>
        </p:spPr>
        <p:txBody>
          <a:bodyPr wrap="square" lIns="0" tIns="0" rIns="0" bIns="0" rtlCol="0" anchor="t">
            <a:spAutoFit/>
          </a:bodyPr>
          <a:lstStyle/>
          <a:p>
            <a:pPr algn="l">
              <a:lnSpc>
                <a:spcPts val="5499"/>
              </a:lnSpc>
            </a:pPr>
            <a:r>
              <a:rPr lang="en-US" sz="5499" b="1">
                <a:solidFill>
                  <a:srgbClr val="000000"/>
                </a:solidFill>
                <a:latin typeface="Poppins Bold"/>
                <a:ea typeface="Poppins Bold"/>
                <a:cs typeface="Poppins Bold"/>
                <a:sym typeface="Poppins Bold"/>
              </a:rPr>
              <a:t>Diagnosis and Initial Assessment</a:t>
            </a:r>
          </a:p>
        </p:txBody>
      </p:sp>
      <p:sp>
        <p:nvSpPr>
          <p:cNvPr id="9" name="TextBox 9"/>
          <p:cNvSpPr txBox="1"/>
          <p:nvPr/>
        </p:nvSpPr>
        <p:spPr>
          <a:xfrm>
            <a:off x="83760" y="5973801"/>
            <a:ext cx="10349553" cy="2266711"/>
          </a:xfrm>
          <a:prstGeom prst="rect">
            <a:avLst/>
          </a:prstGeom>
        </p:spPr>
        <p:txBody>
          <a:bodyPr wrap="square" lIns="0" tIns="0" rIns="0" bIns="0" rtlCol="0" anchor="t">
            <a:spAutoFit/>
          </a:bodyPr>
          <a:lstStyle/>
          <a:p>
            <a:pPr marL="431797" lvl="1" indent="-215899" algn="just">
              <a:lnSpc>
                <a:spcPts val="2999"/>
              </a:lnSpc>
              <a:buFont typeface="Arial"/>
              <a:buChar char="•"/>
            </a:pPr>
            <a:r>
              <a:rPr lang="en-US" sz="1999">
                <a:solidFill>
                  <a:srgbClr val="000000"/>
                </a:solidFill>
                <a:latin typeface="Lato"/>
                <a:ea typeface="Lato"/>
                <a:cs typeface="Lato"/>
                <a:sym typeface="Lato"/>
              </a:rPr>
              <a:t>Stage the disease as chronic, accelerated or blast; this puts into perspective a treatment outcome, intensity, monitoring frequency, and prognosis for the patient (Lixia et al., 2025).</a:t>
            </a:r>
          </a:p>
          <a:p>
            <a:pPr marL="431797" lvl="1" indent="-215899" algn="just">
              <a:lnSpc>
                <a:spcPts val="2999"/>
              </a:lnSpc>
              <a:buFont typeface="Arial"/>
              <a:buChar char="•"/>
            </a:pPr>
            <a:r>
              <a:rPr lang="en-US" sz="1999">
                <a:solidFill>
                  <a:srgbClr val="000000"/>
                </a:solidFill>
                <a:latin typeface="Lato"/>
                <a:ea typeface="Lato"/>
                <a:cs typeface="Lato"/>
                <a:sym typeface="Lato"/>
              </a:rPr>
              <a:t>Diagnostic pathway diagrams should illustrate a sequence of investigations allowing diagnosis, timely appropriate referrals and evidence-based timely treatment of patients in a good manner (Saydam et al., 2022).</a:t>
            </a:r>
          </a:p>
        </p:txBody>
      </p:sp>
      <p:sp>
        <p:nvSpPr>
          <p:cNvPr id="10" name="TextBox 10"/>
          <p:cNvSpPr txBox="1"/>
          <p:nvPr/>
        </p:nvSpPr>
        <p:spPr>
          <a:xfrm>
            <a:off x="0" y="3383993"/>
            <a:ext cx="10349553" cy="2266711"/>
          </a:xfrm>
          <a:prstGeom prst="rect">
            <a:avLst/>
          </a:prstGeom>
        </p:spPr>
        <p:txBody>
          <a:bodyPr wrap="square" lIns="0" tIns="0" rIns="0" bIns="0" rtlCol="0" anchor="t">
            <a:spAutoFit/>
          </a:bodyPr>
          <a:lstStyle/>
          <a:p>
            <a:pPr marL="431797" lvl="1" indent="-215899" algn="just">
              <a:lnSpc>
                <a:spcPts val="2999"/>
              </a:lnSpc>
              <a:buFont typeface="Arial"/>
              <a:buChar char="•"/>
            </a:pPr>
            <a:r>
              <a:rPr lang="en-US" sz="1999">
                <a:solidFill>
                  <a:srgbClr val="000000"/>
                </a:solidFill>
                <a:latin typeface="Lato"/>
                <a:ea typeface="Lato"/>
                <a:cs typeface="Lato"/>
                <a:sym typeface="Lato"/>
              </a:rPr>
              <a:t>Diagnosis starts with the Full Blood Count, and peripheral blood film examination will show an increased number of immature “myeloid” cells and leukocytosis (Hollenbach et al., 2024).</a:t>
            </a:r>
          </a:p>
          <a:p>
            <a:pPr marL="431797" lvl="1" indent="-215899" algn="just">
              <a:lnSpc>
                <a:spcPts val="2999"/>
              </a:lnSpc>
              <a:buFont typeface="Arial"/>
              <a:buChar char="•"/>
            </a:pPr>
            <a:r>
              <a:rPr lang="en-US" sz="1999">
                <a:solidFill>
                  <a:srgbClr val="000000"/>
                </a:solidFill>
                <a:latin typeface="Lato"/>
                <a:ea typeface="Lato"/>
                <a:cs typeface="Lato"/>
                <a:sym typeface="Lato"/>
              </a:rPr>
              <a:t>Diagnosis can be confirmed and molecular disease characteristics accurately established by bone marrow biopsy, cytogenetic analysis and BCR-ABL1 polymerase chain reaction testing (Barge et al.,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6242545" y="9599843"/>
            <a:ext cx="2045455" cy="687157"/>
            <a:chOff x="0" y="0"/>
            <a:chExt cx="538721" cy="180980"/>
          </a:xfrm>
        </p:grpSpPr>
        <p:sp>
          <p:nvSpPr>
            <p:cNvPr id="3" name="Freeform 3"/>
            <p:cNvSpPr/>
            <p:nvPr/>
          </p:nvSpPr>
          <p:spPr>
            <a:xfrm>
              <a:off x="0" y="0"/>
              <a:ext cx="538721" cy="180980"/>
            </a:xfrm>
            <a:custGeom>
              <a:avLst/>
              <a:gdLst/>
              <a:ahLst/>
              <a:cxnLst/>
              <a:rect l="l" t="t" r="r" b="b"/>
              <a:pathLst>
                <a:path w="538721" h="180980">
                  <a:moveTo>
                    <a:pt x="0" y="0"/>
                  </a:moveTo>
                  <a:lnTo>
                    <a:pt x="538721" y="0"/>
                  </a:lnTo>
                  <a:lnTo>
                    <a:pt x="538721" y="180980"/>
                  </a:lnTo>
                  <a:lnTo>
                    <a:pt x="0" y="180980"/>
                  </a:lnTo>
                  <a:close/>
                </a:path>
              </a:pathLst>
            </a:custGeom>
            <a:solidFill>
              <a:srgbClr val="F8F8F9"/>
            </a:solidFill>
          </p:spPr>
          <p:txBody>
            <a:bodyPr/>
            <a:lstStyle/>
            <a:p>
              <a:endParaRPr lang="en-US"/>
            </a:p>
          </p:txBody>
        </p:sp>
        <p:sp>
          <p:nvSpPr>
            <p:cNvPr id="4" name="TextBox 4"/>
            <p:cNvSpPr txBox="1"/>
            <p:nvPr/>
          </p:nvSpPr>
          <p:spPr>
            <a:xfrm>
              <a:off x="0" y="-38100"/>
              <a:ext cx="538721" cy="21908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5349040" y="8527187"/>
            <a:ext cx="2671840" cy="1462225"/>
          </a:xfrm>
          <a:custGeom>
            <a:avLst/>
            <a:gdLst/>
            <a:ahLst/>
            <a:cxnLst/>
            <a:rect l="l" t="t" r="r" b="b"/>
            <a:pathLst>
              <a:path w="2671840" h="1462225">
                <a:moveTo>
                  <a:pt x="0" y="0"/>
                </a:moveTo>
                <a:lnTo>
                  <a:pt x="2671840" y="0"/>
                </a:lnTo>
                <a:lnTo>
                  <a:pt x="2671840" y="1462226"/>
                </a:lnTo>
                <a:lnTo>
                  <a:pt x="0" y="146222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p:cNvSpPr/>
          <p:nvPr/>
        </p:nvSpPr>
        <p:spPr>
          <a:xfrm>
            <a:off x="15317505" y="297587"/>
            <a:ext cx="2671840" cy="1462225"/>
          </a:xfrm>
          <a:custGeom>
            <a:avLst/>
            <a:gdLst/>
            <a:ahLst/>
            <a:cxnLst/>
            <a:rect l="l" t="t" r="r" b="b"/>
            <a:pathLst>
              <a:path w="2671840" h="1462225">
                <a:moveTo>
                  <a:pt x="0" y="0"/>
                </a:moveTo>
                <a:lnTo>
                  <a:pt x="2671840" y="0"/>
                </a:lnTo>
                <a:lnTo>
                  <a:pt x="2671840" y="1462226"/>
                </a:lnTo>
                <a:lnTo>
                  <a:pt x="0" y="146222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7" name="Freeform 7"/>
          <p:cNvSpPr/>
          <p:nvPr/>
        </p:nvSpPr>
        <p:spPr>
          <a:xfrm>
            <a:off x="1028700" y="3453537"/>
            <a:ext cx="9911528" cy="4061683"/>
          </a:xfrm>
          <a:custGeom>
            <a:avLst/>
            <a:gdLst/>
            <a:ahLst/>
            <a:cxnLst/>
            <a:rect l="l" t="t" r="r" b="b"/>
            <a:pathLst>
              <a:path w="9911528" h="4061683">
                <a:moveTo>
                  <a:pt x="0" y="0"/>
                </a:moveTo>
                <a:lnTo>
                  <a:pt x="9911528" y="0"/>
                </a:lnTo>
                <a:lnTo>
                  <a:pt x="9911528" y="4061683"/>
                </a:lnTo>
                <a:lnTo>
                  <a:pt x="0" y="4061683"/>
                </a:lnTo>
                <a:lnTo>
                  <a:pt x="0" y="0"/>
                </a:lnTo>
                <a:close/>
              </a:path>
            </a:pathLst>
          </a:custGeom>
          <a:blipFill>
            <a:blip r:embed="rId4"/>
            <a:stretch>
              <a:fillRect/>
            </a:stretch>
          </a:blipFill>
        </p:spPr>
        <p:txBody>
          <a:bodyPr/>
          <a:lstStyle/>
          <a:p>
            <a:endParaRPr lang="en-US"/>
          </a:p>
        </p:txBody>
      </p:sp>
      <p:sp>
        <p:nvSpPr>
          <p:cNvPr id="8" name="Freeform 8"/>
          <p:cNvSpPr/>
          <p:nvPr/>
        </p:nvSpPr>
        <p:spPr>
          <a:xfrm>
            <a:off x="11208704" y="2504892"/>
            <a:ext cx="6780641" cy="6349871"/>
          </a:xfrm>
          <a:custGeom>
            <a:avLst/>
            <a:gdLst/>
            <a:ahLst/>
            <a:cxnLst/>
            <a:rect l="l" t="t" r="r" b="b"/>
            <a:pathLst>
              <a:path w="6780641" h="6349871">
                <a:moveTo>
                  <a:pt x="0" y="0"/>
                </a:moveTo>
                <a:lnTo>
                  <a:pt x="6780641" y="0"/>
                </a:lnTo>
                <a:lnTo>
                  <a:pt x="6780641" y="6349872"/>
                </a:lnTo>
                <a:lnTo>
                  <a:pt x="0" y="6349872"/>
                </a:lnTo>
                <a:lnTo>
                  <a:pt x="0" y="0"/>
                </a:lnTo>
                <a:close/>
              </a:path>
            </a:pathLst>
          </a:custGeom>
          <a:blipFill>
            <a:blip r:embed="rId5"/>
            <a:stretch>
              <a:fillRect/>
            </a:stretch>
          </a:blipFill>
        </p:spPr>
        <p:txBody>
          <a:bodyPr/>
          <a:lstStyle/>
          <a:p>
            <a:endParaRPr lang="en-US"/>
          </a:p>
        </p:txBody>
      </p:sp>
      <p:sp>
        <p:nvSpPr>
          <p:cNvPr id="9" name="TextBox 9"/>
          <p:cNvSpPr txBox="1"/>
          <p:nvPr/>
        </p:nvSpPr>
        <p:spPr>
          <a:xfrm>
            <a:off x="1028700" y="1504983"/>
            <a:ext cx="6446969" cy="1473200"/>
          </a:xfrm>
          <a:prstGeom prst="rect">
            <a:avLst/>
          </a:prstGeom>
        </p:spPr>
        <p:txBody>
          <a:bodyPr lIns="0" tIns="0" rIns="0" bIns="0" rtlCol="0" anchor="t">
            <a:spAutoFit/>
          </a:bodyPr>
          <a:lstStyle/>
          <a:p>
            <a:pPr algn="l">
              <a:lnSpc>
                <a:spcPts val="5499"/>
              </a:lnSpc>
            </a:pPr>
            <a:r>
              <a:rPr lang="en-US" sz="5499" b="1">
                <a:solidFill>
                  <a:srgbClr val="000000"/>
                </a:solidFill>
                <a:latin typeface="Poppins Bold"/>
                <a:ea typeface="Poppins Bold"/>
                <a:cs typeface="Poppins Bold"/>
                <a:sym typeface="Poppins Bold"/>
              </a:rPr>
              <a:t>Treatment in the United Kingdom</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6242545" y="9599843"/>
            <a:ext cx="2045455" cy="687157"/>
            <a:chOff x="0" y="0"/>
            <a:chExt cx="538721" cy="180980"/>
          </a:xfrm>
        </p:grpSpPr>
        <p:sp>
          <p:nvSpPr>
            <p:cNvPr id="3" name="Freeform 3"/>
            <p:cNvSpPr/>
            <p:nvPr/>
          </p:nvSpPr>
          <p:spPr>
            <a:xfrm>
              <a:off x="0" y="0"/>
              <a:ext cx="538721" cy="180980"/>
            </a:xfrm>
            <a:custGeom>
              <a:avLst/>
              <a:gdLst/>
              <a:ahLst/>
              <a:cxnLst/>
              <a:rect l="l" t="t" r="r" b="b"/>
              <a:pathLst>
                <a:path w="538721" h="180980">
                  <a:moveTo>
                    <a:pt x="0" y="0"/>
                  </a:moveTo>
                  <a:lnTo>
                    <a:pt x="538721" y="0"/>
                  </a:lnTo>
                  <a:lnTo>
                    <a:pt x="538721" y="180980"/>
                  </a:lnTo>
                  <a:lnTo>
                    <a:pt x="0" y="180980"/>
                  </a:lnTo>
                  <a:close/>
                </a:path>
              </a:pathLst>
            </a:custGeom>
            <a:solidFill>
              <a:srgbClr val="F8F8F9"/>
            </a:solidFill>
          </p:spPr>
          <p:txBody>
            <a:bodyPr/>
            <a:lstStyle/>
            <a:p>
              <a:endParaRPr lang="en-US"/>
            </a:p>
          </p:txBody>
        </p:sp>
        <p:sp>
          <p:nvSpPr>
            <p:cNvPr id="4" name="TextBox 4"/>
            <p:cNvSpPr txBox="1"/>
            <p:nvPr/>
          </p:nvSpPr>
          <p:spPr>
            <a:xfrm>
              <a:off x="0" y="-38100"/>
              <a:ext cx="538721" cy="219080"/>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a:off x="10963701" y="3982471"/>
            <a:ext cx="6983796" cy="4207737"/>
          </a:xfrm>
          <a:custGeom>
            <a:avLst/>
            <a:gdLst/>
            <a:ahLst/>
            <a:cxnLst/>
            <a:rect l="l" t="t" r="r" b="b"/>
            <a:pathLst>
              <a:path w="6983796" h="4207737">
                <a:moveTo>
                  <a:pt x="0" y="0"/>
                </a:moveTo>
                <a:lnTo>
                  <a:pt x="6983796" y="0"/>
                </a:lnTo>
                <a:lnTo>
                  <a:pt x="6983796" y="4207738"/>
                </a:lnTo>
                <a:lnTo>
                  <a:pt x="0" y="4207738"/>
                </a:lnTo>
                <a:lnTo>
                  <a:pt x="0" y="0"/>
                </a:lnTo>
                <a:close/>
              </a:path>
            </a:pathLst>
          </a:custGeom>
          <a:blipFill>
            <a:blip r:embed="rId3"/>
            <a:stretch>
              <a:fillRect/>
            </a:stretch>
          </a:blipFill>
        </p:spPr>
        <p:txBody>
          <a:bodyPr/>
          <a:lstStyle/>
          <a:p>
            <a:endParaRPr lang="en-US"/>
          </a:p>
        </p:txBody>
      </p:sp>
      <p:sp>
        <p:nvSpPr>
          <p:cNvPr id="8" name="TextBox 8"/>
          <p:cNvSpPr txBox="1"/>
          <p:nvPr/>
        </p:nvSpPr>
        <p:spPr>
          <a:xfrm>
            <a:off x="1350938" y="1356268"/>
            <a:ext cx="15272793" cy="740524"/>
          </a:xfrm>
          <a:prstGeom prst="rect">
            <a:avLst/>
          </a:prstGeom>
        </p:spPr>
        <p:txBody>
          <a:bodyPr wrap="square" lIns="0" tIns="0" rIns="0" bIns="0" rtlCol="0" anchor="t">
            <a:spAutoFit/>
          </a:bodyPr>
          <a:lstStyle/>
          <a:p>
            <a:pPr algn="l">
              <a:lnSpc>
                <a:spcPts val="5499"/>
              </a:lnSpc>
            </a:pPr>
            <a:r>
              <a:rPr lang="en-US" sz="5499" b="1">
                <a:solidFill>
                  <a:srgbClr val="000000"/>
                </a:solidFill>
                <a:latin typeface="Poppins Bold"/>
                <a:ea typeface="Poppins Bold"/>
                <a:cs typeface="Poppins Bold"/>
                <a:sym typeface="Poppins Bold"/>
              </a:rPr>
              <a:t>Long-Term Management (UK Guidance)</a:t>
            </a:r>
          </a:p>
        </p:txBody>
      </p:sp>
      <p:sp>
        <p:nvSpPr>
          <p:cNvPr id="9" name="TextBox 9"/>
          <p:cNvSpPr txBox="1"/>
          <p:nvPr/>
        </p:nvSpPr>
        <p:spPr>
          <a:xfrm>
            <a:off x="1" y="6086339"/>
            <a:ext cx="10344435" cy="2651431"/>
          </a:xfrm>
          <a:prstGeom prst="rect">
            <a:avLst/>
          </a:prstGeom>
        </p:spPr>
        <p:txBody>
          <a:bodyPr wrap="square" lIns="0" tIns="0" rIns="0" bIns="0" rtlCol="0" anchor="t">
            <a:spAutoFit/>
          </a:bodyPr>
          <a:lstStyle/>
          <a:p>
            <a:pPr marL="431797" lvl="1" indent="-215899" algn="just">
              <a:lnSpc>
                <a:spcPts val="2999"/>
              </a:lnSpc>
              <a:buFont typeface="Arial"/>
              <a:buChar char="•"/>
            </a:pPr>
            <a:r>
              <a:rPr lang="en-US" sz="1999">
                <a:solidFill>
                  <a:srgbClr val="000000"/>
                </a:solidFill>
                <a:latin typeface="Lato"/>
                <a:ea typeface="Lato"/>
                <a:cs typeface="Lato"/>
                <a:sym typeface="Lato"/>
              </a:rPr>
              <a:t>Molecular response is tested by regular BCR-ABL1 polymerase chain reaction monitoring which allows for early detection of therapist failure as well as evidence informed therapeutic decision making throughout long term follow up (Zhang and Li, 2025).</a:t>
            </a:r>
          </a:p>
          <a:p>
            <a:pPr marL="431797" lvl="1" indent="-215899" algn="just">
              <a:lnSpc>
                <a:spcPts val="2999"/>
              </a:lnSpc>
              <a:buFont typeface="Arial"/>
              <a:buChar char="•"/>
            </a:pPr>
            <a:r>
              <a:rPr lang="en-US" sz="1999">
                <a:solidFill>
                  <a:srgbClr val="000000"/>
                </a:solidFill>
                <a:latin typeface="Lato"/>
                <a:ea typeface="Lato"/>
                <a:cs typeface="Lato"/>
                <a:sym typeface="Lato"/>
              </a:rPr>
              <a:t>Community nurses prioritise compliance with medication, encourage healthy living, infection prevention, increased vaccination, and identify medication-related issues that necessitate urgent clinical oversight (Shaffie et al., 2025).</a:t>
            </a:r>
          </a:p>
          <a:p>
            <a:pPr algn="just">
              <a:lnSpc>
                <a:spcPts val="2999"/>
              </a:lnSpc>
            </a:pPr>
            <a:endParaRPr lang="en-US" sz="1999">
              <a:solidFill>
                <a:srgbClr val="000000"/>
              </a:solidFill>
              <a:latin typeface="Lato"/>
              <a:ea typeface="Lato"/>
              <a:cs typeface="Lato"/>
              <a:sym typeface="Lato"/>
            </a:endParaRPr>
          </a:p>
        </p:txBody>
      </p:sp>
      <p:sp>
        <p:nvSpPr>
          <p:cNvPr id="10" name="TextBox 10"/>
          <p:cNvSpPr txBox="1"/>
          <p:nvPr/>
        </p:nvSpPr>
        <p:spPr>
          <a:xfrm>
            <a:off x="0" y="3817784"/>
            <a:ext cx="10344436" cy="2651431"/>
          </a:xfrm>
          <a:prstGeom prst="rect">
            <a:avLst/>
          </a:prstGeom>
        </p:spPr>
        <p:txBody>
          <a:bodyPr wrap="square" lIns="0" tIns="0" rIns="0" bIns="0" rtlCol="0" anchor="t">
            <a:spAutoFit/>
          </a:bodyPr>
          <a:lstStyle/>
          <a:p>
            <a:pPr marL="431797" lvl="1" indent="-215899" algn="just">
              <a:lnSpc>
                <a:spcPts val="2999"/>
              </a:lnSpc>
              <a:buFont typeface="Arial"/>
              <a:buChar char="•"/>
            </a:pPr>
            <a:r>
              <a:rPr lang="en-US" sz="1999">
                <a:solidFill>
                  <a:srgbClr val="000000"/>
                </a:solidFill>
                <a:latin typeface="Lato"/>
                <a:ea typeface="Lato"/>
                <a:cs typeface="Lato"/>
                <a:sym typeface="Lato"/>
              </a:rPr>
              <a:t>Annual multidisciplinary reviews involving haematologists, general practitioners, pharmacists, psychologists, and community nurses optimise holistic, coordinated, personalised long-term patient care effectively (Mulas et al., 2024).</a:t>
            </a:r>
          </a:p>
          <a:p>
            <a:pPr marL="431797" lvl="1" indent="-215899" algn="just">
              <a:lnSpc>
                <a:spcPts val="2999"/>
              </a:lnSpc>
              <a:buFont typeface="Arial"/>
              <a:buChar char="•"/>
            </a:pPr>
            <a:r>
              <a:rPr lang="en-US" sz="1999">
                <a:solidFill>
                  <a:srgbClr val="000000"/>
                </a:solidFill>
                <a:latin typeface="Lato"/>
                <a:ea typeface="Lato"/>
                <a:cs typeface="Lato"/>
                <a:sym typeface="Lato"/>
              </a:rPr>
              <a:t>Patient education, patient supported self-management, shared decision-making, and regular psychosocial support have a far-reaching positive impact upon adherence, confidence, quality of life, and long term health (Wegge et al., 2026).</a:t>
            </a:r>
          </a:p>
          <a:p>
            <a:pPr algn="just">
              <a:lnSpc>
                <a:spcPts val="2999"/>
              </a:lnSpc>
            </a:pPr>
            <a:endParaRPr lang="en-US" sz="1999">
              <a:solidFill>
                <a:srgbClr val="000000"/>
              </a:solidFill>
              <a:latin typeface="Lato"/>
              <a:ea typeface="Lato"/>
              <a:cs typeface="Lato"/>
              <a:sym typeface="Lat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6242545" y="9599843"/>
            <a:ext cx="2045455" cy="687157"/>
            <a:chOff x="0" y="0"/>
            <a:chExt cx="538721" cy="180980"/>
          </a:xfrm>
        </p:grpSpPr>
        <p:sp>
          <p:nvSpPr>
            <p:cNvPr id="3" name="Freeform 3"/>
            <p:cNvSpPr/>
            <p:nvPr/>
          </p:nvSpPr>
          <p:spPr>
            <a:xfrm>
              <a:off x="0" y="0"/>
              <a:ext cx="538721" cy="180980"/>
            </a:xfrm>
            <a:custGeom>
              <a:avLst/>
              <a:gdLst/>
              <a:ahLst/>
              <a:cxnLst/>
              <a:rect l="l" t="t" r="r" b="b"/>
              <a:pathLst>
                <a:path w="538721" h="180980">
                  <a:moveTo>
                    <a:pt x="0" y="0"/>
                  </a:moveTo>
                  <a:lnTo>
                    <a:pt x="538721" y="0"/>
                  </a:lnTo>
                  <a:lnTo>
                    <a:pt x="538721" y="180980"/>
                  </a:lnTo>
                  <a:lnTo>
                    <a:pt x="0" y="180980"/>
                  </a:lnTo>
                  <a:close/>
                </a:path>
              </a:pathLst>
            </a:custGeom>
            <a:solidFill>
              <a:srgbClr val="F8F8F9"/>
            </a:solidFill>
          </p:spPr>
          <p:txBody>
            <a:bodyPr/>
            <a:lstStyle/>
            <a:p>
              <a:endParaRPr lang="en-US"/>
            </a:p>
          </p:txBody>
        </p:sp>
        <p:sp>
          <p:nvSpPr>
            <p:cNvPr id="4" name="TextBox 4"/>
            <p:cNvSpPr txBox="1"/>
            <p:nvPr/>
          </p:nvSpPr>
          <p:spPr>
            <a:xfrm>
              <a:off x="0" y="-38100"/>
              <a:ext cx="538721" cy="219080"/>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a:off x="12066440" y="2196008"/>
            <a:ext cx="6007502" cy="7359879"/>
          </a:xfrm>
          <a:custGeom>
            <a:avLst/>
            <a:gdLst/>
            <a:ahLst/>
            <a:cxnLst/>
            <a:rect l="l" t="t" r="r" b="b"/>
            <a:pathLst>
              <a:path w="6007502" h="7359879">
                <a:moveTo>
                  <a:pt x="0" y="0"/>
                </a:moveTo>
                <a:lnTo>
                  <a:pt x="6007502" y="0"/>
                </a:lnTo>
                <a:lnTo>
                  <a:pt x="6007502" y="7359879"/>
                </a:lnTo>
                <a:lnTo>
                  <a:pt x="0" y="7359879"/>
                </a:lnTo>
                <a:lnTo>
                  <a:pt x="0" y="0"/>
                </a:lnTo>
                <a:close/>
              </a:path>
            </a:pathLst>
          </a:custGeom>
          <a:blipFill>
            <a:blip r:embed="rId3"/>
            <a:stretch>
              <a:fillRect/>
            </a:stretch>
          </a:blipFill>
        </p:spPr>
        <p:txBody>
          <a:bodyPr/>
          <a:lstStyle/>
          <a:p>
            <a:endParaRPr lang="en-US"/>
          </a:p>
        </p:txBody>
      </p:sp>
      <p:sp>
        <p:nvSpPr>
          <p:cNvPr id="8" name="TextBox 8"/>
          <p:cNvSpPr txBox="1"/>
          <p:nvPr/>
        </p:nvSpPr>
        <p:spPr>
          <a:xfrm>
            <a:off x="1028700" y="1119886"/>
            <a:ext cx="13453091" cy="1445845"/>
          </a:xfrm>
          <a:prstGeom prst="rect">
            <a:avLst/>
          </a:prstGeom>
        </p:spPr>
        <p:txBody>
          <a:bodyPr wrap="square" lIns="0" tIns="0" rIns="0" bIns="0" rtlCol="0" anchor="t">
            <a:spAutoFit/>
          </a:bodyPr>
          <a:lstStyle/>
          <a:p>
            <a:pPr algn="l">
              <a:lnSpc>
                <a:spcPts val="5499"/>
              </a:lnSpc>
            </a:pPr>
            <a:r>
              <a:rPr lang="en-US" sz="5499" b="1">
                <a:solidFill>
                  <a:srgbClr val="000000"/>
                </a:solidFill>
                <a:latin typeface="Poppins Bold"/>
                <a:ea typeface="Poppins Bold"/>
                <a:cs typeface="Poppins Bold"/>
                <a:sym typeface="Poppins Bold"/>
              </a:rPr>
              <a:t>Comorbidities and Complications</a:t>
            </a:r>
          </a:p>
          <a:p>
            <a:pPr algn="l">
              <a:lnSpc>
                <a:spcPts val="5499"/>
              </a:lnSpc>
            </a:pPr>
            <a:endParaRPr lang="en-US" sz="5499" b="1">
              <a:solidFill>
                <a:srgbClr val="000000"/>
              </a:solidFill>
              <a:latin typeface="Poppins Bold"/>
              <a:ea typeface="Poppins Bold"/>
              <a:cs typeface="Poppins Bold"/>
              <a:sym typeface="Poppins Bold"/>
            </a:endParaRPr>
          </a:p>
        </p:txBody>
      </p:sp>
      <p:sp>
        <p:nvSpPr>
          <p:cNvPr id="9" name="TextBox 9"/>
          <p:cNvSpPr txBox="1"/>
          <p:nvPr/>
        </p:nvSpPr>
        <p:spPr>
          <a:xfrm>
            <a:off x="1028700" y="3442625"/>
            <a:ext cx="10555817" cy="4810125"/>
          </a:xfrm>
          <a:prstGeom prst="rect">
            <a:avLst/>
          </a:prstGeom>
        </p:spPr>
        <p:txBody>
          <a:bodyPr lIns="0" tIns="0" rIns="0" bIns="0" rtlCol="0" anchor="t">
            <a:spAutoFit/>
          </a:bodyPr>
          <a:lstStyle/>
          <a:p>
            <a:pPr marL="431797" lvl="1" indent="-215899" algn="just">
              <a:lnSpc>
                <a:spcPts val="2999"/>
              </a:lnSpc>
              <a:buFont typeface="Arial"/>
              <a:buChar char="•"/>
            </a:pPr>
            <a:r>
              <a:rPr lang="en-US" sz="1999" dirty="0">
                <a:solidFill>
                  <a:srgbClr val="000000"/>
                </a:solidFill>
                <a:latin typeface="Lato"/>
                <a:ea typeface="Lato"/>
                <a:cs typeface="Lato"/>
                <a:sym typeface="Lato"/>
              </a:rPr>
              <a:t>Co-morbidities, such as cardiovascular and diabetes, hypertension, renal dysfunction, and depression, are common and significantly impact treatment and monitoring considerations, and long term outcomes in people with diabetes (Atallah et al., 2025).</a:t>
            </a:r>
          </a:p>
          <a:p>
            <a:pPr marL="431797" lvl="1" indent="-215899" algn="just">
              <a:lnSpc>
                <a:spcPts val="2999"/>
              </a:lnSpc>
              <a:buFont typeface="Arial"/>
              <a:buChar char="•"/>
            </a:pPr>
            <a:r>
              <a:rPr lang="en-US" sz="1999" dirty="0">
                <a:solidFill>
                  <a:srgbClr val="000000"/>
                </a:solidFill>
                <a:latin typeface="Lato"/>
                <a:ea typeface="Lato"/>
                <a:cs typeface="Lato"/>
                <a:sym typeface="Lato"/>
              </a:rPr>
              <a:t>Tyrosine kinase inhibitors can also induce cardiovascular complications, pleural effusion, liver toxicity, cytopenias and gastrointestinal toxicities that necessitate comprehensive clinical monitoring in a multi-disciplinary setting (Shahrin et al., 2022).</a:t>
            </a:r>
          </a:p>
          <a:p>
            <a:pPr marL="431797" lvl="1" indent="-215899" algn="just">
              <a:lnSpc>
                <a:spcPts val="2999"/>
              </a:lnSpc>
              <a:buFont typeface="Arial"/>
              <a:buChar char="•"/>
            </a:pPr>
            <a:r>
              <a:rPr lang="en-US" sz="1999" dirty="0">
                <a:solidFill>
                  <a:srgbClr val="000000"/>
                </a:solidFill>
                <a:latin typeface="Lato"/>
                <a:ea typeface="Lato"/>
                <a:cs typeface="Lato"/>
                <a:sym typeface="Lato"/>
              </a:rPr>
              <a:t>The challenge with comorbid conditions is that therapeutic decision-making is complex with careful risk-benefit assessment of the treatment, including its benefits, risks, patient preference, and quality-of-life issues, being vitally important (</a:t>
            </a:r>
            <a:r>
              <a:rPr lang="en-US" sz="1999" dirty="0" err="1">
                <a:solidFill>
                  <a:srgbClr val="000000"/>
                </a:solidFill>
                <a:latin typeface="Lato"/>
                <a:ea typeface="Lato"/>
                <a:cs typeface="Lato"/>
                <a:sym typeface="Lato"/>
              </a:rPr>
              <a:t>Obeagu</a:t>
            </a:r>
            <a:r>
              <a:rPr lang="en-US" sz="1999" dirty="0">
                <a:solidFill>
                  <a:srgbClr val="000000"/>
                </a:solidFill>
                <a:latin typeface="Lato"/>
                <a:ea typeface="Lato"/>
                <a:cs typeface="Lato"/>
                <a:sym typeface="Lato"/>
              </a:rPr>
              <a:t> and </a:t>
            </a:r>
            <a:r>
              <a:rPr lang="en-US" sz="1999" dirty="0" err="1">
                <a:solidFill>
                  <a:srgbClr val="000000"/>
                </a:solidFill>
                <a:latin typeface="Lato"/>
                <a:ea typeface="Lato"/>
                <a:cs typeface="Lato"/>
                <a:sym typeface="Lato"/>
              </a:rPr>
              <a:t>Parray</a:t>
            </a:r>
            <a:r>
              <a:rPr lang="en-US" sz="1999" dirty="0">
                <a:solidFill>
                  <a:srgbClr val="000000"/>
                </a:solidFill>
                <a:latin typeface="Lato"/>
                <a:ea typeface="Lato"/>
                <a:cs typeface="Lato"/>
                <a:sym typeface="Lato"/>
              </a:rPr>
              <a:t>, 2026).</a:t>
            </a:r>
          </a:p>
          <a:p>
            <a:pPr marL="431797" lvl="1" indent="-215899" algn="just">
              <a:lnSpc>
                <a:spcPts val="2999"/>
              </a:lnSpc>
              <a:buFont typeface="Arial"/>
              <a:buChar char="•"/>
            </a:pPr>
            <a:r>
              <a:rPr lang="en-US" sz="1999" dirty="0">
                <a:solidFill>
                  <a:srgbClr val="000000"/>
                </a:solidFill>
                <a:latin typeface="Lato"/>
                <a:ea typeface="Lato"/>
                <a:cs typeface="Lato"/>
                <a:sym typeface="Lato"/>
              </a:rPr>
              <a:t>Community nurses ensure that potentially complicated situations are detected early, ensure multi-disciplinary referrals are made, assist with medication compliance and advocate for full care that includes for this complex group of people, complex physical and psychological healthcare needs (Miranda-Galvis et al., 2026).</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6242545" y="9599843"/>
            <a:ext cx="2045455" cy="687157"/>
            <a:chOff x="0" y="0"/>
            <a:chExt cx="538721" cy="180980"/>
          </a:xfrm>
        </p:grpSpPr>
        <p:sp>
          <p:nvSpPr>
            <p:cNvPr id="3" name="Freeform 3"/>
            <p:cNvSpPr/>
            <p:nvPr/>
          </p:nvSpPr>
          <p:spPr>
            <a:xfrm>
              <a:off x="0" y="0"/>
              <a:ext cx="538721" cy="180980"/>
            </a:xfrm>
            <a:custGeom>
              <a:avLst/>
              <a:gdLst/>
              <a:ahLst/>
              <a:cxnLst/>
              <a:rect l="l" t="t" r="r" b="b"/>
              <a:pathLst>
                <a:path w="538721" h="180980">
                  <a:moveTo>
                    <a:pt x="0" y="0"/>
                  </a:moveTo>
                  <a:lnTo>
                    <a:pt x="538721" y="0"/>
                  </a:lnTo>
                  <a:lnTo>
                    <a:pt x="538721" y="180980"/>
                  </a:lnTo>
                  <a:lnTo>
                    <a:pt x="0" y="180980"/>
                  </a:lnTo>
                  <a:close/>
                </a:path>
              </a:pathLst>
            </a:custGeom>
            <a:solidFill>
              <a:srgbClr val="F8F8F9"/>
            </a:solidFill>
          </p:spPr>
          <p:txBody>
            <a:bodyPr/>
            <a:lstStyle/>
            <a:p>
              <a:endParaRPr lang="en-US"/>
            </a:p>
          </p:txBody>
        </p:sp>
        <p:sp>
          <p:nvSpPr>
            <p:cNvPr id="4" name="TextBox 4"/>
            <p:cNvSpPr txBox="1"/>
            <p:nvPr/>
          </p:nvSpPr>
          <p:spPr>
            <a:xfrm>
              <a:off x="0" y="-38100"/>
              <a:ext cx="538721" cy="219080"/>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10779322" y="2318627"/>
            <a:ext cx="7281216" cy="7281216"/>
          </a:xfrm>
          <a:custGeom>
            <a:avLst/>
            <a:gdLst/>
            <a:ahLst/>
            <a:cxnLst/>
            <a:rect l="l" t="t" r="r" b="b"/>
            <a:pathLst>
              <a:path w="7281216" h="7281216">
                <a:moveTo>
                  <a:pt x="0" y="0"/>
                </a:moveTo>
                <a:lnTo>
                  <a:pt x="7281216" y="0"/>
                </a:lnTo>
                <a:lnTo>
                  <a:pt x="7281216" y="7281216"/>
                </a:lnTo>
                <a:lnTo>
                  <a:pt x="0" y="7281216"/>
                </a:lnTo>
                <a:lnTo>
                  <a:pt x="0" y="0"/>
                </a:lnTo>
                <a:close/>
              </a:path>
            </a:pathLst>
          </a:custGeom>
          <a:blipFill>
            <a:blip r:embed="rId3"/>
            <a:stretch>
              <a:fillRect/>
            </a:stretch>
          </a:blipFill>
        </p:spPr>
        <p:txBody>
          <a:bodyPr/>
          <a:lstStyle/>
          <a:p>
            <a:endParaRPr lang="en-US"/>
          </a:p>
        </p:txBody>
      </p:sp>
      <p:sp>
        <p:nvSpPr>
          <p:cNvPr id="7" name="TextBox 7"/>
          <p:cNvSpPr txBox="1"/>
          <p:nvPr/>
        </p:nvSpPr>
        <p:spPr>
          <a:xfrm>
            <a:off x="7544178" y="687157"/>
            <a:ext cx="8965821" cy="740524"/>
          </a:xfrm>
          <a:prstGeom prst="rect">
            <a:avLst/>
          </a:prstGeom>
        </p:spPr>
        <p:txBody>
          <a:bodyPr wrap="square" lIns="0" tIns="0" rIns="0" bIns="0" rtlCol="0" anchor="t">
            <a:spAutoFit/>
          </a:bodyPr>
          <a:lstStyle/>
          <a:p>
            <a:pPr algn="l">
              <a:lnSpc>
                <a:spcPts val="5499"/>
              </a:lnSpc>
            </a:pPr>
            <a:r>
              <a:rPr lang="en-US" sz="5499" b="1">
                <a:solidFill>
                  <a:srgbClr val="000000"/>
                </a:solidFill>
                <a:latin typeface="Poppins Bold"/>
                <a:ea typeface="Poppins Bold"/>
                <a:cs typeface="Poppins Bold"/>
                <a:sym typeface="Poppins Bold"/>
              </a:rPr>
              <a:t>Prevention</a:t>
            </a:r>
          </a:p>
        </p:txBody>
      </p:sp>
      <p:sp>
        <p:nvSpPr>
          <p:cNvPr id="8" name="TextBox 8"/>
          <p:cNvSpPr txBox="1"/>
          <p:nvPr/>
        </p:nvSpPr>
        <p:spPr>
          <a:xfrm>
            <a:off x="976847" y="3405737"/>
            <a:ext cx="8115300" cy="6498702"/>
          </a:xfrm>
          <a:prstGeom prst="rect">
            <a:avLst/>
          </a:prstGeom>
        </p:spPr>
        <p:txBody>
          <a:bodyPr lIns="0" tIns="0" rIns="0" bIns="0" rtlCol="0" anchor="t">
            <a:spAutoFit/>
          </a:bodyPr>
          <a:lstStyle/>
          <a:p>
            <a:pPr marL="431797" lvl="1" indent="-215899" algn="just">
              <a:lnSpc>
                <a:spcPts val="2999"/>
              </a:lnSpc>
              <a:buFont typeface="Arial"/>
              <a:buChar char="•"/>
            </a:pPr>
            <a:r>
              <a:rPr lang="en-US" sz="1999" dirty="0">
                <a:solidFill>
                  <a:srgbClr val="000000"/>
                </a:solidFill>
                <a:latin typeface="Lato"/>
                <a:ea typeface="Lato"/>
                <a:cs typeface="Lato"/>
                <a:sym typeface="Lato"/>
              </a:rPr>
              <a:t>Unlike many other cancer forms today, there are few definitive modifiable risk factors for Chronic Myeloid </a:t>
            </a:r>
            <a:r>
              <a:rPr lang="en-US" sz="1999" dirty="0" err="1">
                <a:solidFill>
                  <a:srgbClr val="000000"/>
                </a:solidFill>
                <a:latin typeface="Lato"/>
                <a:ea typeface="Lato"/>
                <a:cs typeface="Lato"/>
                <a:sym typeface="Lato"/>
              </a:rPr>
              <a:t>Leukaemia</a:t>
            </a:r>
            <a:r>
              <a:rPr lang="en-US" sz="1999" dirty="0">
                <a:solidFill>
                  <a:srgbClr val="000000"/>
                </a:solidFill>
                <a:latin typeface="Lato"/>
                <a:ea typeface="Lato"/>
                <a:cs typeface="Lato"/>
                <a:sym typeface="Lato"/>
              </a:rPr>
              <a:t> (</a:t>
            </a:r>
            <a:r>
              <a:rPr lang="en-US" sz="1999" dirty="0" err="1">
                <a:solidFill>
                  <a:srgbClr val="000000"/>
                </a:solidFill>
                <a:latin typeface="Lato"/>
                <a:ea typeface="Lato"/>
                <a:cs typeface="Lato"/>
                <a:sym typeface="Lato"/>
              </a:rPr>
              <a:t>Milojkovic</a:t>
            </a:r>
            <a:r>
              <a:rPr lang="en-US" sz="1999" dirty="0">
                <a:solidFill>
                  <a:srgbClr val="000000"/>
                </a:solidFill>
                <a:latin typeface="Lato"/>
                <a:ea typeface="Lato"/>
                <a:cs typeface="Lato"/>
                <a:sym typeface="Lato"/>
              </a:rPr>
              <a:t> et al., 2026).</a:t>
            </a:r>
          </a:p>
          <a:p>
            <a:pPr marL="431797" lvl="1" indent="-215899" algn="just">
              <a:lnSpc>
                <a:spcPts val="2999"/>
              </a:lnSpc>
              <a:buFont typeface="Arial"/>
              <a:buChar char="•"/>
            </a:pPr>
            <a:r>
              <a:rPr lang="en-US" sz="1999" dirty="0">
                <a:solidFill>
                  <a:srgbClr val="000000"/>
                </a:solidFill>
                <a:latin typeface="Lato"/>
                <a:ea typeface="Lato"/>
                <a:cs typeface="Lato"/>
                <a:sym typeface="Lato"/>
              </a:rPr>
              <a:t>The speed of diagnosis and prompt commencement of therapy greatly enhance the long term clinical outcomes and can be facilitated by the early recognition of signs and symptoms and prompt referral to the general practitioner, and timely diagnostic investigations (Atallah et al., 2025).</a:t>
            </a:r>
          </a:p>
          <a:p>
            <a:pPr marL="431797" lvl="1" indent="-215899" algn="just">
              <a:lnSpc>
                <a:spcPts val="2999"/>
              </a:lnSpc>
              <a:buFont typeface="Arial"/>
              <a:buChar char="•"/>
            </a:pPr>
            <a:r>
              <a:rPr lang="en-US" sz="1999" dirty="0">
                <a:solidFill>
                  <a:srgbClr val="000000"/>
                </a:solidFill>
                <a:latin typeface="Lato"/>
                <a:ea typeface="Lato"/>
                <a:cs typeface="Lato"/>
                <a:sym typeface="Lato"/>
              </a:rPr>
              <a:t>Limited preventative evidence is available but </a:t>
            </a:r>
            <a:r>
              <a:rPr lang="en-US" sz="1999" dirty="0" err="1">
                <a:solidFill>
                  <a:srgbClr val="000000"/>
                </a:solidFill>
                <a:latin typeface="Lato"/>
                <a:ea typeface="Lato"/>
                <a:cs typeface="Lato"/>
                <a:sym typeface="Lato"/>
              </a:rPr>
              <a:t>minimising</a:t>
            </a:r>
            <a:r>
              <a:rPr lang="en-US" sz="1999" dirty="0">
                <a:solidFill>
                  <a:srgbClr val="000000"/>
                </a:solidFill>
                <a:latin typeface="Lato"/>
                <a:ea typeface="Lato"/>
                <a:cs typeface="Lato"/>
                <a:sym typeface="Lato"/>
              </a:rPr>
              <a:t> unnecessary occupational chemical exposure is a sensible precautionary measure as is avoiding excessive </a:t>
            </a:r>
            <a:r>
              <a:rPr lang="en-US" sz="1999" dirty="0" err="1">
                <a:solidFill>
                  <a:srgbClr val="000000"/>
                </a:solidFill>
                <a:latin typeface="Lato"/>
                <a:ea typeface="Lato"/>
                <a:cs typeface="Lato"/>
                <a:sym typeface="Lato"/>
              </a:rPr>
              <a:t>ionising</a:t>
            </a:r>
            <a:r>
              <a:rPr lang="en-US" sz="1999" dirty="0">
                <a:solidFill>
                  <a:srgbClr val="000000"/>
                </a:solidFill>
                <a:latin typeface="Lato"/>
                <a:ea typeface="Lato"/>
                <a:cs typeface="Lato"/>
                <a:sym typeface="Lato"/>
              </a:rPr>
              <a:t> radiation (Schoenbeck et al., 2025).</a:t>
            </a:r>
          </a:p>
          <a:p>
            <a:pPr marL="431797" lvl="1" indent="-215899" algn="just">
              <a:lnSpc>
                <a:spcPts val="2999"/>
              </a:lnSpc>
              <a:buFont typeface="Arial"/>
              <a:buChar char="•"/>
            </a:pPr>
            <a:r>
              <a:rPr lang="en-US" sz="1999" dirty="0">
                <a:solidFill>
                  <a:srgbClr val="000000"/>
                </a:solidFill>
                <a:latin typeface="Lato"/>
                <a:ea typeface="Lato"/>
                <a:cs typeface="Lato"/>
                <a:sym typeface="Lato"/>
              </a:rPr>
              <a:t>Healthy lifestyle </a:t>
            </a:r>
            <a:r>
              <a:rPr lang="en-US" sz="1999" dirty="0" err="1">
                <a:solidFill>
                  <a:srgbClr val="000000"/>
                </a:solidFill>
                <a:latin typeface="Lato"/>
                <a:ea typeface="Lato"/>
                <a:cs typeface="Lato"/>
                <a:sym typeface="Lato"/>
              </a:rPr>
              <a:t>behaviours</a:t>
            </a:r>
            <a:r>
              <a:rPr lang="en-US" sz="1999" dirty="0">
                <a:solidFill>
                  <a:srgbClr val="000000"/>
                </a:solidFill>
                <a:latin typeface="Lato"/>
                <a:ea typeface="Lato"/>
                <a:cs typeface="Lato"/>
                <a:sym typeface="Lato"/>
              </a:rPr>
              <a:t>, as well as frequent health care access and a greater awareness make illness easier to identify early and help maintain wellbeing and positive survivorship experiences (</a:t>
            </a:r>
            <a:r>
              <a:rPr lang="en-US" sz="1999" dirty="0" err="1">
                <a:solidFill>
                  <a:srgbClr val="000000"/>
                </a:solidFill>
                <a:latin typeface="Lato"/>
                <a:ea typeface="Lato"/>
                <a:cs typeface="Lato"/>
                <a:sym typeface="Lato"/>
              </a:rPr>
              <a:t>Aghel</a:t>
            </a:r>
            <a:r>
              <a:rPr lang="en-US" sz="1999" dirty="0">
                <a:solidFill>
                  <a:srgbClr val="000000"/>
                </a:solidFill>
                <a:latin typeface="Lato"/>
                <a:ea typeface="Lato"/>
                <a:cs typeface="Lato"/>
                <a:sym typeface="Lato"/>
              </a:rPr>
              <a:t> and Lipton, 2025).</a:t>
            </a:r>
          </a:p>
          <a:p>
            <a:pPr algn="just">
              <a:lnSpc>
                <a:spcPts val="2999"/>
              </a:lnSpc>
            </a:pPr>
            <a:endParaRPr lang="en-US" sz="1999" dirty="0">
              <a:solidFill>
                <a:srgbClr val="000000"/>
              </a:solidFill>
              <a:latin typeface="Lato"/>
              <a:ea typeface="Lato"/>
              <a:cs typeface="Lato"/>
              <a:sym typeface="Lato"/>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6242545" y="9599843"/>
            <a:ext cx="2045455" cy="687157"/>
            <a:chOff x="0" y="0"/>
            <a:chExt cx="538721" cy="180980"/>
          </a:xfrm>
        </p:grpSpPr>
        <p:sp>
          <p:nvSpPr>
            <p:cNvPr id="3" name="Freeform 3"/>
            <p:cNvSpPr/>
            <p:nvPr/>
          </p:nvSpPr>
          <p:spPr>
            <a:xfrm>
              <a:off x="0" y="0"/>
              <a:ext cx="538721" cy="180980"/>
            </a:xfrm>
            <a:custGeom>
              <a:avLst/>
              <a:gdLst/>
              <a:ahLst/>
              <a:cxnLst/>
              <a:rect l="l" t="t" r="r" b="b"/>
              <a:pathLst>
                <a:path w="538721" h="180980">
                  <a:moveTo>
                    <a:pt x="0" y="0"/>
                  </a:moveTo>
                  <a:lnTo>
                    <a:pt x="538721" y="0"/>
                  </a:lnTo>
                  <a:lnTo>
                    <a:pt x="538721" y="180980"/>
                  </a:lnTo>
                  <a:lnTo>
                    <a:pt x="0" y="180980"/>
                  </a:lnTo>
                  <a:close/>
                </a:path>
              </a:pathLst>
            </a:custGeom>
            <a:solidFill>
              <a:srgbClr val="F8F8F9"/>
            </a:solidFill>
          </p:spPr>
          <p:txBody>
            <a:bodyPr/>
            <a:lstStyle/>
            <a:p>
              <a:endParaRPr lang="en-US"/>
            </a:p>
          </p:txBody>
        </p:sp>
        <p:sp>
          <p:nvSpPr>
            <p:cNvPr id="4" name="TextBox 4"/>
            <p:cNvSpPr txBox="1"/>
            <p:nvPr/>
          </p:nvSpPr>
          <p:spPr>
            <a:xfrm>
              <a:off x="0" y="-38100"/>
              <a:ext cx="538721" cy="219080"/>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a:off x="1028700" y="3481746"/>
            <a:ext cx="10523737" cy="5045442"/>
          </a:xfrm>
          <a:custGeom>
            <a:avLst/>
            <a:gdLst/>
            <a:ahLst/>
            <a:cxnLst/>
            <a:rect l="l" t="t" r="r" b="b"/>
            <a:pathLst>
              <a:path w="10523737" h="5045442">
                <a:moveTo>
                  <a:pt x="0" y="0"/>
                </a:moveTo>
                <a:lnTo>
                  <a:pt x="10523737" y="0"/>
                </a:lnTo>
                <a:lnTo>
                  <a:pt x="10523737" y="5045441"/>
                </a:lnTo>
                <a:lnTo>
                  <a:pt x="0" y="5045441"/>
                </a:lnTo>
                <a:lnTo>
                  <a:pt x="0" y="0"/>
                </a:lnTo>
                <a:close/>
              </a:path>
            </a:pathLst>
          </a:custGeom>
          <a:blipFill>
            <a:blip r:embed="rId3"/>
            <a:stretch>
              <a:fillRect/>
            </a:stretch>
          </a:blipFill>
        </p:spPr>
        <p:txBody>
          <a:bodyPr/>
          <a:lstStyle/>
          <a:p>
            <a:endParaRPr lang="en-US"/>
          </a:p>
        </p:txBody>
      </p:sp>
      <p:sp>
        <p:nvSpPr>
          <p:cNvPr id="8" name="Freeform 8"/>
          <p:cNvSpPr/>
          <p:nvPr/>
        </p:nvSpPr>
        <p:spPr>
          <a:xfrm>
            <a:off x="12256835" y="3186527"/>
            <a:ext cx="6031165" cy="5930225"/>
          </a:xfrm>
          <a:custGeom>
            <a:avLst/>
            <a:gdLst/>
            <a:ahLst/>
            <a:cxnLst/>
            <a:rect l="l" t="t" r="r" b="b"/>
            <a:pathLst>
              <a:path w="6031165" h="5930225">
                <a:moveTo>
                  <a:pt x="0" y="0"/>
                </a:moveTo>
                <a:lnTo>
                  <a:pt x="6031165" y="0"/>
                </a:lnTo>
                <a:lnTo>
                  <a:pt x="6031165" y="5930225"/>
                </a:lnTo>
                <a:lnTo>
                  <a:pt x="0" y="5930225"/>
                </a:lnTo>
                <a:lnTo>
                  <a:pt x="0" y="0"/>
                </a:lnTo>
                <a:close/>
              </a:path>
            </a:pathLst>
          </a:custGeom>
          <a:blipFill>
            <a:blip r:embed="rId4"/>
            <a:stretch>
              <a:fillRect/>
            </a:stretch>
          </a:blipFill>
        </p:spPr>
        <p:txBody>
          <a:bodyPr/>
          <a:lstStyle/>
          <a:p>
            <a:endParaRPr lang="en-US"/>
          </a:p>
        </p:txBody>
      </p:sp>
      <p:sp>
        <p:nvSpPr>
          <p:cNvPr id="9" name="TextBox 9"/>
          <p:cNvSpPr txBox="1"/>
          <p:nvPr/>
        </p:nvSpPr>
        <p:spPr>
          <a:xfrm>
            <a:off x="6124325" y="1019288"/>
            <a:ext cx="9756822" cy="740524"/>
          </a:xfrm>
          <a:prstGeom prst="rect">
            <a:avLst/>
          </a:prstGeom>
        </p:spPr>
        <p:txBody>
          <a:bodyPr wrap="square" lIns="0" tIns="0" rIns="0" bIns="0" rtlCol="0" anchor="t">
            <a:spAutoFit/>
          </a:bodyPr>
          <a:lstStyle/>
          <a:p>
            <a:pPr algn="l">
              <a:lnSpc>
                <a:spcPts val="5499"/>
              </a:lnSpc>
            </a:pPr>
            <a:r>
              <a:rPr lang="en-US" sz="5499" b="1">
                <a:solidFill>
                  <a:srgbClr val="000000"/>
                </a:solidFill>
                <a:latin typeface="Poppins Bold"/>
                <a:ea typeface="Poppins Bold"/>
                <a:cs typeface="Poppins Bold"/>
                <a:sym typeface="Poppins Bold"/>
              </a:rPr>
              <a:t>Co-productive Care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61EE8A-31AE-9E11-6B86-5C470AE34D07}"/>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E85A0462-A2DA-D08E-84E0-0E2945EA3772}"/>
              </a:ext>
            </a:extLst>
          </p:cNvPr>
          <p:cNvGrpSpPr/>
          <p:nvPr/>
        </p:nvGrpSpPr>
        <p:grpSpPr>
          <a:xfrm>
            <a:off x="16242545" y="9599843"/>
            <a:ext cx="2045455" cy="687157"/>
            <a:chOff x="0" y="0"/>
            <a:chExt cx="538721" cy="180980"/>
          </a:xfrm>
        </p:grpSpPr>
        <p:sp>
          <p:nvSpPr>
            <p:cNvPr id="3" name="Freeform 3">
              <a:extLst>
                <a:ext uri="{FF2B5EF4-FFF2-40B4-BE49-F238E27FC236}">
                  <a16:creationId xmlns:a16="http://schemas.microsoft.com/office/drawing/2014/main" id="{540E72B9-C50E-731F-3F92-95CBD4D59A52}"/>
                </a:ext>
              </a:extLst>
            </p:cNvPr>
            <p:cNvSpPr/>
            <p:nvPr/>
          </p:nvSpPr>
          <p:spPr>
            <a:xfrm>
              <a:off x="0" y="0"/>
              <a:ext cx="538721" cy="180980"/>
            </a:xfrm>
            <a:custGeom>
              <a:avLst/>
              <a:gdLst/>
              <a:ahLst/>
              <a:cxnLst/>
              <a:rect l="l" t="t" r="r" b="b"/>
              <a:pathLst>
                <a:path w="538721" h="180980">
                  <a:moveTo>
                    <a:pt x="0" y="0"/>
                  </a:moveTo>
                  <a:lnTo>
                    <a:pt x="538721" y="0"/>
                  </a:lnTo>
                  <a:lnTo>
                    <a:pt x="538721" y="180980"/>
                  </a:lnTo>
                  <a:lnTo>
                    <a:pt x="0" y="180980"/>
                  </a:lnTo>
                  <a:close/>
                </a:path>
              </a:pathLst>
            </a:custGeom>
            <a:solidFill>
              <a:srgbClr val="F8F8F9"/>
            </a:solidFill>
          </p:spPr>
          <p:txBody>
            <a:bodyPr/>
            <a:lstStyle/>
            <a:p>
              <a:endParaRPr lang="en-US"/>
            </a:p>
          </p:txBody>
        </p:sp>
        <p:sp>
          <p:nvSpPr>
            <p:cNvPr id="4" name="TextBox 4">
              <a:extLst>
                <a:ext uri="{FF2B5EF4-FFF2-40B4-BE49-F238E27FC236}">
                  <a16:creationId xmlns:a16="http://schemas.microsoft.com/office/drawing/2014/main" id="{0079FE9F-3E7B-54C3-35E4-EC2D54DFEE0D}"/>
                </a:ext>
              </a:extLst>
            </p:cNvPr>
            <p:cNvSpPr txBox="1"/>
            <p:nvPr/>
          </p:nvSpPr>
          <p:spPr>
            <a:xfrm>
              <a:off x="0" y="-38100"/>
              <a:ext cx="538721" cy="219080"/>
            </a:xfrm>
            <a:prstGeom prst="rect">
              <a:avLst/>
            </a:prstGeom>
          </p:spPr>
          <p:txBody>
            <a:bodyPr lIns="50800" tIns="50800" rIns="50800" bIns="50800" rtlCol="0" anchor="ctr"/>
            <a:lstStyle/>
            <a:p>
              <a:pPr algn="ctr">
                <a:lnSpc>
                  <a:spcPts val="2659"/>
                </a:lnSpc>
              </a:pPr>
              <a:endParaRPr/>
            </a:p>
          </p:txBody>
        </p:sp>
      </p:grpSp>
      <p:sp>
        <p:nvSpPr>
          <p:cNvPr id="9" name="TextBox 9">
            <a:extLst>
              <a:ext uri="{FF2B5EF4-FFF2-40B4-BE49-F238E27FC236}">
                <a16:creationId xmlns:a16="http://schemas.microsoft.com/office/drawing/2014/main" id="{925EED30-2687-DD87-4595-746A7DE68DCC}"/>
              </a:ext>
            </a:extLst>
          </p:cNvPr>
          <p:cNvSpPr txBox="1"/>
          <p:nvPr/>
        </p:nvSpPr>
        <p:spPr>
          <a:xfrm>
            <a:off x="733448" y="495300"/>
            <a:ext cx="17284067" cy="1445845"/>
          </a:xfrm>
          <a:prstGeom prst="rect">
            <a:avLst/>
          </a:prstGeom>
        </p:spPr>
        <p:txBody>
          <a:bodyPr wrap="square" lIns="0" tIns="0" rIns="0" bIns="0" rtlCol="0" anchor="t">
            <a:spAutoFit/>
          </a:bodyPr>
          <a:lstStyle/>
          <a:p>
            <a:pPr algn="l">
              <a:lnSpc>
                <a:spcPts val="5499"/>
              </a:lnSpc>
            </a:pPr>
            <a:r>
              <a:rPr lang="en-US" sz="5499" b="1" dirty="0">
                <a:solidFill>
                  <a:srgbClr val="000000"/>
                </a:solidFill>
                <a:latin typeface="Poppins Bold"/>
                <a:ea typeface="Poppins Bold"/>
                <a:cs typeface="Poppins Bold"/>
                <a:sym typeface="Poppins Bold"/>
              </a:rPr>
              <a:t>Comprehensive Model of </a:t>
            </a:r>
            <a:r>
              <a:rPr lang="en-US" sz="5499" b="1" dirty="0" err="1">
                <a:solidFill>
                  <a:srgbClr val="000000"/>
                </a:solidFill>
                <a:latin typeface="Poppins Bold"/>
                <a:ea typeface="Poppins Bold"/>
                <a:cs typeface="Poppins Bold"/>
                <a:sym typeface="Poppins Bold"/>
              </a:rPr>
              <a:t>Personalised</a:t>
            </a:r>
            <a:r>
              <a:rPr lang="en-US" sz="5499" b="1" dirty="0">
                <a:solidFill>
                  <a:srgbClr val="000000"/>
                </a:solidFill>
                <a:latin typeface="Poppins Bold"/>
                <a:ea typeface="Poppins Bold"/>
                <a:cs typeface="Poppins Bold"/>
                <a:sym typeface="Poppins Bold"/>
              </a:rPr>
              <a:t> Care and Self-Management Support (NHS England)</a:t>
            </a:r>
          </a:p>
        </p:txBody>
      </p:sp>
      <p:sp>
        <p:nvSpPr>
          <p:cNvPr id="10" name="TextBox 9">
            <a:extLst>
              <a:ext uri="{FF2B5EF4-FFF2-40B4-BE49-F238E27FC236}">
                <a16:creationId xmlns:a16="http://schemas.microsoft.com/office/drawing/2014/main" id="{4EBEEBFC-46A9-1E43-DB55-60D4AE28C213}"/>
              </a:ext>
            </a:extLst>
          </p:cNvPr>
          <p:cNvSpPr txBox="1"/>
          <p:nvPr/>
        </p:nvSpPr>
        <p:spPr>
          <a:xfrm>
            <a:off x="733448" y="3771900"/>
            <a:ext cx="8063965" cy="4093428"/>
          </a:xfrm>
          <a:prstGeom prst="rect">
            <a:avLst/>
          </a:prstGeom>
          <a:noFill/>
        </p:spPr>
        <p:txBody>
          <a:bodyPr wrap="square" rtlCol="0">
            <a:spAutoFit/>
          </a:bodyPr>
          <a:lstStyle/>
          <a:p>
            <a:pPr marL="285750" indent="-285750" algn="just">
              <a:buFont typeface="Arial" panose="020B0604020202020204" pitchFamily="34" charset="0"/>
              <a:buChar char="•"/>
            </a:pPr>
            <a:r>
              <a:rPr lang="en-US" sz="2000" dirty="0">
                <a:latin typeface="Lato" panose="020F0502020204030203" pitchFamily="34" charset="0"/>
                <a:ea typeface="Lato" panose="020F0502020204030203" pitchFamily="34" charset="0"/>
                <a:cs typeface="Lato" panose="020F0502020204030203" pitchFamily="34" charset="0"/>
              </a:rPr>
              <a:t>Shared decision making gives patients a voice and shares the power, which benefits the success of treatment, patient satisfaction and </a:t>
            </a:r>
            <a:r>
              <a:rPr lang="en-US" sz="2000" dirty="0" err="1">
                <a:latin typeface="Lato" panose="020F0502020204030203" pitchFamily="34" charset="0"/>
                <a:ea typeface="Lato" panose="020F0502020204030203" pitchFamily="34" charset="0"/>
                <a:cs typeface="Lato" panose="020F0502020204030203" pitchFamily="34" charset="0"/>
              </a:rPr>
              <a:t>personalised</a:t>
            </a:r>
            <a:r>
              <a:rPr lang="en-US" sz="2000" dirty="0">
                <a:latin typeface="Lato" panose="020F0502020204030203" pitchFamily="34" charset="0"/>
                <a:ea typeface="Lato" panose="020F0502020204030203" pitchFamily="34" charset="0"/>
                <a:cs typeface="Lato" panose="020F0502020204030203" pitchFamily="34" charset="0"/>
              </a:rPr>
              <a:t> long term outcomes for Chronic Myeloid </a:t>
            </a:r>
            <a:r>
              <a:rPr lang="en-US" sz="2000" dirty="0" err="1">
                <a:latin typeface="Lato" panose="020F0502020204030203" pitchFamily="34" charset="0"/>
                <a:ea typeface="Lato" panose="020F0502020204030203" pitchFamily="34" charset="0"/>
                <a:cs typeface="Lato" panose="020F0502020204030203" pitchFamily="34" charset="0"/>
              </a:rPr>
              <a:t>Leukaemia</a:t>
            </a:r>
            <a:r>
              <a:rPr lang="en-US" sz="2000" dirty="0">
                <a:latin typeface="Lato" panose="020F0502020204030203" pitchFamily="34" charset="0"/>
                <a:ea typeface="Lato" panose="020F0502020204030203" pitchFamily="34" charset="0"/>
                <a:cs typeface="Lato" panose="020F0502020204030203" pitchFamily="34" charset="0"/>
              </a:rPr>
              <a:t> (</a:t>
            </a:r>
            <a:r>
              <a:rPr lang="en-US" sz="1999" dirty="0" err="1">
                <a:solidFill>
                  <a:srgbClr val="000000"/>
                </a:solidFill>
                <a:latin typeface="Lato"/>
                <a:ea typeface="Lato"/>
                <a:cs typeface="Lato"/>
                <a:sym typeface="Lato"/>
              </a:rPr>
              <a:t>Milojkovic</a:t>
            </a:r>
            <a:r>
              <a:rPr lang="en-US" sz="1999" dirty="0">
                <a:solidFill>
                  <a:srgbClr val="000000"/>
                </a:solidFill>
                <a:latin typeface="Lato"/>
                <a:ea typeface="Lato"/>
                <a:cs typeface="Lato"/>
                <a:sym typeface="Lato"/>
              </a:rPr>
              <a:t> et al., 2026)</a:t>
            </a:r>
            <a:r>
              <a:rPr lang="en-US" sz="2000" dirty="0">
                <a:latin typeface="Lato" panose="020F0502020204030203" pitchFamily="34" charset="0"/>
                <a:ea typeface="Lato" panose="020F0502020204030203" pitchFamily="34" charset="0"/>
                <a:cs typeface="Lato" panose="020F0502020204030203" pitchFamily="34" charset="0"/>
              </a:rPr>
              <a:t>.</a:t>
            </a:r>
          </a:p>
          <a:p>
            <a:pPr marL="285750" indent="-285750" algn="just">
              <a:buFont typeface="Arial" panose="020B0604020202020204" pitchFamily="34" charset="0"/>
              <a:buChar char="•"/>
            </a:pPr>
            <a:r>
              <a:rPr lang="en-US" sz="2000" dirty="0" err="1">
                <a:latin typeface="Lato" panose="020F0502020204030203" pitchFamily="34" charset="0"/>
                <a:ea typeface="Lato" panose="020F0502020204030203" pitchFamily="34" charset="0"/>
                <a:cs typeface="Lato" panose="020F0502020204030203" pitchFamily="34" charset="0"/>
              </a:rPr>
              <a:t>Personalised</a:t>
            </a:r>
            <a:r>
              <a:rPr lang="en-US" sz="2000" dirty="0">
                <a:latin typeface="Lato" panose="020F0502020204030203" pitchFamily="34" charset="0"/>
                <a:ea typeface="Lato" panose="020F0502020204030203" pitchFamily="34" charset="0"/>
                <a:cs typeface="Lato" panose="020F0502020204030203" pitchFamily="34" charset="0"/>
              </a:rPr>
              <a:t> care planning considers clinical, psychological, social and lifestyle needs and is delivered in a multidisciplinary healthcare system that works together.</a:t>
            </a:r>
          </a:p>
          <a:p>
            <a:pPr marL="285750" indent="-285750" algn="just">
              <a:buFont typeface="Arial" panose="020B0604020202020204" pitchFamily="34" charset="0"/>
              <a:buChar char="•"/>
            </a:pPr>
            <a:r>
              <a:rPr lang="en-US" sz="2000" dirty="0">
                <a:latin typeface="Lato" panose="020F0502020204030203" pitchFamily="34" charset="0"/>
                <a:ea typeface="Lato" panose="020F0502020204030203" pitchFamily="34" charset="0"/>
                <a:cs typeface="Lato" panose="020F0502020204030203" pitchFamily="34" charset="0"/>
              </a:rPr>
              <a:t>Self-management support facilitates adherence to the medication regimen, symptoms avoidance, healthy living, increased confidence and continued disease monitoring </a:t>
            </a:r>
            <a:r>
              <a:rPr lang="en-US" sz="1999" dirty="0">
                <a:solidFill>
                  <a:srgbClr val="000000"/>
                </a:solidFill>
                <a:latin typeface="Lato"/>
                <a:ea typeface="Lato"/>
                <a:cs typeface="Lato"/>
                <a:sym typeface="Lato"/>
              </a:rPr>
              <a:t>(Shahrin et al., 2022)</a:t>
            </a:r>
            <a:r>
              <a:rPr lang="en-US" sz="2000" dirty="0">
                <a:latin typeface="Lato" panose="020F0502020204030203" pitchFamily="34" charset="0"/>
                <a:ea typeface="Lato" panose="020F0502020204030203" pitchFamily="34" charset="0"/>
                <a:cs typeface="Lato" panose="020F0502020204030203" pitchFamily="34" charset="0"/>
              </a:rPr>
              <a:t>.</a:t>
            </a:r>
          </a:p>
          <a:p>
            <a:pPr marL="285750" indent="-285750" algn="just">
              <a:buFont typeface="Arial" panose="020B0604020202020204" pitchFamily="34" charset="0"/>
              <a:buChar char="•"/>
            </a:pPr>
            <a:r>
              <a:rPr lang="en-US" sz="2000" dirty="0">
                <a:latin typeface="Lato" panose="020F0502020204030203" pitchFamily="34" charset="0"/>
                <a:ea typeface="Lato" panose="020F0502020204030203" pitchFamily="34" charset="0"/>
                <a:cs typeface="Lato" panose="020F0502020204030203" pitchFamily="34" charset="0"/>
              </a:rPr>
              <a:t>Social prescribing and community helps to enhance wellbeing and reduce isolation and supports people to have a more person-</a:t>
            </a:r>
            <a:r>
              <a:rPr lang="en-US" sz="2000" dirty="0" err="1">
                <a:latin typeface="Lato" panose="020F0502020204030203" pitchFamily="34" charset="0"/>
                <a:ea typeface="Lato" panose="020F0502020204030203" pitchFamily="34" charset="0"/>
                <a:cs typeface="Lato" panose="020F0502020204030203" pitchFamily="34" charset="0"/>
              </a:rPr>
              <a:t>centred</a:t>
            </a:r>
            <a:r>
              <a:rPr lang="en-US" sz="2000" dirty="0">
                <a:latin typeface="Lato" panose="020F0502020204030203" pitchFamily="34" charset="0"/>
                <a:ea typeface="Lato" panose="020F0502020204030203" pitchFamily="34" charset="0"/>
                <a:cs typeface="Lato" panose="020F0502020204030203" pitchFamily="34" charset="0"/>
              </a:rPr>
              <a:t> approach to their cancer care in the long term.</a:t>
            </a:r>
            <a:endParaRPr lang="en-IN" sz="2000" dirty="0">
              <a:latin typeface="Lato" panose="020F0502020204030203" pitchFamily="34" charset="0"/>
              <a:ea typeface="Lato" panose="020F0502020204030203" pitchFamily="34" charset="0"/>
              <a:cs typeface="Lato" panose="020F0502020204030203" pitchFamily="34" charset="0"/>
            </a:endParaRPr>
          </a:p>
        </p:txBody>
      </p:sp>
      <p:pic>
        <p:nvPicPr>
          <p:cNvPr id="11" name="Picture 10" descr="What is Personalised Care? The Comprehensive Model and the Six Components -  Happy Healthy Lives">
            <a:extLst>
              <a:ext uri="{FF2B5EF4-FFF2-40B4-BE49-F238E27FC236}">
                <a16:creationId xmlns:a16="http://schemas.microsoft.com/office/drawing/2014/main" id="{0CD7DE99-786B-BD6B-9024-B426BC679A47}"/>
              </a:ext>
            </a:extLst>
          </p:cNvPr>
          <p:cNvPicPr>
            <a:picLocks noChangeAspect="1"/>
          </p:cNvPicPr>
          <p:nvPr/>
        </p:nvPicPr>
        <p:blipFill>
          <a:blip r:embed="rId3"/>
          <a:stretch>
            <a:fillRect/>
          </a:stretch>
        </p:blipFill>
        <p:spPr>
          <a:xfrm>
            <a:off x="9921265" y="3606489"/>
            <a:ext cx="8096250" cy="6185211"/>
          </a:xfrm>
          <a:prstGeom prst="rect">
            <a:avLst/>
          </a:prstGeom>
        </p:spPr>
      </p:pic>
    </p:spTree>
    <p:extLst>
      <p:ext uri="{BB962C8B-B14F-4D97-AF65-F5344CB8AC3E}">
        <p14:creationId xmlns:p14="http://schemas.microsoft.com/office/powerpoint/2010/main" val="2622834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6242545" y="9599843"/>
            <a:ext cx="2045455" cy="687157"/>
            <a:chOff x="0" y="0"/>
            <a:chExt cx="538721" cy="180980"/>
          </a:xfrm>
        </p:grpSpPr>
        <p:sp>
          <p:nvSpPr>
            <p:cNvPr id="3" name="Freeform 3"/>
            <p:cNvSpPr/>
            <p:nvPr/>
          </p:nvSpPr>
          <p:spPr>
            <a:xfrm>
              <a:off x="0" y="0"/>
              <a:ext cx="538721" cy="180980"/>
            </a:xfrm>
            <a:custGeom>
              <a:avLst/>
              <a:gdLst/>
              <a:ahLst/>
              <a:cxnLst/>
              <a:rect l="l" t="t" r="r" b="b"/>
              <a:pathLst>
                <a:path w="538721" h="180980">
                  <a:moveTo>
                    <a:pt x="0" y="0"/>
                  </a:moveTo>
                  <a:lnTo>
                    <a:pt x="538721" y="0"/>
                  </a:lnTo>
                  <a:lnTo>
                    <a:pt x="538721" y="180980"/>
                  </a:lnTo>
                  <a:lnTo>
                    <a:pt x="0" y="180980"/>
                  </a:lnTo>
                  <a:close/>
                </a:path>
              </a:pathLst>
            </a:custGeom>
            <a:solidFill>
              <a:srgbClr val="F8F8F9"/>
            </a:solidFill>
          </p:spPr>
          <p:txBody>
            <a:bodyPr/>
            <a:lstStyle/>
            <a:p>
              <a:endParaRPr lang="en-US"/>
            </a:p>
          </p:txBody>
        </p:sp>
        <p:sp>
          <p:nvSpPr>
            <p:cNvPr id="4" name="TextBox 4"/>
            <p:cNvSpPr txBox="1"/>
            <p:nvPr/>
          </p:nvSpPr>
          <p:spPr>
            <a:xfrm>
              <a:off x="0" y="-38100"/>
              <a:ext cx="538721" cy="219080"/>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6705871" y="250825"/>
            <a:ext cx="4168332" cy="777875"/>
          </a:xfrm>
          <a:prstGeom prst="rect">
            <a:avLst/>
          </a:prstGeom>
        </p:spPr>
        <p:txBody>
          <a:bodyPr lIns="0" tIns="0" rIns="0" bIns="0" rtlCol="0" anchor="t">
            <a:spAutoFit/>
          </a:bodyPr>
          <a:lstStyle/>
          <a:p>
            <a:pPr algn="l">
              <a:lnSpc>
                <a:spcPts val="5499"/>
              </a:lnSpc>
            </a:pPr>
            <a:r>
              <a:rPr lang="en-US" sz="5499" b="1">
                <a:solidFill>
                  <a:srgbClr val="000000"/>
                </a:solidFill>
                <a:latin typeface="Poppins Bold"/>
                <a:ea typeface="Poppins Bold"/>
                <a:cs typeface="Poppins Bold"/>
                <a:sym typeface="Poppins Bold"/>
              </a:rPr>
              <a:t>References</a:t>
            </a:r>
          </a:p>
        </p:txBody>
      </p:sp>
      <p:sp>
        <p:nvSpPr>
          <p:cNvPr id="6" name="TextBox 6"/>
          <p:cNvSpPr txBox="1"/>
          <p:nvPr/>
        </p:nvSpPr>
        <p:spPr>
          <a:xfrm>
            <a:off x="0" y="1152525"/>
            <a:ext cx="18110666" cy="9134475"/>
          </a:xfrm>
          <a:prstGeom prst="rect">
            <a:avLst/>
          </a:prstGeom>
        </p:spPr>
        <p:txBody>
          <a:bodyPr lIns="0" tIns="0" rIns="0" bIns="0" rtlCol="0" anchor="t">
            <a:spAutoFit/>
          </a:bodyPr>
          <a:lstStyle/>
          <a:p>
            <a:pPr marL="323850" lvl="1" indent="-161925" algn="just">
              <a:lnSpc>
                <a:spcPts val="2250"/>
              </a:lnSpc>
              <a:buAutoNum type="arabicPeriod"/>
            </a:pPr>
            <a:r>
              <a:rPr lang="en-US" sz="1500">
                <a:solidFill>
                  <a:srgbClr val="000000"/>
                </a:solidFill>
                <a:latin typeface="Lato"/>
                <a:ea typeface="Lato"/>
                <a:cs typeface="Lato"/>
                <a:sym typeface="Lato"/>
              </a:rPr>
              <a:t>Obeagu, E.I. and Parray, A.R., 2026. Chronic myeloid and lymphocytic leukemias in the elderly: public health challenges in early detection and long-term care. Annals of Medicine and Surgery, pp.10-1097. </a:t>
            </a:r>
            <a:r>
              <a:rPr lang="en-US" sz="1500" u="sng">
                <a:solidFill>
                  <a:srgbClr val="000000"/>
                </a:solidFill>
                <a:latin typeface="Lato"/>
                <a:ea typeface="Lato"/>
                <a:cs typeface="Lato"/>
                <a:sym typeface="Lato"/>
                <a:hlinkClick r:id="rId2" tooltip="https://journals.lww.com/annals-of-medicine-and-surgery/fulltext/9900/chronic_myeloid_and_lymphocytic_leukemias_in_the.4173.aspx"/>
              </a:rPr>
              <a:t>https://journals.lww.com/annals-of-medicine-and-surgery/fulltext/9900/chronic_myeloid_and_lymphocytic_leukemias_in_the.4173.aspx</a:t>
            </a:r>
          </a:p>
          <a:p>
            <a:pPr marL="323850" lvl="1" indent="-161925" algn="just">
              <a:lnSpc>
                <a:spcPts val="2250"/>
              </a:lnSpc>
              <a:buAutoNum type="arabicPeriod"/>
            </a:pPr>
            <a:r>
              <a:rPr lang="en-US" sz="1500">
                <a:solidFill>
                  <a:srgbClr val="000000"/>
                </a:solidFill>
                <a:latin typeface="Lato"/>
                <a:ea typeface="Lato"/>
                <a:cs typeface="Lato"/>
                <a:sym typeface="Lato"/>
              </a:rPr>
              <a:t>Miranda-Galvis, M., Wilson, J., Reategui-Almonacid, Y., Johnston, L., Taylor, A.O., Sadek, R., Tjioe, K. and Cortes, J.E., 2026. Imatinib outcomes in chronic myeloid leukemia across diverse health care settings: a systematic review and meta-analysis. Blood Cancer Journal, 16(1), p.38.</a:t>
            </a:r>
            <a:r>
              <a:rPr lang="en-US" sz="1500" u="sng">
                <a:solidFill>
                  <a:srgbClr val="000000"/>
                </a:solidFill>
                <a:latin typeface="Lato"/>
                <a:ea typeface="Lato"/>
                <a:cs typeface="Lato"/>
                <a:sym typeface="Lato"/>
                <a:hlinkClick r:id="rId3" tooltip="https://www.nature.com/articles/s41408-026-01485-z"/>
              </a:rPr>
              <a:t>https://www.nature.com/articles/s41408-026-01485-z</a:t>
            </a:r>
          </a:p>
          <a:p>
            <a:pPr marL="323850" lvl="1" indent="-161925" algn="just">
              <a:lnSpc>
                <a:spcPts val="2250"/>
              </a:lnSpc>
              <a:buAutoNum type="arabicPeriod"/>
            </a:pPr>
            <a:r>
              <a:rPr lang="en-US" sz="1500">
                <a:solidFill>
                  <a:srgbClr val="000000"/>
                </a:solidFill>
                <a:latin typeface="Lato"/>
                <a:ea typeface="Lato"/>
                <a:cs typeface="Lato"/>
                <a:sym typeface="Lato"/>
              </a:rPr>
              <a:t> Milojkovic, D., Cross, N.C., Desai, K., Frewin, K. and Copland, M., 2026. Adapting UK Clinical Practise in Chronic Myeloid Leukaemia in Chronic Phase to Contemporary Management Recommendations: The ADAPT 2.0 Survey. European Journal of Haematology. </a:t>
            </a:r>
            <a:r>
              <a:rPr lang="en-US" sz="1500" u="sng">
                <a:solidFill>
                  <a:srgbClr val="000000"/>
                </a:solidFill>
                <a:latin typeface="Lato"/>
                <a:ea typeface="Lato"/>
                <a:cs typeface="Lato"/>
                <a:sym typeface="Lato"/>
                <a:hlinkClick r:id="rId4" tooltip="https://onlinelibrary.wiley.com/doi/abs/10.1111/ejh.70226"/>
              </a:rPr>
              <a:t>https://onlinelibrary.wiley.com/doi/abs/10.1111/ejh.70226</a:t>
            </a:r>
          </a:p>
          <a:p>
            <a:pPr marL="323850" lvl="1" indent="-161925" algn="just">
              <a:lnSpc>
                <a:spcPts val="2250"/>
              </a:lnSpc>
              <a:buAutoNum type="arabicPeriod"/>
            </a:pPr>
            <a:r>
              <a:rPr lang="en-US" sz="1500">
                <a:solidFill>
                  <a:srgbClr val="000000"/>
                </a:solidFill>
                <a:latin typeface="Lato"/>
                <a:ea typeface="Lato"/>
                <a:cs typeface="Lato"/>
                <a:sym typeface="Lato"/>
              </a:rPr>
              <a:t>Atallah, E., Mohamad Sadek, I., McGovern, E., Latremouille-Viau, D., Rossi, C., Bellefleur, R., Marquez, G., Guerin, A., Yang, D. and Wei, D., 2025. Real-world analysis of asciminib as first-line therapy in patients with newly diagnosed chronic myeloid leukemia in chronic phase: A chart review Study in the United States. </a:t>
            </a:r>
            <a:r>
              <a:rPr lang="en-US" sz="1500" u="sng">
                <a:solidFill>
                  <a:srgbClr val="000000"/>
                </a:solidFill>
                <a:latin typeface="Lato"/>
                <a:ea typeface="Lato"/>
                <a:cs typeface="Lato"/>
                <a:sym typeface="Lato"/>
                <a:hlinkClick r:id="rId5" tooltip="https://ashpublications.org/blood/article/146/Supplement%201/8178/555388"/>
              </a:rPr>
              <a:t>https://ashpublications.org/blood/article/146/Supplement%201/8178/555388</a:t>
            </a:r>
          </a:p>
          <a:p>
            <a:pPr marL="323850" lvl="1" indent="-161925" algn="just">
              <a:lnSpc>
                <a:spcPts val="2250"/>
              </a:lnSpc>
              <a:buAutoNum type="arabicPeriod"/>
            </a:pPr>
            <a:r>
              <a:rPr lang="en-US" sz="1500">
                <a:solidFill>
                  <a:srgbClr val="000000"/>
                </a:solidFill>
                <a:latin typeface="Lato"/>
                <a:ea typeface="Lato"/>
                <a:cs typeface="Lato"/>
                <a:sym typeface="Lato"/>
              </a:rPr>
              <a:t>Schoenbeck, K., Clements, J., DeMairo, K., Hiller, J., Wei, D., Hazra, N., Constantinescu, C., Meng, Y., Latremouille-Viau, D., Marquez, G. and Damon, A., 2025. CML-969: Impact of Adverse Events (AEs) on Health-Related Quality of Life (HRQOL) in Chronic Myeloid Leukemia (CML): Results From the Patient Survey on Humanistic Burden of Intolerance to First or Second Tyrosine Kinase Inhibitors (TKIs) SHIFT Study in the US. Clinical Lymphoma Myeloma and Leukemia, 25, pp.S587-S588. </a:t>
            </a:r>
            <a:r>
              <a:rPr lang="en-US" sz="1500" u="sng">
                <a:solidFill>
                  <a:srgbClr val="000000"/>
                </a:solidFill>
                <a:latin typeface="Lato"/>
                <a:ea typeface="Lato"/>
                <a:cs typeface="Lato"/>
                <a:sym typeface="Lato"/>
                <a:hlinkClick r:id="rId6" tooltip="https://www.sciencedirect.com/science/article/pii/S2152265025019779"/>
              </a:rPr>
              <a:t>https://www.sciencedirect.com/science/article/pii/S2152265025019779</a:t>
            </a:r>
          </a:p>
          <a:p>
            <a:pPr marL="323850" lvl="1" indent="-161925" algn="just">
              <a:lnSpc>
                <a:spcPts val="2250"/>
              </a:lnSpc>
              <a:buAutoNum type="arabicPeriod"/>
            </a:pPr>
            <a:r>
              <a:rPr lang="en-US" sz="1500">
                <a:solidFill>
                  <a:srgbClr val="000000"/>
                </a:solidFill>
                <a:latin typeface="Lato"/>
                <a:ea typeface="Lato"/>
                <a:cs typeface="Lato"/>
                <a:sym typeface="Lato"/>
              </a:rPr>
              <a:t>Aghel, N. and Lipton, J.H., 2025. Cardiovascular disease in patients with chronic myeloid leukemia: JACC: CardioOncology state-of-the-art review. JACC: CardioOncology. </a:t>
            </a:r>
            <a:r>
              <a:rPr lang="en-US" sz="1500" u="sng">
                <a:solidFill>
                  <a:srgbClr val="000000"/>
                </a:solidFill>
                <a:latin typeface="Lato"/>
                <a:ea typeface="Lato"/>
                <a:cs typeface="Lato"/>
                <a:sym typeface="Lato"/>
                <a:hlinkClick r:id="rId7" tooltip="https://www.sciencedirect.com/science/article/pii/S2666087325002509"/>
              </a:rPr>
              <a:t>https://www.sciencedirect.com/science/article/pii/S2666087325002509</a:t>
            </a:r>
          </a:p>
          <a:p>
            <a:pPr marL="323850" lvl="1" indent="-161925" algn="just">
              <a:lnSpc>
                <a:spcPts val="2250"/>
              </a:lnSpc>
              <a:buAutoNum type="arabicPeriod"/>
            </a:pPr>
            <a:r>
              <a:rPr lang="en-US" sz="1500">
                <a:solidFill>
                  <a:srgbClr val="000000"/>
                </a:solidFill>
                <a:latin typeface="Lato"/>
                <a:ea typeface="Lato"/>
                <a:cs typeface="Lato"/>
                <a:sym typeface="Lato"/>
              </a:rPr>
              <a:t>Hussain, H., Radu, P., Mott, D., Brümmendorf, T.H., Costello, D., Goussarova, A., LeBlanc, T.W., Narbutas, Š., Ryan, M., Schroeter, N. and Alisch, F., 2025. CML-981: A Multinational Study to Explore Patient Preferences for Chronic Myeloid Leukemia Treatments. Clinical Lymphoma Myeloma and Leukemia, 25, pp.S588-S589. </a:t>
            </a:r>
            <a:r>
              <a:rPr lang="en-US" sz="1500" u="sng">
                <a:solidFill>
                  <a:srgbClr val="000000"/>
                </a:solidFill>
                <a:latin typeface="Lato"/>
                <a:ea typeface="Lato"/>
                <a:cs typeface="Lato"/>
                <a:sym typeface="Lato"/>
                <a:hlinkClick r:id="rId8" tooltip="https://www.sciencedirect.com/science/article/pii/S2152265025019780"/>
              </a:rPr>
              <a:t>https://www.sciencedirect.com/science/article/pii/S2152265025019780</a:t>
            </a:r>
          </a:p>
          <a:p>
            <a:pPr marL="323850" lvl="1" indent="-161925" algn="just">
              <a:lnSpc>
                <a:spcPts val="2250"/>
              </a:lnSpc>
              <a:buAutoNum type="arabicPeriod"/>
            </a:pPr>
            <a:r>
              <a:rPr lang="en-US" sz="1500">
                <a:solidFill>
                  <a:srgbClr val="000000"/>
                </a:solidFill>
                <a:latin typeface="Lato"/>
                <a:ea typeface="Lato"/>
                <a:cs typeface="Lato"/>
                <a:sym typeface="Lato"/>
              </a:rPr>
              <a:t>Lugin, M.L., Lei, W., Lee, R.T., Chung, J.Y., Katritsis, N.M., Hwang, W., Fleischman, A.G., Han, N. and Kwon, Y.J., 2026. Multimodal gene and targeted drug therapy for chronic myelogenous leukemia using BIM/MCL-1 chimeric nanoparticle: computational target analysis and therapeutic validation. Nano Convergence, 13(1), p.13. </a:t>
            </a:r>
            <a:r>
              <a:rPr lang="en-US" sz="1500" u="sng">
                <a:solidFill>
                  <a:srgbClr val="000000"/>
                </a:solidFill>
                <a:latin typeface="Lato"/>
                <a:ea typeface="Lato"/>
                <a:cs typeface="Lato"/>
                <a:sym typeface="Lato"/>
                <a:hlinkClick r:id="rId9" tooltip="https://link.springer.com/article/10.1186/s40580-026-00543-3"/>
              </a:rPr>
              <a:t>https://link.springer.com/article/10.1186/s40580-026-00543-3</a:t>
            </a:r>
          </a:p>
          <a:p>
            <a:pPr marL="323850" lvl="1" indent="-161925" algn="just">
              <a:lnSpc>
                <a:spcPts val="2250"/>
              </a:lnSpc>
              <a:buAutoNum type="arabicPeriod"/>
            </a:pPr>
            <a:r>
              <a:rPr lang="en-US" sz="1500">
                <a:solidFill>
                  <a:srgbClr val="000000"/>
                </a:solidFill>
                <a:latin typeface="Lato"/>
                <a:ea typeface="Lato"/>
                <a:cs typeface="Lato"/>
                <a:sym typeface="Lato"/>
              </a:rPr>
              <a:t>Lugin, M.L., Lei, W., Lee, R.T., Chung, J.Y., Katritsis, N.M., Hwang, W., Fleischman, A.G., Han, N. and Kwon, Y.J., 2025. Multimodal gene and targeted drug therapy for chronic myelogenous leukemia: Computational target analysis and therapeutic validation. bioRxiv, pp.2025-05. </a:t>
            </a:r>
            <a:r>
              <a:rPr lang="en-US" sz="1500" u="sng">
                <a:solidFill>
                  <a:srgbClr val="000000"/>
                </a:solidFill>
                <a:latin typeface="Lato"/>
                <a:ea typeface="Lato"/>
                <a:cs typeface="Lato"/>
                <a:sym typeface="Lato"/>
                <a:hlinkClick r:id="rId10" tooltip="https://www.biorxiv.org/content/10.1101/2025.05.26.656072.abstract"/>
              </a:rPr>
              <a:t>https://www.biorxiv.org/content/10.1101/2025.05.26.656072.abstract</a:t>
            </a:r>
          </a:p>
          <a:p>
            <a:pPr marL="323850" lvl="1" indent="-161925" algn="just">
              <a:lnSpc>
                <a:spcPts val="2250"/>
              </a:lnSpc>
              <a:buAutoNum type="arabicPeriod"/>
            </a:pPr>
            <a:r>
              <a:rPr lang="en-US" sz="1500">
                <a:solidFill>
                  <a:srgbClr val="000000"/>
                </a:solidFill>
                <a:latin typeface="Lato"/>
                <a:ea typeface="Lato"/>
                <a:cs typeface="Lato"/>
                <a:sym typeface="Lato"/>
              </a:rPr>
              <a:t>Omran, M.M., Ibrahim, A.B., Abdelfattah, R., Moussa, H.S., Shouman, S.A. and Hamza, M.S., 2025. The interplay of knowledge, motivation, and treatment response in medication adherence among patients with chronic myeloid leukemia treated with Imatinib. Leukemia &amp; Lymphoma, 66(1), pp.123-130. </a:t>
            </a:r>
            <a:r>
              <a:rPr lang="en-US" sz="1500" u="sng">
                <a:solidFill>
                  <a:srgbClr val="000000"/>
                </a:solidFill>
                <a:latin typeface="Lato"/>
                <a:ea typeface="Lato"/>
                <a:cs typeface="Lato"/>
                <a:sym typeface="Lato"/>
                <a:hlinkClick r:id="rId11" tooltip="https://www.tandfonline.com/doi/abs/10.1080/10428194.2024.2403671"/>
              </a:rPr>
              <a:t>https://www.tandfonline.com/doi/abs/10.1080/10428194.2024.2403671</a:t>
            </a:r>
          </a:p>
          <a:p>
            <a:pPr marL="323850" lvl="1" indent="-161925" algn="just">
              <a:lnSpc>
                <a:spcPts val="2250"/>
              </a:lnSpc>
              <a:buAutoNum type="arabicPeriod"/>
            </a:pPr>
            <a:r>
              <a:rPr lang="en-US" sz="1500">
                <a:solidFill>
                  <a:srgbClr val="000000"/>
                </a:solidFill>
                <a:latin typeface="Lato"/>
                <a:ea typeface="Lato"/>
                <a:cs typeface="Lato"/>
                <a:sym typeface="Lato"/>
              </a:rPr>
              <a:t>Kır, S., Abdullayeva, N., Yılmazer, A., Saydam, G., Hekimgil, M., Demirci, Z. and Soyer, N., 2026. Clinical use and adverse effects of tyrosine kinase inhibitors in patients with chronic myeloid leukemia: The role of comorbidities. Leukemia research, p.108251. </a:t>
            </a:r>
            <a:r>
              <a:rPr lang="en-US" sz="1500" u="sng">
                <a:solidFill>
                  <a:srgbClr val="000000"/>
                </a:solidFill>
                <a:latin typeface="Lato"/>
                <a:ea typeface="Lato"/>
                <a:cs typeface="Lato"/>
                <a:sym typeface="Lato"/>
                <a:hlinkClick r:id="rId12" tooltip="https://www.sciencedirect.com/science/article/pii/S0145212626000950"/>
              </a:rPr>
              <a:t>https://www.sciencedirect.com/science/article/pii/S0145212626000950</a:t>
            </a:r>
          </a:p>
          <a:p>
            <a:pPr marL="323850" lvl="1" indent="-161925" algn="just">
              <a:lnSpc>
                <a:spcPts val="2250"/>
              </a:lnSpc>
              <a:buAutoNum type="arabicPeriod"/>
            </a:pPr>
            <a:r>
              <a:rPr lang="en-US" sz="1500">
                <a:solidFill>
                  <a:srgbClr val="000000"/>
                </a:solidFill>
                <a:latin typeface="Lato"/>
                <a:ea typeface="Lato"/>
                <a:cs typeface="Lato"/>
                <a:sym typeface="Lato"/>
              </a:rPr>
              <a:t>Veltmaat, L. and Cortes, J., 2024. Arterio-occlusive events among patients with chronic myeloid leukemia on tyrosine kinase inhibitors. Blood, 143(10), pp.858-865. </a:t>
            </a:r>
            <a:r>
              <a:rPr lang="en-US" sz="1500" u="sng">
                <a:solidFill>
                  <a:srgbClr val="000000"/>
                </a:solidFill>
                <a:latin typeface="Lato"/>
                <a:ea typeface="Lato"/>
                <a:cs typeface="Lato"/>
                <a:sym typeface="Lato"/>
                <a:hlinkClick r:id="rId13" tooltip="https://ashpublications.org/blood/article-abstract/143/10/858/507074"/>
              </a:rPr>
              <a:t>https://ashpublications.org/blood/article-abstract/143/10/858/507074</a:t>
            </a:r>
          </a:p>
          <a:p>
            <a:pPr marL="323850" lvl="1" indent="-161925" algn="just">
              <a:lnSpc>
                <a:spcPts val="2250"/>
              </a:lnSpc>
              <a:buAutoNum type="arabicPeriod"/>
            </a:pPr>
            <a:r>
              <a:rPr lang="en-US" sz="1500">
                <a:solidFill>
                  <a:srgbClr val="000000"/>
                </a:solidFill>
                <a:latin typeface="Lato"/>
                <a:ea typeface="Lato"/>
                <a:cs typeface="Lato"/>
                <a:sym typeface="Lato"/>
              </a:rPr>
              <a:t>Walsh, S., Lyons, G., Campbell, E., Kassi, P. and Lundqvist, I., 2025. CO102 Estimating the Mean Time in Treatment-Free Remission for Patients in Early Line CML. Value in Health, 28(12), p.S62. </a:t>
            </a:r>
            <a:r>
              <a:rPr lang="en-US" sz="1500" u="sng">
                <a:solidFill>
                  <a:srgbClr val="000000"/>
                </a:solidFill>
                <a:latin typeface="Lato"/>
                <a:ea typeface="Lato"/>
                <a:cs typeface="Lato"/>
                <a:sym typeface="Lato"/>
                <a:hlinkClick r:id="rId14" tooltip="https://www.valueinhealthjournal.com/article/S1098-3015(25)02761-5/abstract"/>
              </a:rPr>
              <a:t>https://www.valueinhealthjournal.com/article/S1098-3015(25)02761-5/abstract</a:t>
            </a:r>
          </a:p>
          <a:p>
            <a:pPr marL="323850" lvl="1" indent="-161925" algn="just">
              <a:lnSpc>
                <a:spcPts val="2250"/>
              </a:lnSpc>
              <a:buAutoNum type="arabicPeriod"/>
            </a:pPr>
            <a:r>
              <a:rPr lang="en-US" sz="1500">
                <a:solidFill>
                  <a:srgbClr val="000000"/>
                </a:solidFill>
                <a:latin typeface="Lato"/>
                <a:ea typeface="Lato"/>
                <a:cs typeface="Lato"/>
                <a:sym typeface="Lato"/>
              </a:rPr>
              <a:t>Ahmed, K., Kaddoura, R. and Yassin, M.A., 2022. A practical guide to managing hypertension, hyperlipidemia, and hyperglycemia in patients with chronic myeloid leukemia. Frontiers in Medicine, 9, p.1025392. </a:t>
            </a:r>
            <a:r>
              <a:rPr lang="en-US" sz="1500" u="sng">
                <a:solidFill>
                  <a:srgbClr val="000000"/>
                </a:solidFill>
                <a:latin typeface="Lato"/>
                <a:ea typeface="Lato"/>
                <a:cs typeface="Lato"/>
                <a:sym typeface="Lato"/>
                <a:hlinkClick r:id="rId15" tooltip="https://www.frontiersin.org/journals/medicine/articles/10.3389/fmed.2022.1025392/full"/>
              </a:rPr>
              <a:t>https://www.frontiersin.org/journals/medicine/articles/10.3389/fmed.2022.1025392/full</a:t>
            </a:r>
          </a:p>
          <a:p>
            <a:pPr marL="323850" lvl="1" indent="-161925" algn="just">
              <a:lnSpc>
                <a:spcPts val="2250"/>
              </a:lnSpc>
              <a:buAutoNum type="arabicPeriod"/>
            </a:pPr>
            <a:r>
              <a:rPr lang="en-US" sz="1500">
                <a:solidFill>
                  <a:srgbClr val="000000"/>
                </a:solidFill>
                <a:latin typeface="Lato"/>
                <a:ea typeface="Lato"/>
                <a:cs typeface="Lato"/>
                <a:sym typeface="Lato"/>
              </a:rPr>
              <a:t>Blanco Sánchez, A., Gil Manso, R., Carreno-Tarragona, G., Paredes Ruiz, D., González Olmedo, J., Martinez-Lopez, J., Díaz Pedroche, C. and Ayala, R., 2023. Multidisciplinary management in chronic myeloid leukemia improves cardiovascular risk measured by SCORE. Frontiers in pharmacology, 14, p.1206893.</a:t>
            </a:r>
            <a:r>
              <a:rPr lang="en-US" sz="1500" u="sng">
                <a:solidFill>
                  <a:srgbClr val="000000"/>
                </a:solidFill>
                <a:latin typeface="Lato"/>
                <a:ea typeface="Lato"/>
                <a:cs typeface="Lato"/>
                <a:sym typeface="Lato"/>
                <a:hlinkClick r:id="rId16" tooltip="https://www.frontiersin.org/journals/pharmacology/articles/10.3389/fphar.2023.1206893/full"/>
              </a:rPr>
              <a:t>https://www.frontiersin.org/journals/pharmacology/articles/10.3389/fphar.2023.1206893/full</a:t>
            </a:r>
          </a:p>
          <a:p>
            <a:pPr algn="just">
              <a:lnSpc>
                <a:spcPts val="2250"/>
              </a:lnSpc>
            </a:pPr>
            <a:endParaRPr lang="en-US" sz="1500" u="sng">
              <a:solidFill>
                <a:srgbClr val="000000"/>
              </a:solidFill>
              <a:latin typeface="Lato"/>
              <a:ea typeface="Lato"/>
              <a:cs typeface="Lato"/>
              <a:sym typeface="Lato"/>
              <a:hlinkClick r:id="rId16" tooltip="https://www.frontiersin.org/journals/pharmacology/articles/10.3389/fphar.2023.1206893/fu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6242545" y="9599843"/>
            <a:ext cx="2045455" cy="687157"/>
            <a:chOff x="0" y="0"/>
            <a:chExt cx="538721" cy="180980"/>
          </a:xfrm>
        </p:grpSpPr>
        <p:sp>
          <p:nvSpPr>
            <p:cNvPr id="3" name="Freeform 3"/>
            <p:cNvSpPr/>
            <p:nvPr/>
          </p:nvSpPr>
          <p:spPr>
            <a:xfrm>
              <a:off x="0" y="0"/>
              <a:ext cx="538721" cy="180980"/>
            </a:xfrm>
            <a:custGeom>
              <a:avLst/>
              <a:gdLst/>
              <a:ahLst/>
              <a:cxnLst/>
              <a:rect l="l" t="t" r="r" b="b"/>
              <a:pathLst>
                <a:path w="538721" h="180980">
                  <a:moveTo>
                    <a:pt x="0" y="0"/>
                  </a:moveTo>
                  <a:lnTo>
                    <a:pt x="538721" y="0"/>
                  </a:lnTo>
                  <a:lnTo>
                    <a:pt x="538721" y="180980"/>
                  </a:lnTo>
                  <a:lnTo>
                    <a:pt x="0" y="180980"/>
                  </a:lnTo>
                  <a:close/>
                </a:path>
              </a:pathLst>
            </a:custGeom>
            <a:solidFill>
              <a:srgbClr val="F8F8F9"/>
            </a:solidFill>
          </p:spPr>
          <p:txBody>
            <a:bodyPr/>
            <a:lstStyle/>
            <a:p>
              <a:endParaRPr lang="en-US"/>
            </a:p>
          </p:txBody>
        </p:sp>
        <p:sp>
          <p:nvSpPr>
            <p:cNvPr id="4" name="TextBox 4"/>
            <p:cNvSpPr txBox="1"/>
            <p:nvPr/>
          </p:nvSpPr>
          <p:spPr>
            <a:xfrm>
              <a:off x="0" y="-38100"/>
              <a:ext cx="538721" cy="219080"/>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5234712" y="57150"/>
            <a:ext cx="7818576" cy="777875"/>
          </a:xfrm>
          <a:prstGeom prst="rect">
            <a:avLst/>
          </a:prstGeom>
        </p:spPr>
        <p:txBody>
          <a:bodyPr lIns="0" tIns="0" rIns="0" bIns="0" rtlCol="0" anchor="t">
            <a:spAutoFit/>
          </a:bodyPr>
          <a:lstStyle/>
          <a:p>
            <a:pPr algn="l">
              <a:lnSpc>
                <a:spcPts val="5499"/>
              </a:lnSpc>
            </a:pPr>
            <a:r>
              <a:rPr lang="en-US" sz="5499" b="1">
                <a:solidFill>
                  <a:srgbClr val="000000"/>
                </a:solidFill>
                <a:latin typeface="Poppins Bold"/>
                <a:ea typeface="Poppins Bold"/>
                <a:cs typeface="Poppins Bold"/>
                <a:sym typeface="Poppins Bold"/>
              </a:rPr>
              <a:t>References Continue</a:t>
            </a:r>
          </a:p>
        </p:txBody>
      </p:sp>
      <p:sp>
        <p:nvSpPr>
          <p:cNvPr id="6" name="TextBox 6"/>
          <p:cNvSpPr txBox="1"/>
          <p:nvPr/>
        </p:nvSpPr>
        <p:spPr>
          <a:xfrm>
            <a:off x="0" y="981075"/>
            <a:ext cx="18066773" cy="9420225"/>
          </a:xfrm>
          <a:prstGeom prst="rect">
            <a:avLst/>
          </a:prstGeom>
        </p:spPr>
        <p:txBody>
          <a:bodyPr lIns="0" tIns="0" rIns="0" bIns="0" rtlCol="0" anchor="t">
            <a:spAutoFit/>
          </a:bodyPr>
          <a:lstStyle/>
          <a:p>
            <a:pPr marL="323850" lvl="1" indent="-161925" algn="just">
              <a:lnSpc>
                <a:spcPts val="2250"/>
              </a:lnSpc>
              <a:buAutoNum type="arabicPeriod"/>
            </a:pPr>
            <a:r>
              <a:rPr lang="en-US" sz="1500">
                <a:solidFill>
                  <a:srgbClr val="000000"/>
                </a:solidFill>
                <a:latin typeface="Lato"/>
                <a:ea typeface="Lato"/>
                <a:cs typeface="Lato"/>
                <a:sym typeface="Lato"/>
              </a:rPr>
              <a:t>Leyfman, Y., Azeez, A.H., Dohadwala, T.K., Nadar, S., Vaishnav, R., Khan, S., Rangrej, V.J., Cortiana, V. and Park, C., 2026. Evolving Therapeutic Algorithms in Chronic Myeloid Leukemia: Integrating Efficacy, Safety, and Survivorship. Biomedicines, 14(2), p.408. </a:t>
            </a:r>
            <a:r>
              <a:rPr lang="en-US" sz="1500" u="sng">
                <a:solidFill>
                  <a:srgbClr val="000000"/>
                </a:solidFill>
                <a:latin typeface="Lato"/>
                <a:ea typeface="Lato"/>
                <a:cs typeface="Lato"/>
                <a:sym typeface="Lato"/>
                <a:hlinkClick r:id="rId2" tooltip="https://www.mdpi.com/2227-9059/14/2/408"/>
              </a:rPr>
              <a:t>https://www.mdpi.com/2227-9059/14/2/408</a:t>
            </a:r>
          </a:p>
          <a:p>
            <a:pPr marL="323850" lvl="1" indent="-161925" algn="just">
              <a:lnSpc>
                <a:spcPts val="2250"/>
              </a:lnSpc>
              <a:buAutoNum type="arabicPeriod"/>
            </a:pPr>
            <a:r>
              <a:rPr lang="en-US" sz="1500">
                <a:solidFill>
                  <a:srgbClr val="000000"/>
                </a:solidFill>
                <a:latin typeface="Lato"/>
                <a:ea typeface="Lato"/>
                <a:cs typeface="Lato"/>
                <a:sym typeface="Lato"/>
              </a:rPr>
              <a:t>Hollenbach, L., Rogahn, J., le Coutre, P., Schulze, S., Muegge, L.O., Geissler, J., Gruen, J., Junghanss, C. and Felser, S., 2024. Physical exercise recommendations for patients with chronic myeloid leukemia based on individual preferences identified in a large international patient survey study of the East German Study Group for Hematology and Oncology (OSHO# 97). Frontiers in Oncology, 14, p.1345050. </a:t>
            </a:r>
            <a:r>
              <a:rPr lang="en-US" sz="1500" u="sng">
                <a:solidFill>
                  <a:srgbClr val="000000"/>
                </a:solidFill>
                <a:latin typeface="Lato"/>
                <a:ea typeface="Lato"/>
                <a:cs typeface="Lato"/>
                <a:sym typeface="Lato"/>
                <a:hlinkClick r:id="rId3" tooltip="https://www.frontiersin.org/journals/oncology/articles/10.3389/fonc.2024.1345050/full"/>
              </a:rPr>
              <a:t>https://www.frontiersin.org/journals/oncology/articles/10.3389/fonc.2024.1345050/full</a:t>
            </a:r>
          </a:p>
          <a:p>
            <a:pPr marL="323850" lvl="1" indent="-161925" algn="just">
              <a:lnSpc>
                <a:spcPts val="2250"/>
              </a:lnSpc>
              <a:buAutoNum type="arabicPeriod"/>
            </a:pPr>
            <a:r>
              <a:rPr lang="en-US" sz="1500">
                <a:solidFill>
                  <a:srgbClr val="000000"/>
                </a:solidFill>
                <a:latin typeface="Lato"/>
                <a:ea typeface="Lato"/>
                <a:cs typeface="Lato"/>
                <a:sym typeface="Lato"/>
              </a:rPr>
              <a:t>Barge, L., Cleary, R., Morris, K. and Simleit, E., 2022. Incidence and immunophenotype of abnormal lymphoblast populations at diagnosis of chronic myeloid leukaemia in chronic phase. Journal of Hematopathology, 15(2), pp.51-56.</a:t>
            </a:r>
            <a:r>
              <a:rPr lang="en-US" sz="1500" u="sng">
                <a:solidFill>
                  <a:srgbClr val="000000"/>
                </a:solidFill>
                <a:latin typeface="Lato"/>
                <a:ea typeface="Lato"/>
                <a:cs typeface="Lato"/>
                <a:sym typeface="Lato"/>
                <a:hlinkClick r:id="rId4" tooltip="https://link.springer.com/article/10.1007/s12308-022-00487-7"/>
              </a:rPr>
              <a:t>https://link.springer.com/article/10.1007/s12308-022-00487-7</a:t>
            </a:r>
          </a:p>
          <a:p>
            <a:pPr marL="323850" lvl="1" indent="-161925" algn="just">
              <a:lnSpc>
                <a:spcPts val="2250"/>
              </a:lnSpc>
              <a:buAutoNum type="arabicPeriod"/>
            </a:pPr>
            <a:r>
              <a:rPr lang="en-US" sz="1500">
                <a:solidFill>
                  <a:srgbClr val="000000"/>
                </a:solidFill>
                <a:latin typeface="Lato"/>
                <a:ea typeface="Lato"/>
                <a:cs typeface="Lato"/>
                <a:sym typeface="Lato"/>
              </a:rPr>
              <a:t>Lixia, G., Lin, S., Molina, J.A., Pereira, M.J., Tan, E. and Lim, F.S., 2025. CO104 Evaluating the Effectiveness of FitterLife: A Community-Based Virtual Weight Management Program for Overweight Adults Without Diabetes or Hypertension in Singapore. Value in Health, 28(12), pp.S62-S63. </a:t>
            </a:r>
            <a:r>
              <a:rPr lang="en-US" sz="1500" u="sng">
                <a:solidFill>
                  <a:srgbClr val="000000"/>
                </a:solidFill>
                <a:latin typeface="Lato"/>
                <a:ea typeface="Lato"/>
                <a:cs typeface="Lato"/>
                <a:sym typeface="Lato"/>
                <a:hlinkClick r:id="rId5" tooltip="https://www.valueinhealthjournal.com/article/S1098-3015(25)02763-9/abstract"/>
              </a:rPr>
              <a:t>https://www.valueinhealthjournal.com/article/S1098-3015(25)02763-9/abstract</a:t>
            </a:r>
          </a:p>
          <a:p>
            <a:pPr marL="323850" lvl="1" indent="-161925" algn="just">
              <a:lnSpc>
                <a:spcPts val="2250"/>
              </a:lnSpc>
              <a:buAutoNum type="arabicPeriod"/>
            </a:pPr>
            <a:r>
              <a:rPr lang="en-US" sz="1500">
                <a:solidFill>
                  <a:srgbClr val="000000"/>
                </a:solidFill>
                <a:latin typeface="Lato"/>
                <a:ea typeface="Lato"/>
                <a:cs typeface="Lato"/>
                <a:sym typeface="Lato"/>
              </a:rPr>
              <a:t>Saydam, G., Ali, R., Demir, A.M., Eskazan, A.E., Guvenc, B., Haznedaroglu, I.C., Ozcan, M.A., Salim, O., Sonmez, M., Tuglular, A.T. and Turgut, M., 2022. The effect of comorbidities on the choice of tyrosine kinase inhibitors in patients with chronic myeloid leukemia. International Journal of Hematologic Oncology, 11(1), p.IJH38. </a:t>
            </a:r>
            <a:r>
              <a:rPr lang="en-US" sz="1500" u="sng">
                <a:solidFill>
                  <a:srgbClr val="000000"/>
                </a:solidFill>
                <a:latin typeface="Lato"/>
                <a:ea typeface="Lato"/>
                <a:cs typeface="Lato"/>
                <a:sym typeface="Lato"/>
                <a:hlinkClick r:id="rId6" tooltip="https://www.tandfonline.com/doi/abs/10.2217/ijh-2021-0010"/>
              </a:rPr>
              <a:t>https://www.tandfonline.com/doi/abs/10.2217/ijh-2021-0010</a:t>
            </a:r>
          </a:p>
          <a:p>
            <a:pPr marL="323850" lvl="1" indent="-161925" algn="just">
              <a:lnSpc>
                <a:spcPts val="2250"/>
              </a:lnSpc>
              <a:buAutoNum type="arabicPeriod"/>
            </a:pPr>
            <a:r>
              <a:rPr lang="en-US" sz="1500">
                <a:solidFill>
                  <a:srgbClr val="000000"/>
                </a:solidFill>
                <a:latin typeface="Lato"/>
                <a:ea typeface="Lato"/>
                <a:cs typeface="Lato"/>
                <a:sym typeface="Lato"/>
              </a:rPr>
              <a:t>Hijiya, N. and Mauro, M.J., 2023. Asciminib in the treatment of Philadelphia Chromosome-Positive chronic myeloid leukemia: focus on patient selection and outcomes. Cancer management and research, pp.873-891.</a:t>
            </a:r>
            <a:r>
              <a:rPr lang="en-US" sz="1500" u="sng">
                <a:solidFill>
                  <a:srgbClr val="000000"/>
                </a:solidFill>
                <a:latin typeface="Lato"/>
                <a:ea typeface="Lato"/>
                <a:cs typeface="Lato"/>
                <a:sym typeface="Lato"/>
                <a:hlinkClick r:id="rId7" tooltip="https://www.tandfonline.com/doi/abs/10.2147/CMAR.S353374"/>
              </a:rPr>
              <a:t>https://www.tandfonline.com/doi/abs/10.2147/CMAR.S353374</a:t>
            </a:r>
          </a:p>
          <a:p>
            <a:pPr marL="323850" lvl="1" indent="-161925" algn="just">
              <a:lnSpc>
                <a:spcPts val="2250"/>
              </a:lnSpc>
              <a:buAutoNum type="arabicPeriod"/>
            </a:pPr>
            <a:r>
              <a:rPr lang="en-US" sz="1500">
                <a:solidFill>
                  <a:srgbClr val="000000"/>
                </a:solidFill>
                <a:latin typeface="Lato"/>
                <a:ea typeface="Lato"/>
                <a:cs typeface="Lato"/>
                <a:sym typeface="Lato"/>
              </a:rPr>
              <a:t>Nelson, J., Peace, A. and Peter, A., 2022. Socioeconomic and Educational Background of CML Patients. </a:t>
            </a:r>
            <a:r>
              <a:rPr lang="en-US" sz="1500" u="sng">
                <a:solidFill>
                  <a:srgbClr val="000000"/>
                </a:solidFill>
                <a:latin typeface="Lato"/>
                <a:ea typeface="Lato"/>
                <a:cs typeface="Lato"/>
                <a:sym typeface="Lato"/>
                <a:hlinkClick r:id="rId8" tooltip="https://www.researchgate.net/profile/Jordan-Nelson-15/publication/395592051_Socioeconomic_and_Educational_Background_of_CML_Patients_Author/links/68cc02fc9534473a6d4b6e7b/Socioeconomic-and-Educational-Background-of-CML-Patients-Author.pdf"/>
              </a:rPr>
              <a:t>https://www.researchgate.net/profile/Jordan-Nelson-15/publication/395592051_Socioeconomic_and_Educational_Background_of_CML_Patients_Author/links/68cc02fc9534473a6d4b6e7b/Socioeconomic-and-Educational-Background-of-CML-Patients-Author.pdf</a:t>
            </a:r>
          </a:p>
          <a:p>
            <a:pPr marL="323850" lvl="1" indent="-161925" algn="just">
              <a:lnSpc>
                <a:spcPts val="2250"/>
              </a:lnSpc>
              <a:buAutoNum type="arabicPeriod"/>
            </a:pPr>
            <a:r>
              <a:rPr lang="en-US" sz="1500">
                <a:solidFill>
                  <a:srgbClr val="000000"/>
                </a:solidFill>
                <a:latin typeface="Lato"/>
                <a:ea typeface="Lato"/>
                <a:cs typeface="Lato"/>
                <a:sym typeface="Lato"/>
              </a:rPr>
              <a:t>Doan, V., Starr, V., Starblanket, E.E., Starr, R., Starr, D., McIlduff, C., Shoker, A. and Abdelrasoul, A., 2026. WCN26-6946 Challenges to Accessing Healthcare for Indigenous Dialysis Patients: A Community-Based Qualitative Study. Kidney International Reports, 11(4). </a:t>
            </a:r>
            <a:r>
              <a:rPr lang="en-US" sz="1500" u="sng">
                <a:solidFill>
                  <a:srgbClr val="000000"/>
                </a:solidFill>
                <a:latin typeface="Lato"/>
                <a:ea typeface="Lato"/>
                <a:cs typeface="Lato"/>
                <a:sym typeface="Lato"/>
                <a:hlinkClick r:id="rId9" tooltip="https://www.kireports.org/article/S2468-0249(26)01108-3/fulltext"/>
              </a:rPr>
              <a:t>https://www.kireports.org/article/S2468-0249(26)01108-3/fulltext</a:t>
            </a:r>
          </a:p>
          <a:p>
            <a:pPr marL="323850" lvl="1" indent="-161925" algn="just">
              <a:lnSpc>
                <a:spcPts val="2250"/>
              </a:lnSpc>
              <a:buAutoNum type="arabicPeriod"/>
            </a:pPr>
            <a:r>
              <a:rPr lang="en-US" sz="1500">
                <a:solidFill>
                  <a:srgbClr val="000000"/>
                </a:solidFill>
                <a:latin typeface="Lato"/>
                <a:ea typeface="Lato"/>
                <a:cs typeface="Lato"/>
                <a:sym typeface="Lato"/>
              </a:rPr>
              <a:t>Lopina, N., Dmytrenko, I., Hamov, D., Lopin, D. and Dyagil, I., 2022. A new paradigm of cardio-hematological monitoring in chronic myeloid leukemia patients treated with tyrosine kinase inhibitors. Cureus, 14(6).</a:t>
            </a:r>
            <a:r>
              <a:rPr lang="en-US" sz="1500" u="sng">
                <a:solidFill>
                  <a:srgbClr val="000000"/>
                </a:solidFill>
                <a:latin typeface="Lato"/>
                <a:ea typeface="Lato"/>
                <a:cs typeface="Lato"/>
                <a:sym typeface="Lato"/>
                <a:hlinkClick r:id="rId10" tooltip="https://www.cureus.com/articles/95898-a-new-paradigm-of-cardio-hematological-monitoring-in-chronic-myeloid-leukemia-patients-treated-with-tyrosine-kinase-inhibitors.pdf"/>
              </a:rPr>
              <a:t>https://www.cureus.com/articles/95898-a-new-paradigm-of-cardio-hematological-monitoring-in-chronic-myeloid-leukemia-patients-treated-with-tyrosine-kinase-inhibitors.pdf</a:t>
            </a:r>
          </a:p>
          <a:p>
            <a:pPr marL="323850" lvl="1" indent="-161925" algn="just">
              <a:lnSpc>
                <a:spcPts val="2250"/>
              </a:lnSpc>
              <a:buAutoNum type="arabicPeriod"/>
            </a:pPr>
            <a:r>
              <a:rPr lang="en-US" sz="1500">
                <a:solidFill>
                  <a:srgbClr val="000000"/>
                </a:solidFill>
                <a:latin typeface="Lato"/>
                <a:ea typeface="Lato"/>
                <a:cs typeface="Lato"/>
                <a:sym typeface="Lato"/>
              </a:rPr>
              <a:t>Zhang, Y. and Li, A., 2025. Semaglutide treatment for type 2 diabetes in a patient with chronic myeloid leukemia: A case report and review of the literature. Open Medicine, 20(1), p.20251184. </a:t>
            </a:r>
            <a:r>
              <a:rPr lang="en-US" sz="1500" u="sng">
                <a:solidFill>
                  <a:srgbClr val="000000"/>
                </a:solidFill>
                <a:latin typeface="Lato"/>
                <a:ea typeface="Lato"/>
                <a:cs typeface="Lato"/>
                <a:sym typeface="Lato"/>
                <a:hlinkClick r:id="rId11" tooltip="https://www.degruyterbrill.com/document/doi/10.1515/med-2025-1184/html"/>
              </a:rPr>
              <a:t>https://www.degruyterbrill.com/document/doi/10.1515/med-2025-1184/html</a:t>
            </a:r>
          </a:p>
          <a:p>
            <a:pPr marL="323850" lvl="1" indent="-161925" algn="just">
              <a:lnSpc>
                <a:spcPts val="2250"/>
              </a:lnSpc>
              <a:buAutoNum type="arabicPeriod"/>
            </a:pPr>
            <a:r>
              <a:rPr lang="en-US" sz="1500">
                <a:solidFill>
                  <a:srgbClr val="000000"/>
                </a:solidFill>
                <a:latin typeface="Lato"/>
                <a:ea typeface="Lato"/>
                <a:cs typeface="Lato"/>
                <a:sym typeface="Lato"/>
              </a:rPr>
              <a:t> Shaffie, M.M.A., Alamoudi, S.A., Amery, A.M.A., Mutabi, F.A.E., Meshari, Y.A.A., Hejry, A.A.A., Alhamzi, I.O.M., Alhazmi, M.A.M. and Salhaby, A.M.M., 2025. The Clinical Impact Of Oral Chemotherapy Compliance Programs Implemented By Pharmacists For Chronic Hematologic Disorders. The Review of Diabetic Studies, pp.338-348. </a:t>
            </a:r>
            <a:r>
              <a:rPr lang="en-US" sz="1500" u="sng">
                <a:solidFill>
                  <a:srgbClr val="000000"/>
                </a:solidFill>
                <a:latin typeface="Lato"/>
                <a:ea typeface="Lato"/>
                <a:cs typeface="Lato"/>
                <a:sym typeface="Lato"/>
                <a:hlinkClick r:id="rId12" tooltip="https://www.diabeticstudies.org/index.php/RDS/article/view/863"/>
              </a:rPr>
              <a:t>https://www.diabeticstudies.org/index.php/RDS/article/view/863</a:t>
            </a:r>
          </a:p>
          <a:p>
            <a:pPr marL="323850" lvl="1" indent="-161925" algn="just">
              <a:lnSpc>
                <a:spcPts val="2250"/>
              </a:lnSpc>
              <a:buAutoNum type="arabicPeriod"/>
            </a:pPr>
            <a:r>
              <a:rPr lang="en-US" sz="1500">
                <a:solidFill>
                  <a:srgbClr val="000000"/>
                </a:solidFill>
                <a:latin typeface="Lato"/>
                <a:ea typeface="Lato"/>
                <a:cs typeface="Lato"/>
                <a:sym typeface="Lato"/>
              </a:rPr>
              <a:t>Mulas, O., Abruzzese, E., Luciano, L., Iurlo, A., Attolico, I., Castagnetti, F., Galimberti, S., Bonifacio, M., Annunziata, M., Gozzini, A. and Orlandi, E.M., 2024. The new Systematic Coronary Risk Evaluation (SCORE2 and SCORE2-OP) estimates the risk of arterial occlusive events in chronic myeloid leukemia patients treated with nilotinib or ponatinib. Annals of Hematology, 103(2), pp.427-436. </a:t>
            </a:r>
            <a:r>
              <a:rPr lang="en-US" sz="1500" u="sng">
                <a:solidFill>
                  <a:srgbClr val="000000"/>
                </a:solidFill>
                <a:latin typeface="Lato"/>
                <a:ea typeface="Lato"/>
                <a:cs typeface="Lato"/>
                <a:sym typeface="Lato"/>
                <a:hlinkClick r:id="rId13" tooltip="https://link.springer.com/article/10.1007/s00277-023-05556-0"/>
              </a:rPr>
              <a:t>https://link.springer.com/article/10.1007/s00277-023-05556-0</a:t>
            </a:r>
          </a:p>
          <a:p>
            <a:pPr marL="323850" lvl="1" indent="-161925" algn="just">
              <a:lnSpc>
                <a:spcPts val="2250"/>
              </a:lnSpc>
              <a:buAutoNum type="arabicPeriod"/>
            </a:pPr>
            <a:r>
              <a:rPr lang="en-US" sz="1500">
                <a:solidFill>
                  <a:srgbClr val="000000"/>
                </a:solidFill>
                <a:latin typeface="Lato"/>
                <a:ea typeface="Lato"/>
                <a:cs typeface="Lato"/>
                <a:sym typeface="Lato"/>
              </a:rPr>
              <a:t>Wegge, M., Boesmans, L., Janssens, S., Van Damme, N. and De, A., 2026. Volume-outcome relationship in cancer care: Acute Myeloid Leukemia–Literature overview. </a:t>
            </a:r>
            <a:r>
              <a:rPr lang="en-US" sz="1500" u="sng">
                <a:solidFill>
                  <a:srgbClr val="000000"/>
                </a:solidFill>
                <a:latin typeface="Lato"/>
                <a:ea typeface="Lato"/>
                <a:cs typeface="Lato"/>
                <a:sym typeface="Lato"/>
                <a:hlinkClick r:id="rId14" tooltip="https://kankerregister.org/sites/default/files/2026/report_literature_AML_2026_eng_1.pdf"/>
              </a:rPr>
              <a:t>https://kankerregister.org/sites/default/files/2026/report_literature_AML_2026_eng_1.pdf</a:t>
            </a:r>
          </a:p>
          <a:p>
            <a:pPr marL="323850" lvl="1" indent="-161925" algn="just">
              <a:lnSpc>
                <a:spcPts val="2250"/>
              </a:lnSpc>
              <a:buAutoNum type="arabicPeriod"/>
            </a:pPr>
            <a:r>
              <a:rPr lang="en-US" sz="1500">
                <a:solidFill>
                  <a:srgbClr val="000000"/>
                </a:solidFill>
                <a:latin typeface="Lato"/>
                <a:ea typeface="Lato"/>
                <a:cs typeface="Lato"/>
                <a:sym typeface="Lato"/>
              </a:rPr>
              <a:t>Atallah, E.L., Sadek, I., Wei, D., Latremouille-Viau, D., Rossi, C., Damon, A., Yang, D., Bellefleur, R., Guérin, A. and Jadhav, K., 2025. Treatment with asciminib after a prior tyrosine kinase inhibitor in patients with chronic-phase chronic myeloid leukemia. Leukemia Research, p.108089. </a:t>
            </a:r>
            <a:r>
              <a:rPr lang="en-US" sz="1500" u="sng">
                <a:solidFill>
                  <a:srgbClr val="000000"/>
                </a:solidFill>
                <a:latin typeface="Lato"/>
                <a:ea typeface="Lato"/>
                <a:cs typeface="Lato"/>
                <a:sym typeface="Lato"/>
                <a:hlinkClick r:id="rId15" tooltip="https://www.sciencedirect.com/science/article/pii/S014521262500579X"/>
              </a:rPr>
              <a:t>https://www.sciencedirect.com/science/article/pii/S014521262500579X</a:t>
            </a:r>
          </a:p>
          <a:p>
            <a:pPr marL="323850" lvl="1" indent="-161925" algn="just">
              <a:lnSpc>
                <a:spcPts val="2250"/>
              </a:lnSpc>
              <a:buAutoNum type="arabicPeriod"/>
            </a:pPr>
            <a:r>
              <a:rPr lang="en-US" sz="1500">
                <a:solidFill>
                  <a:srgbClr val="000000"/>
                </a:solidFill>
                <a:latin typeface="Lato"/>
                <a:ea typeface="Lato"/>
                <a:cs typeface="Lato"/>
                <a:sym typeface="Lato"/>
              </a:rPr>
              <a:t>Shahrin, N.H., Wadham, C. and Branford, S., 2022. Defining higher-risk chronic myeloid leukemia: risk scores, genomic landscape, and prognostication. Current Hematologic Malignancy Reports, 17(6), pp.171-180. </a:t>
            </a:r>
            <a:r>
              <a:rPr lang="en-US" sz="1500" u="sng">
                <a:solidFill>
                  <a:srgbClr val="000000"/>
                </a:solidFill>
                <a:latin typeface="Lato"/>
                <a:ea typeface="Lato"/>
                <a:cs typeface="Lato"/>
                <a:sym typeface="Lato"/>
                <a:hlinkClick r:id="rId16" tooltip="https://link.springer.com/article/10.1007/s11899-022-00668-2"/>
              </a:rPr>
              <a:t>https://link.springer.com/article/10.1007/s11899-022-00668-2</a:t>
            </a:r>
          </a:p>
          <a:p>
            <a:pPr algn="just">
              <a:lnSpc>
                <a:spcPts val="2250"/>
              </a:lnSpc>
            </a:pPr>
            <a:endParaRPr lang="en-US" sz="1500" u="sng">
              <a:solidFill>
                <a:srgbClr val="000000"/>
              </a:solidFill>
              <a:latin typeface="Lato"/>
              <a:ea typeface="Lato"/>
              <a:cs typeface="Lato"/>
              <a:sym typeface="Lato"/>
              <a:hlinkClick r:id="rId16" tooltip="https://link.springer.com/article/10.1007/s11899-022-00668-2"/>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28700" y="2960144"/>
            <a:ext cx="8581599" cy="1642116"/>
          </a:xfrm>
          <a:prstGeom prst="rect">
            <a:avLst/>
          </a:prstGeom>
        </p:spPr>
        <p:txBody>
          <a:bodyPr wrap="square" lIns="0" tIns="0" rIns="0" bIns="0" rtlCol="0" anchor="t">
            <a:spAutoFit/>
          </a:bodyPr>
          <a:lstStyle/>
          <a:p>
            <a:pPr algn="l">
              <a:lnSpc>
                <a:spcPts val="12184"/>
              </a:lnSpc>
            </a:pPr>
            <a:r>
              <a:rPr lang="en-US" sz="12184" b="1">
                <a:solidFill>
                  <a:srgbClr val="000000"/>
                </a:solidFill>
                <a:latin typeface="Poppins Bold"/>
                <a:ea typeface="Poppins Bold"/>
                <a:cs typeface="Poppins Bold"/>
                <a:sym typeface="Poppins Bold"/>
              </a:rPr>
              <a:t>Thank You</a:t>
            </a:r>
          </a:p>
        </p:txBody>
      </p:sp>
      <p:grpSp>
        <p:nvGrpSpPr>
          <p:cNvPr id="3" name="Group 3"/>
          <p:cNvGrpSpPr/>
          <p:nvPr/>
        </p:nvGrpSpPr>
        <p:grpSpPr>
          <a:xfrm>
            <a:off x="11987327" y="0"/>
            <a:ext cx="6300673" cy="10287000"/>
            <a:chOff x="0" y="0"/>
            <a:chExt cx="1659436" cy="2709333"/>
          </a:xfrm>
        </p:grpSpPr>
        <p:sp>
          <p:nvSpPr>
            <p:cNvPr id="4" name="Freeform 4"/>
            <p:cNvSpPr/>
            <p:nvPr/>
          </p:nvSpPr>
          <p:spPr>
            <a:xfrm>
              <a:off x="0" y="0"/>
              <a:ext cx="1659437" cy="2709333"/>
            </a:xfrm>
            <a:custGeom>
              <a:avLst/>
              <a:gdLst/>
              <a:ahLst/>
              <a:cxnLst/>
              <a:rect l="l" t="t" r="r" b="b"/>
              <a:pathLst>
                <a:path w="1659437" h="2709333">
                  <a:moveTo>
                    <a:pt x="0" y="0"/>
                  </a:moveTo>
                  <a:lnTo>
                    <a:pt x="1659437" y="0"/>
                  </a:lnTo>
                  <a:lnTo>
                    <a:pt x="1659437" y="2709333"/>
                  </a:lnTo>
                  <a:lnTo>
                    <a:pt x="0" y="2709333"/>
                  </a:lnTo>
                  <a:close/>
                </a:path>
              </a:pathLst>
            </a:custGeom>
            <a:solidFill>
              <a:srgbClr val="D1EAFF"/>
            </a:solidFill>
          </p:spPr>
          <p:txBody>
            <a:bodyPr/>
            <a:lstStyle/>
            <a:p>
              <a:endParaRPr lang="en-US"/>
            </a:p>
          </p:txBody>
        </p:sp>
        <p:sp>
          <p:nvSpPr>
            <p:cNvPr id="5" name="TextBox 5"/>
            <p:cNvSpPr txBox="1"/>
            <p:nvPr/>
          </p:nvSpPr>
          <p:spPr>
            <a:xfrm>
              <a:off x="0" y="-38100"/>
              <a:ext cx="1659436" cy="2747433"/>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6242545" y="9599843"/>
            <a:ext cx="2045455" cy="687157"/>
            <a:chOff x="0" y="0"/>
            <a:chExt cx="538721" cy="180980"/>
          </a:xfrm>
        </p:grpSpPr>
        <p:sp>
          <p:nvSpPr>
            <p:cNvPr id="7" name="Freeform 7"/>
            <p:cNvSpPr/>
            <p:nvPr/>
          </p:nvSpPr>
          <p:spPr>
            <a:xfrm>
              <a:off x="0" y="0"/>
              <a:ext cx="538721" cy="180980"/>
            </a:xfrm>
            <a:custGeom>
              <a:avLst/>
              <a:gdLst/>
              <a:ahLst/>
              <a:cxnLst/>
              <a:rect l="l" t="t" r="r" b="b"/>
              <a:pathLst>
                <a:path w="538721" h="180980">
                  <a:moveTo>
                    <a:pt x="0" y="0"/>
                  </a:moveTo>
                  <a:lnTo>
                    <a:pt x="538721" y="0"/>
                  </a:lnTo>
                  <a:lnTo>
                    <a:pt x="538721" y="180980"/>
                  </a:lnTo>
                  <a:lnTo>
                    <a:pt x="0" y="180980"/>
                  </a:lnTo>
                  <a:close/>
                </a:path>
              </a:pathLst>
            </a:custGeom>
            <a:solidFill>
              <a:srgbClr val="F8F8F9"/>
            </a:solidFill>
          </p:spPr>
          <p:txBody>
            <a:bodyPr/>
            <a:lstStyle/>
            <a:p>
              <a:endParaRPr lang="en-US"/>
            </a:p>
          </p:txBody>
        </p:sp>
        <p:sp>
          <p:nvSpPr>
            <p:cNvPr id="8" name="TextBox 8"/>
            <p:cNvSpPr txBox="1"/>
            <p:nvPr/>
          </p:nvSpPr>
          <p:spPr>
            <a:xfrm>
              <a:off x="0" y="-38100"/>
              <a:ext cx="538721" cy="219080"/>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0379309" y="3443574"/>
            <a:ext cx="6879991" cy="5814726"/>
            <a:chOff x="0" y="0"/>
            <a:chExt cx="1065891" cy="900853"/>
          </a:xfrm>
        </p:grpSpPr>
        <p:sp>
          <p:nvSpPr>
            <p:cNvPr id="11" name="Freeform 11"/>
            <p:cNvSpPr/>
            <p:nvPr/>
          </p:nvSpPr>
          <p:spPr>
            <a:xfrm>
              <a:off x="0" y="0"/>
              <a:ext cx="1065891" cy="900853"/>
            </a:xfrm>
            <a:custGeom>
              <a:avLst/>
              <a:gdLst/>
              <a:ahLst/>
              <a:cxnLst/>
              <a:rect l="l" t="t" r="r" b="b"/>
              <a:pathLst>
                <a:path w="1065891" h="900853">
                  <a:moveTo>
                    <a:pt x="0" y="0"/>
                  </a:moveTo>
                  <a:lnTo>
                    <a:pt x="1065891" y="0"/>
                  </a:lnTo>
                  <a:lnTo>
                    <a:pt x="1065891" y="900853"/>
                  </a:lnTo>
                  <a:lnTo>
                    <a:pt x="0" y="900853"/>
                  </a:lnTo>
                  <a:close/>
                </a:path>
              </a:pathLst>
            </a:custGeom>
            <a:blipFill>
              <a:blip r:embed="rId2"/>
              <a:stretch>
                <a:fillRect l="-13329" r="-13329"/>
              </a:stretch>
            </a:blipFill>
          </p:spPr>
          <p:txBody>
            <a:bodyPr/>
            <a:lstStyle/>
            <a:p>
              <a:endParaRPr lang="en-US"/>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TotalTime>
  <Words>5153</Words>
  <Application>Microsoft Office PowerPoint</Application>
  <PresentationFormat>Custom</PresentationFormat>
  <Paragraphs>117</Paragraphs>
  <Slides>15</Slides>
  <Notes>11</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Objectives</dc:title>
  <dc:creator>Nakul</dc:creator>
  <cp:lastModifiedBy>ashok patel</cp:lastModifiedBy>
  <cp:revision>5</cp:revision>
  <dcterms:created xsi:type="dcterms:W3CDTF">2006-08-16T00:00:00Z</dcterms:created>
  <dcterms:modified xsi:type="dcterms:W3CDTF">2026-07-12T14:20:28Z</dcterms:modified>
  <dc:identifier>DAHOWTp0HXs</dc:identifier>
</cp:coreProperties>
</file>