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sldIdLst>
    <p:sldId id="256" r:id="rId2"/>
    <p:sldId id="259" r:id="rId3"/>
    <p:sldId id="263" r:id="rId4"/>
    <p:sldId id="264" r:id="rId5"/>
    <p:sldId id="265" r:id="rId6"/>
    <p:sldId id="266" r:id="rId7"/>
    <p:sldId id="267" r:id="rId8"/>
    <p:sldId id="268" r:id="rId9"/>
    <p:sldId id="269" r:id="rId10"/>
    <p:sldId id="270" r:id="rId11"/>
    <p:sldId id="271" r:id="rId12"/>
    <p:sldId id="272" r:id="rId13"/>
    <p:sldId id="273" r:id="rId14"/>
    <p:sldId id="274" r:id="rId15"/>
    <p:sldId id="260" r:id="rId16"/>
    <p:sldId id="275" r:id="rId17"/>
    <p:sldId id="276" r:id="rId18"/>
    <p:sldId id="277" r:id="rId19"/>
    <p:sldId id="278" r:id="rId20"/>
    <p:sldId id="279" r:id="rId21"/>
    <p:sldId id="280" r:id="rId22"/>
    <p:sldId id="281" r:id="rId23"/>
    <p:sldId id="282" r:id="rId24"/>
    <p:sldId id="283" r:id="rId25"/>
    <p:sldId id="284" r:id="rId26"/>
    <p:sldId id="262"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581823-C2A7-28BA-9B56-EB84ED4E5A8B}" v="11" dt="2025-11-17T08:25:55.3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ames" userId="S::laura.james@uwtsd.ac.uk::e815814b-f5ab-4367-85bb-abbbaf16d579" providerId="AD" clId="Web-{A2581823-C2A7-28BA-9B56-EB84ED4E5A8B}"/>
    <pc:docChg chg="delSld modSld">
      <pc:chgData name="Laura James" userId="S::laura.james@uwtsd.ac.uk::e815814b-f5ab-4367-85bb-abbbaf16d579" providerId="AD" clId="Web-{A2581823-C2A7-28BA-9B56-EB84ED4E5A8B}" dt="2025-11-17T08:25:55.309" v="13"/>
      <pc:docMkLst>
        <pc:docMk/>
      </pc:docMkLst>
      <pc:sldChg chg="del">
        <pc:chgData name="Laura James" userId="S::laura.james@uwtsd.ac.uk::e815814b-f5ab-4367-85bb-abbbaf16d579" providerId="AD" clId="Web-{A2581823-C2A7-28BA-9B56-EB84ED4E5A8B}" dt="2025-11-17T08:25:55.309" v="13"/>
        <pc:sldMkLst>
          <pc:docMk/>
          <pc:sldMk cId="1881033065" sldId="261"/>
        </pc:sldMkLst>
      </pc:sldChg>
      <pc:sldChg chg="modSp">
        <pc:chgData name="Laura James" userId="S::laura.james@uwtsd.ac.uk::e815814b-f5ab-4367-85bb-abbbaf16d579" providerId="AD" clId="Web-{A2581823-C2A7-28BA-9B56-EB84ED4E5A8B}" dt="2025-11-17T08:25:51.793" v="10" actId="20577"/>
        <pc:sldMkLst>
          <pc:docMk/>
          <pc:sldMk cId="1113815743" sldId="262"/>
        </pc:sldMkLst>
        <pc:spChg chg="mod">
          <ac:chgData name="Laura James" userId="S::laura.james@uwtsd.ac.uk::e815814b-f5ab-4367-85bb-abbbaf16d579" providerId="AD" clId="Web-{A2581823-C2A7-28BA-9B56-EB84ED4E5A8B}" dt="2025-11-17T08:25:51.793" v="10" actId="20577"/>
          <ac:spMkLst>
            <pc:docMk/>
            <pc:sldMk cId="1113815743" sldId="262"/>
            <ac:spMk id="3" creationId="{C53E4407-B32E-E7BC-09EA-10CFFB12BE21}"/>
          </ac:spMkLst>
        </pc:spChg>
      </pc:sldChg>
      <pc:sldChg chg="modSp">
        <pc:chgData name="Laura James" userId="S::laura.james@uwtsd.ac.uk::e815814b-f5ab-4367-85bb-abbbaf16d579" providerId="AD" clId="Web-{A2581823-C2A7-28BA-9B56-EB84ED4E5A8B}" dt="2025-11-17T08:22:34.754" v="7" actId="20577"/>
        <pc:sldMkLst>
          <pc:docMk/>
          <pc:sldMk cId="3364927425" sldId="263"/>
        </pc:sldMkLst>
        <pc:spChg chg="mod">
          <ac:chgData name="Laura James" userId="S::laura.james@uwtsd.ac.uk::e815814b-f5ab-4367-85bb-abbbaf16d579" providerId="AD" clId="Web-{A2581823-C2A7-28BA-9B56-EB84ED4E5A8B}" dt="2025-11-17T08:22:34.754" v="7" actId="20577"/>
          <ac:spMkLst>
            <pc:docMk/>
            <pc:sldMk cId="3364927425" sldId="263"/>
            <ac:spMk id="3" creationId="{D0A61C76-B359-0902-F915-D35E7D9BC081}"/>
          </ac:spMkLst>
        </pc:spChg>
      </pc:sldChg>
      <pc:sldChg chg="del">
        <pc:chgData name="Laura James" userId="S::laura.james@uwtsd.ac.uk::e815814b-f5ab-4367-85bb-abbbaf16d579" providerId="AD" clId="Web-{A2581823-C2A7-28BA-9B56-EB84ED4E5A8B}" dt="2025-11-17T08:25:52.184" v="11"/>
        <pc:sldMkLst>
          <pc:docMk/>
          <pc:sldMk cId="3664587354" sldId="285"/>
        </pc:sldMkLst>
      </pc:sldChg>
      <pc:sldChg chg="del">
        <pc:chgData name="Laura James" userId="S::laura.james@uwtsd.ac.uk::e815814b-f5ab-4367-85bb-abbbaf16d579" providerId="AD" clId="Web-{A2581823-C2A7-28BA-9B56-EB84ED4E5A8B}" dt="2025-11-17T08:25:53.996" v="12"/>
        <pc:sldMkLst>
          <pc:docMk/>
          <pc:sldMk cId="75752248" sldId="286"/>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CEEF7B-DACD-4919-B39D-8CA01B27811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2D279AA-60F0-4D8A-A226-488B6F901FBD}">
      <dgm:prSet/>
      <dgm:spPr/>
      <dgm:t>
        <a:bodyPr/>
        <a:lstStyle/>
        <a:p>
          <a:r>
            <a:rPr lang="en-US" b="1"/>
            <a:t>Doctors Without Borders (Médecins Sans Frontières)</a:t>
          </a:r>
          <a:r>
            <a:rPr lang="en-US"/>
            <a:t>: Medical professionals volunteer their time and expertise to provide healthcare in conflict zones, disaster areas, and regions with endemic diseases.</a:t>
          </a:r>
        </a:p>
      </dgm:t>
    </dgm:pt>
    <dgm:pt modelId="{12B8457C-ED69-4A06-A4EC-8D8FA92ACE6D}" type="parTrans" cxnId="{2060D1EA-7B7E-4E22-8C06-A9D998E1E2F5}">
      <dgm:prSet/>
      <dgm:spPr/>
      <dgm:t>
        <a:bodyPr/>
        <a:lstStyle/>
        <a:p>
          <a:endParaRPr lang="en-US"/>
        </a:p>
      </dgm:t>
    </dgm:pt>
    <dgm:pt modelId="{860D9725-D37B-48B2-AA16-477A762917F9}" type="sibTrans" cxnId="{2060D1EA-7B7E-4E22-8C06-A9D998E1E2F5}">
      <dgm:prSet/>
      <dgm:spPr/>
      <dgm:t>
        <a:bodyPr/>
        <a:lstStyle/>
        <a:p>
          <a:endParaRPr lang="en-US"/>
        </a:p>
      </dgm:t>
    </dgm:pt>
    <dgm:pt modelId="{72C47A63-7E4B-4EB8-8798-66A0E862F821}">
      <dgm:prSet/>
      <dgm:spPr/>
      <dgm:t>
        <a:bodyPr/>
        <a:lstStyle/>
        <a:p>
          <a:r>
            <a:rPr lang="en-US" b="1"/>
            <a:t>The Global Fund</a:t>
          </a:r>
          <a:r>
            <a:rPr lang="en-US"/>
            <a:t>: Individuals and organizations contribute to this international financing organization to fight AIDS, tuberculosis, and malaria.</a:t>
          </a:r>
        </a:p>
      </dgm:t>
    </dgm:pt>
    <dgm:pt modelId="{174D4A58-5A1A-4A23-A20F-C4DA70C40488}" type="parTrans" cxnId="{520DD8F0-85FD-4A19-A219-5CE9EEDEC169}">
      <dgm:prSet/>
      <dgm:spPr/>
      <dgm:t>
        <a:bodyPr/>
        <a:lstStyle/>
        <a:p>
          <a:endParaRPr lang="en-US"/>
        </a:p>
      </dgm:t>
    </dgm:pt>
    <dgm:pt modelId="{2099B2F5-DD5D-480C-A4D1-839FA38D4697}" type="sibTrans" cxnId="{520DD8F0-85FD-4A19-A219-5CE9EEDEC169}">
      <dgm:prSet/>
      <dgm:spPr/>
      <dgm:t>
        <a:bodyPr/>
        <a:lstStyle/>
        <a:p>
          <a:endParaRPr lang="en-US"/>
        </a:p>
      </dgm:t>
    </dgm:pt>
    <dgm:pt modelId="{A8AB533A-FAB9-43A3-86CD-335DA1E99CA3}" type="pres">
      <dgm:prSet presAssocID="{D1CEEF7B-DACD-4919-B39D-8CA01B27811D}" presName="root" presStyleCnt="0">
        <dgm:presLayoutVars>
          <dgm:dir/>
          <dgm:resizeHandles val="exact"/>
        </dgm:presLayoutVars>
      </dgm:prSet>
      <dgm:spPr/>
    </dgm:pt>
    <dgm:pt modelId="{E0D59F83-EC9E-4CD3-BD11-260EB7DA164D}" type="pres">
      <dgm:prSet presAssocID="{92D279AA-60F0-4D8A-A226-488B6F901FBD}" presName="compNode" presStyleCnt="0"/>
      <dgm:spPr/>
    </dgm:pt>
    <dgm:pt modelId="{C65F8DE5-334F-4ADD-A533-2A85B8EC278B}" type="pres">
      <dgm:prSet presAssocID="{92D279AA-60F0-4D8A-A226-488B6F901FBD}" presName="bgRect" presStyleLbl="bgShp" presStyleIdx="0" presStyleCnt="2"/>
      <dgm:spPr/>
    </dgm:pt>
    <dgm:pt modelId="{11FA9B0C-0A6A-415B-A5EE-54ACBBF431F5}" type="pres">
      <dgm:prSet presAssocID="{92D279AA-60F0-4D8A-A226-488B6F901FB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AF7CE5AD-9205-4269-AD95-FB4439978309}" type="pres">
      <dgm:prSet presAssocID="{92D279AA-60F0-4D8A-A226-488B6F901FBD}" presName="spaceRect" presStyleCnt="0"/>
      <dgm:spPr/>
    </dgm:pt>
    <dgm:pt modelId="{4D11D681-CA45-4831-A793-5248E4CB6189}" type="pres">
      <dgm:prSet presAssocID="{92D279AA-60F0-4D8A-A226-488B6F901FBD}" presName="parTx" presStyleLbl="revTx" presStyleIdx="0" presStyleCnt="2">
        <dgm:presLayoutVars>
          <dgm:chMax val="0"/>
          <dgm:chPref val="0"/>
        </dgm:presLayoutVars>
      </dgm:prSet>
      <dgm:spPr/>
    </dgm:pt>
    <dgm:pt modelId="{6F7316C8-40F8-404E-9915-FED8B52A7838}" type="pres">
      <dgm:prSet presAssocID="{860D9725-D37B-48B2-AA16-477A762917F9}" presName="sibTrans" presStyleCnt="0"/>
      <dgm:spPr/>
    </dgm:pt>
    <dgm:pt modelId="{903AB288-FD83-41AA-82B4-31207C264064}" type="pres">
      <dgm:prSet presAssocID="{72C47A63-7E4B-4EB8-8798-66A0E862F821}" presName="compNode" presStyleCnt="0"/>
      <dgm:spPr/>
    </dgm:pt>
    <dgm:pt modelId="{00D8B774-8652-474F-980A-E9C1376D12AC}" type="pres">
      <dgm:prSet presAssocID="{72C47A63-7E4B-4EB8-8798-66A0E862F821}" presName="bgRect" presStyleLbl="bgShp" presStyleIdx="1" presStyleCnt="2"/>
      <dgm:spPr/>
    </dgm:pt>
    <dgm:pt modelId="{C80E4556-E32D-4537-826A-431D4E7FE325}" type="pres">
      <dgm:prSet presAssocID="{72C47A63-7E4B-4EB8-8798-66A0E862F82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a:ext>
      </dgm:extLst>
    </dgm:pt>
    <dgm:pt modelId="{31002E8F-9731-40BE-876D-485228924A76}" type="pres">
      <dgm:prSet presAssocID="{72C47A63-7E4B-4EB8-8798-66A0E862F821}" presName="spaceRect" presStyleCnt="0"/>
      <dgm:spPr/>
    </dgm:pt>
    <dgm:pt modelId="{9A8D197B-13E3-4E55-A513-088F350C0598}" type="pres">
      <dgm:prSet presAssocID="{72C47A63-7E4B-4EB8-8798-66A0E862F821}" presName="parTx" presStyleLbl="revTx" presStyleIdx="1" presStyleCnt="2">
        <dgm:presLayoutVars>
          <dgm:chMax val="0"/>
          <dgm:chPref val="0"/>
        </dgm:presLayoutVars>
      </dgm:prSet>
      <dgm:spPr/>
    </dgm:pt>
  </dgm:ptLst>
  <dgm:cxnLst>
    <dgm:cxn modelId="{77E9110E-A8E7-41EA-B288-4FAAFCD49E14}" type="presOf" srcId="{D1CEEF7B-DACD-4919-B39D-8CA01B27811D}" destId="{A8AB533A-FAB9-43A3-86CD-335DA1E99CA3}" srcOrd="0" destOrd="0" presId="urn:microsoft.com/office/officeart/2018/2/layout/IconVerticalSolidList"/>
    <dgm:cxn modelId="{9C46CC81-C604-4037-AE85-FCD2DB77C10E}" type="presOf" srcId="{72C47A63-7E4B-4EB8-8798-66A0E862F821}" destId="{9A8D197B-13E3-4E55-A513-088F350C0598}" srcOrd="0" destOrd="0" presId="urn:microsoft.com/office/officeart/2018/2/layout/IconVerticalSolidList"/>
    <dgm:cxn modelId="{2206DFC2-0782-4B99-A4A4-B2B22A9151FC}" type="presOf" srcId="{92D279AA-60F0-4D8A-A226-488B6F901FBD}" destId="{4D11D681-CA45-4831-A793-5248E4CB6189}" srcOrd="0" destOrd="0" presId="urn:microsoft.com/office/officeart/2018/2/layout/IconVerticalSolidList"/>
    <dgm:cxn modelId="{2060D1EA-7B7E-4E22-8C06-A9D998E1E2F5}" srcId="{D1CEEF7B-DACD-4919-B39D-8CA01B27811D}" destId="{92D279AA-60F0-4D8A-A226-488B6F901FBD}" srcOrd="0" destOrd="0" parTransId="{12B8457C-ED69-4A06-A4EC-8D8FA92ACE6D}" sibTransId="{860D9725-D37B-48B2-AA16-477A762917F9}"/>
    <dgm:cxn modelId="{520DD8F0-85FD-4A19-A219-5CE9EEDEC169}" srcId="{D1CEEF7B-DACD-4919-B39D-8CA01B27811D}" destId="{72C47A63-7E4B-4EB8-8798-66A0E862F821}" srcOrd="1" destOrd="0" parTransId="{174D4A58-5A1A-4A23-A20F-C4DA70C40488}" sibTransId="{2099B2F5-DD5D-480C-A4D1-839FA38D4697}"/>
    <dgm:cxn modelId="{51F7E6BE-1CE2-447D-80F5-B4CE01614CD3}" type="presParOf" srcId="{A8AB533A-FAB9-43A3-86CD-335DA1E99CA3}" destId="{E0D59F83-EC9E-4CD3-BD11-260EB7DA164D}" srcOrd="0" destOrd="0" presId="urn:microsoft.com/office/officeart/2018/2/layout/IconVerticalSolidList"/>
    <dgm:cxn modelId="{BA69938C-2D0A-490E-BA1A-0BDD60EADDFB}" type="presParOf" srcId="{E0D59F83-EC9E-4CD3-BD11-260EB7DA164D}" destId="{C65F8DE5-334F-4ADD-A533-2A85B8EC278B}" srcOrd="0" destOrd="0" presId="urn:microsoft.com/office/officeart/2018/2/layout/IconVerticalSolidList"/>
    <dgm:cxn modelId="{1EF57F06-C53C-4AAC-9B12-A1BF3655F3FC}" type="presParOf" srcId="{E0D59F83-EC9E-4CD3-BD11-260EB7DA164D}" destId="{11FA9B0C-0A6A-415B-A5EE-54ACBBF431F5}" srcOrd="1" destOrd="0" presId="urn:microsoft.com/office/officeart/2018/2/layout/IconVerticalSolidList"/>
    <dgm:cxn modelId="{B6E72070-FB85-4972-9096-B6F12529EF63}" type="presParOf" srcId="{E0D59F83-EC9E-4CD3-BD11-260EB7DA164D}" destId="{AF7CE5AD-9205-4269-AD95-FB4439978309}" srcOrd="2" destOrd="0" presId="urn:microsoft.com/office/officeart/2018/2/layout/IconVerticalSolidList"/>
    <dgm:cxn modelId="{CB6E1B28-E63C-46F0-B38C-7BA3098617D7}" type="presParOf" srcId="{E0D59F83-EC9E-4CD3-BD11-260EB7DA164D}" destId="{4D11D681-CA45-4831-A793-5248E4CB6189}" srcOrd="3" destOrd="0" presId="urn:microsoft.com/office/officeart/2018/2/layout/IconVerticalSolidList"/>
    <dgm:cxn modelId="{02A882D0-CFE9-41A3-8071-CF0E25625AB4}" type="presParOf" srcId="{A8AB533A-FAB9-43A3-86CD-335DA1E99CA3}" destId="{6F7316C8-40F8-404E-9915-FED8B52A7838}" srcOrd="1" destOrd="0" presId="urn:microsoft.com/office/officeart/2018/2/layout/IconVerticalSolidList"/>
    <dgm:cxn modelId="{305D5CD6-14EA-451C-8259-CFC4DE5A7D9F}" type="presParOf" srcId="{A8AB533A-FAB9-43A3-86CD-335DA1E99CA3}" destId="{903AB288-FD83-41AA-82B4-31207C264064}" srcOrd="2" destOrd="0" presId="urn:microsoft.com/office/officeart/2018/2/layout/IconVerticalSolidList"/>
    <dgm:cxn modelId="{D7E159B2-E1D1-41D6-A369-8C928B76471F}" type="presParOf" srcId="{903AB288-FD83-41AA-82B4-31207C264064}" destId="{00D8B774-8652-474F-980A-E9C1376D12AC}" srcOrd="0" destOrd="0" presId="urn:microsoft.com/office/officeart/2018/2/layout/IconVerticalSolidList"/>
    <dgm:cxn modelId="{D150555F-F398-4383-B887-73E766EF908C}" type="presParOf" srcId="{903AB288-FD83-41AA-82B4-31207C264064}" destId="{C80E4556-E32D-4537-826A-431D4E7FE325}" srcOrd="1" destOrd="0" presId="urn:microsoft.com/office/officeart/2018/2/layout/IconVerticalSolidList"/>
    <dgm:cxn modelId="{CDB49724-4CCC-48D8-AFAD-EF4EDC37A508}" type="presParOf" srcId="{903AB288-FD83-41AA-82B4-31207C264064}" destId="{31002E8F-9731-40BE-876D-485228924A76}" srcOrd="2" destOrd="0" presId="urn:microsoft.com/office/officeart/2018/2/layout/IconVerticalSolidList"/>
    <dgm:cxn modelId="{3DDB0A75-5882-47C8-886F-A57AB95BFB06}" type="presParOf" srcId="{903AB288-FD83-41AA-82B4-31207C264064}" destId="{9A8D197B-13E3-4E55-A513-088F350C059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67DAE9-477A-4E89-92EF-C82F4C6BB67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4CF39D8-A0A8-4A16-B0AF-33B8BE3DA529}">
      <dgm:prSet/>
      <dgm:spPr/>
      <dgm:t>
        <a:bodyPr/>
        <a:lstStyle/>
        <a:p>
          <a:r>
            <a:rPr lang="en-US" b="1"/>
            <a:t>Oxfam</a:t>
          </a:r>
          <a:r>
            <a:rPr lang="en-US"/>
            <a:t>: Supports development projects and emergency relief operations globally, often with the help of volunteers and donors.</a:t>
          </a:r>
        </a:p>
      </dgm:t>
    </dgm:pt>
    <dgm:pt modelId="{1E7093DD-CCD2-4138-9E76-961EF06CCDC6}" type="parTrans" cxnId="{7B8FC90F-17B4-455D-B187-CA37039825A4}">
      <dgm:prSet/>
      <dgm:spPr/>
      <dgm:t>
        <a:bodyPr/>
        <a:lstStyle/>
        <a:p>
          <a:endParaRPr lang="en-US"/>
        </a:p>
      </dgm:t>
    </dgm:pt>
    <dgm:pt modelId="{A6C7729E-C1F0-4361-BA03-7AEC2BA12FE7}" type="sibTrans" cxnId="{7B8FC90F-17B4-455D-B187-CA37039825A4}">
      <dgm:prSet/>
      <dgm:spPr/>
      <dgm:t>
        <a:bodyPr/>
        <a:lstStyle/>
        <a:p>
          <a:endParaRPr lang="en-US"/>
        </a:p>
      </dgm:t>
    </dgm:pt>
    <dgm:pt modelId="{3F1EE293-684F-46B8-BF89-85E247AF3FD3}">
      <dgm:prSet/>
      <dgm:spPr/>
      <dgm:t>
        <a:bodyPr/>
        <a:lstStyle/>
        <a:p>
          <a:r>
            <a:rPr lang="en-US" b="1"/>
            <a:t>Kiva</a:t>
          </a:r>
          <a:r>
            <a:rPr lang="en-US"/>
            <a:t>: An online platform where individuals can lend money to entrepreneurs in developing countries to help them start or grow their businesses.</a:t>
          </a:r>
        </a:p>
      </dgm:t>
    </dgm:pt>
    <dgm:pt modelId="{A1971E22-D0A8-4B62-B64F-131C06544321}" type="parTrans" cxnId="{62DE8490-2AE5-48CF-8A31-43E9F833C246}">
      <dgm:prSet/>
      <dgm:spPr/>
      <dgm:t>
        <a:bodyPr/>
        <a:lstStyle/>
        <a:p>
          <a:endParaRPr lang="en-US"/>
        </a:p>
      </dgm:t>
    </dgm:pt>
    <dgm:pt modelId="{C93D3E20-9BA9-43FF-B765-A418385750E4}" type="sibTrans" cxnId="{62DE8490-2AE5-48CF-8A31-43E9F833C246}">
      <dgm:prSet/>
      <dgm:spPr/>
      <dgm:t>
        <a:bodyPr/>
        <a:lstStyle/>
        <a:p>
          <a:endParaRPr lang="en-US"/>
        </a:p>
      </dgm:t>
    </dgm:pt>
    <dgm:pt modelId="{1C70B22D-C579-4B45-A7E2-131F93E7BFDA}" type="pres">
      <dgm:prSet presAssocID="{4F67DAE9-477A-4E89-92EF-C82F4C6BB677}" presName="vert0" presStyleCnt="0">
        <dgm:presLayoutVars>
          <dgm:dir/>
          <dgm:animOne val="branch"/>
          <dgm:animLvl val="lvl"/>
        </dgm:presLayoutVars>
      </dgm:prSet>
      <dgm:spPr/>
    </dgm:pt>
    <dgm:pt modelId="{33215C96-FA8A-47FA-979A-438CBA3ACDAF}" type="pres">
      <dgm:prSet presAssocID="{34CF39D8-A0A8-4A16-B0AF-33B8BE3DA529}" presName="thickLine" presStyleLbl="alignNode1" presStyleIdx="0" presStyleCnt="2"/>
      <dgm:spPr/>
    </dgm:pt>
    <dgm:pt modelId="{27242CFD-CA89-4736-96E4-C0A0A04C40B5}" type="pres">
      <dgm:prSet presAssocID="{34CF39D8-A0A8-4A16-B0AF-33B8BE3DA529}" presName="horz1" presStyleCnt="0"/>
      <dgm:spPr/>
    </dgm:pt>
    <dgm:pt modelId="{A3F49CAB-CB47-4B15-B3CF-F6C06943C7BB}" type="pres">
      <dgm:prSet presAssocID="{34CF39D8-A0A8-4A16-B0AF-33B8BE3DA529}" presName="tx1" presStyleLbl="revTx" presStyleIdx="0" presStyleCnt="2"/>
      <dgm:spPr/>
    </dgm:pt>
    <dgm:pt modelId="{978E67D8-CFDD-46B8-A14F-05A192E2B12E}" type="pres">
      <dgm:prSet presAssocID="{34CF39D8-A0A8-4A16-B0AF-33B8BE3DA529}" presName="vert1" presStyleCnt="0"/>
      <dgm:spPr/>
    </dgm:pt>
    <dgm:pt modelId="{E73BD651-8267-4470-AEFC-F7A4828A4DA8}" type="pres">
      <dgm:prSet presAssocID="{3F1EE293-684F-46B8-BF89-85E247AF3FD3}" presName="thickLine" presStyleLbl="alignNode1" presStyleIdx="1" presStyleCnt="2"/>
      <dgm:spPr/>
    </dgm:pt>
    <dgm:pt modelId="{023821DD-03A5-4E42-82DC-80B61E32514E}" type="pres">
      <dgm:prSet presAssocID="{3F1EE293-684F-46B8-BF89-85E247AF3FD3}" presName="horz1" presStyleCnt="0"/>
      <dgm:spPr/>
    </dgm:pt>
    <dgm:pt modelId="{90E9FB46-52C8-4FAE-B59F-E44FA4333DF5}" type="pres">
      <dgm:prSet presAssocID="{3F1EE293-684F-46B8-BF89-85E247AF3FD3}" presName="tx1" presStyleLbl="revTx" presStyleIdx="1" presStyleCnt="2"/>
      <dgm:spPr/>
    </dgm:pt>
    <dgm:pt modelId="{FEC34493-5DA0-4C74-8390-65413F386671}" type="pres">
      <dgm:prSet presAssocID="{3F1EE293-684F-46B8-BF89-85E247AF3FD3}" presName="vert1" presStyleCnt="0"/>
      <dgm:spPr/>
    </dgm:pt>
  </dgm:ptLst>
  <dgm:cxnLst>
    <dgm:cxn modelId="{7B8FC90F-17B4-455D-B187-CA37039825A4}" srcId="{4F67DAE9-477A-4E89-92EF-C82F4C6BB677}" destId="{34CF39D8-A0A8-4A16-B0AF-33B8BE3DA529}" srcOrd="0" destOrd="0" parTransId="{1E7093DD-CCD2-4138-9E76-961EF06CCDC6}" sibTransId="{A6C7729E-C1F0-4361-BA03-7AEC2BA12FE7}"/>
    <dgm:cxn modelId="{F9235636-9EC5-4A51-B886-1BE56FAA6D3C}" type="presOf" srcId="{4F67DAE9-477A-4E89-92EF-C82F4C6BB677}" destId="{1C70B22D-C579-4B45-A7E2-131F93E7BFDA}" srcOrd="0" destOrd="0" presId="urn:microsoft.com/office/officeart/2008/layout/LinedList"/>
    <dgm:cxn modelId="{E6E0945F-F317-4941-A62B-84728869FF71}" type="presOf" srcId="{3F1EE293-684F-46B8-BF89-85E247AF3FD3}" destId="{90E9FB46-52C8-4FAE-B59F-E44FA4333DF5}" srcOrd="0" destOrd="0" presId="urn:microsoft.com/office/officeart/2008/layout/LinedList"/>
    <dgm:cxn modelId="{8B5CE858-3344-47D7-984A-2DBAAEE9C5C6}" type="presOf" srcId="{34CF39D8-A0A8-4A16-B0AF-33B8BE3DA529}" destId="{A3F49CAB-CB47-4B15-B3CF-F6C06943C7BB}" srcOrd="0" destOrd="0" presId="urn:microsoft.com/office/officeart/2008/layout/LinedList"/>
    <dgm:cxn modelId="{62DE8490-2AE5-48CF-8A31-43E9F833C246}" srcId="{4F67DAE9-477A-4E89-92EF-C82F4C6BB677}" destId="{3F1EE293-684F-46B8-BF89-85E247AF3FD3}" srcOrd="1" destOrd="0" parTransId="{A1971E22-D0A8-4B62-B64F-131C06544321}" sibTransId="{C93D3E20-9BA9-43FF-B765-A418385750E4}"/>
    <dgm:cxn modelId="{83FE9216-FE65-4D80-9F1F-7946B7ABABA3}" type="presParOf" srcId="{1C70B22D-C579-4B45-A7E2-131F93E7BFDA}" destId="{33215C96-FA8A-47FA-979A-438CBA3ACDAF}" srcOrd="0" destOrd="0" presId="urn:microsoft.com/office/officeart/2008/layout/LinedList"/>
    <dgm:cxn modelId="{8D40C290-380B-4F21-BB94-8231DB8D53FF}" type="presParOf" srcId="{1C70B22D-C579-4B45-A7E2-131F93E7BFDA}" destId="{27242CFD-CA89-4736-96E4-C0A0A04C40B5}" srcOrd="1" destOrd="0" presId="urn:microsoft.com/office/officeart/2008/layout/LinedList"/>
    <dgm:cxn modelId="{17BC4C13-F47C-4E0F-B6F7-550C18E4AD89}" type="presParOf" srcId="{27242CFD-CA89-4736-96E4-C0A0A04C40B5}" destId="{A3F49CAB-CB47-4B15-B3CF-F6C06943C7BB}" srcOrd="0" destOrd="0" presId="urn:microsoft.com/office/officeart/2008/layout/LinedList"/>
    <dgm:cxn modelId="{0C5F2731-1132-49A4-97C0-E751EDE8F77B}" type="presParOf" srcId="{27242CFD-CA89-4736-96E4-C0A0A04C40B5}" destId="{978E67D8-CFDD-46B8-A14F-05A192E2B12E}" srcOrd="1" destOrd="0" presId="urn:microsoft.com/office/officeart/2008/layout/LinedList"/>
    <dgm:cxn modelId="{40470F77-53F4-45BE-AB0D-D64C19107ACB}" type="presParOf" srcId="{1C70B22D-C579-4B45-A7E2-131F93E7BFDA}" destId="{E73BD651-8267-4470-AEFC-F7A4828A4DA8}" srcOrd="2" destOrd="0" presId="urn:microsoft.com/office/officeart/2008/layout/LinedList"/>
    <dgm:cxn modelId="{91B6BBE0-5471-4065-9921-1E30D49A47F5}" type="presParOf" srcId="{1C70B22D-C579-4B45-A7E2-131F93E7BFDA}" destId="{023821DD-03A5-4E42-82DC-80B61E32514E}" srcOrd="3" destOrd="0" presId="urn:microsoft.com/office/officeart/2008/layout/LinedList"/>
    <dgm:cxn modelId="{668B163D-2767-49BC-B00D-D331D4E7EE2D}" type="presParOf" srcId="{023821DD-03A5-4E42-82DC-80B61E32514E}" destId="{90E9FB46-52C8-4FAE-B59F-E44FA4333DF5}" srcOrd="0" destOrd="0" presId="urn:microsoft.com/office/officeart/2008/layout/LinedList"/>
    <dgm:cxn modelId="{522552D7-BE26-4171-B140-8F363D27B40C}" type="presParOf" srcId="{023821DD-03A5-4E42-82DC-80B61E32514E}" destId="{FEC34493-5DA0-4C74-8390-65413F38667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6E5C099-B9D6-439B-ABA5-4E5C15ADF04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D57EB98-C606-4126-A127-290B842DED07}">
      <dgm:prSet/>
      <dgm:spPr/>
      <dgm:t>
        <a:bodyPr/>
        <a:lstStyle/>
        <a:p>
          <a:r>
            <a:rPr lang="en-US" b="1"/>
            <a:t>Global Women’s March</a:t>
          </a:r>
          <a:r>
            <a:rPr lang="en-US"/>
            <a:t>: Annual marches where individuals advocate for women’s rights and gender equality globally.</a:t>
          </a:r>
        </a:p>
      </dgm:t>
    </dgm:pt>
    <dgm:pt modelId="{D81DE685-76DC-4CB4-BA83-F02F03403932}" type="parTrans" cxnId="{C065B303-9F01-4760-9F89-7DE4B94FAFB4}">
      <dgm:prSet/>
      <dgm:spPr/>
      <dgm:t>
        <a:bodyPr/>
        <a:lstStyle/>
        <a:p>
          <a:endParaRPr lang="en-US"/>
        </a:p>
      </dgm:t>
    </dgm:pt>
    <dgm:pt modelId="{8682F6E5-F367-402C-A965-307C1919B928}" type="sibTrans" cxnId="{C065B303-9F01-4760-9F89-7DE4B94FAFB4}">
      <dgm:prSet/>
      <dgm:spPr/>
      <dgm:t>
        <a:bodyPr/>
        <a:lstStyle/>
        <a:p>
          <a:endParaRPr lang="en-US"/>
        </a:p>
      </dgm:t>
    </dgm:pt>
    <dgm:pt modelId="{7EB25A85-5481-402D-ADCA-B677C8107CB7}">
      <dgm:prSet/>
      <dgm:spPr/>
      <dgm:t>
        <a:bodyPr/>
        <a:lstStyle/>
        <a:p>
          <a:r>
            <a:rPr lang="en-US" b="1"/>
            <a:t>Black Lives Matter</a:t>
          </a:r>
          <a:r>
            <a:rPr lang="en-US"/>
            <a:t>: Although originating in the US, this movement has sparked global solidarity marches and campaigns against racial injustice.</a:t>
          </a:r>
        </a:p>
      </dgm:t>
    </dgm:pt>
    <dgm:pt modelId="{3ECE0FBC-0226-4C3A-90D8-23F6EDF80240}" type="parTrans" cxnId="{087C7BB8-8B32-469E-8F1E-23E78D61CC81}">
      <dgm:prSet/>
      <dgm:spPr/>
      <dgm:t>
        <a:bodyPr/>
        <a:lstStyle/>
        <a:p>
          <a:endParaRPr lang="en-US"/>
        </a:p>
      </dgm:t>
    </dgm:pt>
    <dgm:pt modelId="{683BE4D8-7911-4EB7-B793-4390392411CF}" type="sibTrans" cxnId="{087C7BB8-8B32-469E-8F1E-23E78D61CC81}">
      <dgm:prSet/>
      <dgm:spPr/>
      <dgm:t>
        <a:bodyPr/>
        <a:lstStyle/>
        <a:p>
          <a:endParaRPr lang="en-US"/>
        </a:p>
      </dgm:t>
    </dgm:pt>
    <dgm:pt modelId="{6622A264-7960-4AEA-9E46-8E5F99C6D877}" type="pres">
      <dgm:prSet presAssocID="{06E5C099-B9D6-439B-ABA5-4E5C15ADF043}" presName="linear" presStyleCnt="0">
        <dgm:presLayoutVars>
          <dgm:animLvl val="lvl"/>
          <dgm:resizeHandles val="exact"/>
        </dgm:presLayoutVars>
      </dgm:prSet>
      <dgm:spPr/>
    </dgm:pt>
    <dgm:pt modelId="{C9E8991E-4F36-47EE-8AEA-345D5F87A2A0}" type="pres">
      <dgm:prSet presAssocID="{1D57EB98-C606-4126-A127-290B842DED07}" presName="parentText" presStyleLbl="node1" presStyleIdx="0" presStyleCnt="2">
        <dgm:presLayoutVars>
          <dgm:chMax val="0"/>
          <dgm:bulletEnabled val="1"/>
        </dgm:presLayoutVars>
      </dgm:prSet>
      <dgm:spPr/>
    </dgm:pt>
    <dgm:pt modelId="{3EA53B73-0974-403B-9994-901C11D385C2}" type="pres">
      <dgm:prSet presAssocID="{8682F6E5-F367-402C-A965-307C1919B928}" presName="spacer" presStyleCnt="0"/>
      <dgm:spPr/>
    </dgm:pt>
    <dgm:pt modelId="{3A43143E-E572-424C-8BC4-474493F84B1A}" type="pres">
      <dgm:prSet presAssocID="{7EB25A85-5481-402D-ADCA-B677C8107CB7}" presName="parentText" presStyleLbl="node1" presStyleIdx="1" presStyleCnt="2">
        <dgm:presLayoutVars>
          <dgm:chMax val="0"/>
          <dgm:bulletEnabled val="1"/>
        </dgm:presLayoutVars>
      </dgm:prSet>
      <dgm:spPr/>
    </dgm:pt>
  </dgm:ptLst>
  <dgm:cxnLst>
    <dgm:cxn modelId="{C065B303-9F01-4760-9F89-7DE4B94FAFB4}" srcId="{06E5C099-B9D6-439B-ABA5-4E5C15ADF043}" destId="{1D57EB98-C606-4126-A127-290B842DED07}" srcOrd="0" destOrd="0" parTransId="{D81DE685-76DC-4CB4-BA83-F02F03403932}" sibTransId="{8682F6E5-F367-402C-A965-307C1919B928}"/>
    <dgm:cxn modelId="{33BEC641-8E50-4A2F-95AB-8C5458695DCF}" type="presOf" srcId="{1D57EB98-C606-4126-A127-290B842DED07}" destId="{C9E8991E-4F36-47EE-8AEA-345D5F87A2A0}" srcOrd="0" destOrd="0" presId="urn:microsoft.com/office/officeart/2005/8/layout/vList2"/>
    <dgm:cxn modelId="{C2900158-F215-4E84-9174-C1C573CC6B46}" type="presOf" srcId="{7EB25A85-5481-402D-ADCA-B677C8107CB7}" destId="{3A43143E-E572-424C-8BC4-474493F84B1A}" srcOrd="0" destOrd="0" presId="urn:microsoft.com/office/officeart/2005/8/layout/vList2"/>
    <dgm:cxn modelId="{D23A8F86-8AFE-4D0A-B4D8-0BD506AED7F9}" type="presOf" srcId="{06E5C099-B9D6-439B-ABA5-4E5C15ADF043}" destId="{6622A264-7960-4AEA-9E46-8E5F99C6D877}" srcOrd="0" destOrd="0" presId="urn:microsoft.com/office/officeart/2005/8/layout/vList2"/>
    <dgm:cxn modelId="{087C7BB8-8B32-469E-8F1E-23E78D61CC81}" srcId="{06E5C099-B9D6-439B-ABA5-4E5C15ADF043}" destId="{7EB25A85-5481-402D-ADCA-B677C8107CB7}" srcOrd="1" destOrd="0" parTransId="{3ECE0FBC-0226-4C3A-90D8-23F6EDF80240}" sibTransId="{683BE4D8-7911-4EB7-B793-4390392411CF}"/>
    <dgm:cxn modelId="{418D3319-F561-47D6-8254-BF5E8C2A4C9B}" type="presParOf" srcId="{6622A264-7960-4AEA-9E46-8E5F99C6D877}" destId="{C9E8991E-4F36-47EE-8AEA-345D5F87A2A0}" srcOrd="0" destOrd="0" presId="urn:microsoft.com/office/officeart/2005/8/layout/vList2"/>
    <dgm:cxn modelId="{505FF36D-41CD-449C-A330-03979883E4D2}" type="presParOf" srcId="{6622A264-7960-4AEA-9E46-8E5F99C6D877}" destId="{3EA53B73-0974-403B-9994-901C11D385C2}" srcOrd="1" destOrd="0" presId="urn:microsoft.com/office/officeart/2005/8/layout/vList2"/>
    <dgm:cxn modelId="{C9C56188-9C64-4EDB-ADD1-196F0DF24FD7}" type="presParOf" srcId="{6622A264-7960-4AEA-9E46-8E5F99C6D877}" destId="{3A43143E-E572-424C-8BC4-474493F84B1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49374E-DDF6-495C-9078-B0CAF609172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BF954AB-1027-44BE-9CFF-95844D2619E6}">
      <dgm:prSet/>
      <dgm:spPr/>
      <dgm:t>
        <a:bodyPr/>
        <a:lstStyle/>
        <a:p>
          <a:r>
            <a:rPr lang="en-US" b="1"/>
            <a:t>Open Source Projects</a:t>
          </a:r>
          <a:r>
            <a:rPr lang="en-US"/>
            <a:t>: Developers from around the world collaborate on projects like Linux or Mozilla Firefox, contributing to global technological advancements and accessibility.</a:t>
          </a:r>
        </a:p>
      </dgm:t>
    </dgm:pt>
    <dgm:pt modelId="{A6142EBB-C41B-4D58-AD6D-0DE2DB00D796}" type="parTrans" cxnId="{81B6EC45-FEB0-4250-ACAB-88D8A2B728C7}">
      <dgm:prSet/>
      <dgm:spPr/>
      <dgm:t>
        <a:bodyPr/>
        <a:lstStyle/>
        <a:p>
          <a:endParaRPr lang="en-US"/>
        </a:p>
      </dgm:t>
    </dgm:pt>
    <dgm:pt modelId="{9E5E9667-D8A9-4211-91D4-5F345DE2D36B}" type="sibTrans" cxnId="{81B6EC45-FEB0-4250-ACAB-88D8A2B728C7}">
      <dgm:prSet/>
      <dgm:spPr/>
      <dgm:t>
        <a:bodyPr/>
        <a:lstStyle/>
        <a:p>
          <a:endParaRPr lang="en-US"/>
        </a:p>
      </dgm:t>
    </dgm:pt>
    <dgm:pt modelId="{8DDEF41F-93BC-4B47-AFC2-48E4BFC1F35B}">
      <dgm:prSet/>
      <dgm:spPr/>
      <dgm:t>
        <a:bodyPr/>
        <a:lstStyle/>
        <a:p>
          <a:r>
            <a:rPr lang="en-US" b="1"/>
            <a:t>Hackathons for Social Good</a:t>
          </a:r>
          <a:r>
            <a:rPr lang="en-US"/>
            <a:t>: Events where technologists, designers, and innovators collaborate to create solutions for global issues, such as the MIT Solve initiative.</a:t>
          </a:r>
        </a:p>
      </dgm:t>
    </dgm:pt>
    <dgm:pt modelId="{0595793A-2CAA-4ED0-8E89-E923ED479C8A}" type="parTrans" cxnId="{80A70A30-5626-496D-8AF8-73829084C7AD}">
      <dgm:prSet/>
      <dgm:spPr/>
      <dgm:t>
        <a:bodyPr/>
        <a:lstStyle/>
        <a:p>
          <a:endParaRPr lang="en-US"/>
        </a:p>
      </dgm:t>
    </dgm:pt>
    <dgm:pt modelId="{1D9F55EE-0122-4C0F-BE6F-AF19BA731568}" type="sibTrans" cxnId="{80A70A30-5626-496D-8AF8-73829084C7AD}">
      <dgm:prSet/>
      <dgm:spPr/>
      <dgm:t>
        <a:bodyPr/>
        <a:lstStyle/>
        <a:p>
          <a:endParaRPr lang="en-US"/>
        </a:p>
      </dgm:t>
    </dgm:pt>
    <dgm:pt modelId="{5C172F0D-4522-4E99-A424-34A2D1173A83}" type="pres">
      <dgm:prSet presAssocID="{5149374E-DDF6-495C-9078-B0CAF6091727}" presName="vert0" presStyleCnt="0">
        <dgm:presLayoutVars>
          <dgm:dir/>
          <dgm:animOne val="branch"/>
          <dgm:animLvl val="lvl"/>
        </dgm:presLayoutVars>
      </dgm:prSet>
      <dgm:spPr/>
    </dgm:pt>
    <dgm:pt modelId="{14BB9A71-832A-4A29-BD8E-9520ACD84E40}" type="pres">
      <dgm:prSet presAssocID="{3BF954AB-1027-44BE-9CFF-95844D2619E6}" presName="thickLine" presStyleLbl="alignNode1" presStyleIdx="0" presStyleCnt="2"/>
      <dgm:spPr/>
    </dgm:pt>
    <dgm:pt modelId="{AE6F9C1E-A20F-42E0-BC82-EDEB4F3D58A5}" type="pres">
      <dgm:prSet presAssocID="{3BF954AB-1027-44BE-9CFF-95844D2619E6}" presName="horz1" presStyleCnt="0"/>
      <dgm:spPr/>
    </dgm:pt>
    <dgm:pt modelId="{539A7269-8E7A-4C18-9D85-A72947961C91}" type="pres">
      <dgm:prSet presAssocID="{3BF954AB-1027-44BE-9CFF-95844D2619E6}" presName="tx1" presStyleLbl="revTx" presStyleIdx="0" presStyleCnt="2"/>
      <dgm:spPr/>
    </dgm:pt>
    <dgm:pt modelId="{74DD6E49-6AF4-4FA8-AD58-F0B4FFABAFF7}" type="pres">
      <dgm:prSet presAssocID="{3BF954AB-1027-44BE-9CFF-95844D2619E6}" presName="vert1" presStyleCnt="0"/>
      <dgm:spPr/>
    </dgm:pt>
    <dgm:pt modelId="{C9FC59AC-92DB-495D-8FF5-29523617A377}" type="pres">
      <dgm:prSet presAssocID="{8DDEF41F-93BC-4B47-AFC2-48E4BFC1F35B}" presName="thickLine" presStyleLbl="alignNode1" presStyleIdx="1" presStyleCnt="2"/>
      <dgm:spPr/>
    </dgm:pt>
    <dgm:pt modelId="{ABC56331-0A4E-488B-B3BF-09478E2CC76E}" type="pres">
      <dgm:prSet presAssocID="{8DDEF41F-93BC-4B47-AFC2-48E4BFC1F35B}" presName="horz1" presStyleCnt="0"/>
      <dgm:spPr/>
    </dgm:pt>
    <dgm:pt modelId="{4E776ACF-01B1-4504-BBEF-ECE977D97637}" type="pres">
      <dgm:prSet presAssocID="{8DDEF41F-93BC-4B47-AFC2-48E4BFC1F35B}" presName="tx1" presStyleLbl="revTx" presStyleIdx="1" presStyleCnt="2"/>
      <dgm:spPr/>
    </dgm:pt>
    <dgm:pt modelId="{826DACAA-8952-4A0D-9E54-836D747E98D8}" type="pres">
      <dgm:prSet presAssocID="{8DDEF41F-93BC-4B47-AFC2-48E4BFC1F35B}" presName="vert1" presStyleCnt="0"/>
      <dgm:spPr/>
    </dgm:pt>
  </dgm:ptLst>
  <dgm:cxnLst>
    <dgm:cxn modelId="{80A70A30-5626-496D-8AF8-73829084C7AD}" srcId="{5149374E-DDF6-495C-9078-B0CAF6091727}" destId="{8DDEF41F-93BC-4B47-AFC2-48E4BFC1F35B}" srcOrd="1" destOrd="0" parTransId="{0595793A-2CAA-4ED0-8E89-E923ED479C8A}" sibTransId="{1D9F55EE-0122-4C0F-BE6F-AF19BA731568}"/>
    <dgm:cxn modelId="{81B6EC45-FEB0-4250-ACAB-88D8A2B728C7}" srcId="{5149374E-DDF6-495C-9078-B0CAF6091727}" destId="{3BF954AB-1027-44BE-9CFF-95844D2619E6}" srcOrd="0" destOrd="0" parTransId="{A6142EBB-C41B-4D58-AD6D-0DE2DB00D796}" sibTransId="{9E5E9667-D8A9-4211-91D4-5F345DE2D36B}"/>
    <dgm:cxn modelId="{F350546D-4E29-4877-864E-6204F9BBA787}" type="presOf" srcId="{8DDEF41F-93BC-4B47-AFC2-48E4BFC1F35B}" destId="{4E776ACF-01B1-4504-BBEF-ECE977D97637}" srcOrd="0" destOrd="0" presId="urn:microsoft.com/office/officeart/2008/layout/LinedList"/>
    <dgm:cxn modelId="{F6E47B6F-F567-4CF7-8DC0-C885FF87F8F1}" type="presOf" srcId="{5149374E-DDF6-495C-9078-B0CAF6091727}" destId="{5C172F0D-4522-4E99-A424-34A2D1173A83}" srcOrd="0" destOrd="0" presId="urn:microsoft.com/office/officeart/2008/layout/LinedList"/>
    <dgm:cxn modelId="{96F19B50-E6B2-43C0-B1DA-5AF60A7E3DAA}" type="presOf" srcId="{3BF954AB-1027-44BE-9CFF-95844D2619E6}" destId="{539A7269-8E7A-4C18-9D85-A72947961C91}" srcOrd="0" destOrd="0" presId="urn:microsoft.com/office/officeart/2008/layout/LinedList"/>
    <dgm:cxn modelId="{E96E3322-90D9-43E1-AF62-DD4DC84EF335}" type="presParOf" srcId="{5C172F0D-4522-4E99-A424-34A2D1173A83}" destId="{14BB9A71-832A-4A29-BD8E-9520ACD84E40}" srcOrd="0" destOrd="0" presId="urn:microsoft.com/office/officeart/2008/layout/LinedList"/>
    <dgm:cxn modelId="{4E7B6275-C94D-4FC6-81DB-F64E2EC1DD85}" type="presParOf" srcId="{5C172F0D-4522-4E99-A424-34A2D1173A83}" destId="{AE6F9C1E-A20F-42E0-BC82-EDEB4F3D58A5}" srcOrd="1" destOrd="0" presId="urn:microsoft.com/office/officeart/2008/layout/LinedList"/>
    <dgm:cxn modelId="{A25ACFD0-AC4B-4A3B-BDF5-B5FE3F536216}" type="presParOf" srcId="{AE6F9C1E-A20F-42E0-BC82-EDEB4F3D58A5}" destId="{539A7269-8E7A-4C18-9D85-A72947961C91}" srcOrd="0" destOrd="0" presId="urn:microsoft.com/office/officeart/2008/layout/LinedList"/>
    <dgm:cxn modelId="{EEE5CBA8-3271-4E1D-B1DF-DFF8758EFD11}" type="presParOf" srcId="{AE6F9C1E-A20F-42E0-BC82-EDEB4F3D58A5}" destId="{74DD6E49-6AF4-4FA8-AD58-F0B4FFABAFF7}" srcOrd="1" destOrd="0" presId="urn:microsoft.com/office/officeart/2008/layout/LinedList"/>
    <dgm:cxn modelId="{DAFFBAB6-1916-4170-A8F8-2836793B3C0E}" type="presParOf" srcId="{5C172F0D-4522-4E99-A424-34A2D1173A83}" destId="{C9FC59AC-92DB-495D-8FF5-29523617A377}" srcOrd="2" destOrd="0" presId="urn:microsoft.com/office/officeart/2008/layout/LinedList"/>
    <dgm:cxn modelId="{91E9D141-023B-4D7F-A2C5-2707B3A72CC4}" type="presParOf" srcId="{5C172F0D-4522-4E99-A424-34A2D1173A83}" destId="{ABC56331-0A4E-488B-B3BF-09478E2CC76E}" srcOrd="3" destOrd="0" presId="urn:microsoft.com/office/officeart/2008/layout/LinedList"/>
    <dgm:cxn modelId="{BD6C8737-B9E2-4558-B057-CF6C1C06C39F}" type="presParOf" srcId="{ABC56331-0A4E-488B-B3BF-09478E2CC76E}" destId="{4E776ACF-01B1-4504-BBEF-ECE977D97637}" srcOrd="0" destOrd="0" presId="urn:microsoft.com/office/officeart/2008/layout/LinedList"/>
    <dgm:cxn modelId="{A33836F0-8EB9-407F-A1EA-64CA21F1BCB1}" type="presParOf" srcId="{ABC56331-0A4E-488B-B3BF-09478E2CC76E}" destId="{826DACAA-8952-4A0D-9E54-836D747E98D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E3873B0-8C3D-4249-9BB3-16B6082DA87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331DADB-7D1A-4256-86CE-9194C11C63DE}">
      <dgm:prSet/>
      <dgm:spPr/>
      <dgm:t>
        <a:bodyPr/>
        <a:lstStyle/>
        <a:p>
          <a:r>
            <a:rPr lang="en-US" b="1"/>
            <a:t>Curriculum Integration</a:t>
          </a:r>
          <a:r>
            <a:rPr lang="en-US"/>
            <a:t>: Incorporating global issues and perspectives into educational curricula helps students develop the skills needed to understand and address international challenges. This includes courses on global history, international relations, and cross-cultural communication.</a:t>
          </a:r>
        </a:p>
      </dgm:t>
    </dgm:pt>
    <dgm:pt modelId="{99F83DD5-6BFB-42AD-AF1A-40E0E37EE81F}" type="parTrans" cxnId="{89C41CB0-4165-485B-AFB0-A371811C7781}">
      <dgm:prSet/>
      <dgm:spPr/>
      <dgm:t>
        <a:bodyPr/>
        <a:lstStyle/>
        <a:p>
          <a:endParaRPr lang="en-US"/>
        </a:p>
      </dgm:t>
    </dgm:pt>
    <dgm:pt modelId="{7DABF8D5-30C8-4FEA-8D09-40CE40523241}" type="sibTrans" cxnId="{89C41CB0-4165-485B-AFB0-A371811C7781}">
      <dgm:prSet/>
      <dgm:spPr/>
      <dgm:t>
        <a:bodyPr/>
        <a:lstStyle/>
        <a:p>
          <a:endParaRPr lang="en-US"/>
        </a:p>
      </dgm:t>
    </dgm:pt>
    <dgm:pt modelId="{E1E91A5C-B98B-4B83-B980-13FBE91F877A}">
      <dgm:prSet/>
      <dgm:spPr/>
      <dgm:t>
        <a:bodyPr/>
        <a:lstStyle/>
        <a:p>
          <a:r>
            <a:rPr lang="en-US" b="1"/>
            <a:t>Intercultural Skills</a:t>
          </a:r>
          <a:r>
            <a:rPr lang="en-US"/>
            <a:t>: Emphasizing the development of skills such as empathy, adaptability, and cross-cultural communication, which are crucial for working in a globalized world.</a:t>
          </a:r>
        </a:p>
      </dgm:t>
    </dgm:pt>
    <dgm:pt modelId="{0AB19F20-7035-4BA7-954A-0EEC3D5BB08F}" type="parTrans" cxnId="{34E67031-032A-4D25-8475-D46E0CDCF4F9}">
      <dgm:prSet/>
      <dgm:spPr/>
      <dgm:t>
        <a:bodyPr/>
        <a:lstStyle/>
        <a:p>
          <a:endParaRPr lang="en-US"/>
        </a:p>
      </dgm:t>
    </dgm:pt>
    <dgm:pt modelId="{EA05C4A6-6966-4B2C-9948-4D2A9651563D}" type="sibTrans" cxnId="{34E67031-032A-4D25-8475-D46E0CDCF4F9}">
      <dgm:prSet/>
      <dgm:spPr/>
      <dgm:t>
        <a:bodyPr/>
        <a:lstStyle/>
        <a:p>
          <a:endParaRPr lang="en-US"/>
        </a:p>
      </dgm:t>
    </dgm:pt>
    <dgm:pt modelId="{CA890C06-9D37-4765-8D14-C9B04A8A81B2}" type="pres">
      <dgm:prSet presAssocID="{1E3873B0-8C3D-4249-9BB3-16B6082DA875}" presName="root" presStyleCnt="0">
        <dgm:presLayoutVars>
          <dgm:dir/>
          <dgm:resizeHandles val="exact"/>
        </dgm:presLayoutVars>
      </dgm:prSet>
      <dgm:spPr/>
    </dgm:pt>
    <dgm:pt modelId="{8C0D4DA4-685E-483E-86B7-86C0E83ABAE5}" type="pres">
      <dgm:prSet presAssocID="{D331DADB-7D1A-4256-86CE-9194C11C63DE}" presName="compNode" presStyleCnt="0"/>
      <dgm:spPr/>
    </dgm:pt>
    <dgm:pt modelId="{B1B96B06-A2D5-4747-B374-A9DFC33AADFD}" type="pres">
      <dgm:prSet presAssocID="{D331DADB-7D1A-4256-86CE-9194C11C63DE}" presName="bgRect" presStyleLbl="bgShp" presStyleIdx="0" presStyleCnt="2"/>
      <dgm:spPr/>
    </dgm:pt>
    <dgm:pt modelId="{6A1345BA-C013-4F12-9D6E-33A197C403F0}" type="pres">
      <dgm:prSet presAssocID="{D331DADB-7D1A-4256-86CE-9194C11C63D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06F7587D-FC52-4359-B4F3-4C426D1F76A5}" type="pres">
      <dgm:prSet presAssocID="{D331DADB-7D1A-4256-86CE-9194C11C63DE}" presName="spaceRect" presStyleCnt="0"/>
      <dgm:spPr/>
    </dgm:pt>
    <dgm:pt modelId="{9B34910B-5969-4C9C-97D5-953BCE740C7A}" type="pres">
      <dgm:prSet presAssocID="{D331DADB-7D1A-4256-86CE-9194C11C63DE}" presName="parTx" presStyleLbl="revTx" presStyleIdx="0" presStyleCnt="2">
        <dgm:presLayoutVars>
          <dgm:chMax val="0"/>
          <dgm:chPref val="0"/>
        </dgm:presLayoutVars>
      </dgm:prSet>
      <dgm:spPr/>
    </dgm:pt>
    <dgm:pt modelId="{1991FF06-B122-4C46-8694-9DCA493E8F20}" type="pres">
      <dgm:prSet presAssocID="{7DABF8D5-30C8-4FEA-8D09-40CE40523241}" presName="sibTrans" presStyleCnt="0"/>
      <dgm:spPr/>
    </dgm:pt>
    <dgm:pt modelId="{D62146B2-E54A-4B52-9F3E-76B8AD23D293}" type="pres">
      <dgm:prSet presAssocID="{E1E91A5C-B98B-4B83-B980-13FBE91F877A}" presName="compNode" presStyleCnt="0"/>
      <dgm:spPr/>
    </dgm:pt>
    <dgm:pt modelId="{E12708F2-4FD5-4629-936E-326548D4AB0D}" type="pres">
      <dgm:prSet presAssocID="{E1E91A5C-B98B-4B83-B980-13FBE91F877A}" presName="bgRect" presStyleLbl="bgShp" presStyleIdx="1" presStyleCnt="2"/>
      <dgm:spPr/>
    </dgm:pt>
    <dgm:pt modelId="{9D88F7AF-820C-4B46-9C47-A76D3084821E}" type="pres">
      <dgm:prSet presAssocID="{E1E91A5C-B98B-4B83-B980-13FBE91F877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Network"/>
        </a:ext>
      </dgm:extLst>
    </dgm:pt>
    <dgm:pt modelId="{68E68C70-AE37-4657-A8D3-7DBFAA034152}" type="pres">
      <dgm:prSet presAssocID="{E1E91A5C-B98B-4B83-B980-13FBE91F877A}" presName="spaceRect" presStyleCnt="0"/>
      <dgm:spPr/>
    </dgm:pt>
    <dgm:pt modelId="{C117CED6-592F-4156-8EC2-DCD0E68F79FC}" type="pres">
      <dgm:prSet presAssocID="{E1E91A5C-B98B-4B83-B980-13FBE91F877A}" presName="parTx" presStyleLbl="revTx" presStyleIdx="1" presStyleCnt="2">
        <dgm:presLayoutVars>
          <dgm:chMax val="0"/>
          <dgm:chPref val="0"/>
        </dgm:presLayoutVars>
      </dgm:prSet>
      <dgm:spPr/>
    </dgm:pt>
  </dgm:ptLst>
  <dgm:cxnLst>
    <dgm:cxn modelId="{34E67031-032A-4D25-8475-D46E0CDCF4F9}" srcId="{1E3873B0-8C3D-4249-9BB3-16B6082DA875}" destId="{E1E91A5C-B98B-4B83-B980-13FBE91F877A}" srcOrd="1" destOrd="0" parTransId="{0AB19F20-7035-4BA7-954A-0EEC3D5BB08F}" sibTransId="{EA05C4A6-6966-4B2C-9948-4D2A9651563D}"/>
    <dgm:cxn modelId="{2A484688-FD4B-4410-95E0-F1AD75D7DFEE}" type="presOf" srcId="{D331DADB-7D1A-4256-86CE-9194C11C63DE}" destId="{9B34910B-5969-4C9C-97D5-953BCE740C7A}" srcOrd="0" destOrd="0" presId="urn:microsoft.com/office/officeart/2018/2/layout/IconVerticalSolidList"/>
    <dgm:cxn modelId="{206DC99C-6340-4E72-B33E-AD414BDC980A}" type="presOf" srcId="{E1E91A5C-B98B-4B83-B980-13FBE91F877A}" destId="{C117CED6-592F-4156-8EC2-DCD0E68F79FC}" srcOrd="0" destOrd="0" presId="urn:microsoft.com/office/officeart/2018/2/layout/IconVerticalSolidList"/>
    <dgm:cxn modelId="{89C41CB0-4165-485B-AFB0-A371811C7781}" srcId="{1E3873B0-8C3D-4249-9BB3-16B6082DA875}" destId="{D331DADB-7D1A-4256-86CE-9194C11C63DE}" srcOrd="0" destOrd="0" parTransId="{99F83DD5-6BFB-42AD-AF1A-40E0E37EE81F}" sibTransId="{7DABF8D5-30C8-4FEA-8D09-40CE40523241}"/>
    <dgm:cxn modelId="{A06C83E8-BA80-4E06-812E-F1B8134FFF0C}" type="presOf" srcId="{1E3873B0-8C3D-4249-9BB3-16B6082DA875}" destId="{CA890C06-9D37-4765-8D14-C9B04A8A81B2}" srcOrd="0" destOrd="0" presId="urn:microsoft.com/office/officeart/2018/2/layout/IconVerticalSolidList"/>
    <dgm:cxn modelId="{35AA9A24-8D8D-4EC3-B27D-0683B8326F59}" type="presParOf" srcId="{CA890C06-9D37-4765-8D14-C9B04A8A81B2}" destId="{8C0D4DA4-685E-483E-86B7-86C0E83ABAE5}" srcOrd="0" destOrd="0" presId="urn:microsoft.com/office/officeart/2018/2/layout/IconVerticalSolidList"/>
    <dgm:cxn modelId="{AA6011CD-D3A5-4FEC-9D54-332D8A668493}" type="presParOf" srcId="{8C0D4DA4-685E-483E-86B7-86C0E83ABAE5}" destId="{B1B96B06-A2D5-4747-B374-A9DFC33AADFD}" srcOrd="0" destOrd="0" presId="urn:microsoft.com/office/officeart/2018/2/layout/IconVerticalSolidList"/>
    <dgm:cxn modelId="{8B5E6435-28A9-4FA3-896A-B1230806E8B9}" type="presParOf" srcId="{8C0D4DA4-685E-483E-86B7-86C0E83ABAE5}" destId="{6A1345BA-C013-4F12-9D6E-33A197C403F0}" srcOrd="1" destOrd="0" presId="urn:microsoft.com/office/officeart/2018/2/layout/IconVerticalSolidList"/>
    <dgm:cxn modelId="{06A52AED-7286-4C94-BC5E-315BCDF2C5C8}" type="presParOf" srcId="{8C0D4DA4-685E-483E-86B7-86C0E83ABAE5}" destId="{06F7587D-FC52-4359-B4F3-4C426D1F76A5}" srcOrd="2" destOrd="0" presId="urn:microsoft.com/office/officeart/2018/2/layout/IconVerticalSolidList"/>
    <dgm:cxn modelId="{5ABF99D5-87E9-476D-AA83-0BEC716FD4F2}" type="presParOf" srcId="{8C0D4DA4-685E-483E-86B7-86C0E83ABAE5}" destId="{9B34910B-5969-4C9C-97D5-953BCE740C7A}" srcOrd="3" destOrd="0" presId="urn:microsoft.com/office/officeart/2018/2/layout/IconVerticalSolidList"/>
    <dgm:cxn modelId="{BCD39F07-05AA-47AC-ABA7-C60C36BA9F6B}" type="presParOf" srcId="{CA890C06-9D37-4765-8D14-C9B04A8A81B2}" destId="{1991FF06-B122-4C46-8694-9DCA493E8F20}" srcOrd="1" destOrd="0" presId="urn:microsoft.com/office/officeart/2018/2/layout/IconVerticalSolidList"/>
    <dgm:cxn modelId="{3B31C8D2-0319-4CBF-9C30-A49465B72092}" type="presParOf" srcId="{CA890C06-9D37-4765-8D14-C9B04A8A81B2}" destId="{D62146B2-E54A-4B52-9F3E-76B8AD23D293}" srcOrd="2" destOrd="0" presId="urn:microsoft.com/office/officeart/2018/2/layout/IconVerticalSolidList"/>
    <dgm:cxn modelId="{7AF65830-8096-4C87-99B9-2EE6611825F9}" type="presParOf" srcId="{D62146B2-E54A-4B52-9F3E-76B8AD23D293}" destId="{E12708F2-4FD5-4629-936E-326548D4AB0D}" srcOrd="0" destOrd="0" presId="urn:microsoft.com/office/officeart/2018/2/layout/IconVerticalSolidList"/>
    <dgm:cxn modelId="{97E69C61-50FC-400D-B9B2-572DB1D65766}" type="presParOf" srcId="{D62146B2-E54A-4B52-9F3E-76B8AD23D293}" destId="{9D88F7AF-820C-4B46-9C47-A76D3084821E}" srcOrd="1" destOrd="0" presId="urn:microsoft.com/office/officeart/2018/2/layout/IconVerticalSolidList"/>
    <dgm:cxn modelId="{38E23629-5CB8-4767-A53F-5A598751F60B}" type="presParOf" srcId="{D62146B2-E54A-4B52-9F3E-76B8AD23D293}" destId="{68E68C70-AE37-4657-A8D3-7DBFAA034152}" srcOrd="2" destOrd="0" presId="urn:microsoft.com/office/officeart/2018/2/layout/IconVerticalSolidList"/>
    <dgm:cxn modelId="{22352C74-A880-49B5-82E1-9A040810248B}" type="presParOf" srcId="{D62146B2-E54A-4B52-9F3E-76B8AD23D293}" destId="{C117CED6-592F-4156-8EC2-DCD0E68F79F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F7F1B81-C213-4980-88FB-3551517E070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A31EFFF-ADE7-4C38-A43C-156113B5E835}">
      <dgm:prSet/>
      <dgm:spPr/>
      <dgm:t>
        <a:bodyPr/>
        <a:lstStyle/>
        <a:p>
          <a:r>
            <a:rPr lang="en-US" b="1"/>
            <a:t>Comparative Studies</a:t>
          </a:r>
          <a:r>
            <a:rPr lang="en-US"/>
            <a:t>: Researchers conduct studies across different cultural and national contexts to understand how various factors influence outcomes in areas like education, health, and social policy.</a:t>
          </a:r>
        </a:p>
      </dgm:t>
    </dgm:pt>
    <dgm:pt modelId="{0CFDD038-07F7-4EE5-B449-A695E22F2E67}" type="parTrans" cxnId="{D77C580F-C85B-4905-A3D3-29C83B0611E0}">
      <dgm:prSet/>
      <dgm:spPr/>
      <dgm:t>
        <a:bodyPr/>
        <a:lstStyle/>
        <a:p>
          <a:endParaRPr lang="en-US"/>
        </a:p>
      </dgm:t>
    </dgm:pt>
    <dgm:pt modelId="{68CAC62F-B9C4-49AD-9C35-61F8B27AC853}" type="sibTrans" cxnId="{D77C580F-C85B-4905-A3D3-29C83B0611E0}">
      <dgm:prSet/>
      <dgm:spPr/>
      <dgm:t>
        <a:bodyPr/>
        <a:lstStyle/>
        <a:p>
          <a:endParaRPr lang="en-US"/>
        </a:p>
      </dgm:t>
    </dgm:pt>
    <dgm:pt modelId="{7F8D2020-FBAA-44AE-A7EB-F7F3E4860FB3}">
      <dgm:prSet/>
      <dgm:spPr/>
      <dgm:t>
        <a:bodyPr/>
        <a:lstStyle/>
        <a:p>
          <a:r>
            <a:rPr lang="en-US" b="1"/>
            <a:t>Ethical Considerations</a:t>
          </a:r>
          <a:r>
            <a:rPr lang="en-US"/>
            <a:t>: Conducting research in diverse cultural settings requires adherence to ethical standards that respect local customs and practices, ensuring that research benefits local communities.</a:t>
          </a:r>
        </a:p>
      </dgm:t>
    </dgm:pt>
    <dgm:pt modelId="{5E641F4E-322D-4CDB-AC80-397C9667B811}" type="parTrans" cxnId="{B22BC832-716D-4803-A0A8-65CB87C2A8D3}">
      <dgm:prSet/>
      <dgm:spPr/>
      <dgm:t>
        <a:bodyPr/>
        <a:lstStyle/>
        <a:p>
          <a:endParaRPr lang="en-US"/>
        </a:p>
      </dgm:t>
    </dgm:pt>
    <dgm:pt modelId="{2EE466B6-1608-420F-9A92-6D3A96C7AEEC}" type="sibTrans" cxnId="{B22BC832-716D-4803-A0A8-65CB87C2A8D3}">
      <dgm:prSet/>
      <dgm:spPr/>
      <dgm:t>
        <a:bodyPr/>
        <a:lstStyle/>
        <a:p>
          <a:endParaRPr lang="en-US"/>
        </a:p>
      </dgm:t>
    </dgm:pt>
    <dgm:pt modelId="{0FD0528F-5E41-4D55-9E9D-C49735F2E412}" type="pres">
      <dgm:prSet presAssocID="{8F7F1B81-C213-4980-88FB-3551517E070F}" presName="vert0" presStyleCnt="0">
        <dgm:presLayoutVars>
          <dgm:dir/>
          <dgm:animOne val="branch"/>
          <dgm:animLvl val="lvl"/>
        </dgm:presLayoutVars>
      </dgm:prSet>
      <dgm:spPr/>
    </dgm:pt>
    <dgm:pt modelId="{7BA9724E-18FD-4CFB-B18D-AE3DD9C3B68A}" type="pres">
      <dgm:prSet presAssocID="{BA31EFFF-ADE7-4C38-A43C-156113B5E835}" presName="thickLine" presStyleLbl="alignNode1" presStyleIdx="0" presStyleCnt="2"/>
      <dgm:spPr/>
    </dgm:pt>
    <dgm:pt modelId="{DA2F9678-1262-4889-832F-0BFF2D549A25}" type="pres">
      <dgm:prSet presAssocID="{BA31EFFF-ADE7-4C38-A43C-156113B5E835}" presName="horz1" presStyleCnt="0"/>
      <dgm:spPr/>
    </dgm:pt>
    <dgm:pt modelId="{3881C247-0A4C-46A4-8E42-40446FE20CEF}" type="pres">
      <dgm:prSet presAssocID="{BA31EFFF-ADE7-4C38-A43C-156113B5E835}" presName="tx1" presStyleLbl="revTx" presStyleIdx="0" presStyleCnt="2"/>
      <dgm:spPr/>
    </dgm:pt>
    <dgm:pt modelId="{9C6A2D7C-C05D-4337-9379-A4D8B50606A6}" type="pres">
      <dgm:prSet presAssocID="{BA31EFFF-ADE7-4C38-A43C-156113B5E835}" presName="vert1" presStyleCnt="0"/>
      <dgm:spPr/>
    </dgm:pt>
    <dgm:pt modelId="{D624061D-7DEE-4B77-9D7C-1DEECB3EAA01}" type="pres">
      <dgm:prSet presAssocID="{7F8D2020-FBAA-44AE-A7EB-F7F3E4860FB3}" presName="thickLine" presStyleLbl="alignNode1" presStyleIdx="1" presStyleCnt="2"/>
      <dgm:spPr/>
    </dgm:pt>
    <dgm:pt modelId="{C68A15F7-1F0D-4350-8F6D-96B15821D3D3}" type="pres">
      <dgm:prSet presAssocID="{7F8D2020-FBAA-44AE-A7EB-F7F3E4860FB3}" presName="horz1" presStyleCnt="0"/>
      <dgm:spPr/>
    </dgm:pt>
    <dgm:pt modelId="{B8959460-5AA2-47B5-81CF-B74B0C51ED66}" type="pres">
      <dgm:prSet presAssocID="{7F8D2020-FBAA-44AE-A7EB-F7F3E4860FB3}" presName="tx1" presStyleLbl="revTx" presStyleIdx="1" presStyleCnt="2"/>
      <dgm:spPr/>
    </dgm:pt>
    <dgm:pt modelId="{A4DE5FF1-2FDF-4E8F-BFD1-7940708212AA}" type="pres">
      <dgm:prSet presAssocID="{7F8D2020-FBAA-44AE-A7EB-F7F3E4860FB3}" presName="vert1" presStyleCnt="0"/>
      <dgm:spPr/>
    </dgm:pt>
  </dgm:ptLst>
  <dgm:cxnLst>
    <dgm:cxn modelId="{D77C580F-C85B-4905-A3D3-29C83B0611E0}" srcId="{8F7F1B81-C213-4980-88FB-3551517E070F}" destId="{BA31EFFF-ADE7-4C38-A43C-156113B5E835}" srcOrd="0" destOrd="0" parTransId="{0CFDD038-07F7-4EE5-B449-A695E22F2E67}" sibTransId="{68CAC62F-B9C4-49AD-9C35-61F8B27AC853}"/>
    <dgm:cxn modelId="{B22BC832-716D-4803-A0A8-65CB87C2A8D3}" srcId="{8F7F1B81-C213-4980-88FB-3551517E070F}" destId="{7F8D2020-FBAA-44AE-A7EB-F7F3E4860FB3}" srcOrd="1" destOrd="0" parTransId="{5E641F4E-322D-4CDB-AC80-397C9667B811}" sibTransId="{2EE466B6-1608-420F-9A92-6D3A96C7AEEC}"/>
    <dgm:cxn modelId="{25633B65-990A-4AAF-B4C2-473D9BBD61B4}" type="presOf" srcId="{BA31EFFF-ADE7-4C38-A43C-156113B5E835}" destId="{3881C247-0A4C-46A4-8E42-40446FE20CEF}" srcOrd="0" destOrd="0" presId="urn:microsoft.com/office/officeart/2008/layout/LinedList"/>
    <dgm:cxn modelId="{15DFFC59-75D3-49F5-9166-37C87F3846AA}" type="presOf" srcId="{7F8D2020-FBAA-44AE-A7EB-F7F3E4860FB3}" destId="{B8959460-5AA2-47B5-81CF-B74B0C51ED66}" srcOrd="0" destOrd="0" presId="urn:microsoft.com/office/officeart/2008/layout/LinedList"/>
    <dgm:cxn modelId="{B21D27B9-72F8-4ABA-B8FE-59FB685D721F}" type="presOf" srcId="{8F7F1B81-C213-4980-88FB-3551517E070F}" destId="{0FD0528F-5E41-4D55-9E9D-C49735F2E412}" srcOrd="0" destOrd="0" presId="urn:microsoft.com/office/officeart/2008/layout/LinedList"/>
    <dgm:cxn modelId="{A31169B8-C540-4AB0-963D-857B85F171D4}" type="presParOf" srcId="{0FD0528F-5E41-4D55-9E9D-C49735F2E412}" destId="{7BA9724E-18FD-4CFB-B18D-AE3DD9C3B68A}" srcOrd="0" destOrd="0" presId="urn:microsoft.com/office/officeart/2008/layout/LinedList"/>
    <dgm:cxn modelId="{3A284B40-82EA-4A72-8092-23A856701D7C}" type="presParOf" srcId="{0FD0528F-5E41-4D55-9E9D-C49735F2E412}" destId="{DA2F9678-1262-4889-832F-0BFF2D549A25}" srcOrd="1" destOrd="0" presId="urn:microsoft.com/office/officeart/2008/layout/LinedList"/>
    <dgm:cxn modelId="{A25B7ACD-20C8-42D2-BA61-2DEEE2B9C97D}" type="presParOf" srcId="{DA2F9678-1262-4889-832F-0BFF2D549A25}" destId="{3881C247-0A4C-46A4-8E42-40446FE20CEF}" srcOrd="0" destOrd="0" presId="urn:microsoft.com/office/officeart/2008/layout/LinedList"/>
    <dgm:cxn modelId="{CB07669C-AEB5-47C3-8641-95722475A44A}" type="presParOf" srcId="{DA2F9678-1262-4889-832F-0BFF2D549A25}" destId="{9C6A2D7C-C05D-4337-9379-A4D8B50606A6}" srcOrd="1" destOrd="0" presId="urn:microsoft.com/office/officeart/2008/layout/LinedList"/>
    <dgm:cxn modelId="{3E23A3FB-526F-43BE-8835-301E8D01E895}" type="presParOf" srcId="{0FD0528F-5E41-4D55-9E9D-C49735F2E412}" destId="{D624061D-7DEE-4B77-9D7C-1DEECB3EAA01}" srcOrd="2" destOrd="0" presId="urn:microsoft.com/office/officeart/2008/layout/LinedList"/>
    <dgm:cxn modelId="{4B258AFD-FE77-4CFE-AB0B-1C7EF1628CFA}" type="presParOf" srcId="{0FD0528F-5E41-4D55-9E9D-C49735F2E412}" destId="{C68A15F7-1F0D-4350-8F6D-96B15821D3D3}" srcOrd="3" destOrd="0" presId="urn:microsoft.com/office/officeart/2008/layout/LinedList"/>
    <dgm:cxn modelId="{C9E97262-2FE4-4B9D-9C50-5BD416D9FB06}" type="presParOf" srcId="{C68A15F7-1F0D-4350-8F6D-96B15821D3D3}" destId="{B8959460-5AA2-47B5-81CF-B74B0C51ED66}" srcOrd="0" destOrd="0" presId="urn:microsoft.com/office/officeart/2008/layout/LinedList"/>
    <dgm:cxn modelId="{7338185D-E559-425E-AE09-7B2513F339D9}" type="presParOf" srcId="{C68A15F7-1F0D-4350-8F6D-96B15821D3D3}" destId="{A4DE5FF1-2FDF-4E8F-BFD1-7940708212A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7C041B6-4AC6-42B4-AD8E-0B8B73F8018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B1B525F-5F47-4E96-B081-46BEC9BEEDE2}">
      <dgm:prSet/>
      <dgm:spPr/>
      <dgm:t>
        <a:bodyPr/>
        <a:lstStyle/>
        <a:p>
          <a:r>
            <a:rPr lang="en-US" b="1"/>
            <a:t>International Grants</a:t>
          </a:r>
          <a:r>
            <a:rPr lang="en-US"/>
            <a:t>: Organizations such as the World Bank, UNESCO, and the European Research Council provide funding for international research projects that address global challenges.</a:t>
          </a:r>
        </a:p>
      </dgm:t>
    </dgm:pt>
    <dgm:pt modelId="{5D69C156-2102-4546-A127-667FA8AC93E6}" type="parTrans" cxnId="{51536D6E-0C27-4F2C-9AF6-C700B85C4C93}">
      <dgm:prSet/>
      <dgm:spPr/>
      <dgm:t>
        <a:bodyPr/>
        <a:lstStyle/>
        <a:p>
          <a:endParaRPr lang="en-US"/>
        </a:p>
      </dgm:t>
    </dgm:pt>
    <dgm:pt modelId="{5B6ABABB-58E7-4E01-A007-40A52EAA67B3}" type="sibTrans" cxnId="{51536D6E-0C27-4F2C-9AF6-C700B85C4C93}">
      <dgm:prSet/>
      <dgm:spPr/>
      <dgm:t>
        <a:bodyPr/>
        <a:lstStyle/>
        <a:p>
          <a:endParaRPr lang="en-US"/>
        </a:p>
      </dgm:t>
    </dgm:pt>
    <dgm:pt modelId="{424D994A-86FA-41C0-AE29-5C80664E541C}">
      <dgm:prSet/>
      <dgm:spPr/>
      <dgm:t>
        <a:bodyPr/>
        <a:lstStyle/>
        <a:p>
          <a:r>
            <a:rPr lang="en-US" b="1"/>
            <a:t>Bilateral and Multilateral Agreements</a:t>
          </a:r>
          <a:r>
            <a:rPr lang="en-US"/>
            <a:t>: Countries and institutions enter into agreements to fund and support joint research initiatives and educational programs.</a:t>
          </a:r>
        </a:p>
      </dgm:t>
    </dgm:pt>
    <dgm:pt modelId="{C40A8989-C5F0-4397-BB52-EC5A2A96635D}" type="parTrans" cxnId="{8188037F-ADC8-4C4E-A9D2-5C1E8DAF0614}">
      <dgm:prSet/>
      <dgm:spPr/>
      <dgm:t>
        <a:bodyPr/>
        <a:lstStyle/>
        <a:p>
          <a:endParaRPr lang="en-US"/>
        </a:p>
      </dgm:t>
    </dgm:pt>
    <dgm:pt modelId="{E0E6D026-0D11-4D5F-AB8C-F928B1E13C22}" type="sibTrans" cxnId="{8188037F-ADC8-4C4E-A9D2-5C1E8DAF0614}">
      <dgm:prSet/>
      <dgm:spPr/>
      <dgm:t>
        <a:bodyPr/>
        <a:lstStyle/>
        <a:p>
          <a:endParaRPr lang="en-US"/>
        </a:p>
      </dgm:t>
    </dgm:pt>
    <dgm:pt modelId="{814E5E83-E602-4B41-BAA1-CA4979251EEE}" type="pres">
      <dgm:prSet presAssocID="{97C041B6-4AC6-42B4-AD8E-0B8B73F80189}" presName="vert0" presStyleCnt="0">
        <dgm:presLayoutVars>
          <dgm:dir/>
          <dgm:animOne val="branch"/>
          <dgm:animLvl val="lvl"/>
        </dgm:presLayoutVars>
      </dgm:prSet>
      <dgm:spPr/>
    </dgm:pt>
    <dgm:pt modelId="{2281BAA2-DE97-40D7-BC49-F4597F9906F4}" type="pres">
      <dgm:prSet presAssocID="{EB1B525F-5F47-4E96-B081-46BEC9BEEDE2}" presName="thickLine" presStyleLbl="alignNode1" presStyleIdx="0" presStyleCnt="2"/>
      <dgm:spPr/>
    </dgm:pt>
    <dgm:pt modelId="{E4881133-D872-451B-83EB-F8F5DEB28C1B}" type="pres">
      <dgm:prSet presAssocID="{EB1B525F-5F47-4E96-B081-46BEC9BEEDE2}" presName="horz1" presStyleCnt="0"/>
      <dgm:spPr/>
    </dgm:pt>
    <dgm:pt modelId="{1A716341-F71A-423E-8BD8-0CB121352A52}" type="pres">
      <dgm:prSet presAssocID="{EB1B525F-5F47-4E96-B081-46BEC9BEEDE2}" presName="tx1" presStyleLbl="revTx" presStyleIdx="0" presStyleCnt="2"/>
      <dgm:spPr/>
    </dgm:pt>
    <dgm:pt modelId="{994B3DF9-AD29-4995-990D-2399FFC71088}" type="pres">
      <dgm:prSet presAssocID="{EB1B525F-5F47-4E96-B081-46BEC9BEEDE2}" presName="vert1" presStyleCnt="0"/>
      <dgm:spPr/>
    </dgm:pt>
    <dgm:pt modelId="{E7B5F19B-011C-45E8-9292-A18EE7877D6E}" type="pres">
      <dgm:prSet presAssocID="{424D994A-86FA-41C0-AE29-5C80664E541C}" presName="thickLine" presStyleLbl="alignNode1" presStyleIdx="1" presStyleCnt="2"/>
      <dgm:spPr/>
    </dgm:pt>
    <dgm:pt modelId="{166D0D4F-E046-4118-870E-DE0B9C7B069A}" type="pres">
      <dgm:prSet presAssocID="{424D994A-86FA-41C0-AE29-5C80664E541C}" presName="horz1" presStyleCnt="0"/>
      <dgm:spPr/>
    </dgm:pt>
    <dgm:pt modelId="{F918DCC4-7E81-461C-AD55-09616BFF8A3E}" type="pres">
      <dgm:prSet presAssocID="{424D994A-86FA-41C0-AE29-5C80664E541C}" presName="tx1" presStyleLbl="revTx" presStyleIdx="1" presStyleCnt="2"/>
      <dgm:spPr/>
    </dgm:pt>
    <dgm:pt modelId="{A7BECC8E-3A56-4B66-8C30-6A7D6F8DAF1B}" type="pres">
      <dgm:prSet presAssocID="{424D994A-86FA-41C0-AE29-5C80664E541C}" presName="vert1" presStyleCnt="0"/>
      <dgm:spPr/>
    </dgm:pt>
  </dgm:ptLst>
  <dgm:cxnLst>
    <dgm:cxn modelId="{4C2CF705-A649-4AB6-8418-1D90DFD77BCD}" type="presOf" srcId="{97C041B6-4AC6-42B4-AD8E-0B8B73F80189}" destId="{814E5E83-E602-4B41-BAA1-CA4979251EEE}" srcOrd="0" destOrd="0" presId="urn:microsoft.com/office/officeart/2008/layout/LinedList"/>
    <dgm:cxn modelId="{364A0F28-7D54-444C-B1CC-25518B9BBE91}" type="presOf" srcId="{424D994A-86FA-41C0-AE29-5C80664E541C}" destId="{F918DCC4-7E81-461C-AD55-09616BFF8A3E}" srcOrd="0" destOrd="0" presId="urn:microsoft.com/office/officeart/2008/layout/LinedList"/>
    <dgm:cxn modelId="{51536D6E-0C27-4F2C-9AF6-C700B85C4C93}" srcId="{97C041B6-4AC6-42B4-AD8E-0B8B73F80189}" destId="{EB1B525F-5F47-4E96-B081-46BEC9BEEDE2}" srcOrd="0" destOrd="0" parTransId="{5D69C156-2102-4546-A127-667FA8AC93E6}" sibTransId="{5B6ABABB-58E7-4E01-A007-40A52EAA67B3}"/>
    <dgm:cxn modelId="{8188037F-ADC8-4C4E-A9D2-5C1E8DAF0614}" srcId="{97C041B6-4AC6-42B4-AD8E-0B8B73F80189}" destId="{424D994A-86FA-41C0-AE29-5C80664E541C}" srcOrd="1" destOrd="0" parTransId="{C40A8989-C5F0-4397-BB52-EC5A2A96635D}" sibTransId="{E0E6D026-0D11-4D5F-AB8C-F928B1E13C22}"/>
    <dgm:cxn modelId="{2916CBBB-D27E-4D21-9573-6856E6B52C10}" type="presOf" srcId="{EB1B525F-5F47-4E96-B081-46BEC9BEEDE2}" destId="{1A716341-F71A-423E-8BD8-0CB121352A52}" srcOrd="0" destOrd="0" presId="urn:microsoft.com/office/officeart/2008/layout/LinedList"/>
    <dgm:cxn modelId="{1F5B515D-D9B8-4212-B2AF-77E12CFB56A1}" type="presParOf" srcId="{814E5E83-E602-4B41-BAA1-CA4979251EEE}" destId="{2281BAA2-DE97-40D7-BC49-F4597F9906F4}" srcOrd="0" destOrd="0" presId="urn:microsoft.com/office/officeart/2008/layout/LinedList"/>
    <dgm:cxn modelId="{850897F0-565C-494B-83FE-1DC389691C5A}" type="presParOf" srcId="{814E5E83-E602-4B41-BAA1-CA4979251EEE}" destId="{E4881133-D872-451B-83EB-F8F5DEB28C1B}" srcOrd="1" destOrd="0" presId="urn:microsoft.com/office/officeart/2008/layout/LinedList"/>
    <dgm:cxn modelId="{C72FF93D-C140-4D67-989B-A0EE06D11E75}" type="presParOf" srcId="{E4881133-D872-451B-83EB-F8F5DEB28C1B}" destId="{1A716341-F71A-423E-8BD8-0CB121352A52}" srcOrd="0" destOrd="0" presId="urn:microsoft.com/office/officeart/2008/layout/LinedList"/>
    <dgm:cxn modelId="{99F0E182-1A07-4CBC-8667-171A2E9D6814}" type="presParOf" srcId="{E4881133-D872-451B-83EB-F8F5DEB28C1B}" destId="{994B3DF9-AD29-4995-990D-2399FFC71088}" srcOrd="1" destOrd="0" presId="urn:microsoft.com/office/officeart/2008/layout/LinedList"/>
    <dgm:cxn modelId="{D7DF1195-5388-4B88-87C8-60AECEDEE7C2}" type="presParOf" srcId="{814E5E83-E602-4B41-BAA1-CA4979251EEE}" destId="{E7B5F19B-011C-45E8-9292-A18EE7877D6E}" srcOrd="2" destOrd="0" presId="urn:microsoft.com/office/officeart/2008/layout/LinedList"/>
    <dgm:cxn modelId="{963ED951-9C3D-4EEC-8EFC-3BE9074F97D9}" type="presParOf" srcId="{814E5E83-E602-4B41-BAA1-CA4979251EEE}" destId="{166D0D4F-E046-4118-870E-DE0B9C7B069A}" srcOrd="3" destOrd="0" presId="urn:microsoft.com/office/officeart/2008/layout/LinedList"/>
    <dgm:cxn modelId="{904139AB-ED13-41AC-A176-C04B4DD3EDC8}" type="presParOf" srcId="{166D0D4F-E046-4118-870E-DE0B9C7B069A}" destId="{F918DCC4-7E81-461C-AD55-09616BFF8A3E}" srcOrd="0" destOrd="0" presId="urn:microsoft.com/office/officeart/2008/layout/LinedList"/>
    <dgm:cxn modelId="{ECCC79AA-F35B-4110-B6AE-F698FD7DFF8E}" type="presParOf" srcId="{166D0D4F-E046-4118-870E-DE0B9C7B069A}" destId="{A7BECC8E-3A56-4B66-8C30-6A7D6F8DAF1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7104178-A118-44E5-B1FC-A86C4B600C6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132F968-B751-492F-9F40-5B48954052A6}">
      <dgm:prSet/>
      <dgm:spPr/>
      <dgm:t>
        <a:bodyPr/>
        <a:lstStyle/>
        <a:p>
          <a:r>
            <a:rPr lang="en-US" b="1"/>
            <a:t>Academic Conferences</a:t>
          </a:r>
          <a:r>
            <a:rPr lang="en-US"/>
            <a:t>: International conferences and symposia provide platforms for researchers and educators to share their findings, network, and collaborate on future projects.</a:t>
          </a:r>
        </a:p>
      </dgm:t>
    </dgm:pt>
    <dgm:pt modelId="{C2880C21-7433-4665-A775-9DF471B3E85A}" type="parTrans" cxnId="{1539B095-E016-48A4-ABF1-38DA0F6132DD}">
      <dgm:prSet/>
      <dgm:spPr/>
      <dgm:t>
        <a:bodyPr/>
        <a:lstStyle/>
        <a:p>
          <a:endParaRPr lang="en-US"/>
        </a:p>
      </dgm:t>
    </dgm:pt>
    <dgm:pt modelId="{BB7DB1FB-9522-4C79-B3D3-55BD73C2944A}" type="sibTrans" cxnId="{1539B095-E016-48A4-ABF1-38DA0F6132DD}">
      <dgm:prSet/>
      <dgm:spPr/>
      <dgm:t>
        <a:bodyPr/>
        <a:lstStyle/>
        <a:p>
          <a:endParaRPr lang="en-US"/>
        </a:p>
      </dgm:t>
    </dgm:pt>
    <dgm:pt modelId="{710C994D-83FE-4642-A4F7-6B6C5A775078}">
      <dgm:prSet/>
      <dgm:spPr/>
      <dgm:t>
        <a:bodyPr/>
        <a:lstStyle/>
        <a:p>
          <a:r>
            <a:rPr lang="en-US" b="1"/>
            <a:t>Research Consortia</a:t>
          </a:r>
          <a:r>
            <a:rPr lang="en-US"/>
            <a:t>: Groups of institutions and researchers form consortia to tackle large-scale research projects, pooling resources and expertise. An example is CERN, the European Organization for Nuclear Research, which involves scientists from around the world.</a:t>
          </a:r>
        </a:p>
      </dgm:t>
    </dgm:pt>
    <dgm:pt modelId="{32061EA4-3D37-423D-BAE0-276B16AE307C}" type="parTrans" cxnId="{99169D09-6C0E-45A8-92B2-958AC959B19B}">
      <dgm:prSet/>
      <dgm:spPr/>
      <dgm:t>
        <a:bodyPr/>
        <a:lstStyle/>
        <a:p>
          <a:endParaRPr lang="en-US"/>
        </a:p>
      </dgm:t>
    </dgm:pt>
    <dgm:pt modelId="{1C9A4241-8EED-437F-8FC4-121A70A7A8EF}" type="sibTrans" cxnId="{99169D09-6C0E-45A8-92B2-958AC959B19B}">
      <dgm:prSet/>
      <dgm:spPr/>
      <dgm:t>
        <a:bodyPr/>
        <a:lstStyle/>
        <a:p>
          <a:endParaRPr lang="en-US"/>
        </a:p>
      </dgm:t>
    </dgm:pt>
    <dgm:pt modelId="{60028C81-D2FF-4ED1-9ED2-DFF51E728F25}" type="pres">
      <dgm:prSet presAssocID="{A7104178-A118-44E5-B1FC-A86C4B600C67}" presName="linear" presStyleCnt="0">
        <dgm:presLayoutVars>
          <dgm:animLvl val="lvl"/>
          <dgm:resizeHandles val="exact"/>
        </dgm:presLayoutVars>
      </dgm:prSet>
      <dgm:spPr/>
    </dgm:pt>
    <dgm:pt modelId="{C5658BB5-9177-46DB-805E-4B0537369EAA}" type="pres">
      <dgm:prSet presAssocID="{4132F968-B751-492F-9F40-5B48954052A6}" presName="parentText" presStyleLbl="node1" presStyleIdx="0" presStyleCnt="2">
        <dgm:presLayoutVars>
          <dgm:chMax val="0"/>
          <dgm:bulletEnabled val="1"/>
        </dgm:presLayoutVars>
      </dgm:prSet>
      <dgm:spPr/>
    </dgm:pt>
    <dgm:pt modelId="{EEAB5643-0285-43A5-B97A-8B56620CEF94}" type="pres">
      <dgm:prSet presAssocID="{BB7DB1FB-9522-4C79-B3D3-55BD73C2944A}" presName="spacer" presStyleCnt="0"/>
      <dgm:spPr/>
    </dgm:pt>
    <dgm:pt modelId="{29144FDF-DF31-402A-8B74-BEC19F2F02A4}" type="pres">
      <dgm:prSet presAssocID="{710C994D-83FE-4642-A4F7-6B6C5A775078}" presName="parentText" presStyleLbl="node1" presStyleIdx="1" presStyleCnt="2">
        <dgm:presLayoutVars>
          <dgm:chMax val="0"/>
          <dgm:bulletEnabled val="1"/>
        </dgm:presLayoutVars>
      </dgm:prSet>
      <dgm:spPr/>
    </dgm:pt>
  </dgm:ptLst>
  <dgm:cxnLst>
    <dgm:cxn modelId="{99169D09-6C0E-45A8-92B2-958AC959B19B}" srcId="{A7104178-A118-44E5-B1FC-A86C4B600C67}" destId="{710C994D-83FE-4642-A4F7-6B6C5A775078}" srcOrd="1" destOrd="0" parTransId="{32061EA4-3D37-423D-BAE0-276B16AE307C}" sibTransId="{1C9A4241-8EED-437F-8FC4-121A70A7A8EF}"/>
    <dgm:cxn modelId="{CD325415-0083-445D-A649-831E5380DE41}" type="presOf" srcId="{710C994D-83FE-4642-A4F7-6B6C5A775078}" destId="{29144FDF-DF31-402A-8B74-BEC19F2F02A4}" srcOrd="0" destOrd="0" presId="urn:microsoft.com/office/officeart/2005/8/layout/vList2"/>
    <dgm:cxn modelId="{1539B095-E016-48A4-ABF1-38DA0F6132DD}" srcId="{A7104178-A118-44E5-B1FC-A86C4B600C67}" destId="{4132F968-B751-492F-9F40-5B48954052A6}" srcOrd="0" destOrd="0" parTransId="{C2880C21-7433-4665-A775-9DF471B3E85A}" sibTransId="{BB7DB1FB-9522-4C79-B3D3-55BD73C2944A}"/>
    <dgm:cxn modelId="{112338BD-5B99-4571-B6EF-620A5189F9D1}" type="presOf" srcId="{4132F968-B751-492F-9F40-5B48954052A6}" destId="{C5658BB5-9177-46DB-805E-4B0537369EAA}" srcOrd="0" destOrd="0" presId="urn:microsoft.com/office/officeart/2005/8/layout/vList2"/>
    <dgm:cxn modelId="{8B4F14D0-A53F-4192-9EF0-B1301C662DB7}" type="presOf" srcId="{A7104178-A118-44E5-B1FC-A86C4B600C67}" destId="{60028C81-D2FF-4ED1-9ED2-DFF51E728F25}" srcOrd="0" destOrd="0" presId="urn:microsoft.com/office/officeart/2005/8/layout/vList2"/>
    <dgm:cxn modelId="{70130467-F1A6-462C-B4BC-7679E9C2DF2E}" type="presParOf" srcId="{60028C81-D2FF-4ED1-9ED2-DFF51E728F25}" destId="{C5658BB5-9177-46DB-805E-4B0537369EAA}" srcOrd="0" destOrd="0" presId="urn:microsoft.com/office/officeart/2005/8/layout/vList2"/>
    <dgm:cxn modelId="{1E15D26B-F371-48A8-BB48-91EE8AA66025}" type="presParOf" srcId="{60028C81-D2FF-4ED1-9ED2-DFF51E728F25}" destId="{EEAB5643-0285-43A5-B97A-8B56620CEF94}" srcOrd="1" destOrd="0" presId="urn:microsoft.com/office/officeart/2005/8/layout/vList2"/>
    <dgm:cxn modelId="{CB83F049-C792-45F0-8A73-C441A3121C8F}" type="presParOf" srcId="{60028C81-D2FF-4ED1-9ED2-DFF51E728F25}" destId="{29144FDF-DF31-402A-8B74-BEC19F2F02A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ED902D0-340C-40BB-84D0-D9B958815CB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2D03F7D-25B3-42CD-BB12-7DD0A91C51FC}">
      <dgm:prSet/>
      <dgm:spPr/>
      <dgm:t>
        <a:bodyPr/>
        <a:lstStyle/>
        <a:p>
          <a:r>
            <a:rPr lang="en-US"/>
            <a:t>Which of these elements do you see happening?</a:t>
          </a:r>
        </a:p>
      </dgm:t>
    </dgm:pt>
    <dgm:pt modelId="{0B585BDA-E7E6-4456-8928-F0E4FD1486DA}" type="parTrans" cxnId="{75D880EF-BDE0-4D99-BDD2-628EF5F24BAC}">
      <dgm:prSet/>
      <dgm:spPr/>
      <dgm:t>
        <a:bodyPr/>
        <a:lstStyle/>
        <a:p>
          <a:endParaRPr lang="en-US"/>
        </a:p>
      </dgm:t>
    </dgm:pt>
    <dgm:pt modelId="{FEBD4BEF-248F-4D06-9106-FF9D9479FCD2}" type="sibTrans" cxnId="{75D880EF-BDE0-4D99-BDD2-628EF5F24BAC}">
      <dgm:prSet/>
      <dgm:spPr/>
      <dgm:t>
        <a:bodyPr/>
        <a:lstStyle/>
        <a:p>
          <a:endParaRPr lang="en-US"/>
        </a:p>
      </dgm:t>
    </dgm:pt>
    <dgm:pt modelId="{9CE81C8C-5C9F-40F4-AA96-2250401C7DB3}">
      <dgm:prSet/>
      <dgm:spPr/>
      <dgm:t>
        <a:bodyPr/>
        <a:lstStyle/>
        <a:p>
          <a:r>
            <a:rPr lang="en-US"/>
            <a:t>Is there anything else that could be added to improve Global learning?</a:t>
          </a:r>
        </a:p>
      </dgm:t>
    </dgm:pt>
    <dgm:pt modelId="{75D3D7AC-79DB-4A4F-901B-33B8A6DFD519}" type="parTrans" cxnId="{723C0874-FF27-4C76-898A-679F6BD7AD07}">
      <dgm:prSet/>
      <dgm:spPr/>
      <dgm:t>
        <a:bodyPr/>
        <a:lstStyle/>
        <a:p>
          <a:endParaRPr lang="en-US"/>
        </a:p>
      </dgm:t>
    </dgm:pt>
    <dgm:pt modelId="{6C527D6F-0FA7-495C-80B5-204C4B2047A0}" type="sibTrans" cxnId="{723C0874-FF27-4C76-898A-679F6BD7AD07}">
      <dgm:prSet/>
      <dgm:spPr/>
      <dgm:t>
        <a:bodyPr/>
        <a:lstStyle/>
        <a:p>
          <a:endParaRPr lang="en-US"/>
        </a:p>
      </dgm:t>
    </dgm:pt>
    <dgm:pt modelId="{5BA2C829-E237-4A33-A4C3-9F01EA5F44C2}" type="pres">
      <dgm:prSet presAssocID="{FED902D0-340C-40BB-84D0-D9B958815CBE}" presName="vert0" presStyleCnt="0">
        <dgm:presLayoutVars>
          <dgm:dir/>
          <dgm:animOne val="branch"/>
          <dgm:animLvl val="lvl"/>
        </dgm:presLayoutVars>
      </dgm:prSet>
      <dgm:spPr/>
    </dgm:pt>
    <dgm:pt modelId="{9978CF33-6583-493D-9DE0-60F822106379}" type="pres">
      <dgm:prSet presAssocID="{12D03F7D-25B3-42CD-BB12-7DD0A91C51FC}" presName="thickLine" presStyleLbl="alignNode1" presStyleIdx="0" presStyleCnt="2"/>
      <dgm:spPr/>
    </dgm:pt>
    <dgm:pt modelId="{C8648F2B-4242-41D8-B3FB-DF2C76AE4EE0}" type="pres">
      <dgm:prSet presAssocID="{12D03F7D-25B3-42CD-BB12-7DD0A91C51FC}" presName="horz1" presStyleCnt="0"/>
      <dgm:spPr/>
    </dgm:pt>
    <dgm:pt modelId="{D18FE80A-20B0-456B-A307-1B324553FD02}" type="pres">
      <dgm:prSet presAssocID="{12D03F7D-25B3-42CD-BB12-7DD0A91C51FC}" presName="tx1" presStyleLbl="revTx" presStyleIdx="0" presStyleCnt="2"/>
      <dgm:spPr/>
    </dgm:pt>
    <dgm:pt modelId="{91C78ACD-2E47-4823-B79A-DDEE36965063}" type="pres">
      <dgm:prSet presAssocID="{12D03F7D-25B3-42CD-BB12-7DD0A91C51FC}" presName="vert1" presStyleCnt="0"/>
      <dgm:spPr/>
    </dgm:pt>
    <dgm:pt modelId="{CE5D7C9C-68B5-4800-9F6B-BEEA2DBAE17D}" type="pres">
      <dgm:prSet presAssocID="{9CE81C8C-5C9F-40F4-AA96-2250401C7DB3}" presName="thickLine" presStyleLbl="alignNode1" presStyleIdx="1" presStyleCnt="2"/>
      <dgm:spPr/>
    </dgm:pt>
    <dgm:pt modelId="{09D5AD78-550A-4C81-B6CB-BC7BF7B68A9C}" type="pres">
      <dgm:prSet presAssocID="{9CE81C8C-5C9F-40F4-AA96-2250401C7DB3}" presName="horz1" presStyleCnt="0"/>
      <dgm:spPr/>
    </dgm:pt>
    <dgm:pt modelId="{67DEE5A8-EDA8-4A60-9409-58652FBB2BE4}" type="pres">
      <dgm:prSet presAssocID="{9CE81C8C-5C9F-40F4-AA96-2250401C7DB3}" presName="tx1" presStyleLbl="revTx" presStyleIdx="1" presStyleCnt="2"/>
      <dgm:spPr/>
    </dgm:pt>
    <dgm:pt modelId="{B96F9599-7C13-4957-A028-302248153F74}" type="pres">
      <dgm:prSet presAssocID="{9CE81C8C-5C9F-40F4-AA96-2250401C7DB3}" presName="vert1" presStyleCnt="0"/>
      <dgm:spPr/>
    </dgm:pt>
  </dgm:ptLst>
  <dgm:cxnLst>
    <dgm:cxn modelId="{91191539-0036-45DA-818A-745AD58EC72D}" type="presOf" srcId="{9CE81C8C-5C9F-40F4-AA96-2250401C7DB3}" destId="{67DEE5A8-EDA8-4A60-9409-58652FBB2BE4}" srcOrd="0" destOrd="0" presId="urn:microsoft.com/office/officeart/2008/layout/LinedList"/>
    <dgm:cxn modelId="{723C0874-FF27-4C76-898A-679F6BD7AD07}" srcId="{FED902D0-340C-40BB-84D0-D9B958815CBE}" destId="{9CE81C8C-5C9F-40F4-AA96-2250401C7DB3}" srcOrd="1" destOrd="0" parTransId="{75D3D7AC-79DB-4A4F-901B-33B8A6DFD519}" sibTransId="{6C527D6F-0FA7-495C-80B5-204C4B2047A0}"/>
    <dgm:cxn modelId="{3E5A4BE0-5D21-4F4B-A39D-3C0660D1C35F}" type="presOf" srcId="{FED902D0-340C-40BB-84D0-D9B958815CBE}" destId="{5BA2C829-E237-4A33-A4C3-9F01EA5F44C2}" srcOrd="0" destOrd="0" presId="urn:microsoft.com/office/officeart/2008/layout/LinedList"/>
    <dgm:cxn modelId="{C49A72EF-7485-4FD2-864C-4508CF879ABE}" type="presOf" srcId="{12D03F7D-25B3-42CD-BB12-7DD0A91C51FC}" destId="{D18FE80A-20B0-456B-A307-1B324553FD02}" srcOrd="0" destOrd="0" presId="urn:microsoft.com/office/officeart/2008/layout/LinedList"/>
    <dgm:cxn modelId="{75D880EF-BDE0-4D99-BDD2-628EF5F24BAC}" srcId="{FED902D0-340C-40BB-84D0-D9B958815CBE}" destId="{12D03F7D-25B3-42CD-BB12-7DD0A91C51FC}" srcOrd="0" destOrd="0" parTransId="{0B585BDA-E7E6-4456-8928-F0E4FD1486DA}" sibTransId="{FEBD4BEF-248F-4D06-9106-FF9D9479FCD2}"/>
    <dgm:cxn modelId="{1606DA64-1520-430B-A195-ECC0B991A12E}" type="presParOf" srcId="{5BA2C829-E237-4A33-A4C3-9F01EA5F44C2}" destId="{9978CF33-6583-493D-9DE0-60F822106379}" srcOrd="0" destOrd="0" presId="urn:microsoft.com/office/officeart/2008/layout/LinedList"/>
    <dgm:cxn modelId="{7ECE74A6-D280-4251-B796-FB83D06F851E}" type="presParOf" srcId="{5BA2C829-E237-4A33-A4C3-9F01EA5F44C2}" destId="{C8648F2B-4242-41D8-B3FB-DF2C76AE4EE0}" srcOrd="1" destOrd="0" presId="urn:microsoft.com/office/officeart/2008/layout/LinedList"/>
    <dgm:cxn modelId="{F05288F0-A428-4501-9AB5-FA9450C1CDFA}" type="presParOf" srcId="{C8648F2B-4242-41D8-B3FB-DF2C76AE4EE0}" destId="{D18FE80A-20B0-456B-A307-1B324553FD02}" srcOrd="0" destOrd="0" presId="urn:microsoft.com/office/officeart/2008/layout/LinedList"/>
    <dgm:cxn modelId="{E6D25AE8-F8EC-446B-A1E3-F02DE5E13B66}" type="presParOf" srcId="{C8648F2B-4242-41D8-B3FB-DF2C76AE4EE0}" destId="{91C78ACD-2E47-4823-B79A-DDEE36965063}" srcOrd="1" destOrd="0" presId="urn:microsoft.com/office/officeart/2008/layout/LinedList"/>
    <dgm:cxn modelId="{230D8AB3-F161-4806-BF02-79E3DA6BC872}" type="presParOf" srcId="{5BA2C829-E237-4A33-A4C3-9F01EA5F44C2}" destId="{CE5D7C9C-68B5-4800-9F6B-BEEA2DBAE17D}" srcOrd="2" destOrd="0" presId="urn:microsoft.com/office/officeart/2008/layout/LinedList"/>
    <dgm:cxn modelId="{CB4D8224-94D8-4832-8095-4CC151A28312}" type="presParOf" srcId="{5BA2C829-E237-4A33-A4C3-9F01EA5F44C2}" destId="{09D5AD78-550A-4C81-B6CB-BC7BF7B68A9C}" srcOrd="3" destOrd="0" presId="urn:microsoft.com/office/officeart/2008/layout/LinedList"/>
    <dgm:cxn modelId="{622794A4-568B-43F4-A113-64F4AECB04FF}" type="presParOf" srcId="{09D5AD78-550A-4C81-B6CB-BC7BF7B68A9C}" destId="{67DEE5A8-EDA8-4A60-9409-58652FBB2BE4}" srcOrd="0" destOrd="0" presId="urn:microsoft.com/office/officeart/2008/layout/LinedList"/>
    <dgm:cxn modelId="{46E7AEDE-18A2-4485-8158-BE7018AD7E6D}" type="presParOf" srcId="{09D5AD78-550A-4C81-B6CB-BC7BF7B68A9C}" destId="{B96F9599-7C13-4957-A028-302248153F7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5F8DE5-334F-4ADD-A533-2A85B8EC278B}">
      <dsp:nvSpPr>
        <dsp:cNvPr id="0" name=""/>
        <dsp:cNvSpPr/>
      </dsp:nvSpPr>
      <dsp:spPr>
        <a:xfrm>
          <a:off x="0" y="965834"/>
          <a:ext cx="7240146" cy="17830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FA9B0C-0A6A-415B-A5EE-54ACBBF431F5}">
      <dsp:nvSpPr>
        <dsp:cNvPr id="0" name=""/>
        <dsp:cNvSpPr/>
      </dsp:nvSpPr>
      <dsp:spPr>
        <a:xfrm>
          <a:off x="539381" y="1367027"/>
          <a:ext cx="980694" cy="9806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11D681-CA45-4831-A793-5248E4CB6189}">
      <dsp:nvSpPr>
        <dsp:cNvPr id="0" name=""/>
        <dsp:cNvSpPr/>
      </dsp:nvSpPr>
      <dsp:spPr>
        <a:xfrm>
          <a:off x="2059457" y="965834"/>
          <a:ext cx="5180688" cy="1783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8709" tIns="188709" rIns="188709" bIns="188709" numCol="1" spcCol="1270" anchor="ctr" anchorCtr="0">
          <a:noAutofit/>
        </a:bodyPr>
        <a:lstStyle/>
        <a:p>
          <a:pPr marL="0" lvl="0" indent="0" algn="l" defTabSz="800100">
            <a:lnSpc>
              <a:spcPct val="90000"/>
            </a:lnSpc>
            <a:spcBef>
              <a:spcPct val="0"/>
            </a:spcBef>
            <a:spcAft>
              <a:spcPct val="35000"/>
            </a:spcAft>
            <a:buNone/>
          </a:pPr>
          <a:r>
            <a:rPr lang="en-US" sz="1800" b="1" kern="1200"/>
            <a:t>Doctors Without Borders (Médecins Sans Frontières)</a:t>
          </a:r>
          <a:r>
            <a:rPr lang="en-US" sz="1800" kern="1200"/>
            <a:t>: Medical professionals volunteer their time and expertise to provide healthcare in conflict zones, disaster areas, and regions with endemic diseases.</a:t>
          </a:r>
        </a:p>
      </dsp:txBody>
      <dsp:txXfrm>
        <a:off x="2059457" y="965834"/>
        <a:ext cx="5180688" cy="1783080"/>
      </dsp:txXfrm>
    </dsp:sp>
    <dsp:sp modelId="{00D8B774-8652-474F-980A-E9C1376D12AC}">
      <dsp:nvSpPr>
        <dsp:cNvPr id="0" name=""/>
        <dsp:cNvSpPr/>
      </dsp:nvSpPr>
      <dsp:spPr>
        <a:xfrm>
          <a:off x="0" y="3194684"/>
          <a:ext cx="7240146" cy="17830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0E4556-E32D-4537-826A-431D4E7FE325}">
      <dsp:nvSpPr>
        <dsp:cNvPr id="0" name=""/>
        <dsp:cNvSpPr/>
      </dsp:nvSpPr>
      <dsp:spPr>
        <a:xfrm>
          <a:off x="539381" y="3595878"/>
          <a:ext cx="980694" cy="9806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8D197B-13E3-4E55-A513-088F350C0598}">
      <dsp:nvSpPr>
        <dsp:cNvPr id="0" name=""/>
        <dsp:cNvSpPr/>
      </dsp:nvSpPr>
      <dsp:spPr>
        <a:xfrm>
          <a:off x="2059457" y="3194684"/>
          <a:ext cx="5180688" cy="1783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8709" tIns="188709" rIns="188709" bIns="188709" numCol="1" spcCol="1270" anchor="ctr" anchorCtr="0">
          <a:noAutofit/>
        </a:bodyPr>
        <a:lstStyle/>
        <a:p>
          <a:pPr marL="0" lvl="0" indent="0" algn="l" defTabSz="800100">
            <a:lnSpc>
              <a:spcPct val="90000"/>
            </a:lnSpc>
            <a:spcBef>
              <a:spcPct val="0"/>
            </a:spcBef>
            <a:spcAft>
              <a:spcPct val="35000"/>
            </a:spcAft>
            <a:buNone/>
          </a:pPr>
          <a:r>
            <a:rPr lang="en-US" sz="1800" b="1" kern="1200"/>
            <a:t>The Global Fund</a:t>
          </a:r>
          <a:r>
            <a:rPr lang="en-US" sz="1800" kern="1200"/>
            <a:t>: Individuals and organizations contribute to this international financing organization to fight AIDS, tuberculosis, and malaria.</a:t>
          </a:r>
        </a:p>
      </dsp:txBody>
      <dsp:txXfrm>
        <a:off x="2059457" y="3194684"/>
        <a:ext cx="5180688" cy="17830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215C96-FA8A-47FA-979A-438CBA3ACDAF}">
      <dsp:nvSpPr>
        <dsp:cNvPr id="0" name=""/>
        <dsp:cNvSpPr/>
      </dsp:nvSpPr>
      <dsp:spPr>
        <a:xfrm>
          <a:off x="0" y="0"/>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F49CAB-CB47-4B15-B3CF-F6C06943C7BB}">
      <dsp:nvSpPr>
        <dsp:cNvPr id="0" name=""/>
        <dsp:cNvSpPr/>
      </dsp:nvSpPr>
      <dsp:spPr>
        <a:xfrm>
          <a:off x="0" y="0"/>
          <a:ext cx="7240146" cy="2971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1" kern="1200"/>
            <a:t>Oxfam</a:t>
          </a:r>
          <a:r>
            <a:rPr lang="en-US" sz="3600" kern="1200"/>
            <a:t>: Supports development projects and emergency relief operations globally, often with the help of volunteers and donors.</a:t>
          </a:r>
        </a:p>
      </dsp:txBody>
      <dsp:txXfrm>
        <a:off x="0" y="0"/>
        <a:ext cx="7240146" cy="2971800"/>
      </dsp:txXfrm>
    </dsp:sp>
    <dsp:sp modelId="{E73BD651-8267-4470-AEFC-F7A4828A4DA8}">
      <dsp:nvSpPr>
        <dsp:cNvPr id="0" name=""/>
        <dsp:cNvSpPr/>
      </dsp:nvSpPr>
      <dsp:spPr>
        <a:xfrm>
          <a:off x="0" y="2971800"/>
          <a:ext cx="7240146" cy="0"/>
        </a:xfrm>
        <a:prstGeom prst="line">
          <a:avLst/>
        </a:prstGeom>
        <a:solidFill>
          <a:schemeClr val="accent2">
            <a:hueOff val="-1488155"/>
            <a:satOff val="6063"/>
            <a:lumOff val="4313"/>
            <a:alphaOff val="0"/>
          </a:schemeClr>
        </a:solidFill>
        <a:ln w="12700" cap="flat" cmpd="sng" algn="ctr">
          <a:solidFill>
            <a:schemeClr val="accent2">
              <a:hueOff val="-1488155"/>
              <a:satOff val="6063"/>
              <a:lumOff val="43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E9FB46-52C8-4FAE-B59F-E44FA4333DF5}">
      <dsp:nvSpPr>
        <dsp:cNvPr id="0" name=""/>
        <dsp:cNvSpPr/>
      </dsp:nvSpPr>
      <dsp:spPr>
        <a:xfrm>
          <a:off x="0" y="2971800"/>
          <a:ext cx="7240146" cy="2971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1" kern="1200"/>
            <a:t>Kiva</a:t>
          </a:r>
          <a:r>
            <a:rPr lang="en-US" sz="3600" kern="1200"/>
            <a:t>: An online platform where individuals can lend money to entrepreneurs in developing countries to help them start or grow their businesses.</a:t>
          </a:r>
        </a:p>
      </dsp:txBody>
      <dsp:txXfrm>
        <a:off x="0" y="2971800"/>
        <a:ext cx="7240146" cy="29718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E8991E-4F36-47EE-8AEA-345D5F87A2A0}">
      <dsp:nvSpPr>
        <dsp:cNvPr id="0" name=""/>
        <dsp:cNvSpPr/>
      </dsp:nvSpPr>
      <dsp:spPr>
        <a:xfrm>
          <a:off x="0" y="300600"/>
          <a:ext cx="7240146" cy="2620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b="1" kern="1200"/>
            <a:t>Global Women’s March</a:t>
          </a:r>
          <a:r>
            <a:rPr lang="en-US" sz="3500" kern="1200"/>
            <a:t>: Annual marches where individuals advocate for women’s rights and gender equality globally.</a:t>
          </a:r>
        </a:p>
      </dsp:txBody>
      <dsp:txXfrm>
        <a:off x="127937" y="428537"/>
        <a:ext cx="6984272" cy="2364926"/>
      </dsp:txXfrm>
    </dsp:sp>
    <dsp:sp modelId="{3A43143E-E572-424C-8BC4-474493F84B1A}">
      <dsp:nvSpPr>
        <dsp:cNvPr id="0" name=""/>
        <dsp:cNvSpPr/>
      </dsp:nvSpPr>
      <dsp:spPr>
        <a:xfrm>
          <a:off x="0" y="3022200"/>
          <a:ext cx="7240146" cy="2620800"/>
        </a:xfrm>
        <a:prstGeom prst="roundRect">
          <a:avLst/>
        </a:prstGeom>
        <a:solidFill>
          <a:schemeClr val="accent2">
            <a:hueOff val="-1488155"/>
            <a:satOff val="6063"/>
            <a:lumOff val="43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b="1" kern="1200"/>
            <a:t>Black Lives Matter</a:t>
          </a:r>
          <a:r>
            <a:rPr lang="en-US" sz="3500" kern="1200"/>
            <a:t>: Although originating in the US, this movement has sparked global solidarity marches and campaigns against racial injustice.</a:t>
          </a:r>
        </a:p>
      </dsp:txBody>
      <dsp:txXfrm>
        <a:off x="127937" y="3150137"/>
        <a:ext cx="6984272" cy="23649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BB9A71-832A-4A29-BD8E-9520ACD84E40}">
      <dsp:nvSpPr>
        <dsp:cNvPr id="0" name=""/>
        <dsp:cNvSpPr/>
      </dsp:nvSpPr>
      <dsp:spPr>
        <a:xfrm>
          <a:off x="0" y="0"/>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9A7269-8E7A-4C18-9D85-A72947961C91}">
      <dsp:nvSpPr>
        <dsp:cNvPr id="0" name=""/>
        <dsp:cNvSpPr/>
      </dsp:nvSpPr>
      <dsp:spPr>
        <a:xfrm>
          <a:off x="0" y="0"/>
          <a:ext cx="7240146" cy="2971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b="1" kern="1200"/>
            <a:t>Open Source Projects</a:t>
          </a:r>
          <a:r>
            <a:rPr lang="en-US" sz="3500" kern="1200"/>
            <a:t>: Developers from around the world collaborate on projects like Linux or Mozilla Firefox, contributing to global technological advancements and accessibility.</a:t>
          </a:r>
        </a:p>
      </dsp:txBody>
      <dsp:txXfrm>
        <a:off x="0" y="0"/>
        <a:ext cx="7240146" cy="2971800"/>
      </dsp:txXfrm>
    </dsp:sp>
    <dsp:sp modelId="{C9FC59AC-92DB-495D-8FF5-29523617A377}">
      <dsp:nvSpPr>
        <dsp:cNvPr id="0" name=""/>
        <dsp:cNvSpPr/>
      </dsp:nvSpPr>
      <dsp:spPr>
        <a:xfrm>
          <a:off x="0" y="2971800"/>
          <a:ext cx="7240146" cy="0"/>
        </a:xfrm>
        <a:prstGeom prst="line">
          <a:avLst/>
        </a:prstGeom>
        <a:solidFill>
          <a:schemeClr val="accent2">
            <a:hueOff val="-1488155"/>
            <a:satOff val="6063"/>
            <a:lumOff val="4313"/>
            <a:alphaOff val="0"/>
          </a:schemeClr>
        </a:solidFill>
        <a:ln w="12700" cap="flat" cmpd="sng" algn="ctr">
          <a:solidFill>
            <a:schemeClr val="accent2">
              <a:hueOff val="-1488155"/>
              <a:satOff val="6063"/>
              <a:lumOff val="43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776ACF-01B1-4504-BBEF-ECE977D97637}">
      <dsp:nvSpPr>
        <dsp:cNvPr id="0" name=""/>
        <dsp:cNvSpPr/>
      </dsp:nvSpPr>
      <dsp:spPr>
        <a:xfrm>
          <a:off x="0" y="2971800"/>
          <a:ext cx="7240146" cy="2971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b="1" kern="1200"/>
            <a:t>Hackathons for Social Good</a:t>
          </a:r>
          <a:r>
            <a:rPr lang="en-US" sz="3500" kern="1200"/>
            <a:t>: Events where technologists, designers, and innovators collaborate to create solutions for global issues, such as the MIT Solve initiative.</a:t>
          </a:r>
        </a:p>
      </dsp:txBody>
      <dsp:txXfrm>
        <a:off x="0" y="2971800"/>
        <a:ext cx="7240146" cy="29718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B96B06-A2D5-4747-B374-A9DFC33AADFD}">
      <dsp:nvSpPr>
        <dsp:cNvPr id="0" name=""/>
        <dsp:cNvSpPr/>
      </dsp:nvSpPr>
      <dsp:spPr>
        <a:xfrm>
          <a:off x="0" y="965834"/>
          <a:ext cx="7240146" cy="17830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1345BA-C013-4F12-9D6E-33A197C403F0}">
      <dsp:nvSpPr>
        <dsp:cNvPr id="0" name=""/>
        <dsp:cNvSpPr/>
      </dsp:nvSpPr>
      <dsp:spPr>
        <a:xfrm>
          <a:off x="539381" y="1367027"/>
          <a:ext cx="980694" cy="9806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34910B-5969-4C9C-97D5-953BCE740C7A}">
      <dsp:nvSpPr>
        <dsp:cNvPr id="0" name=""/>
        <dsp:cNvSpPr/>
      </dsp:nvSpPr>
      <dsp:spPr>
        <a:xfrm>
          <a:off x="2059457" y="965834"/>
          <a:ext cx="5180688" cy="1783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8709" tIns="188709" rIns="188709" bIns="188709" numCol="1" spcCol="1270" anchor="ctr" anchorCtr="0">
          <a:noAutofit/>
        </a:bodyPr>
        <a:lstStyle/>
        <a:p>
          <a:pPr marL="0" lvl="0" indent="0" algn="l" defTabSz="666750">
            <a:lnSpc>
              <a:spcPct val="90000"/>
            </a:lnSpc>
            <a:spcBef>
              <a:spcPct val="0"/>
            </a:spcBef>
            <a:spcAft>
              <a:spcPct val="35000"/>
            </a:spcAft>
            <a:buNone/>
          </a:pPr>
          <a:r>
            <a:rPr lang="en-US" sz="1500" b="1" kern="1200"/>
            <a:t>Curriculum Integration</a:t>
          </a:r>
          <a:r>
            <a:rPr lang="en-US" sz="1500" kern="1200"/>
            <a:t>: Incorporating global issues and perspectives into educational curricula helps students develop the skills needed to understand and address international challenges. This includes courses on global history, international relations, and cross-cultural communication.</a:t>
          </a:r>
        </a:p>
      </dsp:txBody>
      <dsp:txXfrm>
        <a:off x="2059457" y="965834"/>
        <a:ext cx="5180688" cy="1783080"/>
      </dsp:txXfrm>
    </dsp:sp>
    <dsp:sp modelId="{E12708F2-4FD5-4629-936E-326548D4AB0D}">
      <dsp:nvSpPr>
        <dsp:cNvPr id="0" name=""/>
        <dsp:cNvSpPr/>
      </dsp:nvSpPr>
      <dsp:spPr>
        <a:xfrm>
          <a:off x="0" y="3194684"/>
          <a:ext cx="7240146" cy="17830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88F7AF-820C-4B46-9C47-A76D3084821E}">
      <dsp:nvSpPr>
        <dsp:cNvPr id="0" name=""/>
        <dsp:cNvSpPr/>
      </dsp:nvSpPr>
      <dsp:spPr>
        <a:xfrm>
          <a:off x="539381" y="3595878"/>
          <a:ext cx="980694" cy="9806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17CED6-592F-4156-8EC2-DCD0E68F79FC}">
      <dsp:nvSpPr>
        <dsp:cNvPr id="0" name=""/>
        <dsp:cNvSpPr/>
      </dsp:nvSpPr>
      <dsp:spPr>
        <a:xfrm>
          <a:off x="2059457" y="3194684"/>
          <a:ext cx="5180688" cy="1783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8709" tIns="188709" rIns="188709" bIns="188709" numCol="1" spcCol="1270" anchor="ctr" anchorCtr="0">
          <a:noAutofit/>
        </a:bodyPr>
        <a:lstStyle/>
        <a:p>
          <a:pPr marL="0" lvl="0" indent="0" algn="l" defTabSz="666750">
            <a:lnSpc>
              <a:spcPct val="90000"/>
            </a:lnSpc>
            <a:spcBef>
              <a:spcPct val="0"/>
            </a:spcBef>
            <a:spcAft>
              <a:spcPct val="35000"/>
            </a:spcAft>
            <a:buNone/>
          </a:pPr>
          <a:r>
            <a:rPr lang="en-US" sz="1500" b="1" kern="1200"/>
            <a:t>Intercultural Skills</a:t>
          </a:r>
          <a:r>
            <a:rPr lang="en-US" sz="1500" kern="1200"/>
            <a:t>: Emphasizing the development of skills such as empathy, adaptability, and cross-cultural communication, which are crucial for working in a globalized world.</a:t>
          </a:r>
        </a:p>
      </dsp:txBody>
      <dsp:txXfrm>
        <a:off x="2059457" y="3194684"/>
        <a:ext cx="5180688" cy="178308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A9724E-18FD-4CFB-B18D-AE3DD9C3B68A}">
      <dsp:nvSpPr>
        <dsp:cNvPr id="0" name=""/>
        <dsp:cNvSpPr/>
      </dsp:nvSpPr>
      <dsp:spPr>
        <a:xfrm>
          <a:off x="0" y="0"/>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81C247-0A4C-46A4-8E42-40446FE20CEF}">
      <dsp:nvSpPr>
        <dsp:cNvPr id="0" name=""/>
        <dsp:cNvSpPr/>
      </dsp:nvSpPr>
      <dsp:spPr>
        <a:xfrm>
          <a:off x="0" y="0"/>
          <a:ext cx="7240146" cy="2971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1" kern="1200"/>
            <a:t>Comparative Studies</a:t>
          </a:r>
          <a:r>
            <a:rPr lang="en-US" sz="3000" kern="1200"/>
            <a:t>: Researchers conduct studies across different cultural and national contexts to understand how various factors influence outcomes in areas like education, health, and social policy.</a:t>
          </a:r>
        </a:p>
      </dsp:txBody>
      <dsp:txXfrm>
        <a:off x="0" y="0"/>
        <a:ext cx="7240146" cy="2971800"/>
      </dsp:txXfrm>
    </dsp:sp>
    <dsp:sp modelId="{D624061D-7DEE-4B77-9D7C-1DEECB3EAA01}">
      <dsp:nvSpPr>
        <dsp:cNvPr id="0" name=""/>
        <dsp:cNvSpPr/>
      </dsp:nvSpPr>
      <dsp:spPr>
        <a:xfrm>
          <a:off x="0" y="2971800"/>
          <a:ext cx="7240146" cy="0"/>
        </a:xfrm>
        <a:prstGeom prst="line">
          <a:avLst/>
        </a:prstGeom>
        <a:solidFill>
          <a:schemeClr val="accent2">
            <a:hueOff val="-1488155"/>
            <a:satOff val="6063"/>
            <a:lumOff val="4313"/>
            <a:alphaOff val="0"/>
          </a:schemeClr>
        </a:solidFill>
        <a:ln w="12700" cap="flat" cmpd="sng" algn="ctr">
          <a:solidFill>
            <a:schemeClr val="accent2">
              <a:hueOff val="-1488155"/>
              <a:satOff val="6063"/>
              <a:lumOff val="43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959460-5AA2-47B5-81CF-B74B0C51ED66}">
      <dsp:nvSpPr>
        <dsp:cNvPr id="0" name=""/>
        <dsp:cNvSpPr/>
      </dsp:nvSpPr>
      <dsp:spPr>
        <a:xfrm>
          <a:off x="0" y="2971800"/>
          <a:ext cx="7240146" cy="2971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1" kern="1200"/>
            <a:t>Ethical Considerations</a:t>
          </a:r>
          <a:r>
            <a:rPr lang="en-US" sz="3000" kern="1200"/>
            <a:t>: Conducting research in diverse cultural settings requires adherence to ethical standards that respect local customs and practices, ensuring that research benefits local communities.</a:t>
          </a:r>
        </a:p>
      </dsp:txBody>
      <dsp:txXfrm>
        <a:off x="0" y="2971800"/>
        <a:ext cx="7240146" cy="29718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81BAA2-DE97-40D7-BC49-F4597F9906F4}">
      <dsp:nvSpPr>
        <dsp:cNvPr id="0" name=""/>
        <dsp:cNvSpPr/>
      </dsp:nvSpPr>
      <dsp:spPr>
        <a:xfrm>
          <a:off x="0" y="0"/>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716341-F71A-423E-8BD8-0CB121352A52}">
      <dsp:nvSpPr>
        <dsp:cNvPr id="0" name=""/>
        <dsp:cNvSpPr/>
      </dsp:nvSpPr>
      <dsp:spPr>
        <a:xfrm>
          <a:off x="0" y="0"/>
          <a:ext cx="7240146" cy="2971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b="1" kern="1200"/>
            <a:t>International Grants</a:t>
          </a:r>
          <a:r>
            <a:rPr lang="en-US" sz="3400" kern="1200"/>
            <a:t>: Organizations such as the World Bank, UNESCO, and the European Research Council provide funding for international research projects that address global challenges.</a:t>
          </a:r>
        </a:p>
      </dsp:txBody>
      <dsp:txXfrm>
        <a:off x="0" y="0"/>
        <a:ext cx="7240146" cy="2971800"/>
      </dsp:txXfrm>
    </dsp:sp>
    <dsp:sp modelId="{E7B5F19B-011C-45E8-9292-A18EE7877D6E}">
      <dsp:nvSpPr>
        <dsp:cNvPr id="0" name=""/>
        <dsp:cNvSpPr/>
      </dsp:nvSpPr>
      <dsp:spPr>
        <a:xfrm>
          <a:off x="0" y="2971800"/>
          <a:ext cx="7240146" cy="0"/>
        </a:xfrm>
        <a:prstGeom prst="line">
          <a:avLst/>
        </a:prstGeom>
        <a:solidFill>
          <a:schemeClr val="accent2">
            <a:hueOff val="-1488155"/>
            <a:satOff val="6063"/>
            <a:lumOff val="4313"/>
            <a:alphaOff val="0"/>
          </a:schemeClr>
        </a:solidFill>
        <a:ln w="12700" cap="flat" cmpd="sng" algn="ctr">
          <a:solidFill>
            <a:schemeClr val="accent2">
              <a:hueOff val="-1488155"/>
              <a:satOff val="6063"/>
              <a:lumOff val="43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18DCC4-7E81-461C-AD55-09616BFF8A3E}">
      <dsp:nvSpPr>
        <dsp:cNvPr id="0" name=""/>
        <dsp:cNvSpPr/>
      </dsp:nvSpPr>
      <dsp:spPr>
        <a:xfrm>
          <a:off x="0" y="2971800"/>
          <a:ext cx="7240146" cy="2971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b="1" kern="1200"/>
            <a:t>Bilateral and Multilateral Agreements</a:t>
          </a:r>
          <a:r>
            <a:rPr lang="en-US" sz="3400" kern="1200"/>
            <a:t>: Countries and institutions enter into agreements to fund and support joint research initiatives and educational programs.</a:t>
          </a:r>
        </a:p>
      </dsp:txBody>
      <dsp:txXfrm>
        <a:off x="0" y="2971800"/>
        <a:ext cx="7240146" cy="29718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658BB5-9177-46DB-805E-4B0537369EAA}">
      <dsp:nvSpPr>
        <dsp:cNvPr id="0" name=""/>
        <dsp:cNvSpPr/>
      </dsp:nvSpPr>
      <dsp:spPr>
        <a:xfrm>
          <a:off x="0" y="6896"/>
          <a:ext cx="7240146" cy="292602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kern="1200"/>
            <a:t>Academic Conferences</a:t>
          </a:r>
          <a:r>
            <a:rPr lang="en-US" sz="2700" kern="1200"/>
            <a:t>: International conferences and symposia provide platforms for researchers and educators to share their findings, network, and collaborate on future projects.</a:t>
          </a:r>
        </a:p>
      </dsp:txBody>
      <dsp:txXfrm>
        <a:off x="142837" y="149733"/>
        <a:ext cx="6954472" cy="2640349"/>
      </dsp:txXfrm>
    </dsp:sp>
    <dsp:sp modelId="{29144FDF-DF31-402A-8B74-BEC19F2F02A4}">
      <dsp:nvSpPr>
        <dsp:cNvPr id="0" name=""/>
        <dsp:cNvSpPr/>
      </dsp:nvSpPr>
      <dsp:spPr>
        <a:xfrm>
          <a:off x="0" y="3010680"/>
          <a:ext cx="7240146" cy="2926023"/>
        </a:xfrm>
        <a:prstGeom prst="roundRect">
          <a:avLst/>
        </a:prstGeom>
        <a:solidFill>
          <a:schemeClr val="accent2">
            <a:hueOff val="-1488155"/>
            <a:satOff val="6063"/>
            <a:lumOff val="43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kern="1200"/>
            <a:t>Research Consortia</a:t>
          </a:r>
          <a:r>
            <a:rPr lang="en-US" sz="2700" kern="1200"/>
            <a:t>: Groups of institutions and researchers form consortia to tackle large-scale research projects, pooling resources and expertise. An example is CERN, the European Organization for Nuclear Research, which involves scientists from around the world.</a:t>
          </a:r>
        </a:p>
      </dsp:txBody>
      <dsp:txXfrm>
        <a:off x="142837" y="3153517"/>
        <a:ext cx="6954472" cy="264034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78CF33-6583-493D-9DE0-60F822106379}">
      <dsp:nvSpPr>
        <dsp:cNvPr id="0" name=""/>
        <dsp:cNvSpPr/>
      </dsp:nvSpPr>
      <dsp:spPr>
        <a:xfrm>
          <a:off x="0" y="0"/>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8FE80A-20B0-456B-A307-1B324553FD02}">
      <dsp:nvSpPr>
        <dsp:cNvPr id="0" name=""/>
        <dsp:cNvSpPr/>
      </dsp:nvSpPr>
      <dsp:spPr>
        <a:xfrm>
          <a:off x="0" y="0"/>
          <a:ext cx="7240146" cy="2971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930" tIns="201930" rIns="201930" bIns="201930" numCol="1" spcCol="1270" anchor="t" anchorCtr="0">
          <a:noAutofit/>
        </a:bodyPr>
        <a:lstStyle/>
        <a:p>
          <a:pPr marL="0" lvl="0" indent="0" algn="l" defTabSz="2355850">
            <a:lnSpc>
              <a:spcPct val="90000"/>
            </a:lnSpc>
            <a:spcBef>
              <a:spcPct val="0"/>
            </a:spcBef>
            <a:spcAft>
              <a:spcPct val="35000"/>
            </a:spcAft>
            <a:buNone/>
          </a:pPr>
          <a:r>
            <a:rPr lang="en-US" sz="5300" kern="1200"/>
            <a:t>Which of these elements do you see happening?</a:t>
          </a:r>
        </a:p>
      </dsp:txBody>
      <dsp:txXfrm>
        <a:off x="0" y="0"/>
        <a:ext cx="7240146" cy="2971800"/>
      </dsp:txXfrm>
    </dsp:sp>
    <dsp:sp modelId="{CE5D7C9C-68B5-4800-9F6B-BEEA2DBAE17D}">
      <dsp:nvSpPr>
        <dsp:cNvPr id="0" name=""/>
        <dsp:cNvSpPr/>
      </dsp:nvSpPr>
      <dsp:spPr>
        <a:xfrm>
          <a:off x="0" y="2971800"/>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DEE5A8-EDA8-4A60-9409-58652FBB2BE4}">
      <dsp:nvSpPr>
        <dsp:cNvPr id="0" name=""/>
        <dsp:cNvSpPr/>
      </dsp:nvSpPr>
      <dsp:spPr>
        <a:xfrm>
          <a:off x="0" y="2971800"/>
          <a:ext cx="7240146" cy="2971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930" tIns="201930" rIns="201930" bIns="201930" numCol="1" spcCol="1270" anchor="t" anchorCtr="0">
          <a:noAutofit/>
        </a:bodyPr>
        <a:lstStyle/>
        <a:p>
          <a:pPr marL="0" lvl="0" indent="0" algn="l" defTabSz="2355850">
            <a:lnSpc>
              <a:spcPct val="90000"/>
            </a:lnSpc>
            <a:spcBef>
              <a:spcPct val="0"/>
            </a:spcBef>
            <a:spcAft>
              <a:spcPct val="35000"/>
            </a:spcAft>
            <a:buNone/>
          </a:pPr>
          <a:r>
            <a:rPr lang="en-US" sz="5300" kern="1200"/>
            <a:t>Is there anything else that could be added to improve Global learning?</a:t>
          </a:r>
        </a:p>
      </dsp:txBody>
      <dsp:txXfrm>
        <a:off x="0" y="2971800"/>
        <a:ext cx="7240146" cy="29718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Monday, November 17, 2025</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6053343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Monday, November 17, 2025</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602418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Monday, November 17, 2025</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378006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Monday, November 17, 2025</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891028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Monday, November 17, 2025</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900074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Monday, November 17, 2025</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3929057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Monday, November 17, 2025</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8824255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Monday, November 17, 2025</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034734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Monday, November 17, 2025</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7388254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Monday, November 17, 2025</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6131178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Monday, November 17, 2025</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8376678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Monday, November 17, 2025</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3516475441"/>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52" r:id="rId4"/>
    <p:sldLayoutId id="2147483753" r:id="rId5"/>
    <p:sldLayoutId id="2147483758" r:id="rId6"/>
    <p:sldLayoutId id="2147483754" r:id="rId7"/>
    <p:sldLayoutId id="2147483755" r:id="rId8"/>
    <p:sldLayoutId id="2147483756" r:id="rId9"/>
    <p:sldLayoutId id="2147483757" r:id="rId10"/>
    <p:sldLayoutId id="2147483759"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19DE0E-F039-443E-AF60-E4B6AA72D2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A065953-3D69-4CD4-80C3-DF10DEB4C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0"/>
            <a:ext cx="8104091" cy="6857571"/>
          </a:xfrm>
          <a:prstGeom prst="rect">
            <a:avLst/>
          </a:prstGeom>
          <a:gradFill>
            <a:gsLst>
              <a:gs pos="0">
                <a:schemeClr val="accent4">
                  <a:alpha val="80000"/>
                </a:schemeClr>
              </a:gs>
              <a:gs pos="100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AB36DB5-F10D-4EDB-87E2-ECB9301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74250" y="627728"/>
            <a:ext cx="4355593" cy="8104092"/>
          </a:xfrm>
          <a:prstGeom prst="rect">
            <a:avLst/>
          </a:prstGeom>
          <a:gradFill>
            <a:gsLst>
              <a:gs pos="0">
                <a:schemeClr val="accent5">
                  <a:alpha val="0"/>
                </a:schemeClr>
              </a:gs>
              <a:gs pos="91000">
                <a:schemeClr val="accent2">
                  <a:alpha val="43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46F195D-95DC-419E-BBC1-E2B601A60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1"/>
            <a:ext cx="5638801" cy="6886827"/>
          </a:xfrm>
          <a:prstGeom prst="rect">
            <a:avLst/>
          </a:prstGeom>
          <a:gradFill>
            <a:gsLst>
              <a:gs pos="49000">
                <a:schemeClr val="accent6">
                  <a:lumMod val="75000"/>
                  <a:alpha val="0"/>
                </a:schemeClr>
              </a:gs>
              <a:gs pos="99000">
                <a:schemeClr val="accent6">
                  <a:alpha val="79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55993D72-5628-4E5E-BB9F-96066414E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609180" y="724988"/>
            <a:ext cx="5121259" cy="5458067"/>
          </a:xfrm>
          <a:prstGeom prst="ellipse">
            <a:avLst/>
          </a:prstGeom>
          <a:gradFill>
            <a:gsLst>
              <a:gs pos="39000">
                <a:schemeClr val="accent4">
                  <a:lumMod val="20000"/>
                  <a:lumOff val="80000"/>
                  <a:alpha val="0"/>
                </a:schemeClr>
              </a:gs>
              <a:gs pos="100000">
                <a:schemeClr val="accent6">
                  <a:alpha val="29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920151" y="2920878"/>
            <a:ext cx="6292690" cy="2992576"/>
          </a:xfrm>
        </p:spPr>
        <p:txBody>
          <a:bodyPr anchor="t">
            <a:normAutofit/>
          </a:bodyPr>
          <a:lstStyle/>
          <a:p>
            <a:pPr algn="l">
              <a:lnSpc>
                <a:spcPct val="90000"/>
              </a:lnSpc>
            </a:pPr>
            <a:r>
              <a:rPr lang="en-US" sz="3100">
                <a:solidFill>
                  <a:schemeClr val="bg1"/>
                </a:solidFill>
              </a:rPr>
              <a:t>Global Citizenship for Sustainability and Contemporary Approaches to Organisational Learning and Development </a:t>
            </a:r>
          </a:p>
        </p:txBody>
      </p:sp>
      <p:pic>
        <p:nvPicPr>
          <p:cNvPr id="4" name="Picture 3">
            <a:extLst>
              <a:ext uri="{FF2B5EF4-FFF2-40B4-BE49-F238E27FC236}">
                <a16:creationId xmlns:a16="http://schemas.microsoft.com/office/drawing/2014/main" id="{6251C4F1-05DA-AFC1-4070-33F5ADA1C10C}"/>
              </a:ext>
            </a:extLst>
          </p:cNvPr>
          <p:cNvPicPr>
            <a:picLocks noChangeAspect="1"/>
          </p:cNvPicPr>
          <p:nvPr/>
        </p:nvPicPr>
        <p:blipFill>
          <a:blip r:embed="rId2"/>
          <a:srcRect l="38112" r="22010" b="-10"/>
          <a:stretch/>
        </p:blipFill>
        <p:spPr>
          <a:xfrm>
            <a:off x="8104092" y="10"/>
            <a:ext cx="4099858"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D4E0F-5B97-D086-24BE-6062A9BB2FA5}"/>
              </a:ext>
            </a:extLst>
          </p:cNvPr>
          <p:cNvSpPr>
            <a:spLocks noGrp="1"/>
          </p:cNvSpPr>
          <p:nvPr>
            <p:ph type="title"/>
          </p:nvPr>
        </p:nvSpPr>
        <p:spPr/>
        <p:txBody>
          <a:bodyPr/>
          <a:lstStyle/>
          <a:p>
            <a:r>
              <a:rPr lang="en-US" dirty="0"/>
              <a:t>Global citizen participation</a:t>
            </a:r>
          </a:p>
        </p:txBody>
      </p:sp>
      <p:sp>
        <p:nvSpPr>
          <p:cNvPr id="3" name="Content Placeholder 2">
            <a:extLst>
              <a:ext uri="{FF2B5EF4-FFF2-40B4-BE49-F238E27FC236}">
                <a16:creationId xmlns:a16="http://schemas.microsoft.com/office/drawing/2014/main" id="{738CDB01-C2E0-E6C9-8DB3-E7238354CD69}"/>
              </a:ext>
            </a:extLst>
          </p:cNvPr>
          <p:cNvSpPr>
            <a:spLocks noGrp="1"/>
          </p:cNvSpPr>
          <p:nvPr>
            <p:ph idx="1"/>
          </p:nvPr>
        </p:nvSpPr>
        <p:spPr/>
        <p:txBody>
          <a:bodyPr vert="horz" lIns="0" tIns="0" rIns="0" bIns="0" rtlCol="0" anchor="t">
            <a:normAutofit/>
          </a:bodyPr>
          <a:lstStyle/>
          <a:p>
            <a:pPr marL="0" indent="0">
              <a:buNone/>
            </a:pPr>
            <a:r>
              <a:rPr lang="en-US">
                <a:ea typeface="+mn-lt"/>
                <a:cs typeface="+mn-lt"/>
              </a:rPr>
              <a:t>Global citizen participation refers to the active engagement of individuals around the world in actions and initiatives that aim to address global challenges and promote global well-being. This concept embodies the idea that people, regardless of their nationality, have a responsibility to contribute to solutions for issues that transcend borders, such as climate change, poverty, inequality, human rights, and global health crises. </a:t>
            </a:r>
            <a:endParaRPr lang="en-US"/>
          </a:p>
        </p:txBody>
      </p:sp>
    </p:spTree>
    <p:extLst>
      <p:ext uri="{BB962C8B-B14F-4D97-AF65-F5344CB8AC3E}">
        <p14:creationId xmlns:p14="http://schemas.microsoft.com/office/powerpoint/2010/main" val="3943619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A61C76-B359-0902-F915-D35E7D9BC081}"/>
              </a:ext>
            </a:extLst>
          </p:cNvPr>
          <p:cNvSpPr>
            <a:spLocks noGrp="1"/>
          </p:cNvSpPr>
          <p:nvPr>
            <p:ph idx="1"/>
          </p:nvPr>
        </p:nvSpPr>
        <p:spPr>
          <a:xfrm>
            <a:off x="359229" y="381436"/>
            <a:ext cx="11253651" cy="5690180"/>
          </a:xfrm>
        </p:spPr>
        <p:txBody>
          <a:bodyPr vert="horz" lIns="0" tIns="0" rIns="0" bIns="0" rtlCol="0" anchor="t">
            <a:noAutofit/>
          </a:bodyPr>
          <a:lstStyle/>
          <a:p>
            <a:r>
              <a:rPr lang="en-US" sz="1400" dirty="0">
                <a:ea typeface="+mn-lt"/>
                <a:cs typeface="+mn-lt"/>
              </a:rPr>
              <a:t>Here are some key aspects of global citizen participation:</a:t>
            </a:r>
          </a:p>
          <a:p>
            <a:r>
              <a:rPr lang="en-US" sz="1400" b="1" dirty="0">
                <a:ea typeface="+mn-lt"/>
                <a:cs typeface="+mn-lt"/>
              </a:rPr>
              <a:t>Awareness and Education</a:t>
            </a:r>
            <a:r>
              <a:rPr lang="en-US" sz="1400" dirty="0">
                <a:ea typeface="+mn-lt"/>
                <a:cs typeface="+mn-lt"/>
              </a:rPr>
              <a:t>: Becoming informed about global issues through education and awareness campaigns. This can include understanding the root causes, current impacts, and potential solutions to problems like climate change, global health issues, and social injustices.</a:t>
            </a:r>
          </a:p>
          <a:p>
            <a:r>
              <a:rPr lang="en-US" sz="1400" b="1" dirty="0">
                <a:ea typeface="+mn-lt"/>
                <a:cs typeface="+mn-lt"/>
              </a:rPr>
              <a:t>Advocacy and Campaigning</a:t>
            </a:r>
            <a:r>
              <a:rPr lang="en-US" sz="1400" dirty="0">
                <a:ea typeface="+mn-lt"/>
                <a:cs typeface="+mn-lt"/>
              </a:rPr>
              <a:t>: Supporting and promoting policies, initiatives, and campaigns that address global issues. This can involve lobbying governments, participating in protests, signing petitions, and using social media to raise awareness and advocate for change.</a:t>
            </a:r>
          </a:p>
          <a:p>
            <a:r>
              <a:rPr lang="en-US" sz="1400" b="1" dirty="0">
                <a:ea typeface="+mn-lt"/>
                <a:cs typeface="+mn-lt"/>
              </a:rPr>
              <a:t>Volunteering and Service</a:t>
            </a:r>
            <a:r>
              <a:rPr lang="en-US" sz="1400" dirty="0">
                <a:ea typeface="+mn-lt"/>
                <a:cs typeface="+mn-lt"/>
              </a:rPr>
              <a:t>: Participating in volunteer programs, both locally and internationally, that aim to improve conditions for people and the planet. This might involve working with non-governmental organizations (NGOs), community groups, or international aid organizations.</a:t>
            </a:r>
          </a:p>
          <a:p>
            <a:r>
              <a:rPr lang="en-US" sz="1400" b="1" dirty="0">
                <a:ea typeface="+mn-lt"/>
                <a:cs typeface="+mn-lt"/>
              </a:rPr>
              <a:t>Sustainable Living</a:t>
            </a:r>
            <a:r>
              <a:rPr lang="en-US" sz="1400" dirty="0">
                <a:ea typeface="+mn-lt"/>
                <a:cs typeface="+mn-lt"/>
              </a:rPr>
              <a:t>: Adopting lifestyles that minimize negative impacts on the environment and promote social equity. This includes making sustainable choices in consumption, reducing waste, conserving energy, and supporting fair trade products.</a:t>
            </a:r>
          </a:p>
          <a:p>
            <a:r>
              <a:rPr lang="en-US" sz="1400" b="1" dirty="0">
                <a:ea typeface="+mn-lt"/>
                <a:cs typeface="+mn-lt"/>
              </a:rPr>
              <a:t>Philanthropy and Donations</a:t>
            </a:r>
            <a:r>
              <a:rPr lang="en-US" sz="1400" dirty="0">
                <a:ea typeface="+mn-lt"/>
                <a:cs typeface="+mn-lt"/>
              </a:rPr>
              <a:t>: Contributing financially to causes and organizations that work towards global solutions. This can involve regular donations, participating in fundraising events, or supporting specific projects aimed at addressing global challenges.</a:t>
            </a:r>
          </a:p>
          <a:p>
            <a:r>
              <a:rPr lang="en-US" sz="1400" b="1" dirty="0">
                <a:ea typeface="+mn-lt"/>
                <a:cs typeface="+mn-lt"/>
              </a:rPr>
              <a:t>Cultural Exchange and Understanding</a:t>
            </a:r>
            <a:r>
              <a:rPr lang="en-US" sz="1400" dirty="0">
                <a:ea typeface="+mn-lt"/>
                <a:cs typeface="+mn-lt"/>
              </a:rPr>
              <a:t>: Engaging in activities that promote cross-cultural understanding and cooperation. This can include participating in cultural exchange programs, learning new languages, and fostering dialogues that bridge cultural divides.</a:t>
            </a:r>
          </a:p>
          <a:p>
            <a:r>
              <a:rPr lang="en-US" sz="1400" b="1" dirty="0">
                <a:ea typeface="+mn-lt"/>
                <a:cs typeface="+mn-lt"/>
              </a:rPr>
              <a:t>Political Participation</a:t>
            </a:r>
            <a:r>
              <a:rPr lang="en-US" sz="1400" dirty="0">
                <a:ea typeface="+mn-lt"/>
                <a:cs typeface="+mn-lt"/>
              </a:rPr>
              <a:t>: Engaging in political processes to influence global policies. This can include voting in elections (where applicable), engaging with international bodies like the United Nations, and supporting political leaders who advocate for global issues.</a:t>
            </a:r>
          </a:p>
          <a:p>
            <a:r>
              <a:rPr lang="en-US" sz="1400" b="1" dirty="0">
                <a:ea typeface="+mn-lt"/>
                <a:cs typeface="+mn-lt"/>
              </a:rPr>
              <a:t>Innovation and Problem-Solving</a:t>
            </a:r>
            <a:r>
              <a:rPr lang="en-US" sz="1400" dirty="0">
                <a:ea typeface="+mn-lt"/>
                <a:cs typeface="+mn-lt"/>
              </a:rPr>
              <a:t>: Using creativity and innovation to develop new solutions for global challenges. This can involve participating in hackathons, research projects, and collaborative efforts that leverage technology and creativity to address global issues.</a:t>
            </a:r>
            <a:endParaRPr lang="en-US" sz="1400"/>
          </a:p>
          <a:p>
            <a:endParaRPr lang="en-US" dirty="0"/>
          </a:p>
        </p:txBody>
      </p:sp>
    </p:spTree>
    <p:extLst>
      <p:ext uri="{BB962C8B-B14F-4D97-AF65-F5344CB8AC3E}">
        <p14:creationId xmlns:p14="http://schemas.microsoft.com/office/powerpoint/2010/main" val="3364927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909ED8-A5DC-8D2C-0136-0E04DB19895E}"/>
              </a:ext>
            </a:extLst>
          </p:cNvPr>
          <p:cNvSpPr>
            <a:spLocks noGrp="1"/>
          </p:cNvSpPr>
          <p:nvPr>
            <p:ph idx="1"/>
          </p:nvPr>
        </p:nvSpPr>
        <p:spPr/>
        <p:txBody>
          <a:bodyPr vert="horz" lIns="0" tIns="0" rIns="0" bIns="0" rtlCol="0" anchor="t">
            <a:normAutofit/>
          </a:bodyPr>
          <a:lstStyle/>
          <a:p>
            <a:pPr marL="0" indent="0">
              <a:buNone/>
            </a:pPr>
            <a:r>
              <a:rPr lang="en-US" dirty="0">
                <a:ea typeface="+mn-lt"/>
                <a:cs typeface="+mn-lt"/>
              </a:rPr>
              <a:t>Global citizen participation is rooted in the belief that collective action and shared responsibility are crucial for tackling the complex and interconnected problems facing the world today. It emphasizes the importance of solidarity, empathy, and proactive engagement in creating a more just, sustainable, and equitable world.</a:t>
            </a:r>
            <a:endParaRPr lang="en-US" dirty="0"/>
          </a:p>
        </p:txBody>
      </p:sp>
    </p:spTree>
    <p:extLst>
      <p:ext uri="{BB962C8B-B14F-4D97-AF65-F5344CB8AC3E}">
        <p14:creationId xmlns:p14="http://schemas.microsoft.com/office/powerpoint/2010/main" val="2122702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13C2E-D088-63A6-93E8-6F33794BB578}"/>
              </a:ext>
            </a:extLst>
          </p:cNvPr>
          <p:cNvSpPr>
            <a:spLocks noGrp="1"/>
          </p:cNvSpPr>
          <p:nvPr>
            <p:ph type="title"/>
          </p:nvPr>
        </p:nvSpPr>
        <p:spPr/>
        <p:txBody>
          <a:bodyPr/>
          <a:lstStyle/>
          <a:p>
            <a:r>
              <a:rPr lang="en-US" dirty="0"/>
              <a:t>Activity- </a:t>
            </a:r>
          </a:p>
        </p:txBody>
      </p:sp>
      <p:sp>
        <p:nvSpPr>
          <p:cNvPr id="3" name="Content Placeholder 2">
            <a:extLst>
              <a:ext uri="{FF2B5EF4-FFF2-40B4-BE49-F238E27FC236}">
                <a16:creationId xmlns:a16="http://schemas.microsoft.com/office/drawing/2014/main" id="{196B78D4-125C-0483-C9B1-31885A57EF19}"/>
              </a:ext>
            </a:extLst>
          </p:cNvPr>
          <p:cNvSpPr>
            <a:spLocks noGrp="1"/>
          </p:cNvSpPr>
          <p:nvPr>
            <p:ph idx="1"/>
          </p:nvPr>
        </p:nvSpPr>
        <p:spPr>
          <a:xfrm>
            <a:off x="1371600" y="2112264"/>
            <a:ext cx="7457522" cy="825320"/>
          </a:xfrm>
        </p:spPr>
        <p:txBody>
          <a:bodyPr vert="horz" lIns="0" tIns="0" rIns="0" bIns="0" rtlCol="0" anchor="t">
            <a:normAutofit/>
          </a:bodyPr>
          <a:lstStyle/>
          <a:p>
            <a:pPr marL="0" indent="0">
              <a:buNone/>
            </a:pPr>
            <a:r>
              <a:rPr lang="en-US"/>
              <a:t>Can you think of any examples of Global Citizen Participation</a:t>
            </a:r>
          </a:p>
        </p:txBody>
      </p:sp>
    </p:spTree>
    <p:extLst>
      <p:ext uri="{BB962C8B-B14F-4D97-AF65-F5344CB8AC3E}">
        <p14:creationId xmlns:p14="http://schemas.microsoft.com/office/powerpoint/2010/main" val="13369303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F86A28-03C6-896F-6293-9C936F40CD99}"/>
              </a:ext>
            </a:extLst>
          </p:cNvPr>
          <p:cNvSpPr>
            <a:spLocks noGrp="1"/>
          </p:cNvSpPr>
          <p:nvPr>
            <p:ph type="title"/>
          </p:nvPr>
        </p:nvSpPr>
        <p:spPr>
          <a:xfrm>
            <a:off x="1380236" y="286601"/>
            <a:ext cx="5929422" cy="1852976"/>
          </a:xfrm>
        </p:spPr>
        <p:txBody>
          <a:bodyPr>
            <a:normAutofit/>
          </a:bodyPr>
          <a:lstStyle/>
          <a:p>
            <a:r>
              <a:rPr lang="en-US" sz="4000" b="0">
                <a:ea typeface="+mj-lt"/>
                <a:cs typeface="+mj-lt"/>
              </a:rPr>
              <a:t>Climate Activism</a:t>
            </a:r>
            <a:endParaRPr lang="en-US" sz="4000"/>
          </a:p>
        </p:txBody>
      </p:sp>
      <p:sp>
        <p:nvSpPr>
          <p:cNvPr id="3" name="Content Placeholder 2">
            <a:extLst>
              <a:ext uri="{FF2B5EF4-FFF2-40B4-BE49-F238E27FC236}">
                <a16:creationId xmlns:a16="http://schemas.microsoft.com/office/drawing/2014/main" id="{E089241C-E5CC-238D-4D06-5D57AF7A28DD}"/>
              </a:ext>
            </a:extLst>
          </p:cNvPr>
          <p:cNvSpPr>
            <a:spLocks noGrp="1"/>
          </p:cNvSpPr>
          <p:nvPr>
            <p:ph idx="1"/>
          </p:nvPr>
        </p:nvSpPr>
        <p:spPr>
          <a:xfrm>
            <a:off x="1380237" y="2621381"/>
            <a:ext cx="5929422" cy="3322219"/>
          </a:xfrm>
        </p:spPr>
        <p:txBody>
          <a:bodyPr vert="horz" lIns="0" tIns="0" rIns="0" bIns="0" rtlCol="0">
            <a:normAutofit/>
          </a:bodyPr>
          <a:lstStyle/>
          <a:p>
            <a:r>
              <a:rPr lang="en-US" sz="1800" b="1">
                <a:ea typeface="+mn-lt"/>
                <a:cs typeface="+mn-lt"/>
              </a:rPr>
              <a:t>Greta Thunberg and the Fridays for Future Movement</a:t>
            </a:r>
            <a:r>
              <a:rPr lang="en-US" sz="1800">
                <a:ea typeface="+mn-lt"/>
                <a:cs typeface="+mn-lt"/>
              </a:rPr>
              <a:t>: Greta Thunberg, a Swedish teenager, started a global movement by striking from school to protest inaction on climate change. This inspired millions of young people worldwide to participate in climate strikes and advocate for environmental policies.</a:t>
            </a:r>
            <a:endParaRPr lang="en-US" sz="1800"/>
          </a:p>
          <a:p>
            <a:r>
              <a:rPr lang="en-US" sz="1800" b="1">
                <a:ea typeface="+mn-lt"/>
                <a:cs typeface="+mn-lt"/>
              </a:rPr>
              <a:t>Extinction Rebellion</a:t>
            </a:r>
            <a:r>
              <a:rPr lang="en-US" sz="1800">
                <a:ea typeface="+mn-lt"/>
                <a:cs typeface="+mn-lt"/>
              </a:rPr>
              <a:t>: An international movement that uses nonviolent civil disobedience to compel government action on climate breakdown and ecological collapse.</a:t>
            </a:r>
            <a:endParaRPr lang="en-US" sz="1800"/>
          </a:p>
          <a:p>
            <a:endParaRPr lang="en-US" sz="1800"/>
          </a:p>
        </p:txBody>
      </p:sp>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utout symbol of transgender">
            <a:extLst>
              <a:ext uri="{FF2B5EF4-FFF2-40B4-BE49-F238E27FC236}">
                <a16:creationId xmlns:a16="http://schemas.microsoft.com/office/drawing/2014/main" id="{160EEC31-DDBC-C754-6B9B-8146A7F73386}"/>
              </a:ext>
            </a:extLst>
          </p:cNvPr>
          <p:cNvPicPr>
            <a:picLocks noChangeAspect="1"/>
          </p:cNvPicPr>
          <p:nvPr/>
        </p:nvPicPr>
        <p:blipFill>
          <a:blip r:embed="rId2"/>
          <a:srcRect l="30072" r="27593" b="-6"/>
          <a:stretch/>
        </p:blipFill>
        <p:spPr>
          <a:xfrm>
            <a:off x="8115300" y="-12515"/>
            <a:ext cx="4076700" cy="6418631"/>
          </a:xfrm>
          <a:prstGeom prst="rect">
            <a:avLst/>
          </a:prstGeom>
        </p:spPr>
      </p:pic>
    </p:spTree>
    <p:extLst>
      <p:ext uri="{BB962C8B-B14F-4D97-AF65-F5344CB8AC3E}">
        <p14:creationId xmlns:p14="http://schemas.microsoft.com/office/powerpoint/2010/main" val="10129608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1788206-6017-6FCB-29E1-A742FBBF4C47}"/>
              </a:ext>
            </a:extLst>
          </p:cNvPr>
          <p:cNvSpPr>
            <a:spLocks noGrp="1"/>
          </p:cNvSpPr>
          <p:nvPr>
            <p:ph type="title"/>
          </p:nvPr>
        </p:nvSpPr>
        <p:spPr>
          <a:xfrm>
            <a:off x="387927" y="1028701"/>
            <a:ext cx="3248863" cy="3020785"/>
          </a:xfrm>
        </p:spPr>
        <p:txBody>
          <a:bodyPr>
            <a:normAutofit/>
          </a:bodyPr>
          <a:lstStyle/>
          <a:p>
            <a:pPr algn="r"/>
            <a:r>
              <a:rPr lang="en-US" sz="3000">
                <a:solidFill>
                  <a:schemeClr val="bg1"/>
                </a:solidFill>
                <a:ea typeface="+mj-lt"/>
                <a:cs typeface="+mj-lt"/>
              </a:rPr>
              <a:t>Human Rights Advocacy</a:t>
            </a:r>
            <a:r>
              <a:rPr lang="en-US" sz="3000" b="0">
                <a:solidFill>
                  <a:schemeClr val="bg1"/>
                </a:solidFill>
                <a:ea typeface="+mj-lt"/>
                <a:cs typeface="+mj-lt"/>
              </a:rPr>
              <a:t>:</a:t>
            </a:r>
            <a:endParaRPr lang="en-US" sz="3000">
              <a:solidFill>
                <a:schemeClr val="bg1"/>
              </a:solidFill>
            </a:endParaRPr>
          </a:p>
        </p:txBody>
      </p:sp>
      <p:sp>
        <p:nvSpPr>
          <p:cNvPr id="3" name="Content Placeholder 2">
            <a:extLst>
              <a:ext uri="{FF2B5EF4-FFF2-40B4-BE49-F238E27FC236}">
                <a16:creationId xmlns:a16="http://schemas.microsoft.com/office/drawing/2014/main" id="{CBFD9560-D278-6DC3-C972-69984AFC6851}"/>
              </a:ext>
            </a:extLst>
          </p:cNvPr>
          <p:cNvSpPr>
            <a:spLocks noGrp="1"/>
          </p:cNvSpPr>
          <p:nvPr>
            <p:ph idx="1"/>
          </p:nvPr>
        </p:nvSpPr>
        <p:spPr>
          <a:xfrm>
            <a:off x="4660651" y="1716960"/>
            <a:ext cx="6273972" cy="4843462"/>
          </a:xfrm>
        </p:spPr>
        <p:txBody>
          <a:bodyPr vert="horz" lIns="0" tIns="0" rIns="0" bIns="0" rtlCol="0" anchor="t">
            <a:normAutofit/>
          </a:bodyPr>
          <a:lstStyle/>
          <a:p>
            <a:r>
              <a:rPr lang="en-US" sz="2400" b="1" dirty="0">
                <a:ea typeface="+mn-lt"/>
                <a:cs typeface="+mn-lt"/>
              </a:rPr>
              <a:t>Amnesty International</a:t>
            </a:r>
            <a:r>
              <a:rPr lang="en-US" sz="2400" dirty="0">
                <a:ea typeface="+mn-lt"/>
                <a:cs typeface="+mn-lt"/>
              </a:rPr>
              <a:t>: Volunteers and supporters worldwide campaign for the release of political prisoners, fight against torture, and work to ensure human rights for all.</a:t>
            </a:r>
            <a:endParaRPr lang="en-US" sz="2400" dirty="0"/>
          </a:p>
          <a:p>
            <a:r>
              <a:rPr lang="en-US" sz="2400" b="1" dirty="0">
                <a:ea typeface="+mn-lt"/>
                <a:cs typeface="+mn-lt"/>
              </a:rPr>
              <a:t>#MeToo Movement</a:t>
            </a:r>
            <a:r>
              <a:rPr lang="en-US" sz="2400" dirty="0">
                <a:ea typeface="+mn-lt"/>
                <a:cs typeface="+mn-lt"/>
              </a:rPr>
              <a:t>: A global movement against sexual harassment and assault, where individuals share their experiences to raise awareness and push for cultural and legal change.</a:t>
            </a:r>
            <a:endParaRPr lang="en-US" sz="2400" dirty="0"/>
          </a:p>
          <a:p>
            <a:endParaRPr lang="en-US" sz="1800"/>
          </a:p>
        </p:txBody>
      </p:sp>
    </p:spTree>
    <p:extLst>
      <p:ext uri="{BB962C8B-B14F-4D97-AF65-F5344CB8AC3E}">
        <p14:creationId xmlns:p14="http://schemas.microsoft.com/office/powerpoint/2010/main" val="627807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2152DD-BD6F-4848-3D53-8ABF3A0281A6}"/>
              </a:ext>
            </a:extLst>
          </p:cNvPr>
          <p:cNvSpPr>
            <a:spLocks noGrp="1"/>
          </p:cNvSpPr>
          <p:nvPr>
            <p:ph type="title"/>
          </p:nvPr>
        </p:nvSpPr>
        <p:spPr>
          <a:xfrm>
            <a:off x="457200" y="868280"/>
            <a:ext cx="3390645" cy="3363597"/>
          </a:xfrm>
        </p:spPr>
        <p:txBody>
          <a:bodyPr>
            <a:normAutofit/>
          </a:bodyPr>
          <a:lstStyle/>
          <a:p>
            <a:pPr algn="r"/>
            <a:r>
              <a:rPr lang="en-US" sz="2700">
                <a:solidFill>
                  <a:schemeClr val="bg1"/>
                </a:solidFill>
                <a:ea typeface="+mj-lt"/>
                <a:cs typeface="+mj-lt"/>
              </a:rPr>
              <a:t>Global Health Initiatives</a:t>
            </a:r>
            <a:r>
              <a:rPr lang="en-US" sz="2700" b="0">
                <a:solidFill>
                  <a:schemeClr val="bg1"/>
                </a:solidFill>
                <a:ea typeface="+mj-lt"/>
                <a:cs typeface="+mj-lt"/>
              </a:rPr>
              <a:t>:</a:t>
            </a:r>
            <a:endParaRPr lang="en-US" sz="2700">
              <a:solidFill>
                <a:schemeClr val="bg1"/>
              </a:solidFill>
            </a:endParaRPr>
          </a:p>
        </p:txBody>
      </p:sp>
      <p:graphicFrame>
        <p:nvGraphicFramePr>
          <p:cNvPr id="5" name="Content Placeholder 2">
            <a:extLst>
              <a:ext uri="{FF2B5EF4-FFF2-40B4-BE49-F238E27FC236}">
                <a16:creationId xmlns:a16="http://schemas.microsoft.com/office/drawing/2014/main" id="{C2A9740D-680F-E711-F23B-BAD487C4F224}"/>
              </a:ext>
            </a:extLst>
          </p:cNvPr>
          <p:cNvGraphicFramePr>
            <a:graphicFrameLocks noGrp="1"/>
          </p:cNvGraphicFramePr>
          <p:nvPr>
            <p:ph idx="1"/>
            <p:extLst>
              <p:ext uri="{D42A27DB-BD31-4B8C-83A1-F6EECF244321}">
                <p14:modId xmlns:p14="http://schemas.microsoft.com/office/powerpoint/2010/main" val="2260453568"/>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938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236DB3-2128-A5E7-54A7-0AC5639BCFBD}"/>
              </a:ext>
            </a:extLst>
          </p:cNvPr>
          <p:cNvSpPr>
            <a:spLocks noGrp="1"/>
          </p:cNvSpPr>
          <p:nvPr>
            <p:ph type="title"/>
          </p:nvPr>
        </p:nvSpPr>
        <p:spPr>
          <a:xfrm>
            <a:off x="457200" y="868280"/>
            <a:ext cx="3390645" cy="3363597"/>
          </a:xfrm>
        </p:spPr>
        <p:txBody>
          <a:bodyPr>
            <a:normAutofit/>
          </a:bodyPr>
          <a:lstStyle/>
          <a:p>
            <a:pPr algn="r"/>
            <a:r>
              <a:rPr lang="en-US" sz="2200">
                <a:solidFill>
                  <a:schemeClr val="bg1"/>
                </a:solidFill>
                <a:ea typeface="+mj-lt"/>
                <a:cs typeface="+mj-lt"/>
              </a:rPr>
              <a:t>Poverty and Development Programs</a:t>
            </a:r>
            <a:r>
              <a:rPr lang="en-US" sz="2200" b="0">
                <a:solidFill>
                  <a:schemeClr val="bg1"/>
                </a:solidFill>
                <a:ea typeface="+mj-lt"/>
                <a:cs typeface="+mj-lt"/>
              </a:rPr>
              <a:t>:</a:t>
            </a:r>
            <a:endParaRPr lang="en-US" sz="2200">
              <a:solidFill>
                <a:schemeClr val="bg1"/>
              </a:solidFill>
            </a:endParaRPr>
          </a:p>
        </p:txBody>
      </p:sp>
      <p:graphicFrame>
        <p:nvGraphicFramePr>
          <p:cNvPr id="5" name="Content Placeholder 2">
            <a:extLst>
              <a:ext uri="{FF2B5EF4-FFF2-40B4-BE49-F238E27FC236}">
                <a16:creationId xmlns:a16="http://schemas.microsoft.com/office/drawing/2014/main" id="{76246409-0D11-04C9-7072-57E65654DB75}"/>
              </a:ext>
            </a:extLst>
          </p:cNvPr>
          <p:cNvGraphicFramePr>
            <a:graphicFrameLocks noGrp="1"/>
          </p:cNvGraphicFramePr>
          <p:nvPr>
            <p:ph idx="1"/>
            <p:extLst>
              <p:ext uri="{D42A27DB-BD31-4B8C-83A1-F6EECF244321}">
                <p14:modId xmlns:p14="http://schemas.microsoft.com/office/powerpoint/2010/main" val="2838238880"/>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1134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C6BE8A-3DD2-712E-7E23-87F047821AD2}"/>
              </a:ext>
            </a:extLst>
          </p:cNvPr>
          <p:cNvSpPr>
            <a:spLocks noGrp="1"/>
          </p:cNvSpPr>
          <p:nvPr>
            <p:ph type="title"/>
          </p:nvPr>
        </p:nvSpPr>
        <p:spPr>
          <a:xfrm>
            <a:off x="1380236" y="286601"/>
            <a:ext cx="5929422" cy="1852976"/>
          </a:xfrm>
        </p:spPr>
        <p:txBody>
          <a:bodyPr>
            <a:normAutofit/>
          </a:bodyPr>
          <a:lstStyle/>
          <a:p>
            <a:r>
              <a:rPr lang="en-US" sz="4000">
                <a:ea typeface="+mj-lt"/>
                <a:cs typeface="+mj-lt"/>
              </a:rPr>
              <a:t>Education and Awareness Campaigns</a:t>
            </a:r>
            <a:r>
              <a:rPr lang="en-US" sz="4000" b="0">
                <a:ea typeface="+mj-lt"/>
                <a:cs typeface="+mj-lt"/>
              </a:rPr>
              <a:t>:</a:t>
            </a:r>
            <a:endParaRPr lang="en-US" sz="4000"/>
          </a:p>
        </p:txBody>
      </p:sp>
      <p:sp>
        <p:nvSpPr>
          <p:cNvPr id="3" name="Content Placeholder 2">
            <a:extLst>
              <a:ext uri="{FF2B5EF4-FFF2-40B4-BE49-F238E27FC236}">
                <a16:creationId xmlns:a16="http://schemas.microsoft.com/office/drawing/2014/main" id="{1BFE0B1E-AFBF-78B9-22FE-B3C862188661}"/>
              </a:ext>
            </a:extLst>
          </p:cNvPr>
          <p:cNvSpPr>
            <a:spLocks noGrp="1"/>
          </p:cNvSpPr>
          <p:nvPr>
            <p:ph idx="1"/>
          </p:nvPr>
        </p:nvSpPr>
        <p:spPr>
          <a:xfrm>
            <a:off x="1380237" y="2621381"/>
            <a:ext cx="5929422" cy="3322219"/>
          </a:xfrm>
        </p:spPr>
        <p:txBody>
          <a:bodyPr vert="horz" lIns="0" tIns="0" rIns="0" bIns="0" rtlCol="0">
            <a:normAutofit/>
          </a:bodyPr>
          <a:lstStyle/>
          <a:p>
            <a:r>
              <a:rPr lang="en-US" sz="1800" b="1">
                <a:ea typeface="+mn-lt"/>
                <a:cs typeface="+mn-lt"/>
              </a:rPr>
              <a:t>Global Citizen</a:t>
            </a:r>
            <a:r>
              <a:rPr lang="en-US" sz="1800">
                <a:ea typeface="+mn-lt"/>
                <a:cs typeface="+mn-lt"/>
              </a:rPr>
              <a:t>: An organization that encourages people to take actions like signing petitions, sending emails to politicians, and participating in events to address global issues such as poverty, inequality, and climate change.</a:t>
            </a:r>
            <a:endParaRPr lang="en-US" sz="1800"/>
          </a:p>
          <a:p>
            <a:r>
              <a:rPr lang="en-US" sz="1800" b="1">
                <a:ea typeface="+mn-lt"/>
                <a:cs typeface="+mn-lt"/>
              </a:rPr>
              <a:t>TED Talks</a:t>
            </a:r>
            <a:r>
              <a:rPr lang="en-US" sz="1800">
                <a:ea typeface="+mn-lt"/>
                <a:cs typeface="+mn-lt"/>
              </a:rPr>
              <a:t>: Sharing ideas and knowledge through widely accessible videos that educate and inspire people on a variety of global topics.</a:t>
            </a:r>
            <a:endParaRPr lang="en-US" sz="1800"/>
          </a:p>
          <a:p>
            <a:endParaRPr lang="en-US" sz="1800"/>
          </a:p>
        </p:txBody>
      </p:sp>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F74EAEB-4CB6-F0F4-06C9-6CA8A69976E0}"/>
              </a:ext>
            </a:extLst>
          </p:cNvPr>
          <p:cNvPicPr>
            <a:picLocks noChangeAspect="1"/>
          </p:cNvPicPr>
          <p:nvPr/>
        </p:nvPicPr>
        <p:blipFill>
          <a:blip r:embed="rId2"/>
          <a:srcRect l="24057" r="42449" b="6247"/>
          <a:stretch/>
        </p:blipFill>
        <p:spPr>
          <a:xfrm>
            <a:off x="8115300" y="-12515"/>
            <a:ext cx="4076700" cy="6418631"/>
          </a:xfrm>
          <a:prstGeom prst="rect">
            <a:avLst/>
          </a:prstGeom>
        </p:spPr>
      </p:pic>
    </p:spTree>
    <p:extLst>
      <p:ext uri="{BB962C8B-B14F-4D97-AF65-F5344CB8AC3E}">
        <p14:creationId xmlns:p14="http://schemas.microsoft.com/office/powerpoint/2010/main" val="23265570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D66C2F-4554-3B42-17DA-073D4DDF2281}"/>
              </a:ext>
            </a:extLst>
          </p:cNvPr>
          <p:cNvSpPr>
            <a:spLocks noGrp="1"/>
          </p:cNvSpPr>
          <p:nvPr>
            <p:ph type="title"/>
          </p:nvPr>
        </p:nvSpPr>
        <p:spPr>
          <a:xfrm>
            <a:off x="1380236" y="286601"/>
            <a:ext cx="5929422" cy="1852976"/>
          </a:xfrm>
        </p:spPr>
        <p:txBody>
          <a:bodyPr>
            <a:normAutofit/>
          </a:bodyPr>
          <a:lstStyle/>
          <a:p>
            <a:r>
              <a:rPr lang="en-US" sz="3700">
                <a:ea typeface="+mj-lt"/>
                <a:cs typeface="+mj-lt"/>
              </a:rPr>
              <a:t>Cultural Exchange and Understanding</a:t>
            </a:r>
            <a:r>
              <a:rPr lang="en-US" sz="3700" b="0">
                <a:ea typeface="+mj-lt"/>
                <a:cs typeface="+mj-lt"/>
              </a:rPr>
              <a:t>:</a:t>
            </a:r>
            <a:endParaRPr lang="en-US" sz="3700"/>
          </a:p>
        </p:txBody>
      </p:sp>
      <p:sp>
        <p:nvSpPr>
          <p:cNvPr id="3" name="Content Placeholder 2">
            <a:extLst>
              <a:ext uri="{FF2B5EF4-FFF2-40B4-BE49-F238E27FC236}">
                <a16:creationId xmlns:a16="http://schemas.microsoft.com/office/drawing/2014/main" id="{95AFA267-5A4E-B827-2023-FF2E9151D998}"/>
              </a:ext>
            </a:extLst>
          </p:cNvPr>
          <p:cNvSpPr>
            <a:spLocks noGrp="1"/>
          </p:cNvSpPr>
          <p:nvPr>
            <p:ph idx="1"/>
          </p:nvPr>
        </p:nvSpPr>
        <p:spPr>
          <a:xfrm>
            <a:off x="1380237" y="2621381"/>
            <a:ext cx="5929422" cy="3322219"/>
          </a:xfrm>
        </p:spPr>
        <p:txBody>
          <a:bodyPr vert="horz" lIns="0" tIns="0" rIns="0" bIns="0" rtlCol="0">
            <a:normAutofit/>
          </a:bodyPr>
          <a:lstStyle/>
          <a:p>
            <a:r>
              <a:rPr lang="en-US" sz="1800" b="1">
                <a:ea typeface="+mn-lt"/>
                <a:cs typeface="+mn-lt"/>
              </a:rPr>
              <a:t>Peace Corps</a:t>
            </a:r>
            <a:r>
              <a:rPr lang="en-US" sz="1800">
                <a:ea typeface="+mn-lt"/>
                <a:cs typeface="+mn-lt"/>
              </a:rPr>
              <a:t>: Americans volunteer to work abroad in various sectors such as education, health, and agriculture, fostering cross-cultural exchange and understanding.</a:t>
            </a:r>
          </a:p>
          <a:p>
            <a:r>
              <a:rPr lang="en-US" sz="1800" b="1">
                <a:ea typeface="+mn-lt"/>
                <a:cs typeface="+mn-lt"/>
              </a:rPr>
              <a:t>Cultural Exchange Programs</a:t>
            </a:r>
            <a:r>
              <a:rPr lang="en-US" sz="1800">
                <a:ea typeface="+mn-lt"/>
                <a:cs typeface="+mn-lt"/>
              </a:rPr>
              <a:t>: Programs like AFS Intercultural Programs or Rotary Youth Exchange promote global understanding through student exchanges.</a:t>
            </a:r>
          </a:p>
          <a:p>
            <a:endParaRPr lang="en-US" sz="1800"/>
          </a:p>
        </p:txBody>
      </p:sp>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rful carved figures of humans">
            <a:extLst>
              <a:ext uri="{FF2B5EF4-FFF2-40B4-BE49-F238E27FC236}">
                <a16:creationId xmlns:a16="http://schemas.microsoft.com/office/drawing/2014/main" id="{A04B78FF-894D-F49B-16AF-FC8F98E5253D}"/>
              </a:ext>
            </a:extLst>
          </p:cNvPr>
          <p:cNvPicPr>
            <a:picLocks noChangeAspect="1"/>
          </p:cNvPicPr>
          <p:nvPr/>
        </p:nvPicPr>
        <p:blipFill>
          <a:blip r:embed="rId2"/>
          <a:srcRect l="27780" r="26969" b="-8"/>
          <a:stretch/>
        </p:blipFill>
        <p:spPr>
          <a:xfrm>
            <a:off x="8115300" y="-12515"/>
            <a:ext cx="4076700" cy="6418631"/>
          </a:xfrm>
          <a:prstGeom prst="rect">
            <a:avLst/>
          </a:prstGeom>
        </p:spPr>
      </p:pic>
    </p:spTree>
    <p:extLst>
      <p:ext uri="{BB962C8B-B14F-4D97-AF65-F5344CB8AC3E}">
        <p14:creationId xmlns:p14="http://schemas.microsoft.com/office/powerpoint/2010/main" val="4000728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13D7F9-3ADD-C714-888F-25E988A99DA0}"/>
              </a:ext>
            </a:extLst>
          </p:cNvPr>
          <p:cNvSpPr>
            <a:spLocks noGrp="1"/>
          </p:cNvSpPr>
          <p:nvPr>
            <p:ph type="title"/>
          </p:nvPr>
        </p:nvSpPr>
        <p:spPr>
          <a:xfrm>
            <a:off x="1380236" y="286601"/>
            <a:ext cx="5929422" cy="1852976"/>
          </a:xfrm>
        </p:spPr>
        <p:txBody>
          <a:bodyPr>
            <a:normAutofit/>
          </a:bodyPr>
          <a:lstStyle/>
          <a:p>
            <a:pPr>
              <a:lnSpc>
                <a:spcPct val="90000"/>
              </a:lnSpc>
            </a:pPr>
            <a:r>
              <a:rPr lang="en-US" sz="3100">
                <a:ea typeface="+mj-lt"/>
                <a:cs typeface="+mj-lt"/>
              </a:rPr>
              <a:t>Sustainable Living and Consumer Choices</a:t>
            </a:r>
            <a:r>
              <a:rPr lang="en-US" sz="3100" b="0">
                <a:ea typeface="+mj-lt"/>
                <a:cs typeface="+mj-lt"/>
              </a:rPr>
              <a:t>:</a:t>
            </a:r>
            <a:endParaRPr lang="en-US" sz="3100"/>
          </a:p>
        </p:txBody>
      </p:sp>
      <p:sp>
        <p:nvSpPr>
          <p:cNvPr id="3" name="Content Placeholder 2">
            <a:extLst>
              <a:ext uri="{FF2B5EF4-FFF2-40B4-BE49-F238E27FC236}">
                <a16:creationId xmlns:a16="http://schemas.microsoft.com/office/drawing/2014/main" id="{B56A4B69-A2AB-A27C-B987-D8243B7366E8}"/>
              </a:ext>
            </a:extLst>
          </p:cNvPr>
          <p:cNvSpPr>
            <a:spLocks noGrp="1"/>
          </p:cNvSpPr>
          <p:nvPr>
            <p:ph idx="1"/>
          </p:nvPr>
        </p:nvSpPr>
        <p:spPr>
          <a:xfrm>
            <a:off x="1380237" y="2621381"/>
            <a:ext cx="5929422" cy="3322219"/>
          </a:xfrm>
        </p:spPr>
        <p:txBody>
          <a:bodyPr vert="horz" lIns="0" tIns="0" rIns="0" bIns="0" rtlCol="0">
            <a:normAutofit/>
          </a:bodyPr>
          <a:lstStyle/>
          <a:p>
            <a:r>
              <a:rPr lang="en-US" sz="1800" b="1">
                <a:ea typeface="+mn-lt"/>
                <a:cs typeface="+mn-lt"/>
              </a:rPr>
              <a:t>Fair Trade Movement</a:t>
            </a:r>
            <a:r>
              <a:rPr lang="en-US" sz="1800">
                <a:ea typeface="+mn-lt"/>
                <a:cs typeface="+mn-lt"/>
              </a:rPr>
              <a:t>: Consumers choose to buy fair trade products, supporting fair wages and working conditions for producers in developing countries.</a:t>
            </a:r>
            <a:endParaRPr lang="en-US" sz="1800"/>
          </a:p>
          <a:p>
            <a:r>
              <a:rPr lang="en-US" sz="1800" b="1">
                <a:ea typeface="+mn-lt"/>
                <a:cs typeface="+mn-lt"/>
              </a:rPr>
              <a:t>Plastic Pollution Initiatives</a:t>
            </a:r>
            <a:r>
              <a:rPr lang="en-US" sz="1800">
                <a:ea typeface="+mn-lt"/>
                <a:cs typeface="+mn-lt"/>
              </a:rPr>
              <a:t>: Individuals reduce their plastic use and participate in clean-up activities, such as those organized by The Ocean Cleanup project.</a:t>
            </a:r>
            <a:endParaRPr lang="en-US" sz="1800"/>
          </a:p>
          <a:p>
            <a:endParaRPr lang="en-US" sz="1800"/>
          </a:p>
        </p:txBody>
      </p:sp>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28FA142-0D2D-BD05-D0F6-CBF4C1AA0D26}"/>
              </a:ext>
            </a:extLst>
          </p:cNvPr>
          <p:cNvPicPr>
            <a:picLocks noChangeAspect="1"/>
          </p:cNvPicPr>
          <p:nvPr/>
        </p:nvPicPr>
        <p:blipFill>
          <a:blip r:embed="rId2"/>
          <a:srcRect l="37065" r="28632" b="-8"/>
          <a:stretch/>
        </p:blipFill>
        <p:spPr>
          <a:xfrm>
            <a:off x="8115300" y="-12515"/>
            <a:ext cx="4076700" cy="6418631"/>
          </a:xfrm>
          <a:prstGeom prst="rect">
            <a:avLst/>
          </a:prstGeom>
        </p:spPr>
      </p:pic>
    </p:spTree>
    <p:extLst>
      <p:ext uri="{BB962C8B-B14F-4D97-AF65-F5344CB8AC3E}">
        <p14:creationId xmlns:p14="http://schemas.microsoft.com/office/powerpoint/2010/main" val="32904740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18AA59-1F3D-05F0-B73A-E60643F0C515}"/>
              </a:ext>
            </a:extLst>
          </p:cNvPr>
          <p:cNvSpPr>
            <a:spLocks noGrp="1"/>
          </p:cNvSpPr>
          <p:nvPr>
            <p:ph type="title"/>
          </p:nvPr>
        </p:nvSpPr>
        <p:spPr>
          <a:xfrm>
            <a:off x="457200" y="868280"/>
            <a:ext cx="3390645" cy="3363597"/>
          </a:xfrm>
        </p:spPr>
        <p:txBody>
          <a:bodyPr>
            <a:normAutofit/>
          </a:bodyPr>
          <a:lstStyle/>
          <a:p>
            <a:pPr algn="r"/>
            <a:r>
              <a:rPr lang="en-US" sz="3000">
                <a:solidFill>
                  <a:schemeClr val="bg1"/>
                </a:solidFill>
                <a:ea typeface="+mj-lt"/>
                <a:cs typeface="+mj-lt"/>
              </a:rPr>
              <a:t>Political and Social Campaigns</a:t>
            </a:r>
            <a:r>
              <a:rPr lang="en-US" sz="3000" b="0">
                <a:solidFill>
                  <a:schemeClr val="bg1"/>
                </a:solidFill>
                <a:ea typeface="+mj-lt"/>
                <a:cs typeface="+mj-lt"/>
              </a:rPr>
              <a:t>:</a:t>
            </a:r>
            <a:endParaRPr lang="en-US" sz="3000">
              <a:solidFill>
                <a:schemeClr val="bg1"/>
              </a:solidFill>
            </a:endParaRPr>
          </a:p>
        </p:txBody>
      </p:sp>
      <p:graphicFrame>
        <p:nvGraphicFramePr>
          <p:cNvPr id="5" name="Content Placeholder 2">
            <a:extLst>
              <a:ext uri="{FF2B5EF4-FFF2-40B4-BE49-F238E27FC236}">
                <a16:creationId xmlns:a16="http://schemas.microsoft.com/office/drawing/2014/main" id="{9C61250F-CD79-E811-3C6B-C43135E0C06B}"/>
              </a:ext>
            </a:extLst>
          </p:cNvPr>
          <p:cNvGraphicFramePr>
            <a:graphicFrameLocks noGrp="1"/>
          </p:cNvGraphicFramePr>
          <p:nvPr>
            <p:ph idx="1"/>
            <p:extLst>
              <p:ext uri="{D42A27DB-BD31-4B8C-83A1-F6EECF244321}">
                <p14:modId xmlns:p14="http://schemas.microsoft.com/office/powerpoint/2010/main" val="3305884251"/>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7697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2ECDBB-CB61-38CE-9572-A38B419DE831}"/>
              </a:ext>
            </a:extLst>
          </p:cNvPr>
          <p:cNvSpPr>
            <a:spLocks noGrp="1"/>
          </p:cNvSpPr>
          <p:nvPr>
            <p:ph type="title"/>
          </p:nvPr>
        </p:nvSpPr>
        <p:spPr>
          <a:xfrm>
            <a:off x="457200" y="868280"/>
            <a:ext cx="3390645" cy="3363597"/>
          </a:xfrm>
        </p:spPr>
        <p:txBody>
          <a:bodyPr>
            <a:normAutofit/>
          </a:bodyPr>
          <a:lstStyle/>
          <a:p>
            <a:pPr algn="r"/>
            <a:r>
              <a:rPr lang="en-US" sz="2500">
                <a:solidFill>
                  <a:schemeClr val="bg1"/>
                </a:solidFill>
                <a:ea typeface="+mj-lt"/>
                <a:cs typeface="+mj-lt"/>
              </a:rPr>
              <a:t>Technology and Innovation</a:t>
            </a:r>
            <a:r>
              <a:rPr lang="en-US" sz="2500" b="0">
                <a:solidFill>
                  <a:schemeClr val="bg1"/>
                </a:solidFill>
                <a:ea typeface="+mj-lt"/>
                <a:cs typeface="+mj-lt"/>
              </a:rPr>
              <a:t>:</a:t>
            </a:r>
            <a:endParaRPr lang="en-US" sz="2500">
              <a:solidFill>
                <a:schemeClr val="bg1"/>
              </a:solidFill>
            </a:endParaRPr>
          </a:p>
        </p:txBody>
      </p:sp>
      <p:graphicFrame>
        <p:nvGraphicFramePr>
          <p:cNvPr id="5" name="Content Placeholder 2">
            <a:extLst>
              <a:ext uri="{FF2B5EF4-FFF2-40B4-BE49-F238E27FC236}">
                <a16:creationId xmlns:a16="http://schemas.microsoft.com/office/drawing/2014/main" id="{042EA652-0AF9-CFC5-7898-C58721A1B343}"/>
              </a:ext>
            </a:extLst>
          </p:cNvPr>
          <p:cNvGraphicFramePr>
            <a:graphicFrameLocks noGrp="1"/>
          </p:cNvGraphicFramePr>
          <p:nvPr>
            <p:ph idx="1"/>
            <p:extLst>
              <p:ext uri="{D42A27DB-BD31-4B8C-83A1-F6EECF244321}">
                <p14:modId xmlns:p14="http://schemas.microsoft.com/office/powerpoint/2010/main" val="2863462781"/>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64378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FAECC3-E329-F388-ED7B-B46D63C56243}"/>
              </a:ext>
            </a:extLst>
          </p:cNvPr>
          <p:cNvSpPr>
            <a:spLocks noGrp="1"/>
          </p:cNvSpPr>
          <p:nvPr>
            <p:ph type="title"/>
          </p:nvPr>
        </p:nvSpPr>
        <p:spPr>
          <a:xfrm>
            <a:off x="1380236" y="286601"/>
            <a:ext cx="5929422" cy="1852976"/>
          </a:xfrm>
        </p:spPr>
        <p:txBody>
          <a:bodyPr>
            <a:normAutofit/>
          </a:bodyPr>
          <a:lstStyle/>
          <a:p>
            <a:pPr>
              <a:lnSpc>
                <a:spcPct val="90000"/>
              </a:lnSpc>
            </a:pPr>
            <a:r>
              <a:rPr lang="en-US" sz="3100"/>
              <a:t>The global learning and research context </a:t>
            </a:r>
          </a:p>
        </p:txBody>
      </p:sp>
      <p:sp>
        <p:nvSpPr>
          <p:cNvPr id="3" name="Content Placeholder 2">
            <a:extLst>
              <a:ext uri="{FF2B5EF4-FFF2-40B4-BE49-F238E27FC236}">
                <a16:creationId xmlns:a16="http://schemas.microsoft.com/office/drawing/2014/main" id="{C2F8ED02-ABEB-25A0-9A4A-F8073A4B14B0}"/>
              </a:ext>
            </a:extLst>
          </p:cNvPr>
          <p:cNvSpPr>
            <a:spLocks noGrp="1"/>
          </p:cNvSpPr>
          <p:nvPr>
            <p:ph idx="1"/>
          </p:nvPr>
        </p:nvSpPr>
        <p:spPr>
          <a:xfrm>
            <a:off x="1380237" y="2621381"/>
            <a:ext cx="5929422" cy="3322219"/>
          </a:xfrm>
        </p:spPr>
        <p:txBody>
          <a:bodyPr vert="horz" lIns="0" tIns="0" rIns="0" bIns="0" rtlCol="0">
            <a:normAutofit/>
          </a:bodyPr>
          <a:lstStyle/>
          <a:p>
            <a:pPr marL="0" indent="0">
              <a:buNone/>
            </a:pPr>
            <a:r>
              <a:rPr lang="en-US" sz="1800">
                <a:ea typeface="+mn-lt"/>
                <a:cs typeface="+mn-lt"/>
              </a:rPr>
              <a:t>The global learning and research context refers to the international framework within which education and research are conducted, emphasizing cross-border collaboration, knowledge exchange, and the development of global competencies. This context is shaped by the interconnectedness of our world, where challenges and solutions often span multiple countries and cultures.</a:t>
            </a:r>
            <a:endParaRPr lang="en-US" sz="1800"/>
          </a:p>
        </p:txBody>
      </p:sp>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world map made of pins and strings">
            <a:extLst>
              <a:ext uri="{FF2B5EF4-FFF2-40B4-BE49-F238E27FC236}">
                <a16:creationId xmlns:a16="http://schemas.microsoft.com/office/drawing/2014/main" id="{E4BA560A-DF1B-191A-76A4-BAD791B0258D}"/>
              </a:ext>
            </a:extLst>
          </p:cNvPr>
          <p:cNvPicPr>
            <a:picLocks noChangeAspect="1"/>
          </p:cNvPicPr>
          <p:nvPr/>
        </p:nvPicPr>
        <p:blipFill>
          <a:blip r:embed="rId2"/>
          <a:srcRect l="28449" r="29216" b="-6"/>
          <a:stretch/>
        </p:blipFill>
        <p:spPr>
          <a:xfrm>
            <a:off x="8115300" y="-12515"/>
            <a:ext cx="4076700" cy="6418631"/>
          </a:xfrm>
          <a:prstGeom prst="rect">
            <a:avLst/>
          </a:prstGeom>
        </p:spPr>
      </p:pic>
    </p:spTree>
    <p:extLst>
      <p:ext uri="{BB962C8B-B14F-4D97-AF65-F5344CB8AC3E}">
        <p14:creationId xmlns:p14="http://schemas.microsoft.com/office/powerpoint/2010/main" val="12753063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1F28E2-4CA4-4606-6D43-11C7772E0394}"/>
              </a:ext>
            </a:extLst>
          </p:cNvPr>
          <p:cNvSpPr>
            <a:spLocks noGrp="1"/>
          </p:cNvSpPr>
          <p:nvPr>
            <p:ph type="title"/>
          </p:nvPr>
        </p:nvSpPr>
        <p:spPr>
          <a:xfrm>
            <a:off x="1216950" y="917972"/>
            <a:ext cx="5929422" cy="1852976"/>
          </a:xfrm>
        </p:spPr>
        <p:txBody>
          <a:bodyPr>
            <a:normAutofit/>
          </a:bodyPr>
          <a:lstStyle/>
          <a:p>
            <a:pPr>
              <a:lnSpc>
                <a:spcPct val="90000"/>
              </a:lnSpc>
            </a:pPr>
            <a:r>
              <a:rPr lang="en-US" sz="2800" b="0">
                <a:ea typeface="+mj-lt"/>
                <a:cs typeface="+mj-lt"/>
              </a:rPr>
              <a:t>Here are key aspects of the global learning and research context:</a:t>
            </a:r>
            <a:endParaRPr lang="en-US" sz="2800">
              <a:ea typeface="+mj-lt"/>
              <a:cs typeface="+mj-lt"/>
            </a:endParaRPr>
          </a:p>
          <a:p>
            <a:pPr marL="285750" indent="-285750">
              <a:lnSpc>
                <a:spcPct val="90000"/>
              </a:lnSpc>
              <a:buFont typeface="Arial"/>
              <a:buChar char="•"/>
            </a:pPr>
            <a:endParaRPr lang="en-US" sz="2800"/>
          </a:p>
          <a:p>
            <a:pPr>
              <a:lnSpc>
                <a:spcPct val="90000"/>
              </a:lnSpc>
            </a:pPr>
            <a:endParaRPr lang="en-US" sz="2800"/>
          </a:p>
        </p:txBody>
      </p:sp>
      <p:sp>
        <p:nvSpPr>
          <p:cNvPr id="3" name="Content Placeholder 2">
            <a:extLst>
              <a:ext uri="{FF2B5EF4-FFF2-40B4-BE49-F238E27FC236}">
                <a16:creationId xmlns:a16="http://schemas.microsoft.com/office/drawing/2014/main" id="{3EB97E71-89D3-03AA-1DCF-E1C7AF2673A2}"/>
              </a:ext>
            </a:extLst>
          </p:cNvPr>
          <p:cNvSpPr>
            <a:spLocks noGrp="1"/>
          </p:cNvSpPr>
          <p:nvPr>
            <p:ph idx="1"/>
          </p:nvPr>
        </p:nvSpPr>
        <p:spPr>
          <a:xfrm>
            <a:off x="1380237" y="2621381"/>
            <a:ext cx="5929422" cy="3322219"/>
          </a:xfrm>
        </p:spPr>
        <p:txBody>
          <a:bodyPr vert="horz" lIns="0" tIns="0" rIns="0" bIns="0" rtlCol="0">
            <a:normAutofit/>
          </a:bodyPr>
          <a:lstStyle/>
          <a:p>
            <a:pPr marL="0" indent="0">
              <a:lnSpc>
                <a:spcPct val="110000"/>
              </a:lnSpc>
              <a:buNone/>
            </a:pPr>
            <a:r>
              <a:rPr lang="en-US" sz="1500" b="1" u="sng">
                <a:ea typeface="+mn-lt"/>
                <a:cs typeface="+mn-lt"/>
              </a:rPr>
              <a:t>International Collaboration</a:t>
            </a:r>
            <a:r>
              <a:rPr lang="en-US" sz="1500" u="sng">
                <a:ea typeface="+mn-lt"/>
                <a:cs typeface="+mn-lt"/>
              </a:rPr>
              <a:t>:</a:t>
            </a:r>
            <a:endParaRPr lang="en-US" sz="1500" u="sng"/>
          </a:p>
          <a:p>
            <a:pPr>
              <a:lnSpc>
                <a:spcPct val="110000"/>
              </a:lnSpc>
            </a:pPr>
            <a:r>
              <a:rPr lang="en-US" sz="1500" b="1">
                <a:ea typeface="+mn-lt"/>
                <a:cs typeface="+mn-lt"/>
              </a:rPr>
              <a:t>Research Partnerships</a:t>
            </a:r>
            <a:r>
              <a:rPr lang="en-US" sz="1500">
                <a:ea typeface="+mn-lt"/>
                <a:cs typeface="+mn-lt"/>
              </a:rPr>
              <a:t>: Universities, research institutions, and organizations collaborate across borders to tackle global challenges such as climate change, public health, and sustainable development. For example, the Human Genome Project involved scientists from various countries working together to map human DNA.</a:t>
            </a:r>
            <a:endParaRPr lang="en-US" sz="1500"/>
          </a:p>
          <a:p>
            <a:pPr>
              <a:lnSpc>
                <a:spcPct val="110000"/>
              </a:lnSpc>
            </a:pPr>
            <a:r>
              <a:rPr lang="en-US" sz="1500" b="1">
                <a:ea typeface="+mn-lt"/>
                <a:cs typeface="+mn-lt"/>
              </a:rPr>
              <a:t>Academic Exchanges</a:t>
            </a:r>
            <a:r>
              <a:rPr lang="en-US" sz="1500">
                <a:ea typeface="+mn-lt"/>
                <a:cs typeface="+mn-lt"/>
              </a:rPr>
              <a:t>: Programs like Erasmus+ in Europe, Fulbright in the USA, and various bilateral exchange agreements allow students, researchers, and faculty to study or conduct research abroad, fostering international cooperation and understanding</a:t>
            </a:r>
            <a:endParaRPr lang="en-US" sz="1500"/>
          </a:p>
          <a:p>
            <a:pPr>
              <a:lnSpc>
                <a:spcPct val="110000"/>
              </a:lnSpc>
            </a:pPr>
            <a:endParaRPr lang="en-US" sz="1500"/>
          </a:p>
        </p:txBody>
      </p:sp>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illustration of the global population">
            <a:extLst>
              <a:ext uri="{FF2B5EF4-FFF2-40B4-BE49-F238E27FC236}">
                <a16:creationId xmlns:a16="http://schemas.microsoft.com/office/drawing/2014/main" id="{4910BB41-E0FF-EBD0-F47E-9DBDE6717D70}"/>
              </a:ext>
            </a:extLst>
          </p:cNvPr>
          <p:cNvPicPr>
            <a:picLocks noChangeAspect="1"/>
          </p:cNvPicPr>
          <p:nvPr/>
        </p:nvPicPr>
        <p:blipFill>
          <a:blip r:embed="rId2"/>
          <a:srcRect l="32471" r="31805" b="5"/>
          <a:stretch/>
        </p:blipFill>
        <p:spPr>
          <a:xfrm>
            <a:off x="8115300" y="-12515"/>
            <a:ext cx="4076700" cy="6418631"/>
          </a:xfrm>
          <a:prstGeom prst="rect">
            <a:avLst/>
          </a:prstGeom>
        </p:spPr>
      </p:pic>
    </p:spTree>
    <p:extLst>
      <p:ext uri="{BB962C8B-B14F-4D97-AF65-F5344CB8AC3E}">
        <p14:creationId xmlns:p14="http://schemas.microsoft.com/office/powerpoint/2010/main" val="27913035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6C9AB8-A21C-702A-2B9F-D3B941E28176}"/>
              </a:ext>
            </a:extLst>
          </p:cNvPr>
          <p:cNvSpPr>
            <a:spLocks noGrp="1"/>
          </p:cNvSpPr>
          <p:nvPr>
            <p:ph type="title"/>
          </p:nvPr>
        </p:nvSpPr>
        <p:spPr>
          <a:xfrm>
            <a:off x="457200" y="868280"/>
            <a:ext cx="3390645" cy="3363597"/>
          </a:xfrm>
        </p:spPr>
        <p:txBody>
          <a:bodyPr>
            <a:normAutofit/>
          </a:bodyPr>
          <a:lstStyle/>
          <a:p>
            <a:pPr algn="r"/>
            <a:r>
              <a:rPr lang="en-US" sz="2500">
                <a:solidFill>
                  <a:schemeClr val="bg1"/>
                </a:solidFill>
                <a:ea typeface="+mj-lt"/>
                <a:cs typeface="+mj-lt"/>
              </a:rPr>
              <a:t>Global Competence</a:t>
            </a:r>
            <a:r>
              <a:rPr lang="en-US" sz="2500" b="0">
                <a:solidFill>
                  <a:schemeClr val="bg1"/>
                </a:solidFill>
                <a:ea typeface="+mj-lt"/>
                <a:cs typeface="+mj-lt"/>
              </a:rPr>
              <a:t>:</a:t>
            </a:r>
            <a:endParaRPr lang="en-US" sz="2500">
              <a:solidFill>
                <a:schemeClr val="bg1"/>
              </a:solidFill>
            </a:endParaRPr>
          </a:p>
        </p:txBody>
      </p:sp>
      <p:graphicFrame>
        <p:nvGraphicFramePr>
          <p:cNvPr id="5" name="Content Placeholder 2">
            <a:extLst>
              <a:ext uri="{FF2B5EF4-FFF2-40B4-BE49-F238E27FC236}">
                <a16:creationId xmlns:a16="http://schemas.microsoft.com/office/drawing/2014/main" id="{9C018D65-0471-2B0C-FB87-1B43E6419232}"/>
              </a:ext>
            </a:extLst>
          </p:cNvPr>
          <p:cNvGraphicFramePr>
            <a:graphicFrameLocks noGrp="1"/>
          </p:cNvGraphicFramePr>
          <p:nvPr>
            <p:ph idx="1"/>
            <p:extLst>
              <p:ext uri="{D42A27DB-BD31-4B8C-83A1-F6EECF244321}">
                <p14:modId xmlns:p14="http://schemas.microsoft.com/office/powerpoint/2010/main" val="544465320"/>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97113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C61EA9-DAC0-9C38-383B-492EC22F78D8}"/>
              </a:ext>
            </a:extLst>
          </p:cNvPr>
          <p:cNvSpPr>
            <a:spLocks noGrp="1"/>
          </p:cNvSpPr>
          <p:nvPr>
            <p:ph type="title"/>
          </p:nvPr>
        </p:nvSpPr>
        <p:spPr>
          <a:xfrm>
            <a:off x="1380236" y="286601"/>
            <a:ext cx="5929422" cy="1852976"/>
          </a:xfrm>
        </p:spPr>
        <p:txBody>
          <a:bodyPr>
            <a:normAutofit/>
          </a:bodyPr>
          <a:lstStyle/>
          <a:p>
            <a:r>
              <a:rPr lang="en-US" sz="4000">
                <a:ea typeface="+mj-lt"/>
                <a:cs typeface="+mj-lt"/>
              </a:rPr>
              <a:t>Transnational Education</a:t>
            </a:r>
            <a:r>
              <a:rPr lang="en-US" sz="4000" b="0">
                <a:ea typeface="+mj-lt"/>
                <a:cs typeface="+mj-lt"/>
              </a:rPr>
              <a:t>:</a:t>
            </a:r>
            <a:endParaRPr lang="en-US" sz="4000"/>
          </a:p>
        </p:txBody>
      </p:sp>
      <p:sp>
        <p:nvSpPr>
          <p:cNvPr id="3" name="Content Placeholder 2">
            <a:extLst>
              <a:ext uri="{FF2B5EF4-FFF2-40B4-BE49-F238E27FC236}">
                <a16:creationId xmlns:a16="http://schemas.microsoft.com/office/drawing/2014/main" id="{F95DA19D-4B30-E9E1-5B6D-682F7B6FB757}"/>
              </a:ext>
            </a:extLst>
          </p:cNvPr>
          <p:cNvSpPr>
            <a:spLocks noGrp="1"/>
          </p:cNvSpPr>
          <p:nvPr>
            <p:ph idx="1"/>
          </p:nvPr>
        </p:nvSpPr>
        <p:spPr>
          <a:xfrm>
            <a:off x="1380237" y="2621381"/>
            <a:ext cx="5929422" cy="3322219"/>
          </a:xfrm>
        </p:spPr>
        <p:txBody>
          <a:bodyPr vert="horz" lIns="0" tIns="0" rIns="0" bIns="0" rtlCol="0">
            <a:normAutofit/>
          </a:bodyPr>
          <a:lstStyle/>
          <a:p>
            <a:r>
              <a:rPr lang="en-US" sz="1800" b="1">
                <a:ea typeface="+mn-lt"/>
                <a:cs typeface="+mn-lt"/>
              </a:rPr>
              <a:t>Branch Campuses</a:t>
            </a:r>
            <a:r>
              <a:rPr lang="en-US" sz="1800">
                <a:ea typeface="+mn-lt"/>
                <a:cs typeface="+mn-lt"/>
              </a:rPr>
              <a:t>: Universities establish campuses in other countries to provide local students with access to international education without leaving their home country. For example, New York University (NYU) has campuses in Abu Dhabi and Shanghai.</a:t>
            </a:r>
            <a:endParaRPr lang="en-US" sz="1800"/>
          </a:p>
          <a:p>
            <a:r>
              <a:rPr lang="en-US" sz="1800" b="1">
                <a:ea typeface="+mn-lt"/>
                <a:cs typeface="+mn-lt"/>
              </a:rPr>
              <a:t>Online Learning</a:t>
            </a:r>
            <a:r>
              <a:rPr lang="en-US" sz="1800">
                <a:ea typeface="+mn-lt"/>
                <a:cs typeface="+mn-lt"/>
              </a:rPr>
              <a:t>: Massive Open Online Courses (MOOCs) and other online education platforms allow students from around the world to access courses from prestigious institutions, such as Coursera and edX.</a:t>
            </a:r>
            <a:endParaRPr lang="en-US" sz="1800"/>
          </a:p>
          <a:p>
            <a:endParaRPr lang="en-US" sz="1800"/>
          </a:p>
        </p:txBody>
      </p:sp>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ack shot of a row of graduates">
            <a:extLst>
              <a:ext uri="{FF2B5EF4-FFF2-40B4-BE49-F238E27FC236}">
                <a16:creationId xmlns:a16="http://schemas.microsoft.com/office/drawing/2014/main" id="{41808740-FA3F-5CCF-21FA-B535A9A44FCC}"/>
              </a:ext>
            </a:extLst>
          </p:cNvPr>
          <p:cNvPicPr>
            <a:picLocks noChangeAspect="1"/>
          </p:cNvPicPr>
          <p:nvPr/>
        </p:nvPicPr>
        <p:blipFill>
          <a:blip r:embed="rId2"/>
          <a:srcRect l="24558" r="33108" b="-6"/>
          <a:stretch/>
        </p:blipFill>
        <p:spPr>
          <a:xfrm>
            <a:off x="8115300" y="-12515"/>
            <a:ext cx="4076700" cy="6418631"/>
          </a:xfrm>
          <a:prstGeom prst="rect">
            <a:avLst/>
          </a:prstGeom>
        </p:spPr>
      </p:pic>
    </p:spTree>
    <p:extLst>
      <p:ext uri="{BB962C8B-B14F-4D97-AF65-F5344CB8AC3E}">
        <p14:creationId xmlns:p14="http://schemas.microsoft.com/office/powerpoint/2010/main" val="13278848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E935B8-03F8-3304-F427-D97C7B681883}"/>
              </a:ext>
            </a:extLst>
          </p:cNvPr>
          <p:cNvSpPr>
            <a:spLocks noGrp="1"/>
          </p:cNvSpPr>
          <p:nvPr>
            <p:ph type="title"/>
          </p:nvPr>
        </p:nvSpPr>
        <p:spPr>
          <a:xfrm>
            <a:off x="1380236" y="286601"/>
            <a:ext cx="5929422" cy="1852976"/>
          </a:xfrm>
        </p:spPr>
        <p:txBody>
          <a:bodyPr>
            <a:normAutofit/>
          </a:bodyPr>
          <a:lstStyle/>
          <a:p>
            <a:r>
              <a:rPr lang="en-US" sz="4000">
                <a:ea typeface="+mj-lt"/>
                <a:cs typeface="+mj-lt"/>
              </a:rPr>
              <a:t>Global Research Agendas</a:t>
            </a:r>
            <a:r>
              <a:rPr lang="en-US" sz="4000" b="0">
                <a:ea typeface="+mj-lt"/>
                <a:cs typeface="+mj-lt"/>
              </a:rPr>
              <a:t>:</a:t>
            </a:r>
            <a:endParaRPr lang="en-US" sz="4000"/>
          </a:p>
        </p:txBody>
      </p:sp>
      <p:sp>
        <p:nvSpPr>
          <p:cNvPr id="3" name="Content Placeholder 2">
            <a:extLst>
              <a:ext uri="{FF2B5EF4-FFF2-40B4-BE49-F238E27FC236}">
                <a16:creationId xmlns:a16="http://schemas.microsoft.com/office/drawing/2014/main" id="{ECCE77C4-0FE3-9E41-8646-47ACA62BD57B}"/>
              </a:ext>
            </a:extLst>
          </p:cNvPr>
          <p:cNvSpPr>
            <a:spLocks noGrp="1"/>
          </p:cNvSpPr>
          <p:nvPr>
            <p:ph idx="1"/>
          </p:nvPr>
        </p:nvSpPr>
        <p:spPr>
          <a:xfrm>
            <a:off x="1380237" y="2621381"/>
            <a:ext cx="5929422" cy="3322219"/>
          </a:xfrm>
        </p:spPr>
        <p:txBody>
          <a:bodyPr vert="horz" lIns="0" tIns="0" rIns="0" bIns="0" rtlCol="0">
            <a:normAutofit/>
          </a:bodyPr>
          <a:lstStyle/>
          <a:p>
            <a:pPr>
              <a:lnSpc>
                <a:spcPct val="110000"/>
              </a:lnSpc>
            </a:pPr>
            <a:r>
              <a:rPr lang="en-US" sz="1800" b="1">
                <a:ea typeface="+mn-lt"/>
                <a:cs typeface="+mn-lt"/>
              </a:rPr>
              <a:t>Sustainable Development Goals (SDGs)</a:t>
            </a:r>
            <a:r>
              <a:rPr lang="en-US" sz="1800">
                <a:ea typeface="+mn-lt"/>
                <a:cs typeface="+mn-lt"/>
              </a:rPr>
              <a:t>: The United Nations' SDGs provide a framework for research and learning focused on addressing issues such as poverty, inequality, and environmental sustainability. Researchers and educators align their work with these goals to contribute to global progress.</a:t>
            </a:r>
            <a:endParaRPr lang="en-US" sz="1800"/>
          </a:p>
          <a:p>
            <a:pPr>
              <a:lnSpc>
                <a:spcPct val="110000"/>
              </a:lnSpc>
            </a:pPr>
            <a:r>
              <a:rPr lang="en-US" sz="1800" b="1">
                <a:ea typeface="+mn-lt"/>
                <a:cs typeface="+mn-lt"/>
              </a:rPr>
              <a:t>Global Health Initiatives</a:t>
            </a:r>
            <a:r>
              <a:rPr lang="en-US" sz="1800">
                <a:ea typeface="+mn-lt"/>
                <a:cs typeface="+mn-lt"/>
              </a:rPr>
              <a:t>: Research into diseases that affect populations worldwide, such as COVID-19, HIV/AIDS, malaria, and tuberculosis, often involves international cooperation and data sharing.</a:t>
            </a:r>
            <a:endParaRPr lang="en-US" sz="1800"/>
          </a:p>
          <a:p>
            <a:pPr>
              <a:lnSpc>
                <a:spcPct val="110000"/>
              </a:lnSpc>
            </a:pPr>
            <a:endParaRPr lang="en-US" sz="1800"/>
          </a:p>
        </p:txBody>
      </p:sp>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holding a globe">
            <a:extLst>
              <a:ext uri="{FF2B5EF4-FFF2-40B4-BE49-F238E27FC236}">
                <a16:creationId xmlns:a16="http://schemas.microsoft.com/office/drawing/2014/main" id="{3E455221-5636-3EC4-A80C-27577DF3E71C}"/>
              </a:ext>
            </a:extLst>
          </p:cNvPr>
          <p:cNvPicPr>
            <a:picLocks noChangeAspect="1"/>
          </p:cNvPicPr>
          <p:nvPr/>
        </p:nvPicPr>
        <p:blipFill>
          <a:blip r:embed="rId2"/>
          <a:srcRect l="31403" r="30854" b="-3"/>
          <a:stretch/>
        </p:blipFill>
        <p:spPr>
          <a:xfrm>
            <a:off x="8115300" y="-12515"/>
            <a:ext cx="4076700" cy="6418631"/>
          </a:xfrm>
          <a:prstGeom prst="rect">
            <a:avLst/>
          </a:prstGeom>
        </p:spPr>
      </p:pic>
    </p:spTree>
    <p:extLst>
      <p:ext uri="{BB962C8B-B14F-4D97-AF65-F5344CB8AC3E}">
        <p14:creationId xmlns:p14="http://schemas.microsoft.com/office/powerpoint/2010/main" val="18097738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9F6717-7571-EACA-EFEE-0283E29A03ED}"/>
              </a:ext>
            </a:extLst>
          </p:cNvPr>
          <p:cNvSpPr>
            <a:spLocks noGrp="1"/>
          </p:cNvSpPr>
          <p:nvPr>
            <p:ph type="title"/>
          </p:nvPr>
        </p:nvSpPr>
        <p:spPr>
          <a:xfrm>
            <a:off x="457200" y="868280"/>
            <a:ext cx="3390645" cy="3363597"/>
          </a:xfrm>
        </p:spPr>
        <p:txBody>
          <a:bodyPr>
            <a:normAutofit/>
          </a:bodyPr>
          <a:lstStyle/>
          <a:p>
            <a:pPr algn="r"/>
            <a:r>
              <a:rPr lang="en-US" sz="3200">
                <a:solidFill>
                  <a:schemeClr val="bg1"/>
                </a:solidFill>
                <a:ea typeface="+mj-lt"/>
                <a:cs typeface="+mj-lt"/>
              </a:rPr>
              <a:t>Cross-Cultural Research</a:t>
            </a:r>
            <a:r>
              <a:rPr lang="en-US" sz="3200" b="0">
                <a:solidFill>
                  <a:schemeClr val="bg1"/>
                </a:solidFill>
                <a:ea typeface="+mj-lt"/>
                <a:cs typeface="+mj-lt"/>
              </a:rPr>
              <a:t>:</a:t>
            </a:r>
            <a:endParaRPr lang="en-US" sz="3200">
              <a:solidFill>
                <a:schemeClr val="bg1"/>
              </a:solidFill>
            </a:endParaRPr>
          </a:p>
        </p:txBody>
      </p:sp>
      <p:graphicFrame>
        <p:nvGraphicFramePr>
          <p:cNvPr id="5" name="Content Placeholder 2">
            <a:extLst>
              <a:ext uri="{FF2B5EF4-FFF2-40B4-BE49-F238E27FC236}">
                <a16:creationId xmlns:a16="http://schemas.microsoft.com/office/drawing/2014/main" id="{21AC4E9F-2D79-AA38-E6FC-D0774CDBF9F8}"/>
              </a:ext>
            </a:extLst>
          </p:cNvPr>
          <p:cNvGraphicFramePr>
            <a:graphicFrameLocks noGrp="1"/>
          </p:cNvGraphicFramePr>
          <p:nvPr>
            <p:ph idx="1"/>
            <p:extLst>
              <p:ext uri="{D42A27DB-BD31-4B8C-83A1-F6EECF244321}">
                <p14:modId xmlns:p14="http://schemas.microsoft.com/office/powerpoint/2010/main" val="1131786823"/>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97175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2C14D3-2B92-2BDD-50C3-02B86D00AD26}"/>
              </a:ext>
            </a:extLst>
          </p:cNvPr>
          <p:cNvSpPr>
            <a:spLocks noGrp="1"/>
          </p:cNvSpPr>
          <p:nvPr>
            <p:ph type="title"/>
          </p:nvPr>
        </p:nvSpPr>
        <p:spPr>
          <a:xfrm>
            <a:off x="457200" y="868280"/>
            <a:ext cx="3390645" cy="3363597"/>
          </a:xfrm>
        </p:spPr>
        <p:txBody>
          <a:bodyPr>
            <a:normAutofit/>
          </a:bodyPr>
          <a:lstStyle/>
          <a:p>
            <a:pPr algn="r"/>
            <a:r>
              <a:rPr lang="en-US" sz="3200">
                <a:solidFill>
                  <a:schemeClr val="bg1"/>
                </a:solidFill>
                <a:ea typeface="+mj-lt"/>
                <a:cs typeface="+mj-lt"/>
              </a:rPr>
              <a:t>Funding and Support</a:t>
            </a:r>
            <a:r>
              <a:rPr lang="en-US" sz="3200" b="0">
                <a:solidFill>
                  <a:schemeClr val="bg1"/>
                </a:solidFill>
                <a:ea typeface="+mj-lt"/>
                <a:cs typeface="+mj-lt"/>
              </a:rPr>
              <a:t>:</a:t>
            </a:r>
            <a:endParaRPr lang="en-US" sz="3200">
              <a:solidFill>
                <a:schemeClr val="bg1"/>
              </a:solidFill>
            </a:endParaRPr>
          </a:p>
        </p:txBody>
      </p:sp>
      <p:graphicFrame>
        <p:nvGraphicFramePr>
          <p:cNvPr id="5" name="Content Placeholder 2">
            <a:extLst>
              <a:ext uri="{FF2B5EF4-FFF2-40B4-BE49-F238E27FC236}">
                <a16:creationId xmlns:a16="http://schemas.microsoft.com/office/drawing/2014/main" id="{C09DC4B7-1083-84C5-84E2-0BC02AFE69D6}"/>
              </a:ext>
            </a:extLst>
          </p:cNvPr>
          <p:cNvGraphicFramePr>
            <a:graphicFrameLocks noGrp="1"/>
          </p:cNvGraphicFramePr>
          <p:nvPr>
            <p:ph idx="1"/>
            <p:extLst>
              <p:ext uri="{D42A27DB-BD31-4B8C-83A1-F6EECF244321}">
                <p14:modId xmlns:p14="http://schemas.microsoft.com/office/powerpoint/2010/main" val="1070751579"/>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69848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7B4CF1-411C-41C6-B51C-0E36062E9789}"/>
              </a:ext>
            </a:extLst>
          </p:cNvPr>
          <p:cNvSpPr>
            <a:spLocks noGrp="1"/>
          </p:cNvSpPr>
          <p:nvPr>
            <p:ph type="title"/>
          </p:nvPr>
        </p:nvSpPr>
        <p:spPr>
          <a:xfrm>
            <a:off x="457200" y="868280"/>
            <a:ext cx="3390645" cy="3363597"/>
          </a:xfrm>
        </p:spPr>
        <p:txBody>
          <a:bodyPr>
            <a:normAutofit/>
          </a:bodyPr>
          <a:lstStyle/>
          <a:p>
            <a:pPr algn="r"/>
            <a:r>
              <a:rPr lang="en-US" sz="2700">
                <a:solidFill>
                  <a:schemeClr val="bg1"/>
                </a:solidFill>
                <a:ea typeface="+mj-lt"/>
                <a:cs typeface="+mj-lt"/>
              </a:rPr>
              <a:t>Global Knowledge Networks</a:t>
            </a:r>
            <a:r>
              <a:rPr lang="en-US" sz="2700" b="0">
                <a:solidFill>
                  <a:schemeClr val="bg1"/>
                </a:solidFill>
                <a:ea typeface="+mj-lt"/>
                <a:cs typeface="+mj-lt"/>
              </a:rPr>
              <a:t>:</a:t>
            </a:r>
            <a:endParaRPr lang="en-US" sz="2700">
              <a:solidFill>
                <a:schemeClr val="bg1"/>
              </a:solidFill>
            </a:endParaRPr>
          </a:p>
        </p:txBody>
      </p:sp>
      <p:graphicFrame>
        <p:nvGraphicFramePr>
          <p:cNvPr id="5" name="Content Placeholder 2">
            <a:extLst>
              <a:ext uri="{FF2B5EF4-FFF2-40B4-BE49-F238E27FC236}">
                <a16:creationId xmlns:a16="http://schemas.microsoft.com/office/drawing/2014/main" id="{B68E96C8-2881-7972-B972-722C50D538B2}"/>
              </a:ext>
            </a:extLst>
          </p:cNvPr>
          <p:cNvGraphicFramePr>
            <a:graphicFrameLocks noGrp="1"/>
          </p:cNvGraphicFramePr>
          <p:nvPr>
            <p:ph idx="1"/>
            <p:extLst>
              <p:ext uri="{D42A27DB-BD31-4B8C-83A1-F6EECF244321}">
                <p14:modId xmlns:p14="http://schemas.microsoft.com/office/powerpoint/2010/main" val="67765822"/>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4624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1F5833-F6C2-FEB9-594C-D65DBA0C5B25}"/>
              </a:ext>
            </a:extLst>
          </p:cNvPr>
          <p:cNvSpPr>
            <a:spLocks noGrp="1"/>
          </p:cNvSpPr>
          <p:nvPr>
            <p:ph type="title"/>
          </p:nvPr>
        </p:nvSpPr>
        <p:spPr>
          <a:xfrm>
            <a:off x="1380236" y="286601"/>
            <a:ext cx="5929422" cy="1852976"/>
          </a:xfrm>
        </p:spPr>
        <p:txBody>
          <a:bodyPr>
            <a:normAutofit/>
          </a:bodyPr>
          <a:lstStyle/>
          <a:p>
            <a:r>
              <a:rPr lang="en-US" sz="4000">
                <a:ea typeface="+mj-lt"/>
                <a:cs typeface="+mj-lt"/>
              </a:rPr>
              <a:t>Policy and Advocacy</a:t>
            </a:r>
            <a:r>
              <a:rPr lang="en-US" sz="4000" b="0">
                <a:ea typeface="+mj-lt"/>
                <a:cs typeface="+mj-lt"/>
              </a:rPr>
              <a:t>:</a:t>
            </a:r>
            <a:endParaRPr lang="en-US" sz="4000"/>
          </a:p>
        </p:txBody>
      </p:sp>
      <p:sp>
        <p:nvSpPr>
          <p:cNvPr id="3" name="Content Placeholder 2">
            <a:extLst>
              <a:ext uri="{FF2B5EF4-FFF2-40B4-BE49-F238E27FC236}">
                <a16:creationId xmlns:a16="http://schemas.microsoft.com/office/drawing/2014/main" id="{081ECCCD-5161-7239-5C4E-08BFB1724DAD}"/>
              </a:ext>
            </a:extLst>
          </p:cNvPr>
          <p:cNvSpPr>
            <a:spLocks noGrp="1"/>
          </p:cNvSpPr>
          <p:nvPr>
            <p:ph idx="1"/>
          </p:nvPr>
        </p:nvSpPr>
        <p:spPr>
          <a:xfrm>
            <a:off x="1380237" y="2621381"/>
            <a:ext cx="5929422" cy="3322219"/>
          </a:xfrm>
        </p:spPr>
        <p:txBody>
          <a:bodyPr vert="horz" lIns="0" tIns="0" rIns="0" bIns="0" rtlCol="0">
            <a:normAutofit/>
          </a:bodyPr>
          <a:lstStyle/>
          <a:p>
            <a:r>
              <a:rPr lang="en-US" sz="1800" b="1">
                <a:ea typeface="+mn-lt"/>
                <a:cs typeface="+mn-lt"/>
              </a:rPr>
              <a:t>Education for Global Citizenship</a:t>
            </a:r>
            <a:r>
              <a:rPr lang="en-US" sz="1800">
                <a:ea typeface="+mn-lt"/>
                <a:cs typeface="+mn-lt"/>
              </a:rPr>
              <a:t>: Policies promoting global citizenship education aim to prepare students to engage with and address global issues, fostering a sense of shared responsibility and interconnectedness.</a:t>
            </a:r>
            <a:endParaRPr lang="en-US" sz="1800"/>
          </a:p>
          <a:p>
            <a:r>
              <a:rPr lang="en-US" sz="1800" b="1">
                <a:ea typeface="+mn-lt"/>
                <a:cs typeface="+mn-lt"/>
              </a:rPr>
              <a:t>Open Access Movement</a:t>
            </a:r>
            <a:r>
              <a:rPr lang="en-US" sz="1800">
                <a:ea typeface="+mn-lt"/>
                <a:cs typeface="+mn-lt"/>
              </a:rPr>
              <a:t>: Advocating for open access to research publications and data to ensure that knowledge is freely available to everyone, facilitating global learning and innovation.</a:t>
            </a:r>
            <a:endParaRPr lang="en-US" sz="1800"/>
          </a:p>
          <a:p>
            <a:endParaRPr lang="en-US" sz="1800"/>
          </a:p>
        </p:txBody>
      </p:sp>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top view of books with different cover colors">
            <a:extLst>
              <a:ext uri="{FF2B5EF4-FFF2-40B4-BE49-F238E27FC236}">
                <a16:creationId xmlns:a16="http://schemas.microsoft.com/office/drawing/2014/main" id="{15F4EF18-9D39-1577-00AC-D636EED5E63D}"/>
              </a:ext>
            </a:extLst>
          </p:cNvPr>
          <p:cNvPicPr>
            <a:picLocks noChangeAspect="1"/>
          </p:cNvPicPr>
          <p:nvPr/>
        </p:nvPicPr>
        <p:blipFill>
          <a:blip r:embed="rId2"/>
          <a:srcRect l="19475" r="17009" b="-3"/>
          <a:stretch/>
        </p:blipFill>
        <p:spPr>
          <a:xfrm>
            <a:off x="8115300" y="-12515"/>
            <a:ext cx="4076700" cy="6418631"/>
          </a:xfrm>
          <a:prstGeom prst="rect">
            <a:avLst/>
          </a:prstGeom>
        </p:spPr>
      </p:pic>
    </p:spTree>
    <p:extLst>
      <p:ext uri="{BB962C8B-B14F-4D97-AF65-F5344CB8AC3E}">
        <p14:creationId xmlns:p14="http://schemas.microsoft.com/office/powerpoint/2010/main" val="37251294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3E2963-EDB9-5FB1-38D7-B9976B2C69DE}"/>
              </a:ext>
            </a:extLst>
          </p:cNvPr>
          <p:cNvSpPr>
            <a:spLocks noGrp="1"/>
          </p:cNvSpPr>
          <p:nvPr>
            <p:ph type="title"/>
          </p:nvPr>
        </p:nvSpPr>
        <p:spPr>
          <a:xfrm>
            <a:off x="457200" y="868280"/>
            <a:ext cx="3390645" cy="3363597"/>
          </a:xfrm>
        </p:spPr>
        <p:txBody>
          <a:bodyPr>
            <a:normAutofit/>
          </a:bodyPr>
          <a:lstStyle/>
          <a:p>
            <a:pPr algn="r"/>
            <a:r>
              <a:rPr lang="en-US" sz="3200">
                <a:solidFill>
                  <a:schemeClr val="bg1"/>
                </a:solidFill>
              </a:rPr>
              <a:t>activity</a:t>
            </a:r>
          </a:p>
        </p:txBody>
      </p:sp>
      <p:graphicFrame>
        <p:nvGraphicFramePr>
          <p:cNvPr id="5" name="Content Placeholder 2">
            <a:extLst>
              <a:ext uri="{FF2B5EF4-FFF2-40B4-BE49-F238E27FC236}">
                <a16:creationId xmlns:a16="http://schemas.microsoft.com/office/drawing/2014/main" id="{1996A20A-632B-E725-5396-90410C904601}"/>
              </a:ext>
            </a:extLst>
          </p:cNvPr>
          <p:cNvGraphicFramePr>
            <a:graphicFrameLocks noGrp="1"/>
          </p:cNvGraphicFramePr>
          <p:nvPr>
            <p:ph idx="1"/>
            <p:extLst>
              <p:ext uri="{D42A27DB-BD31-4B8C-83A1-F6EECF244321}">
                <p14:modId xmlns:p14="http://schemas.microsoft.com/office/powerpoint/2010/main" val="1422942368"/>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20010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4D896123-1B32-4CB1-B2ED-E34BBC26B4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 early morning coffee with bread and a newspaper on top of the table">
            <a:extLst>
              <a:ext uri="{FF2B5EF4-FFF2-40B4-BE49-F238E27FC236}">
                <a16:creationId xmlns:a16="http://schemas.microsoft.com/office/drawing/2014/main" id="{C411C159-A9D2-6A17-9D3C-654493669136}"/>
              </a:ext>
            </a:extLst>
          </p:cNvPr>
          <p:cNvPicPr>
            <a:picLocks noChangeAspect="1"/>
          </p:cNvPicPr>
          <p:nvPr/>
        </p:nvPicPr>
        <p:blipFill>
          <a:blip r:embed="rId2"/>
          <a:srcRect t="8973" r="-2" b="6537"/>
          <a:stretch/>
        </p:blipFill>
        <p:spPr>
          <a:xfrm>
            <a:off x="20" y="-1824"/>
            <a:ext cx="12191980" cy="6865514"/>
          </a:xfrm>
          <a:prstGeom prst="rect">
            <a:avLst/>
          </a:prstGeom>
        </p:spPr>
      </p:pic>
      <p:sp>
        <p:nvSpPr>
          <p:cNvPr id="14" name="Rectangle 13">
            <a:extLst>
              <a:ext uri="{FF2B5EF4-FFF2-40B4-BE49-F238E27FC236}">
                <a16:creationId xmlns:a16="http://schemas.microsoft.com/office/drawing/2014/main" id="{F57DA40C-10B8-4678-8433-AA03ED65E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9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085ABB4-4DCF-E296-BC36-A78B3C50A59D}"/>
              </a:ext>
            </a:extLst>
          </p:cNvPr>
          <p:cNvSpPr>
            <a:spLocks noGrp="1"/>
          </p:cNvSpPr>
          <p:nvPr>
            <p:ph type="title"/>
          </p:nvPr>
        </p:nvSpPr>
        <p:spPr>
          <a:xfrm>
            <a:off x="751114" y="709684"/>
            <a:ext cx="5124247" cy="1927695"/>
          </a:xfrm>
        </p:spPr>
        <p:txBody>
          <a:bodyPr vert="horz" lIns="0" tIns="0" rIns="0" bIns="0" rtlCol="0" anchor="b">
            <a:normAutofit/>
          </a:bodyPr>
          <a:lstStyle/>
          <a:p>
            <a:r>
              <a:rPr lang="en-US" sz="4000" spc="750">
                <a:solidFill>
                  <a:schemeClr val="bg1"/>
                </a:solidFill>
              </a:rPr>
              <a:t>break</a:t>
            </a:r>
          </a:p>
        </p:txBody>
      </p:sp>
      <p:sp>
        <p:nvSpPr>
          <p:cNvPr id="16" name="Rectangle 15">
            <a:extLst>
              <a:ext uri="{FF2B5EF4-FFF2-40B4-BE49-F238E27FC236}">
                <a16:creationId xmlns:a16="http://schemas.microsoft.com/office/drawing/2014/main" id="{D1DEB652-CD49-4786-9154-A1A30E195A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19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9A7483D-55E4-41F7-8F87-19FAB2AEA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399291"/>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184316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D38C5-2436-893D-5D9B-176F0E5CD101}"/>
              </a:ext>
            </a:extLst>
          </p:cNvPr>
          <p:cNvSpPr>
            <a:spLocks noGrp="1"/>
          </p:cNvSpPr>
          <p:nvPr>
            <p:ph type="title"/>
          </p:nvPr>
        </p:nvSpPr>
        <p:spPr/>
        <p:txBody>
          <a:bodyPr/>
          <a:lstStyle/>
          <a:p>
            <a:r>
              <a:rPr lang="en-US" dirty="0"/>
              <a:t>Next week</a:t>
            </a:r>
          </a:p>
        </p:txBody>
      </p:sp>
      <p:sp>
        <p:nvSpPr>
          <p:cNvPr id="3" name="Content Placeholder 2">
            <a:extLst>
              <a:ext uri="{FF2B5EF4-FFF2-40B4-BE49-F238E27FC236}">
                <a16:creationId xmlns:a16="http://schemas.microsoft.com/office/drawing/2014/main" id="{C53E4407-B32E-E7BC-09EA-10CFFB12BE21}"/>
              </a:ext>
            </a:extLst>
          </p:cNvPr>
          <p:cNvSpPr>
            <a:spLocks noGrp="1"/>
          </p:cNvSpPr>
          <p:nvPr>
            <p:ph idx="1"/>
          </p:nvPr>
        </p:nvSpPr>
        <p:spPr/>
        <p:txBody>
          <a:bodyPr vert="horz" lIns="0" tIns="0" rIns="0" bIns="0" rtlCol="0" anchor="t">
            <a:normAutofit/>
          </a:bodyPr>
          <a:lstStyle/>
          <a:p>
            <a:r>
              <a:rPr lang="en-US" dirty="0"/>
              <a:t>Optional (No register taken)</a:t>
            </a:r>
          </a:p>
          <a:p>
            <a:r>
              <a:rPr lang="en-US" dirty="0"/>
              <a:t>'Drop-in' Assessment support session TL1 9.30am-12pm</a:t>
            </a:r>
          </a:p>
        </p:txBody>
      </p:sp>
    </p:spTree>
    <p:extLst>
      <p:ext uri="{BB962C8B-B14F-4D97-AF65-F5344CB8AC3E}">
        <p14:creationId xmlns:p14="http://schemas.microsoft.com/office/powerpoint/2010/main" val="1113815743"/>
      </p:ext>
    </p:extLst>
  </p:cSld>
  <p:clrMapOvr>
    <a:masterClrMapping/>
  </p:clrMapOvr>
</p:sld>
</file>

<file path=ppt/theme/theme1.xml><?xml version="1.0" encoding="utf-8"?>
<a:theme xmlns:a="http://schemas.openxmlformats.org/drawingml/2006/main" name="GradientRiseVTI">
  <a:themeElements>
    <a:clrScheme name="AnalogousFromDarkSeedLeftStep">
      <a:dk1>
        <a:srgbClr val="000000"/>
      </a:dk1>
      <a:lt1>
        <a:srgbClr val="FFFFFF"/>
      </a:lt1>
      <a:dk2>
        <a:srgbClr val="1C2031"/>
      </a:dk2>
      <a:lt2>
        <a:srgbClr val="F2F3F0"/>
      </a:lt2>
      <a:accent1>
        <a:srgbClr val="7741CF"/>
      </a:accent1>
      <a:accent2>
        <a:srgbClr val="3A3FC0"/>
      </a:accent2>
      <a:accent3>
        <a:srgbClr val="4181CF"/>
      </a:accent3>
      <a:accent4>
        <a:srgbClr val="2FAABD"/>
      </a:accent4>
      <a:accent5>
        <a:srgbClr val="3DC29C"/>
      </a:accent5>
      <a:accent6>
        <a:srgbClr val="2FBD5A"/>
      </a:accent6>
      <a:hlink>
        <a:srgbClr val="339B8F"/>
      </a:hlink>
      <a:folHlink>
        <a:srgbClr val="7F7F7F"/>
      </a:folHlink>
    </a:clrScheme>
    <a:fontScheme name="Avenir">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26</Slides>
  <Notes>0</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GradientRiseVTI</vt:lpstr>
      <vt:lpstr>Global Citizenship for Sustainability and Contemporary Approaches to Organisational Learning and Development </vt:lpstr>
      <vt:lpstr>Global citizen participation</vt:lpstr>
      <vt:lpstr>PowerPoint Presentation</vt:lpstr>
      <vt:lpstr>PowerPoint Presentation</vt:lpstr>
      <vt:lpstr>Activity- </vt:lpstr>
      <vt:lpstr>Climate Activism</vt:lpstr>
      <vt:lpstr>Human Rights Advocacy:</vt:lpstr>
      <vt:lpstr>Global Health Initiatives:</vt:lpstr>
      <vt:lpstr>Poverty and Development Programs:</vt:lpstr>
      <vt:lpstr>Education and Awareness Campaigns:</vt:lpstr>
      <vt:lpstr>Cultural Exchange and Understanding:</vt:lpstr>
      <vt:lpstr>Sustainable Living and Consumer Choices:</vt:lpstr>
      <vt:lpstr>Political and Social Campaigns:</vt:lpstr>
      <vt:lpstr>Technology and Innovation:</vt:lpstr>
      <vt:lpstr>The global learning and research context </vt:lpstr>
      <vt:lpstr>Here are key aspects of the global learning and research context:  </vt:lpstr>
      <vt:lpstr>Global Competence:</vt:lpstr>
      <vt:lpstr>Transnational Education:</vt:lpstr>
      <vt:lpstr>Global Research Agendas:</vt:lpstr>
      <vt:lpstr>Cross-Cultural Research:</vt:lpstr>
      <vt:lpstr>Funding and Support:</vt:lpstr>
      <vt:lpstr>Global Knowledge Networks:</vt:lpstr>
      <vt:lpstr>Policy and Advocacy:</vt:lpstr>
      <vt:lpstr>activity</vt:lpstr>
      <vt:lpstr>break</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160</cp:revision>
  <dcterms:created xsi:type="dcterms:W3CDTF">2024-11-11T13:19:26Z</dcterms:created>
  <dcterms:modified xsi:type="dcterms:W3CDTF">2025-11-17T08:25:59Z</dcterms:modified>
</cp:coreProperties>
</file>