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2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4"/>
    <p:sldMasterId id="2147483704" r:id="rId5"/>
  </p:sldMasterIdLst>
  <p:notesMasterIdLst>
    <p:notesMasterId r:id="rId35"/>
  </p:notesMasterIdLst>
  <p:sldIdLst>
    <p:sldId id="349" r:id="rId6"/>
    <p:sldId id="362" r:id="rId7"/>
    <p:sldId id="266" r:id="rId8"/>
    <p:sldId id="363" r:id="rId9"/>
    <p:sldId id="257" r:id="rId10"/>
    <p:sldId id="364" r:id="rId11"/>
    <p:sldId id="352" r:id="rId12"/>
    <p:sldId id="370" r:id="rId13"/>
    <p:sldId id="368" r:id="rId14"/>
    <p:sldId id="346" r:id="rId15"/>
    <p:sldId id="259" r:id="rId16"/>
    <p:sldId id="367" r:id="rId17"/>
    <p:sldId id="371" r:id="rId18"/>
    <p:sldId id="373" r:id="rId19"/>
    <p:sldId id="263" r:id="rId20"/>
    <p:sldId id="277" r:id="rId21"/>
    <p:sldId id="385" r:id="rId22"/>
    <p:sldId id="386" r:id="rId23"/>
    <p:sldId id="275" r:id="rId24"/>
    <p:sldId id="383" r:id="rId25"/>
    <p:sldId id="384" r:id="rId26"/>
    <p:sldId id="374" r:id="rId27"/>
    <p:sldId id="375" r:id="rId28"/>
    <p:sldId id="377" r:id="rId29"/>
    <p:sldId id="378" r:id="rId30"/>
    <p:sldId id="379" r:id="rId31"/>
    <p:sldId id="380" r:id="rId32"/>
    <p:sldId id="381" r:id="rId33"/>
    <p:sldId id="382" r:id="rId34"/>
  </p:sldIdLst>
  <p:sldSz cx="12192000" cy="6858000"/>
  <p:notesSz cx="6724650" cy="9774238"/>
  <p:custShowLst>
    <p:custShow name="L4 Essential skills" id="0">
      <p:sldLst/>
    </p:custShow>
  </p:custShowLst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248FB5B-9F12-44BA-A36A-98840DC53207}">
          <p14:sldIdLst>
            <p14:sldId id="349"/>
            <p14:sldId id="362"/>
            <p14:sldId id="266"/>
            <p14:sldId id="363"/>
            <p14:sldId id="257"/>
          </p14:sldIdLst>
        </p14:section>
        <p14:section name="ORL" id="{F04FD88F-4695-4BBB-AB58-BD7790903A08}">
          <p14:sldIdLst>
            <p14:sldId id="364"/>
            <p14:sldId id="352"/>
          </p14:sldIdLst>
        </p14:section>
        <p14:section name="Library Catalogue" id="{2FB07778-A5C8-4E20-8120-755B88B305D5}">
          <p14:sldIdLst>
            <p14:sldId id="370"/>
            <p14:sldId id="368"/>
            <p14:sldId id="346"/>
            <p14:sldId id="259"/>
            <p14:sldId id="367"/>
            <p14:sldId id="371"/>
            <p14:sldId id="373"/>
            <p14:sldId id="263"/>
            <p14:sldId id="277"/>
            <p14:sldId id="385"/>
            <p14:sldId id="386"/>
            <p14:sldId id="275"/>
            <p14:sldId id="383"/>
            <p14:sldId id="384"/>
            <p14:sldId id="374"/>
            <p14:sldId id="375"/>
            <p14:sldId id="377"/>
            <p14:sldId id="378"/>
            <p14:sldId id="379"/>
            <p14:sldId id="380"/>
            <p14:sldId id="381"/>
            <p14:sldId id="38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F9F9"/>
    <a:srgbClr val="007F7C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2B3E75-39B3-422D-892C-7D4A642086B4}" v="1" dt="2023-10-10T15:15:47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80773" autoAdjust="0"/>
  </p:normalViewPr>
  <p:slideViewPr>
    <p:cSldViewPr snapToGrid="0">
      <p:cViewPr varScale="1">
        <p:scale>
          <a:sx n="80" d="100"/>
          <a:sy n="80" d="100"/>
        </p:scale>
        <p:origin x="680" y="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014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9"/>
        <p:guide pos="211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968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  <a:p>
            <a:r>
              <a:rPr lang="en-GB" dirty="0"/>
              <a:t># tiles: Hwb, Moodle, LLR, Emails etc.</a:t>
            </a:r>
          </a:p>
          <a:p>
            <a:endParaRPr lang="en-GB" dirty="0"/>
          </a:p>
          <a:p>
            <a:r>
              <a:rPr lang="en-GB" dirty="0"/>
              <a:t>##Hwb – few tiles – how to sign in, </a:t>
            </a:r>
            <a:r>
              <a:rPr lang="en-GB" dirty="0" err="1"/>
              <a:t>moodle</a:t>
            </a:r>
            <a:r>
              <a:rPr lang="en-GB" dirty="0"/>
              <a:t> (your courses) library, Digital ID (you can upload your photo, use this for borrowing in the library. If you need a physical card, you will have to go to IT asking to print one out)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232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4395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Demo:</a:t>
            </a:r>
          </a:p>
          <a:p>
            <a:endParaRPr lang="en-GB" dirty="0"/>
          </a:p>
          <a:p>
            <a:r>
              <a:rPr lang="en-GB" dirty="0"/>
              <a:t>#search bar and second line of ribbons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859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071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707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0501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830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5438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1508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Searching for ---</a:t>
            </a:r>
          </a:p>
          <a:p>
            <a:endParaRPr lang="en-GB" dirty="0"/>
          </a:p>
          <a:p>
            <a:r>
              <a:rPr lang="en-GB"/>
              <a:t>Study skills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154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now going to look at finding journal articles.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Articles from scholarly or academic journals are an important type of publication which you will be reading a lot of while studying history. 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are articles which often focus on a specific area of research published in journals for a specialist or academic audience, so they are quite different to articles you will find in a general magazine or website.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 is a reference to a journal article.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can tell it refers to a journal article because it includes details – a number and a date – about which volume of the journal comes from.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also includes two titles.  The title of the article, and the title of the journal from which it comes.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Recognising this is important as it will determine how we go about searching for this article.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## pointing out the detail part, ‘view online’ part – database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hoster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availability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###filter use on journal articles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554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4203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 </a:t>
            </a:r>
            <a:r>
              <a:rPr lang="en-GB" dirty="0" err="1"/>
              <a:t>Ebsco</a:t>
            </a:r>
            <a:r>
              <a:rPr lang="en-GB" dirty="0"/>
              <a:t>, using ‘business source complete’</a:t>
            </a:r>
          </a:p>
          <a:p>
            <a:endParaRPr lang="en-GB" dirty="0"/>
          </a:p>
          <a:p>
            <a:r>
              <a:rPr lang="en-GB" dirty="0"/>
              <a:t>Searching for Leadership development</a:t>
            </a:r>
          </a:p>
          <a:p>
            <a:r>
              <a:rPr lang="en-GB" dirty="0"/>
              <a:t># leadership development</a:t>
            </a:r>
          </a:p>
          <a:p>
            <a:r>
              <a:rPr lang="en-GB" dirty="0"/>
              <a:t>OR work-based learning or learning at work or work based learning (21,000) hits</a:t>
            </a:r>
          </a:p>
          <a:p>
            <a:endParaRPr lang="en-GB" dirty="0"/>
          </a:p>
          <a:p>
            <a:r>
              <a:rPr lang="en-GB" dirty="0"/>
              <a:t>## ADD---</a:t>
            </a:r>
          </a:p>
          <a:p>
            <a:r>
              <a:rPr lang="en-GB" dirty="0"/>
              <a:t>“ leadership development”</a:t>
            </a:r>
          </a:p>
          <a:p>
            <a:r>
              <a:rPr lang="en-GB" dirty="0"/>
              <a:t>AND problem solving</a:t>
            </a:r>
          </a:p>
          <a:p>
            <a:endParaRPr lang="en-GB" dirty="0"/>
          </a:p>
          <a:p>
            <a:r>
              <a:rPr lang="en-GB" dirty="0"/>
              <a:t>### ADD---</a:t>
            </a:r>
          </a:p>
          <a:p>
            <a:r>
              <a:rPr lang="en-GB" dirty="0"/>
              <a:t>NOT </a:t>
            </a:r>
            <a:r>
              <a:rPr lang="en-GB" dirty="0" err="1"/>
              <a:t>usa</a:t>
            </a:r>
            <a:r>
              <a:rPr lang="en-GB" dirty="0"/>
              <a:t>…</a:t>
            </a:r>
          </a:p>
          <a:p>
            <a:endParaRPr lang="en-GB" dirty="0"/>
          </a:p>
          <a:p>
            <a:r>
              <a:rPr lang="en-GB" dirty="0"/>
              <a:t>#### ADD with search history</a:t>
            </a:r>
          </a:p>
          <a:p>
            <a:r>
              <a:rPr lang="en-GB" dirty="0"/>
              <a:t>continuing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082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706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9110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‘</a:t>
            </a:r>
            <a:r>
              <a:rPr lang="en-GB" dirty="0" err="1"/>
              <a:t>libkey</a:t>
            </a:r>
            <a:r>
              <a:rPr lang="en-GB" dirty="0"/>
              <a:t> nomad’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AF4E01-A790-409B-A227-CE0D115C7E7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9634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9913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581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5223D-5B8D-CA26-85E4-BEF93BF9B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F9F64-2B04-3E58-0CCD-5DAC22D425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33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238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706" r:id="rId2"/>
    <p:sldLayoutId id="2147483658" r:id="rId3"/>
    <p:sldLayoutId id="2147483652" r:id="rId4"/>
    <p:sldLayoutId id="2147483673" r:id="rId5"/>
    <p:sldLayoutId id="2147483653" r:id="rId6"/>
    <p:sldLayoutId id="2147483708" r:id="rId7"/>
    <p:sldLayoutId id="2147483674" r:id="rId8"/>
    <p:sldLayoutId id="2147483651" r:id="rId9"/>
    <p:sldLayoutId id="2147483654" r:id="rId10"/>
    <p:sldLayoutId id="2147483655" r:id="rId11"/>
    <p:sldLayoutId id="2147483675" r:id="rId12"/>
    <p:sldLayoutId id="214748370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4" Type="http://schemas.openxmlformats.org/officeDocument/2006/relationships/hyperlink" Target="mailto:c.davage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uwtsd.ac.uk/quick-link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moodle.uwtsd.ac.uk/" TargetMode="External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hyperlink" Target="https://librarysearch.uwtsd.ac.uk/discovery/search?vid=44WHELF_UWTSD:44WHELF_UWTSD_VU1&amp;lang=en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2WJN-U4j2_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librarysearch.uwtsd.ac.uk/discovery/search?vid=44WHELF_UWTSD:44WHELF_UWTSD_VU1&amp;lang=en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LTJygQwYV84" TargetMode="Externa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ra52dq/alma99100224559102421" TargetMode="External"/><Relationship Id="rId7" Type="http://schemas.openxmlformats.org/officeDocument/2006/relationships/hyperlink" Target="https://librarysearch.uwtsd.ac.uk/permalink/44WHELF_UWTSD/ra52dq/alma99100361956202421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librarysearch.uwtsd.ac.uk/permalink/44WHELF_UWTSD/ra52dq/alma9925262102421" TargetMode="External"/><Relationship Id="rId5" Type="http://schemas.openxmlformats.org/officeDocument/2006/relationships/hyperlink" Target="https://librarysearch.uwtsd.ac.uk/permalink/44WHELF_UWTSD/ra52dq/alma99100115361302421" TargetMode="External"/><Relationship Id="rId4" Type="http://schemas.openxmlformats.org/officeDocument/2006/relationships/hyperlink" Target="https://librarysearch.uwtsd.ac.uk/discovery/fulldisplay?docid=alma99100116160302421&amp;context=L&amp;vid=44WHELF_UWTSD:44WHELF_UWTSD_VU1&amp;lang=en&amp;search_scope=MyInst_and_CI&amp;adaptor=Local%20Search%20Engine&amp;tab=Everything&amp;query=any,contains,ebscohost%20business%20source%20complete&amp;offset=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cholar.google.com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hyperlink" Target="https://uwtsd.ac.uk/library/using-our-libraries/online-library/resources-for-research/" TargetMode="External"/><Relationship Id="rId5" Type="http://schemas.openxmlformats.org/officeDocument/2006/relationships/hyperlink" Target="https://scholar.google.com/scholar?hl=en&amp;as_sdt=0%2C5&amp;q=In-organization+ethics+power-allocation+mechanisms+and+members%E2%80%99+decision-making+behavior&amp;btnG=" TargetMode="Externa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" TargetMode="External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theconversation.com/uk/topics/hospitality-3426" TargetMode="External"/><Relationship Id="rId5" Type="http://schemas.openxmlformats.org/officeDocument/2006/relationships/image" Target="../media/image31.png"/><Relationship Id="rId4" Type="http://schemas.openxmlformats.org/officeDocument/2006/relationships/hyperlink" Target="https://uwtsd.ac.uk/library/student-essentials/getting-started-guides/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helf-uwtsd.alma.exlibrisgroup.com/leganto/public/44WHELF_UWTSD/lists/7517844970002421?auth=SAML" TargetMode="External"/><Relationship Id="rId3" Type="http://schemas.openxmlformats.org/officeDocument/2006/relationships/image" Target="../media/image45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permalink/44WHELF_UWTSD/1pbrh66/alma991003177314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uwtsd.ac.uk/library/infoskills/" TargetMode="External"/><Relationship Id="rId3" Type="http://schemas.openxmlformats.org/officeDocument/2006/relationships/hyperlink" Target="mailto:library@uwtsd.ac.uk" TargetMode="External"/><Relationship Id="rId7" Type="http://schemas.openxmlformats.org/officeDocument/2006/relationships/hyperlink" Target="mailto:jessica.hill@uwtsd.ac.uk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hyperlink" Target="mailto:c.davage@uwtsd.ac.uk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" TargetMode="External"/><Relationship Id="rId7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helf-uwtsd.leganto.exlibrisgroup.com/leganto/readinglist/searchlists" TargetMode="Externa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uwtsd.ac.uk/library/infoskills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c.davag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stack of books&#10;&#10;Description automatically generated with medium confidence">
            <a:extLst>
              <a:ext uri="{FF2B5EF4-FFF2-40B4-BE49-F238E27FC236}">
                <a16:creationId xmlns:a16="http://schemas.microsoft.com/office/drawing/2014/main" id="{1E382AB7-E107-5DDF-38C9-FE9A28B0CFE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1" r="18221"/>
          <a:stretch>
            <a:fillRect/>
          </a:stretch>
        </p:blipFill>
        <p:spPr>
          <a:xfrm>
            <a:off x="-6350" y="0"/>
            <a:ext cx="6102350" cy="6858000"/>
          </a:xfr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Connie Davage</a:t>
            </a:r>
          </a:p>
          <a:p>
            <a:r>
              <a:rPr lang="en-GB" dirty="0">
                <a:hlinkClick r:id="rId4"/>
              </a:rPr>
              <a:t>c.davage@uwtsd.ac.uk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"/>
              </a:rPr>
              <a:t>Introduction to the Library</a:t>
            </a:r>
            <a:br>
              <a:rPr lang="en-GB" dirty="0">
                <a:latin typeface="Calibri "/>
              </a:rPr>
            </a:br>
            <a:r>
              <a:rPr lang="en-GB" sz="2800" dirty="0">
                <a:latin typeface="Calibri "/>
              </a:rPr>
              <a:t>Essential Skills</a:t>
            </a:r>
            <a:br>
              <a:rPr lang="en-GB" sz="2800" dirty="0">
                <a:latin typeface="Calibri "/>
              </a:rPr>
            </a:b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2076" y="-1716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aims of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94161" y="1613119"/>
            <a:ext cx="11427083" cy="1182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aim of today's session is to consider the importance of academic information and to demonstrate how to find and manage it using library resources.</a:t>
            </a:r>
          </a:p>
          <a:p>
            <a:pPr marL="0" indent="0">
              <a:buNone/>
            </a:pPr>
            <a:endParaRPr lang="en-GB" sz="24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sz="24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391734" y="2874206"/>
            <a:ext cx="11186981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 Light"/>
              </a:rPr>
              <a:t>We will consider:</a:t>
            </a:r>
          </a:p>
          <a:p>
            <a:endParaRPr lang="en-GB" sz="2600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How to evaluate information.</a:t>
            </a:r>
            <a:endParaRPr lang="en-GB" dirty="0"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Where to begin searching for academic information.</a:t>
            </a: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Online resource lists.</a:t>
            </a:r>
            <a:endParaRPr lang="en-GB" sz="2600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How to search for, save and manage information using the library catalogue.</a:t>
            </a: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How to find your way around the library web pages – and where to find help.</a:t>
            </a:r>
          </a:p>
        </p:txBody>
      </p:sp>
    </p:spTree>
    <p:extLst>
      <p:ext uri="{BB962C8B-B14F-4D97-AF65-F5344CB8AC3E}">
        <p14:creationId xmlns:p14="http://schemas.microsoft.com/office/powerpoint/2010/main" val="3917680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DD6C2D7-292D-5B3A-D781-D145D73F826A}"/>
              </a:ext>
            </a:extLst>
          </p:cNvPr>
          <p:cNvSpPr txBox="1">
            <a:spLocks/>
          </p:cNvSpPr>
          <p:nvPr/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Access to the Library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29D5E5B-117F-E8BC-196A-13A14967B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6200"/>
            <a:ext cx="10540032" cy="50610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2873F20-DCBA-E4AB-7472-84A1B8B29E59}"/>
              </a:ext>
            </a:extLst>
          </p:cNvPr>
          <p:cNvSpPr txBox="1"/>
          <p:nvPr/>
        </p:nvSpPr>
        <p:spPr>
          <a:xfrm>
            <a:off x="10452410" y="5601800"/>
            <a:ext cx="17395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linkClick r:id="rId4"/>
              </a:rPr>
              <a:t>Quick Links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548440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E17FC-5E94-B958-99E9-6780D998D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Moodle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5D1B96-0AD4-1A54-6EC9-577AE6879D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6200"/>
            <a:ext cx="10015806" cy="47409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78DCBB-342A-2B32-7513-9E957B37587B}"/>
              </a:ext>
            </a:extLst>
          </p:cNvPr>
          <p:cNvSpPr txBox="1"/>
          <p:nvPr/>
        </p:nvSpPr>
        <p:spPr>
          <a:xfrm>
            <a:off x="10015806" y="5408341"/>
            <a:ext cx="2094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UWTSD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719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FF177F-CD07-B9BB-287E-36DBCA58E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library webpage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C8121B1-2107-AAEF-B885-A0ACE24A2A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7611" y="3934649"/>
            <a:ext cx="4263483" cy="223120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BBC980A-6AC2-F4D6-7908-6E4FC8714D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2018" y="4373970"/>
            <a:ext cx="1676634" cy="160042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260DFA2-49A7-E9B8-5028-EB8F1B5D66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9941" y="1285082"/>
            <a:ext cx="4591153" cy="278385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68C3240-3A0B-68B1-B8A5-2067493909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85" y="1449659"/>
            <a:ext cx="5219367" cy="269361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66DEEAA-3E28-266A-624E-2137A6DA63AA}"/>
              </a:ext>
            </a:extLst>
          </p:cNvPr>
          <p:cNvSpPr txBox="1"/>
          <p:nvPr/>
        </p:nvSpPr>
        <p:spPr>
          <a:xfrm>
            <a:off x="89209" y="5605061"/>
            <a:ext cx="3300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7"/>
              </a:rPr>
              <a:t>Library and Learning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55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996A-3A84-D082-6CE7-DC93BC4BB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037AC-B521-9A48-1A66-16A0201D1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7961" y="306099"/>
            <a:ext cx="10283761" cy="8536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cs typeface="Calibri Light"/>
              </a:rPr>
              <a:t>Demo</a:t>
            </a:r>
          </a:p>
        </p:txBody>
      </p:sp>
    </p:spTree>
    <p:extLst>
      <p:ext uri="{BB962C8B-B14F-4D97-AF65-F5344CB8AC3E}">
        <p14:creationId xmlns:p14="http://schemas.microsoft.com/office/powerpoint/2010/main" val="89108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D6D1E-9C11-45CF-AFC1-45C69E4A1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an Online Resource List?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3BE5A2-5254-E3A3-AFBB-6FAB9C1DEC2C}"/>
              </a:ext>
            </a:extLst>
          </p:cNvPr>
          <p:cNvSpPr txBox="1"/>
          <p:nvPr/>
        </p:nvSpPr>
        <p:spPr>
          <a:xfrm>
            <a:off x="1517360" y="5165702"/>
            <a:ext cx="176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dirty="0">
                <a:latin typeface="Calibri"/>
                <a:ea typeface="+mn-lt"/>
                <a:cs typeface="+mn-lt"/>
                <a:hlinkClick r:id="rId3"/>
              </a:rPr>
              <a:t>Moodle</a:t>
            </a:r>
            <a:endParaRPr lang="en-US" sz="3200" dirty="0">
              <a:latin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9D7CD8-F9B5-737E-D56A-5A9DBC7799CD}"/>
              </a:ext>
            </a:extLst>
          </p:cNvPr>
          <p:cNvSpPr txBox="1"/>
          <p:nvPr/>
        </p:nvSpPr>
        <p:spPr>
          <a:xfrm>
            <a:off x="7442944" y="1389099"/>
            <a:ext cx="176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dirty="0">
                <a:latin typeface="Calibri"/>
                <a:ea typeface="+mn-lt"/>
                <a:cs typeface="+mn-lt"/>
                <a:hlinkClick r:id="rId4"/>
              </a:rPr>
              <a:t>Library</a:t>
            </a:r>
            <a:endParaRPr lang="en-US" dirty="0"/>
          </a:p>
        </p:txBody>
      </p:sp>
      <p:pic>
        <p:nvPicPr>
          <p:cNvPr id="19" name="Content Placeholder 18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A3CE36A4-96EC-1F44-3AE7-B23403F3F4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4414" y="2129370"/>
            <a:ext cx="4877191" cy="1079575"/>
          </a:xfrm>
        </p:spPr>
      </p:pic>
      <p:pic>
        <p:nvPicPr>
          <p:cNvPr id="6" name="Content Placeholder 5" descr="Graphical user interface&#10;&#10;Description automatically generated">
            <a:extLst>
              <a:ext uri="{FF2B5EF4-FFF2-40B4-BE49-F238E27FC236}">
                <a16:creationId xmlns:a16="http://schemas.microsoft.com/office/drawing/2014/main" id="{54AA779F-1F16-13E7-9EF5-BFA1A37ADFF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3975" y="3758899"/>
            <a:ext cx="46038" cy="22827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1E52A2-1088-F6A6-5A45-F133665ECA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331424"/>
            <a:ext cx="6701904" cy="28653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057966-9A3A-5727-1380-B969AAE510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207" y="3401023"/>
            <a:ext cx="5474793" cy="2865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921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 dirty="0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 dirty="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 dirty="0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 dirty="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 dirty="0">
              <a:latin typeface="Arial"/>
              <a:cs typeface="Calibri Light"/>
            </a:endParaRPr>
          </a:p>
          <a:p>
            <a:pPr marL="0" indent="0">
              <a:buNone/>
            </a:pPr>
            <a:endParaRPr lang="en-GB" dirty="0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D3DA78-30CC-C9F5-4CCC-0BD24D9ED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7727" y="1769022"/>
            <a:ext cx="1352309" cy="17903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FBBA92-C7B1-E5D8-1BBC-E9609EC59A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0036" y="4298569"/>
            <a:ext cx="1457325" cy="18014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F4D2599-8AF4-9BC6-71D7-C7DAEA567B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4001" y="1792253"/>
            <a:ext cx="1362247" cy="1790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466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65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Searching for academic information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215890" y="1449880"/>
            <a:ext cx="5334518" cy="23111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solidFill>
                  <a:srgbClr val="FF0000"/>
                </a:solidFill>
                <a:latin typeface="Calibri "/>
                <a:cs typeface="Calibri"/>
              </a:rPr>
              <a:t>Library resources</a:t>
            </a:r>
            <a:endParaRPr lang="en-US" sz="2600" dirty="0">
              <a:solidFill>
                <a:srgbClr val="FF0000"/>
              </a:solidFill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 "/>
                <a:cs typeface="Calibri"/>
              </a:rPr>
              <a:t>Good print resources, but most information now available online, 24/7. Subscribed, up-to-date, academically credible content, in your subject area. </a:t>
            </a:r>
            <a:r>
              <a:rPr lang="en-GB" sz="2600" dirty="0">
                <a:solidFill>
                  <a:schemeClr val="accent1"/>
                </a:solidFill>
                <a:latin typeface="Calibri "/>
                <a:cs typeface="Calibri"/>
              </a:rPr>
              <a:t>Explore and build here.</a:t>
            </a:r>
            <a:endParaRPr lang="en-GB" sz="2600" dirty="0">
              <a:solidFill>
                <a:schemeClr val="accent1"/>
              </a:solidFill>
              <a:latin typeface="Calibri "/>
              <a:ea typeface="+mn-lt"/>
              <a:cs typeface="Calibri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22786" y="1449880"/>
            <a:ext cx="5453326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latin typeface="Calibri "/>
                <a:cs typeface="Calibri"/>
              </a:rPr>
              <a:t>Online Resource Lists</a:t>
            </a:r>
            <a:endParaRPr lang="en-US" sz="2600" dirty="0">
              <a:solidFill>
                <a:srgbClr val="FF0000"/>
              </a:solidFill>
              <a:latin typeface="Calibri "/>
              <a:cs typeface="Calibri Light"/>
            </a:endParaRPr>
          </a:p>
          <a:p>
            <a:r>
              <a:rPr lang="en-GB" sz="2600" dirty="0">
                <a:latin typeface="Calibri "/>
                <a:cs typeface="Calibri"/>
              </a:rPr>
              <a:t>Find on Moodle or library web pages. Resources</a:t>
            </a:r>
            <a:r>
              <a:rPr lang="en-GB" sz="2600" dirty="0">
                <a:latin typeface="Calibri "/>
                <a:ea typeface="+mn-lt"/>
                <a:cs typeface="Calibri"/>
              </a:rPr>
              <a:t> recommended by your lecturers, made available by the library.  Accessible by direct link. </a:t>
            </a:r>
          </a:p>
          <a:p>
            <a:r>
              <a:rPr lang="en-GB" sz="2600" dirty="0">
                <a:solidFill>
                  <a:schemeClr val="accent1"/>
                </a:solidFill>
                <a:latin typeface="Calibri "/>
                <a:ea typeface="+mn-lt"/>
                <a:cs typeface="Calibri"/>
              </a:rPr>
              <a:t>Start here.</a:t>
            </a:r>
          </a:p>
          <a:p>
            <a:pPr algn="l"/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522785" y="4109605"/>
            <a:ext cx="513310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latin typeface="Calibri"/>
                <a:cs typeface="Calibri"/>
              </a:rPr>
              <a:t>Moodle / Teams</a:t>
            </a:r>
            <a:endParaRPr lang="en-US" sz="2600" dirty="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Additional resources from lecturers may be found here. Communication with peers. </a:t>
            </a:r>
            <a:r>
              <a:rPr lang="en-GB" sz="2600" dirty="0">
                <a:solidFill>
                  <a:schemeClr val="accent1"/>
                </a:solidFill>
                <a:latin typeface="Calibri"/>
                <a:cs typeface="Calibri"/>
              </a:rPr>
              <a:t>Be aware of what is happening here.</a:t>
            </a:r>
            <a:endParaRPr lang="en-GB" sz="2600" dirty="0">
              <a:solidFill>
                <a:schemeClr val="accent1"/>
              </a:solidFill>
              <a:latin typeface="Calibri"/>
              <a:ea typeface="+mn-lt"/>
              <a:cs typeface="Calibri"/>
            </a:endParaRPr>
          </a:p>
          <a:p>
            <a:endParaRPr lang="en-GB" sz="2600" b="1" dirty="0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060786" y="4109605"/>
            <a:ext cx="6033653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latin typeface="Calibri"/>
                <a:cs typeface="Calibri"/>
              </a:rPr>
              <a:t>Google</a:t>
            </a:r>
            <a:r>
              <a:rPr lang="en-GB" sz="2600" b="1" dirty="0">
                <a:solidFill>
                  <a:srgbClr val="FF0000"/>
                </a:solidFill>
                <a:latin typeface="Calibri"/>
                <a:ea typeface="+mn-lt"/>
                <a:cs typeface="Calibri"/>
              </a:rPr>
              <a:t> and the internet</a:t>
            </a:r>
            <a:endParaRPr lang="en-US" sz="2600" dirty="0">
              <a:solidFill>
                <a:srgbClr val="FF0000"/>
              </a:solidFill>
              <a:latin typeface="Calibri"/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Evaluate. No subscribed content, little quality control, limited ability to refine. Understand what you are looking at … and what you are not looking at! </a:t>
            </a:r>
            <a:r>
              <a:rPr lang="en-GB" sz="2600" dirty="0">
                <a:solidFill>
                  <a:schemeClr val="accent1"/>
                </a:solidFill>
                <a:latin typeface="Calibri"/>
                <a:cs typeface="Calibri"/>
              </a:rPr>
              <a:t>Be wary here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7341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2742D-28B8-4B43-9B19-17951F3DB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internet…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7CE7A-EAF0-84B9-BCA6-A283AF470E2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683542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Great tool, but hundreds of thousands of results.</a:t>
            </a:r>
            <a:endParaRPr lang="en-US" dirty="0">
              <a:latin typeface="Calibri 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Few filters available to you to narrow down your results.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Can give results based on your location.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Learns from your searching habits, so gives you what it thinks you want, rather than what you really want.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Anyone can create a website.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Mis-information / satire / commercial sites are not always easily distinguishable from good informative sites. </a:t>
            </a:r>
          </a:p>
          <a:p>
            <a:endParaRPr lang="en-GB" dirty="0">
              <a:cs typeface="Calibri Light"/>
            </a:endParaRP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 descr="Empty speech bubbles">
            <a:extLst>
              <a:ext uri="{FF2B5EF4-FFF2-40B4-BE49-F238E27FC236}">
                <a16:creationId xmlns:a16="http://schemas.microsoft.com/office/drawing/2014/main" id="{CBAC8DB8-F6AD-C019-8426-C166D6750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6218" y="2485960"/>
            <a:ext cx="4197926" cy="279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14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0A08-5112-1F13-3E4F-CA5140EE5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Always evaluate the information you find!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BEDC40-D950-DABD-52AF-2C64B5C8D16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193" y="1849582"/>
            <a:ext cx="6942280" cy="335626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sz="2600" b="1" dirty="0">
                <a:latin typeface="Calibri"/>
                <a:cs typeface="Arial"/>
              </a:rPr>
              <a:t>urrency</a:t>
            </a:r>
            <a:r>
              <a:rPr lang="en-GB" sz="2600" dirty="0">
                <a:latin typeface="Calibri"/>
                <a:cs typeface="Arial"/>
              </a:rPr>
              <a:t>       Is it up-to-date?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sz="2600" b="1" dirty="0">
                <a:latin typeface="Calibri"/>
                <a:cs typeface="Arial"/>
              </a:rPr>
              <a:t>elevance</a:t>
            </a:r>
            <a:r>
              <a:rPr lang="en-GB" sz="2600" dirty="0">
                <a:latin typeface="Calibri"/>
                <a:cs typeface="Arial"/>
              </a:rPr>
              <a:t>     Who is the intended audience?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600" b="1" dirty="0">
                <a:latin typeface="Calibri"/>
                <a:cs typeface="Arial"/>
              </a:rPr>
              <a:t>uthority</a:t>
            </a:r>
            <a:r>
              <a:rPr lang="en-GB" sz="2600" dirty="0">
                <a:latin typeface="Calibri"/>
                <a:cs typeface="Arial"/>
              </a:rPr>
              <a:t>      What are the author’s credentials?</a:t>
            </a:r>
            <a:endParaRPr lang="en-GB" sz="26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600" b="1" dirty="0">
                <a:latin typeface="Calibri"/>
                <a:cs typeface="Arial"/>
              </a:rPr>
              <a:t>ccuracy</a:t>
            </a:r>
            <a:r>
              <a:rPr lang="en-GB" sz="2600" dirty="0">
                <a:latin typeface="Calibri"/>
                <a:cs typeface="Arial"/>
              </a:rPr>
              <a:t>       Can the information be verified?</a:t>
            </a:r>
            <a:endParaRPr lang="en-GB" sz="26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sz="2600" b="1" dirty="0">
                <a:latin typeface="Calibri"/>
                <a:cs typeface="Arial"/>
              </a:rPr>
              <a:t>urpose</a:t>
            </a:r>
            <a:r>
              <a:rPr lang="en-GB" sz="2600" dirty="0">
                <a:latin typeface="Calibri"/>
                <a:cs typeface="Arial"/>
              </a:rPr>
              <a:t>        Is the information objective?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5523811B-10A1-F4B9-129A-C1AEA96D53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77" r="13877"/>
          <a:stretch/>
        </p:blipFill>
        <p:spPr>
          <a:xfrm>
            <a:off x="7146879" y="1534908"/>
            <a:ext cx="4346881" cy="37881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92CE64-4A34-8F76-6E8D-2701814F6090}"/>
              </a:ext>
            </a:extLst>
          </p:cNvPr>
          <p:cNvSpPr txBox="1"/>
          <p:nvPr/>
        </p:nvSpPr>
        <p:spPr>
          <a:xfrm>
            <a:off x="923637" y="5323092"/>
            <a:ext cx="42210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4"/>
              </a:rPr>
              <a:t>The CRAAP Test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9207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C3E8F6-5B01-ABF5-D397-F6ACF44D5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</a:t>
            </a:r>
            <a:r>
              <a:rPr lang="en-GB" dirty="0" err="1"/>
              <a:t>infoskills</a:t>
            </a:r>
          </a:p>
        </p:txBody>
      </p:sp>
      <p:pic>
        <p:nvPicPr>
          <p:cNvPr id="5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8C354EFC-3A0E-794D-44A1-8F123772B80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12492" y="1711030"/>
            <a:ext cx="10795518" cy="179650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E66576-BE8D-2EA8-429A-96787A8F894E}"/>
              </a:ext>
            </a:extLst>
          </p:cNvPr>
          <p:cNvSpPr txBox="1"/>
          <p:nvPr/>
        </p:nvSpPr>
        <p:spPr>
          <a:xfrm>
            <a:off x="761998" y="3763818"/>
            <a:ext cx="153179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When you need to find out more about your subject.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D71BC2-3D87-75CA-F942-DB446FE8AFC5}"/>
              </a:ext>
            </a:extLst>
          </p:cNvPr>
          <p:cNvSpPr txBox="1"/>
          <p:nvPr/>
        </p:nvSpPr>
        <p:spPr>
          <a:xfrm>
            <a:off x="2949861" y="3763818"/>
            <a:ext cx="15664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Know where to go to find it.</a:t>
            </a:r>
            <a:endParaRPr lang="en-US">
              <a:latin typeface="Calibri 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218420-43D9-0E76-8B41-532C02996903}"/>
              </a:ext>
            </a:extLst>
          </p:cNvPr>
          <p:cNvSpPr txBox="1"/>
          <p:nvPr/>
        </p:nvSpPr>
        <p:spPr>
          <a:xfrm>
            <a:off x="5230089" y="3763818"/>
            <a:ext cx="152024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How to ensure it is good quality, academic information.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66764A-35C1-B7BE-706A-D8AD512EAC47}"/>
              </a:ext>
            </a:extLst>
          </p:cNvPr>
          <p:cNvSpPr txBox="1"/>
          <p:nvPr/>
        </p:nvSpPr>
        <p:spPr>
          <a:xfrm>
            <a:off x="7383316" y="3763817"/>
            <a:ext cx="13470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Use it critically to answer your assignment.</a:t>
            </a:r>
            <a:endParaRPr lang="en-US">
              <a:latin typeface="Calibri 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8BB806-F6F2-34B3-7603-9E51F5176E64}"/>
              </a:ext>
            </a:extLst>
          </p:cNvPr>
          <p:cNvSpPr txBox="1"/>
          <p:nvPr/>
        </p:nvSpPr>
        <p:spPr>
          <a:xfrm>
            <a:off x="9530770" y="3729181"/>
            <a:ext cx="172806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Reference it correctly to let your reader know where you had it from.</a:t>
            </a:r>
            <a:endParaRPr lang="en-US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80082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DD7BC0-0A39-6499-F4EE-AF4339F530C7}"/>
              </a:ext>
            </a:extLst>
          </p:cNvPr>
          <p:cNvSpPr txBox="1"/>
          <p:nvPr/>
        </p:nvSpPr>
        <p:spPr>
          <a:xfrm>
            <a:off x="154983" y="154983"/>
            <a:ext cx="8919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alibri "/>
              </a:rPr>
              <a:t>The library catalogue…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B4EC1E-7689-D470-D754-17288DF2F32C}"/>
              </a:ext>
            </a:extLst>
          </p:cNvPr>
          <p:cNvSpPr txBox="1"/>
          <p:nvPr/>
        </p:nvSpPr>
        <p:spPr>
          <a:xfrm>
            <a:off x="370408" y="1592263"/>
            <a:ext cx="1124247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For finding books, articles and other resources independently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                                 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09183-0CE1-45D3-71F3-69412FDBAA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486" y="2445050"/>
            <a:ext cx="11620106" cy="28206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0C2053-475A-085B-4583-5A32728C455F}"/>
              </a:ext>
            </a:extLst>
          </p:cNvPr>
          <p:cNvSpPr txBox="1"/>
          <p:nvPr/>
        </p:nvSpPr>
        <p:spPr>
          <a:xfrm>
            <a:off x="9901352" y="5749192"/>
            <a:ext cx="192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Library Catalogue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929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415D5-11EB-068C-FEE8-6143887A8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2: finding journal articles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792F12-71D7-8E7D-B16F-F5F971C8B58B}"/>
              </a:ext>
            </a:extLst>
          </p:cNvPr>
          <p:cNvSpPr txBox="1"/>
          <p:nvPr/>
        </p:nvSpPr>
        <p:spPr>
          <a:xfrm>
            <a:off x="345440" y="1592263"/>
            <a:ext cx="1150112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Pang, Y.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et al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(2012)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‘In-organization ethics power-allocation mechanisms and members’ decision-making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’. </a:t>
            </a:r>
            <a:r>
              <a:rPr lang="en-GB" sz="2400" i="1" dirty="0" err="1">
                <a:latin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Sciences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12(1), pp.6-22.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Volume or issue number: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Volume 12, issue 1, (2021)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Two titles: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‘In-organization ethics power-allocation mechanisms and members’ decision-making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’  -- title of article</a:t>
            </a:r>
          </a:p>
          <a:p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Sciences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title of journal</a:t>
            </a:r>
          </a:p>
        </p:txBody>
      </p:sp>
    </p:spTree>
    <p:extLst>
      <p:ext uri="{BB962C8B-B14F-4D97-AF65-F5344CB8AC3E}">
        <p14:creationId xmlns:p14="http://schemas.microsoft.com/office/powerpoint/2010/main" val="351201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83281" y="1945148"/>
            <a:ext cx="5568257" cy="4258530"/>
          </a:xfrm>
        </p:spPr>
        <p:txBody>
          <a:bodyPr/>
          <a:lstStyle/>
          <a:p>
            <a:r>
              <a:rPr lang="en-GB" dirty="0"/>
              <a:t>Not the same as a magazine article!</a:t>
            </a:r>
          </a:p>
          <a:p>
            <a:r>
              <a:rPr lang="en-GB" dirty="0"/>
              <a:t>Research focused</a:t>
            </a:r>
          </a:p>
          <a:p>
            <a:r>
              <a:rPr lang="en-GB" dirty="0"/>
              <a:t>Written by experts, for experts</a:t>
            </a:r>
          </a:p>
          <a:p>
            <a:r>
              <a:rPr lang="en-GB" dirty="0"/>
              <a:t>Aim to present, scrutinise and discuss research findings</a:t>
            </a:r>
          </a:p>
          <a:p>
            <a:r>
              <a:rPr lang="en-GB" dirty="0"/>
              <a:t>Published in ‘periodicals’</a:t>
            </a:r>
          </a:p>
          <a:p>
            <a:r>
              <a:rPr lang="en-GB" dirty="0"/>
              <a:t>Emphasis on subject specialism</a:t>
            </a:r>
          </a:p>
          <a:p>
            <a:r>
              <a:rPr lang="en-GB" dirty="0"/>
              <a:t>Often subject to ‘peer review’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scholarly journal article?</a:t>
            </a:r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8" r="1037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1550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Scrutiny by experts</a:t>
            </a:r>
          </a:p>
          <a:p>
            <a:r>
              <a:rPr lang="en-GB" dirty="0"/>
              <a:t>Original research</a:t>
            </a:r>
          </a:p>
          <a:p>
            <a:r>
              <a:rPr lang="en-GB" dirty="0"/>
              <a:t>Quality</a:t>
            </a:r>
          </a:p>
          <a:p>
            <a:r>
              <a:rPr lang="en-GB" dirty="0"/>
              <a:t>Credibility</a:t>
            </a:r>
          </a:p>
          <a:p>
            <a:r>
              <a:rPr lang="en-GB" dirty="0"/>
              <a:t>Accuracy</a:t>
            </a:r>
          </a:p>
          <a:p>
            <a:r>
              <a:rPr lang="en-GB" dirty="0"/>
              <a:t>Valid findings</a:t>
            </a:r>
          </a:p>
          <a:p>
            <a:r>
              <a:rPr lang="en-GB" dirty="0"/>
              <a:t>Accepted, revised, or rejected</a:t>
            </a:r>
          </a:p>
          <a:p>
            <a:r>
              <a:rPr lang="en-GB" dirty="0"/>
              <a:t>Most reliable academic source available!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Peer Review?</a:t>
            </a:r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0" b="3120"/>
          <a:stretch>
            <a:fillRect/>
          </a:stretch>
        </p:blipFill>
        <p:spPr>
          <a:xfrm>
            <a:off x="6094175" y="1460265"/>
            <a:ext cx="5399585" cy="4705586"/>
          </a:xfrm>
        </p:spPr>
      </p:pic>
    </p:spTree>
    <p:extLst>
      <p:ext uri="{BB962C8B-B14F-4D97-AF65-F5344CB8AC3E}">
        <p14:creationId xmlns:p14="http://schemas.microsoft.com/office/powerpoint/2010/main" val="218278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7CD2-E400-5BDB-4155-5D790438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Combine your keywords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9C0F7D-F4FF-8C2F-190A-22E4B230DB72}"/>
              </a:ext>
            </a:extLst>
          </p:cNvPr>
          <p:cNvSpPr txBox="1"/>
          <p:nvPr/>
        </p:nvSpPr>
        <p:spPr>
          <a:xfrm>
            <a:off x="698242" y="1888067"/>
            <a:ext cx="1079551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Broaden or narrow your search and maximise the chances of getting relevant results by using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Boolean operators ( AND, OR, NOT)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Quotation marks “   “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Asterisk symbol *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hlinkClick r:id="rId2"/>
              </a:rPr>
              <a:t>https://youtu.be/LTJygQwYV84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2119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348AC-DF17-3EE2-1BC4-8CD6A6F32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787B1-E39D-5C50-ECCE-A074B1640F1D}"/>
              </a:ext>
            </a:extLst>
          </p:cNvPr>
          <p:cNvSpPr txBox="1"/>
          <p:nvPr/>
        </p:nvSpPr>
        <p:spPr>
          <a:xfrm>
            <a:off x="698242" y="1869141"/>
            <a:ext cx="87819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Using EBSCOhost</a:t>
            </a:r>
          </a:p>
        </p:txBody>
      </p:sp>
    </p:spTree>
    <p:extLst>
      <p:ext uri="{BB962C8B-B14F-4D97-AF65-F5344CB8AC3E}">
        <p14:creationId xmlns:p14="http://schemas.microsoft.com/office/powerpoint/2010/main" val="821313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FE0A-3CE3-4166-9A1D-D0A99B5E0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4710793" cy="4565650"/>
          </a:xfrm>
        </p:spPr>
        <p:txBody>
          <a:bodyPr>
            <a:normAutofit fontScale="925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Search or browse the databases relevant to your institute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Allows a more focused search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Combats information overload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Create your own login to save to personal folders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Drill deeper into your topic</a:t>
            </a:r>
          </a:p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8CF1-5FA2-478A-BC29-3B362823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Specialist Databases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534166-4048-4944-A48F-7C5DB6A0BE9E}"/>
              </a:ext>
            </a:extLst>
          </p:cNvPr>
          <p:cNvSpPr txBox="1"/>
          <p:nvPr/>
        </p:nvSpPr>
        <p:spPr>
          <a:xfrm>
            <a:off x="6616905" y="2482642"/>
            <a:ext cx="545778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3"/>
              </a:rPr>
              <a:t>ProQuest Central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4"/>
              </a:rPr>
              <a:t>EBSCOhost</a:t>
            </a:r>
            <a:r>
              <a:rPr lang="en-GB" sz="2200" dirty="0">
                <a:latin typeface="Arial"/>
                <a:cs typeface="Arial"/>
                <a:hlinkClick r:id="rId5"/>
              </a:rPr>
              <a:t> (Business Source Complete)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5"/>
              </a:rPr>
              <a:t>JSTOR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 err="1">
                <a:latin typeface="Arial"/>
                <a:cs typeface="Arial"/>
                <a:hlinkClick r:id="rId6"/>
              </a:rPr>
              <a:t>Newsbank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  <a:hlinkClick r:id="rId7"/>
              </a:rPr>
              <a:t>Box of Broadcasts</a:t>
            </a:r>
          </a:p>
          <a:p>
            <a:pPr marL="342900" indent="-342900">
              <a:buFont typeface="Arial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839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Linking Google Scholar </a:t>
            </a:r>
            <a:endParaRPr lang="en-US" sz="3600" dirty="0">
              <a:ea typeface="+mj-lt"/>
              <a:cs typeface="+mj-lt"/>
            </a:endParaRPr>
          </a:p>
          <a:p>
            <a:endParaRPr lang="en-US" sz="3600" b="1" kern="1200" dirty="0">
              <a:latin typeface="+mj-lt"/>
              <a:cs typeface="Calibri Ligh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153122" y="1713491"/>
            <a:ext cx="7776574" cy="393858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3909" y="2279218"/>
            <a:ext cx="4504892" cy="38688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Search for Google Scholar</a:t>
            </a:r>
            <a:endParaRPr lang="en-US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on site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on 3 lines (top left of page)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Choose settings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library links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Type in UW Trinity 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search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Tick the box with View it @ UWTSD</a:t>
            </a:r>
            <a:endParaRPr lang="en-US" sz="200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Save</a:t>
            </a:r>
            <a:endParaRPr lang="en-US" sz="2000">
              <a:latin typeface="Calibri"/>
              <a:cs typeface="Calibri"/>
            </a:endParaRPr>
          </a:p>
          <a:p>
            <a:endParaRPr lang="en-US" sz="2000"/>
          </a:p>
          <a:p>
            <a:endParaRPr lang="en-US" sz="2000"/>
          </a:p>
          <a:p>
            <a:pPr marL="0"/>
            <a:endParaRPr lang="en-US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282862" y="1581727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solidFill>
                  <a:srgbClr val="0070C0"/>
                </a:solidFill>
                <a:latin typeface="Calibri Light"/>
                <a:hlinkClick r:id="rId4"/>
              </a:rPr>
              <a:t>G</a:t>
            </a:r>
            <a:r>
              <a:rPr lang="en-GB" sz="2400" b="1" dirty="0">
                <a:solidFill>
                  <a:srgbClr val="FF0000"/>
                </a:solidFill>
                <a:latin typeface="Calibri Light"/>
                <a:hlinkClick r:id="rId4"/>
              </a:rPr>
              <a:t>o</a:t>
            </a:r>
            <a:r>
              <a:rPr lang="en-GB" sz="2400" b="1" dirty="0">
                <a:solidFill>
                  <a:srgbClr val="FFC000"/>
                </a:solidFill>
                <a:latin typeface="Calibri Light"/>
                <a:hlinkClick r:id="rId4"/>
              </a:rPr>
              <a:t>o</a:t>
            </a:r>
            <a:r>
              <a:rPr lang="en-GB" sz="2400" b="1" dirty="0">
                <a:solidFill>
                  <a:srgbClr val="0070C0"/>
                </a:solidFill>
                <a:latin typeface="Calibri Light"/>
                <a:hlinkClick r:id="rId4"/>
              </a:rPr>
              <a:t>g</a:t>
            </a:r>
            <a:r>
              <a:rPr lang="en-GB" sz="2400" b="1" dirty="0">
                <a:solidFill>
                  <a:srgbClr val="00B050"/>
                </a:solidFill>
                <a:latin typeface="Calibri Light"/>
                <a:hlinkClick r:id="rId4"/>
              </a:rPr>
              <a:t>l</a:t>
            </a:r>
            <a:r>
              <a:rPr lang="en-GB" sz="2400" b="1" dirty="0">
                <a:solidFill>
                  <a:srgbClr val="FF0000"/>
                </a:solidFill>
                <a:latin typeface="Calibri Light"/>
                <a:hlinkClick r:id="rId4"/>
              </a:rPr>
              <a:t>e</a:t>
            </a:r>
            <a:r>
              <a:rPr lang="en-GB" sz="2400" b="1" dirty="0">
                <a:latin typeface="Calibri Light"/>
                <a:hlinkClick r:id="rId4"/>
              </a:rPr>
              <a:t> </a:t>
            </a:r>
            <a:r>
              <a:rPr lang="en-GB" sz="2400" b="1" dirty="0">
                <a:solidFill>
                  <a:srgbClr val="7F7F7F"/>
                </a:solidFill>
                <a:latin typeface="Calibri Light"/>
                <a:hlinkClick r:id="rId4"/>
              </a:rPr>
              <a:t>Scholar </a:t>
            </a:r>
            <a:r>
              <a:rPr lang="en-GB" sz="2400" dirty="0">
                <a:latin typeface="Calibri Light"/>
                <a:ea typeface="Calibri Light"/>
                <a:cs typeface="Calibri Light"/>
              </a:rPr>
              <a:t>​</a:t>
            </a:r>
            <a:endParaRPr lang="en-GB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370933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2BE7-AE44-466B-8880-26489B027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82" y="278938"/>
            <a:ext cx="10795518" cy="10039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/>
              <a:t>What 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about</a:t>
            </a:r>
            <a:r>
              <a:rPr lang="en-US" sz="3400" dirty="0"/>
              <a:t> Google Scholar?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C272C0-F6DB-4CBA-81D0-8CE9F9660B5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29466" y="1479885"/>
            <a:ext cx="11341166" cy="2247226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Google Scholar: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Indexes academic content (provides some links to full text material)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If you are on the university network, it will link to UWTSD library holdings (‘View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it@UWTSD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Library’)</a:t>
            </a: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No filter for peer-reviewed material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Only Google knows full list of content indexed</a:t>
            </a:r>
          </a:p>
          <a:p>
            <a:endParaRPr lang="en-US" sz="1800" dirty="0"/>
          </a:p>
          <a:p>
            <a:pPr marL="0"/>
            <a:endParaRPr lang="en-US" sz="18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77D29A-DE29-CBFA-1004-9844D9029E3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21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2126BA-B9D5-E155-7E35-A9196B12A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526" y="4143508"/>
            <a:ext cx="7414239" cy="20426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B5A77F7-FCCA-81CA-4AF7-9C173721F926}"/>
              </a:ext>
            </a:extLst>
          </p:cNvPr>
          <p:cNvSpPr txBox="1"/>
          <p:nvPr/>
        </p:nvSpPr>
        <p:spPr>
          <a:xfrm>
            <a:off x="9448800" y="5008783"/>
            <a:ext cx="29477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Google Scholar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LibKey Nomad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006963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should I use the library resources?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2370" y="2825049"/>
            <a:ext cx="3452938" cy="296566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  <a:endParaRPr lang="en-US"/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Visual media, e.g. videos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252813" y="2663412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Conference proceedings</a:t>
            </a:r>
            <a:endParaRPr lang="en-US">
              <a:latin typeface="Arial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Technical standards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Legal information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Statistical data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9376CA35-A85B-B440-8706-D67DBBAD27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4226692" y="2579959"/>
            <a:ext cx="3075064" cy="34558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74012F-3A61-0E18-5FE3-18ED0356C166}"/>
              </a:ext>
            </a:extLst>
          </p:cNvPr>
          <p:cNvSpPr txBox="1"/>
          <p:nvPr/>
        </p:nvSpPr>
        <p:spPr>
          <a:xfrm>
            <a:off x="369454" y="1304636"/>
            <a:ext cx="9648247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Calibri "/>
              <a:cs typeface="Calibri Light"/>
            </a:endParaRPr>
          </a:p>
          <a:p>
            <a:r>
              <a:rPr lang="en-GB" sz="3200">
                <a:latin typeface="Calibri "/>
                <a:cs typeface="Calibri Light"/>
              </a:rPr>
              <a:t>The library provides </a:t>
            </a:r>
            <a:r>
              <a:rPr lang="en-GB" sz="4000" b="1">
                <a:latin typeface="Calibri "/>
                <a:cs typeface="Calibri Light"/>
              </a:rPr>
              <a:t>FREE</a:t>
            </a:r>
            <a:r>
              <a:rPr lang="en-GB" sz="3200">
                <a:latin typeface="Calibri "/>
                <a:cs typeface="Calibri Light"/>
              </a:rPr>
              <a:t> access to...</a:t>
            </a:r>
            <a:endParaRPr lang="en-GB" sz="320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327361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709" y="1865748"/>
            <a:ext cx="6282392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Check loan information, make requests.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Save favourite resources.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Find help with referencing, export to RefWorks.</a:t>
            </a:r>
            <a:endParaRPr lang="en-US" sz="2600" dirty="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200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pic>
        <p:nvPicPr>
          <p:cNvPr id="6" name="Picture 7" descr="A sign on a cloudy day&#10;&#10;Description automatically generated">
            <a:extLst>
              <a:ext uri="{FF2B5EF4-FFF2-40B4-BE49-F238E27FC236}">
                <a16:creationId xmlns:a16="http://schemas.microsoft.com/office/drawing/2014/main" id="{D8519412-5DCC-4AE5-8C81-8211EAC223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259" r="-2" b="-2"/>
          <a:stretch/>
        </p:blipFill>
        <p:spPr>
          <a:xfrm>
            <a:off x="7196225" y="1863547"/>
            <a:ext cx="4747796" cy="4123492"/>
          </a:xfrm>
          <a:noFill/>
        </p:spPr>
      </p:pic>
    </p:spTree>
    <p:extLst>
      <p:ext uri="{BB962C8B-B14F-4D97-AF65-F5344CB8AC3E}">
        <p14:creationId xmlns:p14="http://schemas.microsoft.com/office/powerpoint/2010/main" val="32665137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B0509D33-F306-47AA-8215-8C0174746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493" y="1711325"/>
            <a:ext cx="5253297" cy="494722"/>
          </a:xfrm>
        </p:spPr>
        <p:txBody>
          <a:bodyPr>
            <a:normAutofit fontScale="92500"/>
          </a:bodyPr>
          <a:lstStyle/>
          <a:p>
            <a:r>
              <a:rPr lang="en-US">
                <a:cs typeface="Calibri Light"/>
                <a:hlinkClick r:id="rId3"/>
              </a:rPr>
              <a:t>Student Essentials</a:t>
            </a:r>
            <a:r>
              <a:rPr lang="en-US">
                <a:cs typeface="Calibri Light"/>
              </a:rPr>
              <a:t> &gt; </a:t>
            </a:r>
            <a:r>
              <a:rPr lang="en-US">
                <a:cs typeface="Calibri Light"/>
                <a:hlinkClick r:id="rId4"/>
              </a:rPr>
              <a:t>Getting Started Guides</a:t>
            </a:r>
            <a:endParaRPr lang="en-US"/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F890D944-75AD-4FAA-B7EC-58EC0E7E9E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493" y="2849994"/>
            <a:ext cx="5609761" cy="2747297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87D26-B4EB-4F73-A9CF-96A253B50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Other Sources of Information</a:t>
            </a:r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4970E7F8-F118-425B-8369-7222276F4127}"/>
              </a:ext>
            </a:extLst>
          </p:cNvPr>
          <p:cNvSpPr txBox="1">
            <a:spLocks/>
          </p:cNvSpPr>
          <p:nvPr/>
        </p:nvSpPr>
        <p:spPr>
          <a:xfrm>
            <a:off x="8121393" y="1712913"/>
            <a:ext cx="3856297" cy="447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cs typeface="Calibri Light"/>
                <a:hlinkClick r:id="rId6"/>
              </a:rPr>
              <a:t>The Conversation</a:t>
            </a:r>
            <a:endParaRPr lang="en-US">
              <a:hlinkClick r:id="rId6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97BCAF-4FAC-D972-129A-0F431B218B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599714" y="3897086"/>
            <a:ext cx="1306286" cy="80090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E67AA1-E2C0-0E69-73B9-44C309D494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8498" y="2603716"/>
            <a:ext cx="5463381" cy="331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6902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Explore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473205" y="1713508"/>
            <a:ext cx="2085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Make notes, Use critical thinking and apply academic integrity to my work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763991" y="5382492"/>
            <a:ext cx="22582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Original ideas built on attributed sources  </a:t>
            </a:r>
          </a:p>
        </p:txBody>
      </p:sp>
    </p:spTree>
    <p:extLst>
      <p:ext uri="{BB962C8B-B14F-4D97-AF65-F5344CB8AC3E}">
        <p14:creationId xmlns:p14="http://schemas.microsoft.com/office/powerpoint/2010/main" val="184720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 Study Skills 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243640" y="1415910"/>
            <a:ext cx="9636643" cy="359974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544945" y="5176116"/>
            <a:ext cx="1520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4"/>
              </a:rPr>
              <a:t>Critical Thinking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2680854" y="5216524"/>
            <a:ext cx="229870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5"/>
              </a:rPr>
              <a:t>Use Reading In Your Essays</a:t>
            </a:r>
            <a:endParaRPr lang="en-US" sz="24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5424342" y="5217967"/>
            <a:ext cx="1647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6"/>
              </a:rPr>
              <a:t>Cite Them Right</a:t>
            </a:r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7692302" y="5216524"/>
            <a:ext cx="201295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7"/>
              </a:rPr>
              <a:t>Write Better Essays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08467C-77A2-4C20-0362-8AF77B273019}"/>
              </a:ext>
            </a:extLst>
          </p:cNvPr>
          <p:cNvSpPr txBox="1"/>
          <p:nvPr/>
        </p:nvSpPr>
        <p:spPr>
          <a:xfrm>
            <a:off x="10081490" y="2092037"/>
            <a:ext cx="195810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Calibri"/>
              </a:rPr>
              <a:t>N.B. </a:t>
            </a:r>
          </a:p>
          <a:p>
            <a:r>
              <a:rPr lang="en-GB" sz="2000">
                <a:latin typeface="Arial"/>
                <a:cs typeface="Calibri"/>
              </a:rPr>
              <a:t>Check out our </a:t>
            </a:r>
            <a:r>
              <a:rPr lang="en-GB" sz="2000">
                <a:latin typeface="Arial"/>
                <a:cs typeface="Calibri"/>
                <a:hlinkClick r:id="rId8"/>
              </a:rPr>
              <a:t>Studyskills and reference resource list</a:t>
            </a:r>
            <a:r>
              <a:rPr lang="en-GB" sz="2000">
                <a:latin typeface="Arial"/>
                <a:cs typeface="Calibri"/>
              </a:rPr>
              <a:t> for further titles and support</a:t>
            </a:r>
          </a:p>
        </p:txBody>
      </p:sp>
    </p:spTree>
    <p:extLst>
      <p:ext uri="{BB962C8B-B14F-4D97-AF65-F5344CB8AC3E}">
        <p14:creationId xmlns:p14="http://schemas.microsoft.com/office/powerpoint/2010/main" val="84374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33" y="-1716"/>
            <a:ext cx="5773246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available...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173574" y="1541997"/>
            <a:ext cx="11114902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+mn-lt"/>
                <a:cs typeface="Calibri"/>
              </a:rPr>
              <a:t>     General queries and help with library loans: </a:t>
            </a:r>
            <a:r>
              <a:rPr lang="en-GB" sz="260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600">
                <a:latin typeface="Calibri"/>
                <a:ea typeface="+mn-lt"/>
                <a:cs typeface="Calibri"/>
              </a:rPr>
              <a:t> </a:t>
            </a:r>
            <a:endParaRPr lang="en-US" sz="260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452661" y="2345792"/>
            <a:ext cx="1128667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For search and subject related help: </a:t>
            </a:r>
          </a:p>
          <a:p>
            <a:r>
              <a:rPr lang="en-GB" sz="2400" b="1" dirty="0">
                <a:solidFill>
                  <a:schemeClr val="accent1"/>
                </a:solidFill>
                <a:latin typeface="Calibri"/>
                <a:cs typeface="Calibri"/>
              </a:rPr>
              <a:t>Connie Davage, </a:t>
            </a:r>
            <a:r>
              <a:rPr lang="en-GB" sz="2400" dirty="0">
                <a:solidFill>
                  <a:schemeClr val="accent1"/>
                </a:solidFill>
                <a:latin typeface="Calibri"/>
                <a:cs typeface="Calibri"/>
              </a:rPr>
              <a:t>Academic Liaison Librarian</a:t>
            </a:r>
            <a:r>
              <a:rPr lang="en-GB" sz="2400" dirty="0">
                <a:latin typeface="Calibri"/>
                <a:cs typeface="Calibri"/>
              </a:rPr>
              <a:t>: </a:t>
            </a:r>
            <a:r>
              <a:rPr lang="en-GB" sz="2400" dirty="0">
                <a:latin typeface="Calibri"/>
                <a:cs typeface="Calibri"/>
                <a:hlinkClick r:id="rId4"/>
              </a:rPr>
              <a:t>c.davage@uwtsd.ac.uk 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endParaRPr lang="en-GB" sz="2400" dirty="0">
              <a:latin typeface="Calibri"/>
              <a:ea typeface="+mn-lt"/>
              <a:cs typeface="Calibri"/>
            </a:endParaRPr>
          </a:p>
        </p:txBody>
      </p:sp>
      <p:pic>
        <p:nvPicPr>
          <p:cNvPr id="4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AC6CC49-B2D6-4363-90A9-27A26BC156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4050" y="2131267"/>
            <a:ext cx="2304473" cy="559209"/>
          </a:xfrm>
          <a:prstGeom prst="rect">
            <a:avLst/>
          </a:prstGeo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59069" y="3138541"/>
            <a:ext cx="1526818" cy="11471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0099477" y="4330574"/>
            <a:ext cx="18098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Library Chat</a:t>
            </a:r>
            <a:endParaRPr lang="en-GB" sz="2400">
              <a:latin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02AEA4-1A88-8D4C-7FF8-7C254D1C9CA2}"/>
              </a:ext>
            </a:extLst>
          </p:cNvPr>
          <p:cNvSpPr txBox="1"/>
          <p:nvPr/>
        </p:nvSpPr>
        <p:spPr>
          <a:xfrm>
            <a:off x="502227" y="3861955"/>
            <a:ext cx="77086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For help and advice in improving your digital skills:</a:t>
            </a:r>
          </a:p>
          <a:p>
            <a:r>
              <a:rPr lang="en-GB" sz="2400" b="1" dirty="0">
                <a:solidFill>
                  <a:schemeClr val="accent1"/>
                </a:solidFill>
                <a:latin typeface="Calibri "/>
                <a:cs typeface="Calibri Light"/>
              </a:rPr>
              <a:t>Jessica Hill</a:t>
            </a:r>
            <a:r>
              <a:rPr lang="en-GB" sz="2400" dirty="0">
                <a:solidFill>
                  <a:schemeClr val="accent1"/>
                </a:solidFill>
                <a:latin typeface="Calibri "/>
                <a:cs typeface="Calibri Light"/>
              </a:rPr>
              <a:t>, Digital skills advisor</a:t>
            </a:r>
            <a:r>
              <a:rPr lang="en-GB" sz="2400" dirty="0">
                <a:latin typeface="Calibri "/>
                <a:cs typeface="Calibri Light"/>
              </a:rPr>
              <a:t>: </a:t>
            </a:r>
            <a:r>
              <a:rPr lang="en-GB" sz="2400" dirty="0">
                <a:latin typeface="Calibri "/>
                <a:cs typeface="Calibri Light"/>
                <a:hlinkClick r:id="rId7"/>
              </a:rPr>
              <a:t>j.hill@uwtsd.ac.uk</a:t>
            </a:r>
            <a:endParaRPr lang="en-GB" sz="2400" dirty="0">
              <a:latin typeface="Calibri "/>
              <a:cs typeface="Calibri Light"/>
            </a:endParaRPr>
          </a:p>
          <a:p>
            <a:endParaRPr lang="en-GB" sz="2400">
              <a:latin typeface="Calibri 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9EB7B6-4260-3E32-F382-D17EBB1374E1}"/>
              </a:ext>
            </a:extLst>
          </p:cNvPr>
          <p:cNvSpPr txBox="1"/>
          <p:nvPr/>
        </p:nvSpPr>
        <p:spPr>
          <a:xfrm>
            <a:off x="502227" y="5160817"/>
            <a:ext cx="101504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Check out our online </a:t>
            </a:r>
            <a:r>
              <a:rPr lang="en-GB" sz="2400" err="1">
                <a:latin typeface="Calibri "/>
                <a:cs typeface="Calibri Light"/>
              </a:rPr>
              <a:t>infoskills</a:t>
            </a:r>
            <a:r>
              <a:rPr lang="en-GB" sz="2400">
                <a:latin typeface="Calibri "/>
                <a:cs typeface="Calibri Light"/>
              </a:rPr>
              <a:t> programmes to improve your search technique:</a:t>
            </a:r>
          </a:p>
          <a:p>
            <a:r>
              <a:rPr lang="en-GB" sz="2400">
                <a:solidFill>
                  <a:schemeClr val="accent1"/>
                </a:solidFill>
                <a:latin typeface="Calibri "/>
                <a:cs typeface="Calibri Light"/>
              </a:rPr>
              <a:t>Student Essentials: </a:t>
            </a:r>
            <a:r>
              <a:rPr lang="en-GB" sz="2400">
                <a:latin typeface="Calibri "/>
                <a:cs typeface="Calibri Light"/>
                <a:hlinkClick r:id="rId8"/>
              </a:rPr>
              <a:t>Academic and Infoskills</a:t>
            </a:r>
            <a:endParaRPr lang="en-GB" sz="2400">
              <a:latin typeface="Calibri 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3178054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193DEE-FB29-0854-EE1A-87683168F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F038998-600B-5E66-17C1-1B1F45686E5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The library is there to help support you in your studies.</a:t>
            </a:r>
            <a:endParaRPr lang="en-US">
              <a:latin typeface="Calibri"/>
              <a:cs typeface="Calibri"/>
            </a:endParaRPr>
          </a:p>
          <a:p>
            <a:r>
              <a:rPr lang="en-GB">
                <a:latin typeface="Calibri"/>
                <a:cs typeface="Calibri Light"/>
                <a:hlinkClick r:id="rId2"/>
              </a:rPr>
              <a:t>Student Essentials</a:t>
            </a:r>
          </a:p>
          <a:p>
            <a:r>
              <a:rPr lang="en-GB">
                <a:latin typeface="Calibri"/>
                <a:cs typeface="Calibri Light"/>
                <a:hlinkClick r:id="rId3"/>
              </a:rPr>
              <a:t>Help &amp; Support</a:t>
            </a:r>
          </a:p>
          <a:p>
            <a:r>
              <a:rPr lang="en-GB">
                <a:latin typeface="Calibri"/>
                <a:cs typeface="Calibri Light"/>
                <a:hlinkClick r:id="rId4"/>
              </a:rPr>
              <a:t>Infoskills</a:t>
            </a:r>
            <a:endParaRPr lang="en-GB">
              <a:latin typeface="Calibri"/>
              <a:cs typeface="Calibri Light"/>
            </a:endParaRPr>
          </a:p>
          <a:p>
            <a:r>
              <a:rPr lang="en-GB">
                <a:latin typeface="Calibri"/>
                <a:cs typeface="Calibri Light"/>
                <a:hlinkClick r:id="rId5"/>
              </a:rPr>
              <a:t>Digiskills</a:t>
            </a: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Use your online resource list and library catalogue to find and save your favourite items:</a:t>
            </a: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  <a:hlinkClick r:id="rId6"/>
              </a:rPr>
              <a:t>Online resource lists</a:t>
            </a:r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  <a:hlinkClick r:id="rId7"/>
              </a:rPr>
              <a:t>Library search</a:t>
            </a:r>
            <a:endParaRPr lang="en-GB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262271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>
                <a:cs typeface="Calibri Light"/>
              </a:rPr>
              <a:t>When in doubt, </a:t>
            </a:r>
          </a:p>
          <a:p>
            <a:r>
              <a:rPr lang="en-GB" sz="6000">
                <a:cs typeface="Calibri Light"/>
              </a:rPr>
              <a:t>go to the </a:t>
            </a:r>
          </a:p>
          <a:p>
            <a:r>
              <a:rPr lang="en-GB" sz="600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14394" y="5230888"/>
            <a:ext cx="6137046" cy="325422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/>
                <a:ea typeface="+mn-lt"/>
                <a:cs typeface="Arial"/>
              </a:rPr>
              <a:t>Connie Davage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/>
                <a:cs typeface="Arial"/>
              </a:rPr>
              <a:t>Academic Liaison Librarian, IMH Carmarthen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/>
                <a:cs typeface="Arial"/>
              </a:rPr>
              <a:t>Email: </a:t>
            </a:r>
            <a:r>
              <a:rPr lang="en-GB" sz="2400" dirty="0">
                <a:latin typeface="Arial"/>
                <a:cs typeface="Arial"/>
                <a:hlinkClick r:id="rId4"/>
              </a:rPr>
              <a:t>c.davage@uwtsd.ac.uk </a:t>
            </a:r>
            <a:endParaRPr lang="en-GB" sz="2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dirty="0">
              <a:ea typeface="+mn-lt"/>
              <a:cs typeface="+mn-lt"/>
            </a:endParaRPr>
          </a:p>
          <a:p>
            <a:pPr algn="l"/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6411479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7a77ef9-1685-4e73-8660-fc9f323dcbc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dcmitype/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1496</Words>
  <Application>Microsoft Office PowerPoint</Application>
  <PresentationFormat>Widescreen</PresentationFormat>
  <Paragraphs>278</Paragraphs>
  <Slides>29</Slides>
  <Notes>26</Notes>
  <HiddenSlides>1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  <vt:variant>
        <vt:lpstr>Custom Shows</vt:lpstr>
      </vt:variant>
      <vt:variant>
        <vt:i4>1</vt:i4>
      </vt:variant>
    </vt:vector>
  </HeadingPairs>
  <TitlesOfParts>
    <vt:vector size="39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Introduction to the Library Essential Skills </vt:lpstr>
      <vt:lpstr>The aims of session ...</vt:lpstr>
      <vt:lpstr>PowerPoint Presentation</vt:lpstr>
      <vt:lpstr>UWTSD Moodle</vt:lpstr>
      <vt:lpstr>The library webpage</vt:lpstr>
      <vt:lpstr>Online Resource Lists</vt:lpstr>
      <vt:lpstr>What is an Online Resource List?</vt:lpstr>
      <vt:lpstr>Types of information</vt:lpstr>
      <vt:lpstr>Searching for academic information</vt:lpstr>
      <vt:lpstr>The internet…</vt:lpstr>
      <vt:lpstr>Always evaluate the information you find!</vt:lpstr>
      <vt:lpstr>Academic infoskills</vt:lpstr>
      <vt:lpstr>PowerPoint Presentation</vt:lpstr>
      <vt:lpstr>Activity 2: finding journal articles</vt:lpstr>
      <vt:lpstr>What is a scholarly journal article?</vt:lpstr>
      <vt:lpstr>What is Peer Review?</vt:lpstr>
      <vt:lpstr>Combine your keywords</vt:lpstr>
      <vt:lpstr>Demo</vt:lpstr>
      <vt:lpstr>Specialist Databases</vt:lpstr>
      <vt:lpstr>Linking Google Scholar  </vt:lpstr>
      <vt:lpstr>What about Google Scholar?</vt:lpstr>
      <vt:lpstr>Why should I use the library resources?</vt:lpstr>
      <vt:lpstr>You can also ...</vt:lpstr>
      <vt:lpstr>Other Sources of Information</vt:lpstr>
      <vt:lpstr>Research Process</vt:lpstr>
      <vt:lpstr>Useful Study Skills Resources</vt:lpstr>
      <vt:lpstr>Help is always available...</vt:lpstr>
      <vt:lpstr>Summary</vt:lpstr>
      <vt:lpstr>PowerPoint Presentation</vt:lpstr>
      <vt:lpstr>L4 Essential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Julie Crossman</cp:lastModifiedBy>
  <cp:revision>138</cp:revision>
  <cp:lastPrinted>2022-10-03T11:55:06Z</cp:lastPrinted>
  <dcterms:created xsi:type="dcterms:W3CDTF">2019-08-13T10:59:48Z</dcterms:created>
  <dcterms:modified xsi:type="dcterms:W3CDTF">2023-11-13T17:29:07Z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