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83860" autoAdjust="0"/>
  </p:normalViewPr>
  <p:slideViewPr>
    <p:cSldViewPr snapToGrid="0">
      <p:cViewPr>
        <p:scale>
          <a:sx n="96" d="100"/>
          <a:sy n="96" d="100"/>
        </p:scale>
        <p:origin x="9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A0C395-0B67-4E69-9656-BE0946E0CF46}" type="datetimeFigureOut">
              <a:rPr lang="en-GB" smtClean="0"/>
              <a:t>19/12/2018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DBE6D2-9D8C-49C4-8CCE-968C36C3C766}" type="slidenum">
              <a:rPr lang="en-GB" smtClean="0"/>
              <a:t>‹#›</a:t>
            </a:fld>
            <a:endParaRPr lang="en-GB"/>
          </a:p>
        </p:txBody>
      </p:sp>
    </p:spTree>
    <p:extLst>
      <p:ext uri="{BB962C8B-B14F-4D97-AF65-F5344CB8AC3E}">
        <p14:creationId xmlns:p14="http://schemas.microsoft.com/office/powerpoint/2010/main" val="1957129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For this PowerPoint presentation, I will be looking at the company Apple. It is a well-known brand all over the world and is known for its technological products that are aimed at a large variety of the population. ​</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a:t>
            </a:fld>
            <a:endParaRPr lang="en-GB"/>
          </a:p>
        </p:txBody>
      </p:sp>
    </p:spTree>
    <p:extLst>
      <p:ext uri="{BB962C8B-B14F-4D97-AF65-F5344CB8AC3E}">
        <p14:creationId xmlns:p14="http://schemas.microsoft.com/office/powerpoint/2010/main" val="3627991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Here is an introduction to my chosen company, Apple. Apple produces all sort of technology that is available all over the world and they are constantly making new and improved items for their customers to use. They are also updating their software to engage with what their customers want.​</a:t>
            </a:r>
          </a:p>
          <a:p>
            <a:pPr rtl="0" fontAlgn="base"/>
            <a:r>
              <a:rPr lang="en-US" sz="1200" b="1" i="0" u="sng" strike="noStrike" kern="1200" dirty="0">
                <a:solidFill>
                  <a:schemeClr val="tx1"/>
                </a:solidFill>
                <a:effectLst/>
                <a:latin typeface="+mn-lt"/>
                <a:ea typeface="+mn-ea"/>
                <a:cs typeface="+mn-cs"/>
              </a:rPr>
              <a:t>Who is Apple?</a:t>
            </a:r>
            <a:r>
              <a:rPr lang="en-US" sz="1200" b="0" i="0" u="sng" strike="noStrike"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They are an American company that have designed products to ensure that the population communicate and work from the best technology possible to relate to our everyday lives. ​</a:t>
            </a:r>
          </a:p>
          <a:p>
            <a:pPr rtl="0" fontAlgn="base"/>
            <a:r>
              <a:rPr lang="en-US" sz="1200" b="1" i="0" u="sng" strike="noStrike" kern="1200" dirty="0">
                <a:solidFill>
                  <a:schemeClr val="tx1"/>
                </a:solidFill>
                <a:effectLst/>
                <a:latin typeface="+mn-lt"/>
                <a:ea typeface="+mn-ea"/>
                <a:cs typeface="+mn-cs"/>
              </a:rPr>
              <a:t>What is their main goal?</a:t>
            </a:r>
            <a:r>
              <a:rPr lang="en-US" sz="1200" b="0" i="0" u="none" strike="noStrike" kern="1200" dirty="0">
                <a:solidFill>
                  <a:schemeClr val="tx1"/>
                </a:solidFill>
                <a:effectLst/>
                <a:latin typeface="+mn-lt"/>
                <a:ea typeface="+mn-ea"/>
                <a:cs typeface="+mn-cs"/>
              </a:rPr>
              <a:t> Apple says that their main goal is “our goal, in a nutshell, is to obtain stellar products and services within tight timeframes, at a cost that represents the best possible value to our customers and shareholders” </a:t>
            </a:r>
          </a:p>
          <a:p>
            <a:pPr rtl="0" fontAlgn="base"/>
            <a:r>
              <a:rPr lang="en-US" sz="1200" b="0" i="0" u="none" strike="noStrike" kern="1200" dirty="0">
                <a:solidFill>
                  <a:schemeClr val="tx1"/>
                </a:solidFill>
                <a:effectLst/>
                <a:latin typeface="+mn-lt"/>
                <a:ea typeface="+mn-ea"/>
                <a:cs typeface="+mn-cs"/>
              </a:rPr>
              <a:t>(Apple, 2018)</a:t>
            </a:r>
          </a:p>
          <a:p>
            <a:pPr rtl="0" fontAlgn="base"/>
            <a:r>
              <a:rPr lang="en-US" sz="1200" b="1" i="0" u="sng" strike="noStrike" kern="1200" dirty="0">
                <a:solidFill>
                  <a:schemeClr val="tx1"/>
                </a:solidFill>
                <a:effectLst/>
                <a:latin typeface="+mn-lt"/>
                <a:ea typeface="+mn-ea"/>
                <a:cs typeface="+mn-cs"/>
              </a:rPr>
              <a:t>Are they a sustainable company?</a:t>
            </a:r>
            <a:r>
              <a:rPr lang="en-US" sz="1200" b="0" i="0" u="none" strike="noStrike" kern="1200" dirty="0">
                <a:solidFill>
                  <a:schemeClr val="tx1"/>
                </a:solidFill>
                <a:effectLst/>
                <a:latin typeface="+mn-lt"/>
                <a:ea typeface="+mn-ea"/>
                <a:cs typeface="+mn-cs"/>
              </a:rPr>
              <a:t> Apple is based on producing the best and most powerful technology products including phones, computers, laptops and watches. They are always introducing new and improved items that are creative and innovative and also unique to what is already being sold. Apple uses 100% Renewable energy in their offices, retail stores and data centers, they want to make sure as a business that they are reducing their carbon footprint. Their headquarters are using solar panels and biofuel cells to make sure they are not impacting on the environment in a negative way. For their products the paper packaging is 100% recyclable or responsibly sourced. Apple want to make sure that they are not contributing to a bad carbon footprint and want to encourage being good for the planet as well as being good for their customers receiving high quality products. (Apple, 2018)</a:t>
            </a:r>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2</a:t>
            </a:fld>
            <a:endParaRPr lang="en-GB"/>
          </a:p>
        </p:txBody>
      </p:sp>
    </p:spTree>
    <p:extLst>
      <p:ext uri="{BB962C8B-B14F-4D97-AF65-F5344CB8AC3E}">
        <p14:creationId xmlns:p14="http://schemas.microsoft.com/office/powerpoint/2010/main" val="882888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These are some of the products which apple make and sell to customers all over the world. They have created multiple versions of each of their products and upgrading each product to make sure it has the best performance. Their products are at a high cost but their aim is to create the best quality so therefore cost may be an issue to some people. Apple wants to construct items that are more of a luxury and they do produce items which are very expensive when there are possibly cheaper items that are similar on the market. ​</a:t>
            </a:r>
          </a:p>
          <a:p>
            <a:pPr rtl="0" fontAlgn="base"/>
            <a:r>
              <a:rPr lang="en-US" sz="1200" b="0" i="0" u="none" strike="noStrike" kern="1200" dirty="0">
                <a:solidFill>
                  <a:schemeClr val="tx1"/>
                </a:solidFill>
                <a:effectLst/>
                <a:latin typeface="+mn-lt"/>
                <a:ea typeface="+mn-ea"/>
                <a:cs typeface="+mn-cs"/>
              </a:rPr>
              <a:t>Their products include:​</a:t>
            </a:r>
          </a:p>
          <a:p>
            <a:pPr rtl="0" fontAlgn="base"/>
            <a:r>
              <a:rPr lang="en-US" sz="1200" b="0" i="0" u="none" strike="noStrike" kern="1200" dirty="0">
                <a:solidFill>
                  <a:schemeClr val="tx1"/>
                </a:solidFill>
                <a:effectLst/>
                <a:latin typeface="+mn-lt"/>
                <a:ea typeface="+mn-ea"/>
                <a:cs typeface="+mn-cs"/>
              </a:rPr>
              <a:t>Apple Macs – iMac, iMac </a:t>
            </a:r>
            <a:r>
              <a:rPr lang="en-US" sz="1200" b="0" i="0" u="none" strike="noStrike" kern="1200" dirty="0" err="1">
                <a:solidFill>
                  <a:schemeClr val="tx1"/>
                </a:solidFill>
                <a:effectLst/>
                <a:latin typeface="+mn-lt"/>
                <a:ea typeface="+mn-ea"/>
                <a:cs typeface="+mn-cs"/>
              </a:rPr>
              <a:t>Rro</a:t>
            </a:r>
            <a:r>
              <a:rPr lang="en-US" sz="1200" b="0" i="0" u="none" strike="noStrike" kern="1200" dirty="0">
                <a:solidFill>
                  <a:schemeClr val="tx1"/>
                </a:solidFill>
                <a:effectLst/>
                <a:latin typeface="+mn-lt"/>
                <a:ea typeface="+mn-ea"/>
                <a:cs typeface="+mn-cs"/>
              </a:rPr>
              <a:t>, MacBook, MacBook Pro and MacBook Air​</a:t>
            </a:r>
          </a:p>
          <a:p>
            <a:pPr rtl="0" fontAlgn="base"/>
            <a:r>
              <a:rPr lang="en-US" sz="1200" b="0" i="0" u="none" strike="noStrike" kern="1200" dirty="0">
                <a:solidFill>
                  <a:schemeClr val="tx1"/>
                </a:solidFill>
                <a:effectLst/>
                <a:latin typeface="+mn-lt"/>
                <a:ea typeface="+mn-ea"/>
                <a:cs typeface="+mn-cs"/>
              </a:rPr>
              <a:t>Apple iPad - iPad Pro, iPad, and iPad mini - these items can be compatible with the Apple Pencil and Smart Keyboard​</a:t>
            </a:r>
          </a:p>
          <a:p>
            <a:pPr rtl="0" fontAlgn="base"/>
            <a:r>
              <a:rPr lang="en-US" sz="1200" b="0" i="0" u="none" strike="noStrike" kern="1200" dirty="0">
                <a:solidFill>
                  <a:schemeClr val="tx1"/>
                </a:solidFill>
                <a:effectLst/>
                <a:latin typeface="+mn-lt"/>
                <a:ea typeface="+mn-ea"/>
                <a:cs typeface="+mn-cs"/>
              </a:rPr>
              <a:t>Apple iPhone - the most recent iPhones include the iPhone 8, iPhone X, iPhone XR and iPhone XS​</a:t>
            </a:r>
          </a:p>
          <a:p>
            <a:pPr rtl="0" fontAlgn="base"/>
            <a:r>
              <a:rPr lang="en-US" sz="1200" b="0" i="0" u="none" strike="noStrike" kern="1200" dirty="0">
                <a:solidFill>
                  <a:schemeClr val="tx1"/>
                </a:solidFill>
                <a:effectLst/>
                <a:latin typeface="+mn-lt"/>
                <a:ea typeface="+mn-ea"/>
                <a:cs typeface="+mn-cs"/>
              </a:rPr>
              <a:t>Apple iWatch - iWatch series 3 and series 4. Nike and Hermes have also placed their name in the apple branding.​</a:t>
            </a:r>
          </a:p>
          <a:p>
            <a:pPr rtl="0" fontAlgn="base"/>
            <a:r>
              <a:rPr lang="en-US" sz="1200" b="0" i="0" u="none" strike="noStrike" kern="1200" dirty="0">
                <a:solidFill>
                  <a:schemeClr val="tx1"/>
                </a:solidFill>
                <a:effectLst/>
                <a:latin typeface="+mn-lt"/>
                <a:ea typeface="+mn-ea"/>
                <a:cs typeface="+mn-cs"/>
              </a:rPr>
              <a:t>Apple TV - they have produced a system that links to their TVs to create a high quality tv resolution ​</a:t>
            </a:r>
          </a:p>
          <a:p>
            <a:pPr rtl="0" fontAlgn="base"/>
            <a:r>
              <a:rPr lang="en-US" sz="1200" b="0" i="0" u="none" strike="noStrike" kern="1200" dirty="0">
                <a:solidFill>
                  <a:schemeClr val="tx1"/>
                </a:solidFill>
                <a:effectLst/>
                <a:latin typeface="+mn-lt"/>
                <a:ea typeface="+mn-ea"/>
                <a:cs typeface="+mn-cs"/>
              </a:rPr>
              <a:t>Each of their products vary in price ranging from around £179 to over £4,500.​</a:t>
            </a:r>
          </a:p>
          <a:p>
            <a:pPr rtl="0" fontAlgn="base"/>
            <a:r>
              <a:rPr lang="en-US" sz="1200" b="0" i="0" u="none" strike="noStrike"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3</a:t>
            </a:fld>
            <a:endParaRPr lang="en-GB"/>
          </a:p>
        </p:txBody>
      </p:sp>
    </p:spTree>
    <p:extLst>
      <p:ext uri="{BB962C8B-B14F-4D97-AF65-F5344CB8AC3E}">
        <p14:creationId xmlns:p14="http://schemas.microsoft.com/office/powerpoint/2010/main" val="920677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has many strengths and opportunities but they must also face the weaknesses and threats of being a large well-known business that has to deal with competition. ​</a:t>
            </a:r>
          </a:p>
          <a:p>
            <a:pPr rtl="0" fontAlgn="base"/>
            <a:r>
              <a:rPr lang="en-US" sz="1200" b="1" i="0" u="sng" strike="noStrike" kern="1200" dirty="0">
                <a:solidFill>
                  <a:schemeClr val="tx1"/>
                </a:solidFill>
                <a:effectLst/>
                <a:latin typeface="+mn-lt"/>
                <a:ea typeface="+mn-ea"/>
                <a:cs typeface="+mn-cs"/>
              </a:rPr>
              <a:t>Some of Apples strengths include:</a:t>
            </a:r>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1. They make innovative products. This refers to the idea of all the different products they have and the software management that they have created. Anything technological needs that anyone desires is produced by Apple where they ensure that their new products are unique from what everyone else is selling and what is on the market. They have been successful in constructing products that are very popular and appeal to a wide range of audiences. Their products can be used for educational purposes, work purposes and for a more relaxed and social purpose. Their Apple Macs are being introduced into schools along with the use of iPads which is great for interaction and enables schools to teach safe internet usage. As there is a huge variety of apps on their system, children can learn skills in an interactive and fun way and work employees can use the different programs such as Pages, Numbers and Keynote which provide different services for different needs.​</a:t>
            </a:r>
          </a:p>
          <a:p>
            <a:pPr rtl="0" fontAlgn="base"/>
            <a:r>
              <a:rPr lang="en-US" sz="1200" b="0" i="0" u="none" strike="noStrike" kern="1200" dirty="0">
                <a:solidFill>
                  <a:schemeClr val="tx1"/>
                </a:solidFill>
                <a:effectLst/>
                <a:latin typeface="+mn-lt"/>
                <a:ea typeface="+mn-ea"/>
                <a:cs typeface="+mn-cs"/>
              </a:rPr>
              <a:t>2. Apple has a great leadership in place for their business. They are providing for their customers and are earning a profit every year. Apple are very far ahead with how they are producing good leadership and I believe they will continue to stay ahead of their game. ​</a:t>
            </a:r>
          </a:p>
          <a:p>
            <a:pPr rtl="0" fontAlgn="base"/>
            <a:r>
              <a:rPr lang="en-US" sz="1200" b="0" i="0" u="none" strike="noStrike" kern="1200" dirty="0">
                <a:solidFill>
                  <a:schemeClr val="tx1"/>
                </a:solidFill>
                <a:effectLst/>
                <a:latin typeface="+mn-lt"/>
                <a:ea typeface="+mn-ea"/>
                <a:cs typeface="+mn-cs"/>
              </a:rPr>
              <a:t>3. Their design and technology are at the very top of being one of their strengths. Their products don’t only look good but they have excellent and high quality systems to match. They attempt to bring out the most attractive piece of technology and give it a high power performance which appeals to all customers. As they have their own software they can control and upgrade this to make sure there are no faults in the system and with regular updates means there shouldn’t be an issue, if any, for too long. ​</a:t>
            </a:r>
          </a:p>
          <a:p>
            <a:pPr rtl="0" fontAlgn="base"/>
            <a:r>
              <a:rPr lang="en-US" sz="1200" b="0" i="0" u="none" strike="noStrike" kern="1200" dirty="0">
                <a:solidFill>
                  <a:schemeClr val="tx1"/>
                </a:solidFill>
                <a:effectLst/>
                <a:latin typeface="+mn-lt"/>
                <a:ea typeface="+mn-ea"/>
                <a:cs typeface="+mn-cs"/>
              </a:rPr>
              <a:t>4. Distribution is another thing that powers Apple as a company. They have around 470 stores in 17 countries. Although they are bigger than that because they also sell through online traders and other company phone stores such as EE, Tesco, Carphone Warehouse, O2 and Vodafone.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pPr rtl="0" fontAlgn="base"/>
            <a:r>
              <a:rPr lang="en-US" sz="1200" b="0" i="0" u="none" strike="noStrike"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4</a:t>
            </a:fld>
            <a:endParaRPr lang="en-GB"/>
          </a:p>
        </p:txBody>
      </p:sp>
    </p:spTree>
    <p:extLst>
      <p:ext uri="{BB962C8B-B14F-4D97-AF65-F5344CB8AC3E}">
        <p14:creationId xmlns:p14="http://schemas.microsoft.com/office/powerpoint/2010/main" val="3891665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1" i="0" u="sng" strike="noStrike" kern="1200" dirty="0">
                <a:solidFill>
                  <a:schemeClr val="tx1"/>
                </a:solidFill>
                <a:effectLst/>
                <a:latin typeface="+mn-lt"/>
                <a:ea typeface="+mn-ea"/>
                <a:cs typeface="+mn-cs"/>
              </a:rPr>
              <a:t>Some of the weaknesses that Apple face include:</a:t>
            </a:r>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1. The company face some serious competition with other brands that may be a step ahead or slightly cheaper than what Apple are offering. Apples customers are always expecting big things to happen each year as they put their expectations high as that’s what Apple tries to achieve. They want to meet what the customers want but sometimes that can be tricky and become a major weakness for the company. Keeping up with the publics expectations is hard and can sometimes not please everyone that they advertise to. ​</a:t>
            </a:r>
          </a:p>
          <a:p>
            <a:pPr rtl="0" fontAlgn="base"/>
            <a:r>
              <a:rPr lang="en-US" sz="1200" b="0" i="0" u="none" strike="noStrike" kern="1200" dirty="0">
                <a:solidFill>
                  <a:schemeClr val="tx1"/>
                </a:solidFill>
                <a:effectLst/>
                <a:latin typeface="+mn-lt"/>
                <a:ea typeface="+mn-ea"/>
                <a:cs typeface="+mn-cs"/>
              </a:rPr>
              <a:t>2. Apple products aren’t very compatible with other software items and brands. This can cause a major issue as changing to Apple means that most products it can connect with has to be another Apple product. This can become very costly and Apple products can become very expensive. An example of incompatibility is the iWatch as it must be connected to an iPhone to receive the correct data and work properly. ​</a:t>
            </a:r>
          </a:p>
          <a:p>
            <a:pPr rtl="0" fontAlgn="base"/>
            <a:r>
              <a:rPr lang="en-US" sz="1200" b="0" i="0" u="none" strike="noStrike" kern="1200" dirty="0">
                <a:solidFill>
                  <a:schemeClr val="tx1"/>
                </a:solidFill>
                <a:effectLst/>
                <a:latin typeface="+mn-lt"/>
                <a:ea typeface="+mn-ea"/>
                <a:cs typeface="+mn-cs"/>
              </a:rPr>
              <a:t>3. Apple relies on having a small amount of products and upgrading those specific models. This can be limiting for a company as they cannot branch out to everyone’s needs. They are a technology based company which means they do provide the most high quality products they can, but only having a few products with different upgrade levels can be a weakness for a company of this size.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5</a:t>
            </a:fld>
            <a:endParaRPr lang="en-GB"/>
          </a:p>
        </p:txBody>
      </p:sp>
    </p:spTree>
    <p:extLst>
      <p:ext uri="{BB962C8B-B14F-4D97-AF65-F5344CB8AC3E}">
        <p14:creationId xmlns:p14="http://schemas.microsoft.com/office/powerpoint/2010/main" val="1498887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is always looking for ways to improve their products and are always looking for an opportunity to boost their profits. ​</a:t>
            </a:r>
          </a:p>
          <a:p>
            <a:pPr rtl="0" fontAlgn="base"/>
            <a:r>
              <a:rPr lang="en-US" sz="1200" b="0" i="0" u="none" strike="noStrike" kern="1200" dirty="0">
                <a:solidFill>
                  <a:schemeClr val="tx1"/>
                </a:solidFill>
                <a:effectLst/>
                <a:latin typeface="+mn-lt"/>
                <a:ea typeface="+mn-ea"/>
                <a:cs typeface="+mn-cs"/>
              </a:rPr>
              <a:t>1. An opportunity that Apple wants to go into is an Apple car. They would like to produce a car by 2020 but it does not currently have a confirmed date.​</a:t>
            </a:r>
          </a:p>
          <a:p>
            <a:pPr rtl="0" fontAlgn="base"/>
            <a:r>
              <a:rPr lang="en-US" sz="1200" b="0" i="0" u="none" strike="noStrike" kern="1200" dirty="0">
                <a:solidFill>
                  <a:schemeClr val="tx1"/>
                </a:solidFill>
                <a:effectLst/>
                <a:latin typeface="+mn-lt"/>
                <a:ea typeface="+mn-ea"/>
                <a:cs typeface="+mn-cs"/>
              </a:rPr>
              <a:t>2. As Apple are such a technology based brands there will always be opportunities to improve and take on ideas from the customers. This company will definitely be advanced in what they produce and will always bring new things to the table for us to buy. ​</a:t>
            </a:r>
          </a:p>
          <a:p>
            <a:pPr rtl="0" fontAlgn="base"/>
            <a:r>
              <a:rPr lang="en-US" sz="1200" b="0" i="0" u="none" strike="noStrike" kern="1200" dirty="0">
                <a:solidFill>
                  <a:schemeClr val="tx1"/>
                </a:solidFill>
                <a:effectLst/>
                <a:latin typeface="+mn-lt"/>
                <a:ea typeface="+mn-ea"/>
                <a:cs typeface="+mn-cs"/>
              </a:rPr>
              <a:t>3. The market is forever growing and if Apple play their cards right they will always be improving and following trends that the market is offering. As long as Apple grows then the market is all theirs and opportunities will be on the table for them to claim.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6</a:t>
            </a:fld>
            <a:endParaRPr lang="en-GB"/>
          </a:p>
        </p:txBody>
      </p:sp>
    </p:spTree>
    <p:extLst>
      <p:ext uri="{BB962C8B-B14F-4D97-AF65-F5344CB8AC3E}">
        <p14:creationId xmlns:p14="http://schemas.microsoft.com/office/powerpoint/2010/main" val="4201009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doesn’t have to deal with many threats as a business but their products may face a few problems and competition. ​</a:t>
            </a:r>
          </a:p>
          <a:p>
            <a:pPr rtl="0" fontAlgn="base"/>
            <a:r>
              <a:rPr lang="en-US" sz="1200" b="0" i="0" u="none" strike="noStrike" kern="1200" dirty="0">
                <a:solidFill>
                  <a:schemeClr val="tx1"/>
                </a:solidFill>
                <a:effectLst/>
                <a:latin typeface="+mn-lt"/>
                <a:ea typeface="+mn-ea"/>
                <a:cs typeface="+mn-cs"/>
              </a:rPr>
              <a:t>1.Their iPhones are a major smartphone that also faces competition. Naturally other smartphone brands may be cheaper but Apple will always try to get better sales and more profit that the other companies. Brands such as Samsung, Huawei and even Google are producing phones that are attempting to be bigger and better than Apple so making sure they are constantly upgrading and improving their products and systems will ensure a better outcome for Apple.​</a:t>
            </a:r>
          </a:p>
          <a:p>
            <a:pPr rtl="0" fontAlgn="base"/>
            <a:r>
              <a:rPr lang="en-US" sz="1200" b="0" i="0" u="none" strike="noStrike" kern="1200" dirty="0">
                <a:solidFill>
                  <a:schemeClr val="tx1"/>
                </a:solidFill>
                <a:effectLst/>
                <a:latin typeface="+mn-lt"/>
                <a:ea typeface="+mn-ea"/>
                <a:cs typeface="+mn-cs"/>
              </a:rPr>
              <a:t>2.Laptop competition is also another threat that Apple has to face. There are many brands that make laptops so if Apple want to gain a profit from their laptop sales they could make their laptops slightly more affordable as they retail their laptops at around £1000 where other Microsoft laptops retails at a much more affordable price range of £200 - £500 for a good performing laptop. There is an increase in competition here for laptops and computers as not everyone can afford the price tag of an Apple computer. ​</a:t>
            </a:r>
          </a:p>
          <a:p>
            <a:pPr rtl="0" fontAlgn="base"/>
            <a:r>
              <a:rPr lang="en-US" sz="1200" b="0" i="0" u="none" strike="noStrike" kern="1200" dirty="0">
                <a:solidFill>
                  <a:schemeClr val="tx1"/>
                </a:solidFill>
                <a:effectLst/>
                <a:latin typeface="+mn-lt"/>
                <a:ea typeface="+mn-ea"/>
                <a:cs typeface="+mn-cs"/>
              </a:rPr>
              <a:t>3.Apple iPods where a big thing for Apple until 2014 where their sales decreased by 52% in 2013 and the new smartphone took over. As smartphones now play music, there is no need for a separate device to play the music we love. This was a major threat that they could face in the future by new technologies replacing existing ones and products then going out of fashion and no longer sold.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7</a:t>
            </a:fld>
            <a:endParaRPr lang="en-GB"/>
          </a:p>
        </p:txBody>
      </p:sp>
    </p:spTree>
    <p:extLst>
      <p:ext uri="{BB962C8B-B14F-4D97-AF65-F5344CB8AC3E}">
        <p14:creationId xmlns:p14="http://schemas.microsoft.com/office/powerpoint/2010/main" val="1000310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1" i="0" u="none" strike="noStrike" kern="1200" dirty="0">
                <a:solidFill>
                  <a:schemeClr val="tx1"/>
                </a:solidFill>
                <a:effectLst/>
                <a:latin typeface="+mn-lt"/>
                <a:ea typeface="+mn-ea"/>
                <a:cs typeface="+mn-cs"/>
              </a:rPr>
              <a:t>Political factors</a:t>
            </a:r>
            <a:r>
              <a:rPr lang="en-US" sz="1200" b="0" i="0" u="none" strike="noStrike" kern="1200" dirty="0">
                <a:solidFill>
                  <a:schemeClr val="tx1"/>
                </a:solidFill>
                <a:effectLst/>
                <a:latin typeface="+mn-lt"/>
                <a:ea typeface="+mn-ea"/>
                <a:cs typeface="+mn-cs"/>
              </a:rPr>
              <a:t> - This looks at the way governments may influence the economy by rising taxes or trade tariffs. Political factors are hard to avoid as there is usually a government in place that will always analyze big businesses and make sure they pay the biggest amount of tax as they can afford to still make a huge profit. The political factor that Apple faces will include the situation with the EU and how trading tariffs will change especially when selling to the UK if we leave. In August 2016, Apple had issues with the EU as they owed $14.5 billion in taxes to Ireland, this dispute could affect the relationships between the US and the EU. Apple is one of the biggest companies in the world so therefore they are one of the biggest tax paying businesses. The higher amount of tax they have to pay then the lower the chance of a big profit for the company. Instead of just being a major manufacturer in America, Apple have branched out to China where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costs are much cheaper than those in America. Although Trump wants to place higher tariffs on China, Apple will then have to consider not trading with China and keep the US as their main base of manufacturing their products. ​</a:t>
            </a:r>
          </a:p>
          <a:p>
            <a:pPr rtl="0" fontAlgn="base"/>
            <a:r>
              <a:rPr lang="en-US" sz="1200" b="1" i="0" u="none" strike="noStrike" kern="1200" dirty="0">
                <a:solidFill>
                  <a:schemeClr val="tx1"/>
                </a:solidFill>
                <a:effectLst/>
                <a:latin typeface="+mn-lt"/>
                <a:ea typeface="+mn-ea"/>
                <a:cs typeface="+mn-cs"/>
              </a:rPr>
              <a:t>Economic factors</a:t>
            </a:r>
            <a:r>
              <a:rPr lang="en-US" sz="1200" b="0" i="0" u="none" strike="noStrike" kern="1200" dirty="0">
                <a:solidFill>
                  <a:schemeClr val="tx1"/>
                </a:solidFill>
                <a:effectLst/>
                <a:latin typeface="+mn-lt"/>
                <a:ea typeface="+mn-ea"/>
                <a:cs typeface="+mn-cs"/>
              </a:rPr>
              <a:t> - This looks at the economy's performance and how it may affect an individual company. Inflation rise could affect a business and what prices they can sell their products and services. Interest rates and foreign exchange rates are another problem  that companies face when dealing with economic factors. The Indian and China markets have merged together which could effect Apples sales as they are making potential markets for Western brands. Apple have very high prices which they are known for as their premium prices, this company it not seen to sell their high end products to the lower end of the market. There is also an increased competition for Apple as brands such as Lenovo and HP are taking over their laptop and pc sales.​</a:t>
            </a:r>
          </a:p>
          <a:p>
            <a:pPr rtl="0" fontAlgn="base"/>
            <a:r>
              <a:rPr lang="en-US" sz="1200" b="1" i="0" u="none" strike="noStrike" kern="1200" dirty="0">
                <a:solidFill>
                  <a:schemeClr val="tx1"/>
                </a:solidFill>
                <a:effectLst/>
                <a:latin typeface="+mn-lt"/>
                <a:ea typeface="+mn-ea"/>
                <a:cs typeface="+mn-cs"/>
              </a:rPr>
              <a:t>Social factors - </a:t>
            </a:r>
            <a:r>
              <a:rPr lang="en-US" sz="1200" b="0" i="0" u="none" strike="noStrike" kern="1200" dirty="0">
                <a:solidFill>
                  <a:schemeClr val="tx1"/>
                </a:solidFill>
                <a:effectLst/>
                <a:latin typeface="+mn-lt"/>
                <a:ea typeface="+mn-ea"/>
                <a:cs typeface="+mn-cs"/>
              </a:rPr>
              <a:t>The social factors are very important to review as this includes the population and the customers that are involved in the company. The lifestyle of their target market is a big thing for Apple as they produce such high quality products that they then have to sell for a very high price which not everyone can afford. Apple aim to please everyone but they definitely aim to sell their products to the more developed countries of the world and believe that their products fit in with a specific lifestyle. Not all of Apples products will appeal to everyone so they need to take in the needs of every individual if they want to impress everyone and sell to all countries. ​</a:t>
            </a:r>
          </a:p>
          <a:p>
            <a:pPr rtl="0" fontAlgn="base"/>
            <a:r>
              <a:rPr lang="en-US" sz="1200" b="1" i="0" u="none" strike="noStrike" kern="1200" dirty="0">
                <a:solidFill>
                  <a:schemeClr val="tx1"/>
                </a:solidFill>
                <a:effectLst/>
                <a:latin typeface="+mn-lt"/>
                <a:ea typeface="+mn-ea"/>
                <a:cs typeface="+mn-cs"/>
              </a:rPr>
              <a:t>Technological factors - </a:t>
            </a:r>
            <a:r>
              <a:rPr lang="en-US" sz="1200" b="0" i="0" u="none" strike="noStrike" kern="1200" dirty="0">
                <a:solidFill>
                  <a:schemeClr val="tx1"/>
                </a:solidFill>
                <a:effectLst/>
                <a:latin typeface="+mn-lt"/>
                <a:ea typeface="+mn-ea"/>
                <a:cs typeface="+mn-cs"/>
              </a:rPr>
              <a:t>This relates to the technology factors which is a growing idea in the modern day world. Apple is based around technology so this should be one of the factors they concentrate on the most. As other competitors are making similar technological products but at a much cheaper cost, it is affecting Apples profit and revenue. Apples computer sales are down due to other major competitors but their iPhone sales are doing the best out of all their products. Other products developed by other companies are becoming more appealing than Apple to the developing countries of the world, so therefore more sales to the competitors could leave Apple losing sales. ​</a:t>
            </a:r>
          </a:p>
          <a:p>
            <a:pPr rtl="0" fontAlgn="base"/>
            <a:r>
              <a:rPr lang="en-US" sz="1200" b="1" i="0" u="none" strike="noStrike" kern="1200" dirty="0">
                <a:solidFill>
                  <a:schemeClr val="tx1"/>
                </a:solidFill>
                <a:effectLst/>
                <a:latin typeface="+mn-lt"/>
                <a:ea typeface="+mn-ea"/>
                <a:cs typeface="+mn-cs"/>
              </a:rPr>
              <a:t>Environmental factors - </a:t>
            </a:r>
            <a:r>
              <a:rPr lang="en-US" sz="1200" b="0" i="0" u="none" strike="noStrike" kern="1200" dirty="0">
                <a:solidFill>
                  <a:schemeClr val="tx1"/>
                </a:solidFill>
                <a:effectLst/>
                <a:latin typeface="+mn-lt"/>
                <a:ea typeface="+mn-ea"/>
                <a:cs typeface="+mn-cs"/>
              </a:rPr>
              <a:t>This will relate to the environment and what affects the business has on the world and what they are doing to make sure they are not harming the planet in a negative way. This could also relate to the geographical location, climate and tourism. Apple make sure they don’t contribute to the carbon footprint and try to be as green as possible. They make sure to use renewable energy and use biofuel and solar panels in their stores.​</a:t>
            </a:r>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Legal factors – </a:t>
            </a:r>
            <a:r>
              <a:rPr lang="en-GB" sz="1200" b="0" i="0" u="none" strike="noStrike" kern="1200" dirty="0">
                <a:solidFill>
                  <a:schemeClr val="tx1"/>
                </a:solidFill>
                <a:effectLst/>
                <a:latin typeface="+mn-lt"/>
                <a:ea typeface="+mn-ea"/>
                <a:cs typeface="+mn-cs"/>
              </a:rPr>
              <a:t>Legal factors are very important to follow as they are the main rules and regulations that a business has to follow. They must look at the laws of taxes but also the idea of making sure they follow certain rules to do with the environment to make sure they are not contributing negatively to the planet. Apple pay may have been tested when relating to certain rules and regulations that they have to follow when introducing payments into their system and how safe it was to use your phone or watch to pay for items in other stores. Apple hasn’t had to deal with too many problems when it comes to legal issues as thy make sure they follow the specific rules in place to run such a large company. </a:t>
            </a:r>
          </a:p>
          <a:p>
            <a:pPr rtl="0" fontAlgn="base"/>
            <a:r>
              <a:rPr lang="en-GB" sz="1200" b="0" i="0" u="none" strike="noStrike" kern="1200" dirty="0">
                <a:solidFill>
                  <a:schemeClr val="tx1"/>
                </a:solidFill>
                <a:effectLst/>
                <a:latin typeface="+mn-lt"/>
                <a:ea typeface="+mn-ea"/>
                <a:cs typeface="+mn-cs"/>
              </a:rPr>
              <a:t>(Pratap, 2017)</a:t>
            </a:r>
          </a:p>
        </p:txBody>
      </p:sp>
      <p:sp>
        <p:nvSpPr>
          <p:cNvPr id="4" name="Slide Number Placeholder 3"/>
          <p:cNvSpPr>
            <a:spLocks noGrp="1"/>
          </p:cNvSpPr>
          <p:nvPr>
            <p:ph type="sldNum" sz="quarter" idx="5"/>
          </p:nvPr>
        </p:nvSpPr>
        <p:spPr/>
        <p:txBody>
          <a:bodyPr/>
          <a:lstStyle/>
          <a:p>
            <a:fld id="{ACDBE6D2-9D8C-49C4-8CCE-968C36C3C766}" type="slidenum">
              <a:rPr lang="en-GB" smtClean="0"/>
              <a:t>8</a:t>
            </a:fld>
            <a:endParaRPr lang="en-GB"/>
          </a:p>
        </p:txBody>
      </p:sp>
    </p:spTree>
    <p:extLst>
      <p:ext uri="{BB962C8B-B14F-4D97-AF65-F5344CB8AC3E}">
        <p14:creationId xmlns:p14="http://schemas.microsoft.com/office/powerpoint/2010/main" val="3678326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follow a hierarchical and organizational structure which works well for the large company they are. As it is such a huge businesses, there needs to be specific roles that the employees must follow and people need to know exactly what their tasks and jobs are. Making sure there is a manager to go to and officers that can help is where the hierarchical structure can work well for Apple. Hierarchy is a way of organizing different members of staff due to their importance for the business and their responsibilities and authorities. The people at the top of the chart will control and assist the people that are lower down the structure. Information should flow between the different levels and any assistants required should be controlled by the top of the structure.  ​(Grimsley, 2018)</a:t>
            </a:r>
          </a:p>
          <a:p>
            <a:pPr rtl="0" fontAlgn="base"/>
            <a:endParaRPr lang="en-US" sz="1200" b="0" i="0" u="none" strike="noStrike" kern="1200" dirty="0">
              <a:solidFill>
                <a:schemeClr val="tx1"/>
              </a:solidFill>
              <a:effectLst/>
              <a:latin typeface="+mn-lt"/>
              <a:ea typeface="+mn-ea"/>
              <a:cs typeface="+mn-cs"/>
            </a:endParaRPr>
          </a:p>
          <a:p>
            <a:pPr rtl="0" fontAlgn="base"/>
            <a:r>
              <a:rPr lang="en-US" sz="1200" b="0" i="0" u="none" strike="noStrike" kern="1200" dirty="0">
                <a:solidFill>
                  <a:schemeClr val="tx1"/>
                </a:solidFill>
                <a:effectLst/>
                <a:latin typeface="+mn-lt"/>
                <a:ea typeface="+mn-ea"/>
                <a:cs typeface="+mn-cs"/>
              </a:rPr>
              <a:t>Apple follow this type of structure to make sure their businesses in run correctly and all employees get the help they need from the correct people in charge. Apple has a name for being very popular and there has always been one person that is top of the structure who presents all the new ideas that Apple are producing and creating for the near future. Apple are led by innovation and leadership styles and the fact that they all attempt to support each other and people’s ideas in the company. They have to consider the competition that is out there and must ensure that their staff has the correct job roles and responsibilities for the businesses to run in the best possible way.  Businesses functions and events can be organized correctly with this structure and everyone knows who the main boss of the whole company is. Although the problem with Apple using this structure could result in a non-flexible way of working as everyone must stick to certain job roles. Any change that needs to be made must get through the main CEO Tim Cook where he must decide on any improvements and changes that the company may have to face. (Meyer, 2018)</a:t>
            </a:r>
          </a:p>
          <a:p>
            <a:endParaRPr lang="en-GB" dirty="0"/>
          </a:p>
          <a:p>
            <a:r>
              <a:rPr lang="en-GB" dirty="0"/>
              <a:t>(Image reference - https://research-methodology.net/apple-organizational-structure-a-hierarchical-structure-that-may-change-in-near-future/) </a:t>
            </a:r>
          </a:p>
        </p:txBody>
      </p:sp>
      <p:sp>
        <p:nvSpPr>
          <p:cNvPr id="4" name="Slide Number Placeholder 3"/>
          <p:cNvSpPr>
            <a:spLocks noGrp="1"/>
          </p:cNvSpPr>
          <p:nvPr>
            <p:ph type="sldNum" sz="quarter" idx="5"/>
          </p:nvPr>
        </p:nvSpPr>
        <p:spPr/>
        <p:txBody>
          <a:bodyPr/>
          <a:lstStyle/>
          <a:p>
            <a:fld id="{ACDBE6D2-9D8C-49C4-8CCE-968C36C3C766}" type="slidenum">
              <a:rPr lang="en-GB" smtClean="0"/>
              <a:t>9</a:t>
            </a:fld>
            <a:endParaRPr lang="en-GB"/>
          </a:p>
        </p:txBody>
      </p:sp>
    </p:spTree>
    <p:extLst>
      <p:ext uri="{BB962C8B-B14F-4D97-AF65-F5344CB8AC3E}">
        <p14:creationId xmlns:p14="http://schemas.microsoft.com/office/powerpoint/2010/main" val="3016408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Teamwork and is always important in a growing or established company as people will always need to communicate and work together to get new ideas and help if needed. Steve Jobs was the main individual that ruled Apple and was the person who was the most involved in the presenting of their products. He also shared the secret of good teamwork just before he died. He wanted to make sure that leadership was a main priority and that companies understand the roles that each individual has. Team and group work can focus on the innovation of new and creative ideas that can be shared with the whole team. People can share their ideas and opinions to create the best outcome for the business. Steve Jobs believed that employing new people and welcoming new ideas into the business was very important and opened up to a wider population. Making sure people understand technology and how much it changes is the perfect employee for this businesses. There will usually be a leader in a group that understands and controls people but will never over rule the manager. Steve Jobs understood the idea of having natural leaders and that teamwork is a key factor to help boost a business. ​(</a:t>
            </a:r>
            <a:r>
              <a:rPr lang="en-US" sz="1200" b="0" i="0" u="none" strike="noStrike" kern="1200" dirty="0" err="1">
                <a:solidFill>
                  <a:schemeClr val="tx1"/>
                </a:solidFill>
                <a:effectLst/>
                <a:latin typeface="+mn-lt"/>
                <a:ea typeface="+mn-ea"/>
                <a:cs typeface="+mn-cs"/>
              </a:rPr>
              <a:t>Zipkin</a:t>
            </a:r>
            <a:r>
              <a:rPr lang="en-US" sz="1200" b="0" i="0" u="none" strike="noStrike" kern="1200" dirty="0">
                <a:solidFill>
                  <a:schemeClr val="tx1"/>
                </a:solidFill>
                <a:effectLst/>
                <a:latin typeface="+mn-lt"/>
                <a:ea typeface="+mn-ea"/>
                <a:cs typeface="+mn-cs"/>
              </a:rPr>
              <a:t>, 2017)</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10</a:t>
            </a:fld>
            <a:endParaRPr lang="en-GB"/>
          </a:p>
        </p:txBody>
      </p:sp>
    </p:spTree>
    <p:extLst>
      <p:ext uri="{BB962C8B-B14F-4D97-AF65-F5344CB8AC3E}">
        <p14:creationId xmlns:p14="http://schemas.microsoft.com/office/powerpoint/2010/main" val="4259852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Tuckman believed that if a business works through these as a team they will gather the best results and produce the best work in the end, sometimes there are challenges you must face to reach the adjourning stage. ​</a:t>
            </a:r>
          </a:p>
          <a:p>
            <a:pPr rtl="0" fontAlgn="base"/>
            <a:r>
              <a:rPr lang="en-US" sz="1200" b="1" i="0" u="none" strike="noStrike" kern="1200" dirty="0">
                <a:solidFill>
                  <a:schemeClr val="tx1"/>
                </a:solidFill>
                <a:effectLst/>
                <a:latin typeface="+mn-lt"/>
                <a:ea typeface="+mn-ea"/>
                <a:cs typeface="+mn-cs"/>
              </a:rPr>
              <a:t>Forming - </a:t>
            </a:r>
            <a:r>
              <a:rPr lang="en-US" sz="1200" b="0" i="0" u="none" strike="noStrike" kern="1200" dirty="0">
                <a:solidFill>
                  <a:schemeClr val="tx1"/>
                </a:solidFill>
                <a:effectLst/>
                <a:latin typeface="+mn-lt"/>
                <a:ea typeface="+mn-ea"/>
                <a:cs typeface="+mn-cs"/>
              </a:rPr>
              <a:t>This is the first stage to the success of a team. Teams form together and get to know one another and look at each of the individuals personalities to determine the best job roles for the best people. Here the group will learn about each other and gather information about the people in the group. They will be given the task and given the expectations they will be expected to produce. Most people will be comfortable in this stage and will begin gather information about each individual to form certain tasks. ​</a:t>
            </a:r>
          </a:p>
          <a:p>
            <a:pPr rtl="0" fontAlgn="base"/>
            <a:r>
              <a:rPr lang="en-US" sz="1200" b="1" i="0" u="none" strike="noStrike" kern="1200" dirty="0">
                <a:solidFill>
                  <a:schemeClr val="tx1"/>
                </a:solidFill>
                <a:effectLst/>
                <a:latin typeface="+mn-lt"/>
                <a:ea typeface="+mn-ea"/>
                <a:cs typeface="+mn-cs"/>
              </a:rPr>
              <a:t>Storming - </a:t>
            </a:r>
            <a:r>
              <a:rPr lang="en-US" sz="1200" b="0" i="0" u="none" strike="noStrike" kern="1200" dirty="0">
                <a:solidFill>
                  <a:schemeClr val="tx1"/>
                </a:solidFill>
                <a:effectLst/>
                <a:latin typeface="+mn-lt"/>
                <a:ea typeface="+mn-ea"/>
                <a:cs typeface="+mn-cs"/>
              </a:rPr>
              <a:t>This is a time in the structure where people begin to give and share their ideas and opinions and others must listen and gather the information that they are sharing. This is usually the stage where people will begin to critique and analyze everyone's ideas and discover the advantages and disadvantages of each new idea. Tuckman suggests that this can be an uncomfortable and unpleasant stage that can cause the most amount of conflict. This is the stage that sees the problems in everything and arguments can form which can cause some serious conflict between members. Some teams find it hard to get out of this stage and therefore can effect the end result.​</a:t>
            </a:r>
          </a:p>
          <a:p>
            <a:pPr rtl="0" fontAlgn="base"/>
            <a:r>
              <a:rPr lang="en-US" sz="1200" b="1" i="0" u="none" strike="noStrike" kern="1200" dirty="0">
                <a:solidFill>
                  <a:schemeClr val="tx1"/>
                </a:solidFill>
                <a:effectLst/>
                <a:latin typeface="+mn-lt"/>
                <a:ea typeface="+mn-ea"/>
                <a:cs typeface="+mn-cs"/>
              </a:rPr>
              <a:t>Norming- </a:t>
            </a:r>
            <a:r>
              <a:rPr lang="en-US" sz="1200" b="0" i="0" u="none" strike="noStrike" kern="1200" dirty="0">
                <a:solidFill>
                  <a:schemeClr val="tx1"/>
                </a:solidFill>
                <a:effectLst/>
                <a:latin typeface="+mn-lt"/>
                <a:ea typeface="+mn-ea"/>
                <a:cs typeface="+mn-cs"/>
              </a:rPr>
              <a:t>This is the stage where the team begin to resolve problem and begin to come to an agreement and start working together to come up with an idea that everyone agrees with. Jobs roles and certain responsibilities of each member becomes much more clear and the expectations have been set. ​</a:t>
            </a:r>
          </a:p>
          <a:p>
            <a:pPr rtl="0" fontAlgn="base"/>
            <a:r>
              <a:rPr lang="en-US" sz="1200" b="1" i="0" u="none" strike="noStrike" kern="1200" dirty="0">
                <a:solidFill>
                  <a:schemeClr val="tx1"/>
                </a:solidFill>
                <a:effectLst/>
                <a:latin typeface="+mn-lt"/>
                <a:ea typeface="+mn-ea"/>
                <a:cs typeface="+mn-cs"/>
              </a:rPr>
              <a:t>Performing – </a:t>
            </a:r>
            <a:r>
              <a:rPr lang="en-US" sz="1200" b="0" i="0" u="none" strike="noStrike" kern="1200" dirty="0">
                <a:solidFill>
                  <a:schemeClr val="tx1"/>
                </a:solidFill>
                <a:effectLst/>
                <a:latin typeface="+mn-lt"/>
                <a:ea typeface="+mn-ea"/>
                <a:cs typeface="+mn-cs"/>
              </a:rPr>
              <a:t>This is where everyone is reaching the end of their specific tasks and are all working together. Everyone is working efficiently and at a good pace, the team will soon reach their goal. They no longer need to be supervised by a manager or other staff members and the team have made appropriate decisions. ​</a:t>
            </a:r>
          </a:p>
          <a:p>
            <a:pPr rtl="0" fontAlgn="base"/>
            <a:r>
              <a:rPr lang="en-US" sz="1200" b="1" i="0" u="none" strike="noStrike" kern="1200" dirty="0">
                <a:solidFill>
                  <a:schemeClr val="tx1"/>
                </a:solidFill>
                <a:effectLst/>
                <a:latin typeface="+mn-lt"/>
                <a:ea typeface="+mn-ea"/>
                <a:cs typeface="+mn-cs"/>
              </a:rPr>
              <a:t>Adjourning – </a:t>
            </a:r>
            <a:r>
              <a:rPr lang="en-US" sz="1200" b="0" i="0" u="none" strike="noStrike" kern="1200" dirty="0">
                <a:solidFill>
                  <a:schemeClr val="tx1"/>
                </a:solidFill>
                <a:effectLst/>
                <a:latin typeface="+mn-lt"/>
                <a:ea typeface="+mn-ea"/>
                <a:cs typeface="+mn-cs"/>
              </a:rPr>
              <a:t>This is the end stage where the team have finished and reached their goal and have been successful in what they wanted to achieve. ​</a:t>
            </a:r>
          </a:p>
          <a:p>
            <a:pPr rtl="0" fontAlgn="base"/>
            <a:r>
              <a:rPr lang="en-US" sz="1200" b="0" i="0" u="none" strike="noStrike" kern="1200" dirty="0">
                <a:solidFill>
                  <a:schemeClr val="tx1"/>
                </a:solidFill>
                <a:effectLst/>
                <a:latin typeface="+mn-lt"/>
                <a:ea typeface="+mn-ea"/>
                <a:cs typeface="+mn-cs"/>
              </a:rPr>
              <a:t>(Morgan,2010) ​</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11</a:t>
            </a:fld>
            <a:endParaRPr lang="en-GB"/>
          </a:p>
        </p:txBody>
      </p:sp>
    </p:spTree>
    <p:extLst>
      <p:ext uri="{BB962C8B-B14F-4D97-AF65-F5344CB8AC3E}">
        <p14:creationId xmlns:p14="http://schemas.microsoft.com/office/powerpoint/2010/main" val="1197704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Belbin has discovered nine types of personalities that people have to look at how they can contribute to a team. Teams are seen to need a good balance to achieve the best results and must have a variety of personalities so the team reach the goal set. These roles can be applied to big and small businesses as long as you employ a variety of people. ​</a:t>
            </a:r>
          </a:p>
          <a:p>
            <a:pPr rtl="0" fontAlgn="base"/>
            <a:r>
              <a:rPr lang="en-US" sz="1200" b="0" i="0" u="none" strike="noStrike" kern="1200" dirty="0">
                <a:solidFill>
                  <a:schemeClr val="tx1"/>
                </a:solidFill>
                <a:effectLst/>
                <a:latin typeface="+mn-lt"/>
                <a:ea typeface="+mn-ea"/>
                <a:cs typeface="+mn-cs"/>
              </a:rPr>
              <a:t>These personalities include:​</a:t>
            </a:r>
          </a:p>
          <a:p>
            <a:pPr rtl="0" fontAlgn="base"/>
            <a:r>
              <a:rPr lang="en-US" sz="1200" b="0" i="0" u="sng" strike="noStrike" kern="1200" dirty="0">
                <a:solidFill>
                  <a:schemeClr val="tx1"/>
                </a:solidFill>
                <a:effectLst/>
                <a:latin typeface="+mn-lt"/>
                <a:ea typeface="+mn-ea"/>
                <a:cs typeface="+mn-cs"/>
              </a:rPr>
              <a:t>The Action-orientated roles </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completer/finisher - </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shaper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implementer</a:t>
            </a:r>
            <a:r>
              <a:rPr lang="en-US" sz="1200" b="0" i="0" u="none" strike="noStrike" kern="1200" dirty="0">
                <a:solidFill>
                  <a:schemeClr val="tx1"/>
                </a:solidFill>
                <a:effectLst/>
                <a:latin typeface="+mn-lt"/>
                <a:ea typeface="+mn-ea"/>
                <a:cs typeface="+mn-cs"/>
              </a:rPr>
              <a:t>​</a:t>
            </a:r>
          </a:p>
          <a:p>
            <a:pPr rtl="0" fontAlgn="base"/>
            <a:r>
              <a:rPr lang="en-US" sz="1200" b="0" i="0" u="sng" strike="noStrike" kern="1200" dirty="0">
                <a:solidFill>
                  <a:schemeClr val="tx1"/>
                </a:solidFill>
                <a:effectLst/>
                <a:latin typeface="+mn-lt"/>
                <a:ea typeface="+mn-ea"/>
                <a:cs typeface="+mn-cs"/>
              </a:rPr>
              <a:t>The thought-orientated roles</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specialist</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monitor/evaluator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plant</a:t>
            </a:r>
            <a:r>
              <a:rPr lang="en-US" sz="1200" b="0" i="0" u="none" strike="noStrike" kern="1200" dirty="0">
                <a:solidFill>
                  <a:schemeClr val="tx1"/>
                </a:solidFill>
                <a:effectLst/>
                <a:latin typeface="+mn-lt"/>
                <a:ea typeface="+mn-ea"/>
                <a:cs typeface="+mn-cs"/>
              </a:rPr>
              <a:t>​</a:t>
            </a:r>
          </a:p>
          <a:p>
            <a:pPr rtl="0" fontAlgn="base"/>
            <a:r>
              <a:rPr lang="en-US" sz="1200" b="0" i="0" u="sng" strike="noStrike" kern="1200" dirty="0">
                <a:solidFill>
                  <a:schemeClr val="tx1"/>
                </a:solidFill>
                <a:effectLst/>
                <a:latin typeface="+mn-lt"/>
                <a:ea typeface="+mn-ea"/>
                <a:cs typeface="+mn-cs"/>
              </a:rPr>
              <a:t>The people – orientated roles </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resource investigator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coordinator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team worker </a:t>
            </a:r>
            <a:r>
              <a:rPr lang="en-US" sz="1200" b="0" i="0" u="none" strike="noStrike" kern="1200" dirty="0">
                <a:solidFill>
                  <a:schemeClr val="tx1"/>
                </a:solidFill>
                <a:effectLst/>
                <a:latin typeface="+mn-lt"/>
                <a:ea typeface="+mn-ea"/>
                <a:cs typeface="+mn-cs"/>
              </a:rPr>
              <a:t>​</a:t>
            </a:r>
          </a:p>
          <a:p>
            <a:r>
              <a:rPr lang="en-GB" dirty="0"/>
              <a:t>(</a:t>
            </a:r>
            <a:r>
              <a:rPr lang="en-GB" dirty="0" err="1"/>
              <a:t>Moga</a:t>
            </a:r>
            <a:r>
              <a:rPr lang="en-GB" dirty="0"/>
              <a:t>, 2017)</a:t>
            </a:r>
          </a:p>
        </p:txBody>
      </p:sp>
      <p:sp>
        <p:nvSpPr>
          <p:cNvPr id="4" name="Slide Number Placeholder 3"/>
          <p:cNvSpPr>
            <a:spLocks noGrp="1"/>
          </p:cNvSpPr>
          <p:nvPr>
            <p:ph type="sldNum" sz="quarter" idx="5"/>
          </p:nvPr>
        </p:nvSpPr>
        <p:spPr/>
        <p:txBody>
          <a:bodyPr/>
          <a:lstStyle/>
          <a:p>
            <a:fld id="{ACDBE6D2-9D8C-49C4-8CCE-968C36C3C766}" type="slidenum">
              <a:rPr lang="en-GB" smtClean="0"/>
              <a:t>12</a:t>
            </a:fld>
            <a:endParaRPr lang="en-GB"/>
          </a:p>
        </p:txBody>
      </p:sp>
    </p:spTree>
    <p:extLst>
      <p:ext uri="{BB962C8B-B14F-4D97-AF65-F5344CB8AC3E}">
        <p14:creationId xmlns:p14="http://schemas.microsoft.com/office/powerpoint/2010/main" val="34949283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social responsibility is looking at how a business is performing and being aware of the rest of society and how they are possibly impacting on the environment. </a:t>
            </a:r>
          </a:p>
          <a:p>
            <a:r>
              <a:rPr lang="en-GB" dirty="0"/>
              <a:t>As a large businesses that needs to support and looks after their stakeholders and environment, they should have a good understanding of CSR. </a:t>
            </a:r>
          </a:p>
          <a:p>
            <a:r>
              <a:rPr lang="en-GB" dirty="0"/>
              <a:t>Apple say that “</a:t>
            </a:r>
            <a:r>
              <a:rPr lang="en-GB" sz="1200" b="0" i="0" u="none" strike="noStrike" kern="1200" dirty="0">
                <a:solidFill>
                  <a:schemeClr val="tx1"/>
                </a:solidFill>
                <a:effectLst/>
                <a:latin typeface="+mn-lt"/>
                <a:ea typeface="+mn-ea"/>
                <a:cs typeface="+mn-cs"/>
              </a:rPr>
              <a:t>We hold ourselves and our suppliers to the highest standard when it comes to human rights, environmental protections and responsible business practices in our supply chain.”  (Apple 2018) Making sure Apple have a good understanding of what is expected of them and making sure they have the correct rules and regulations in place is important for a business that size to have. Apple want to make sure that their employees and also their suppliers have a fair deal when working with them. They also want to make sure that their people have access to fair housing conditions and safe working conditions to make sure that no one is injured during their manufacturing process especially. As a business, Apple want to make sure they don’t contribute negatively to the environment and believe that giving their staff and suppliers the best living and working conditions is something they aim to achieve.  Apple believe that people are at the heart of their business which makes them produce the best and highest quality products. As the CSR  links to the well-being of their workers, human rights and environmental impacts, Apple aim to achieve the best in all these areas. Apple has educational programmes in place that they want to promote to make sure that people all over the world get to do what they are interested in and want to encourage the use of technology and how it can promote learning and make it more enjoyable for schools and educational programmes. As Apple products have the access to all sorts of apps and special programmes, they believe that it gives children of all ages the best way of learning in the most fun way. </a:t>
            </a:r>
          </a:p>
          <a:p>
            <a:r>
              <a:rPr lang="en-GB" sz="1200" b="0" i="0" u="none" strike="noStrike" kern="1200" dirty="0">
                <a:solidFill>
                  <a:schemeClr val="tx1"/>
                </a:solidFill>
                <a:effectLst/>
                <a:latin typeface="+mn-lt"/>
                <a:ea typeface="+mn-ea"/>
                <a:cs typeface="+mn-cs"/>
              </a:rPr>
              <a:t>As long as Apple promote the idea that they follow human right rules, do not impact on the environment in a negative way and make sure that all their staff have safe working and living conditions then they have reached the goal of having corporate social responsibility in their business. (Apple, 2018)</a:t>
            </a:r>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13</a:t>
            </a:fld>
            <a:endParaRPr lang="en-GB"/>
          </a:p>
        </p:txBody>
      </p:sp>
    </p:spTree>
    <p:extLst>
      <p:ext uri="{BB962C8B-B14F-4D97-AF65-F5344CB8AC3E}">
        <p14:creationId xmlns:p14="http://schemas.microsoft.com/office/powerpoint/2010/main" val="16302125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end this presentation, a conclusion is the best way to review Apple as a large, well-known company. Apple has a number of strengths that they are proud of. Apple want to give the best technological products to people all over the world and want to beat any competition that they may face. Apple are always looking for opportunities in the market and are always upgrading and updating their products and systems to target any goals that their customers want. They produce a number of products and have a specific software that they manage and upgrade to make sure it is running on their products as smoothly and efficiently as possible. Apple follow each of the PESTEL factors and make sure that they provide the nest and unique products that people will want to buy. Their products are expensive and can be beaten on price by competition, but they believe that the price they charge is right for the quality they produce. Overall, Apple are producing high quality products that they are constantly upgrading and improving for their customer’s needs. They follow certain rules and regulations that are in place and are always making a profit as a very large company. </a:t>
            </a:r>
          </a:p>
        </p:txBody>
      </p:sp>
      <p:sp>
        <p:nvSpPr>
          <p:cNvPr id="4" name="Slide Number Placeholder 3"/>
          <p:cNvSpPr>
            <a:spLocks noGrp="1"/>
          </p:cNvSpPr>
          <p:nvPr>
            <p:ph type="sldNum" sz="quarter" idx="5"/>
          </p:nvPr>
        </p:nvSpPr>
        <p:spPr/>
        <p:txBody>
          <a:bodyPr/>
          <a:lstStyle/>
          <a:p>
            <a:fld id="{ACDBE6D2-9D8C-49C4-8CCE-968C36C3C766}" type="slidenum">
              <a:rPr lang="en-GB" smtClean="0"/>
              <a:t>14</a:t>
            </a:fld>
            <a:endParaRPr lang="en-GB"/>
          </a:p>
        </p:txBody>
      </p:sp>
    </p:spTree>
    <p:extLst>
      <p:ext uri="{BB962C8B-B14F-4D97-AF65-F5344CB8AC3E}">
        <p14:creationId xmlns:p14="http://schemas.microsoft.com/office/powerpoint/2010/main" val="3411855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15</a:t>
            </a:fld>
            <a:endParaRPr lang="en-GB"/>
          </a:p>
        </p:txBody>
      </p:sp>
    </p:spTree>
    <p:extLst>
      <p:ext uri="{BB962C8B-B14F-4D97-AF65-F5344CB8AC3E}">
        <p14:creationId xmlns:p14="http://schemas.microsoft.com/office/powerpoint/2010/main" val="1250454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B11E5B4-F48C-4BDA-A644-311FB8E62EB5}"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969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4110648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4340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57EC22-6913-4203-A302-A77E73A1F620}"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4060467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57EC22-6913-4203-A302-A77E73A1F620}" type="datetimeFigureOut">
              <a:rPr lang="en-GB" smtClean="0"/>
              <a:t>19/12/2018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926484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57EC22-6913-4203-A302-A77E73A1F620}" type="datetimeFigureOut">
              <a:rPr lang="en-GB" smtClean="0"/>
              <a:t>19/12/2018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3810786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57EC22-6913-4203-A302-A77E73A1F620}" type="datetimeFigureOut">
              <a:rPr lang="en-GB" smtClean="0"/>
              <a:t>19/12/2018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3771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F57EC22-6913-4203-A302-A77E73A1F620}"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641007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F57EC22-6913-4203-A302-A77E73A1F620}"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2130767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221361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251875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F57EC22-6913-4203-A302-A77E73A1F620}" type="datetimeFigureOut">
              <a:rPr lang="en-GB" smtClean="0"/>
              <a:t>19/12/2018</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B11E5B4-F48C-4BDA-A644-311FB8E62EB5}" type="slidenum">
              <a:rPr lang="en-GB" smtClean="0"/>
              <a:t>‹#›</a:t>
            </a:fld>
            <a:endParaRPr lang="en-GB"/>
          </a:p>
        </p:txBody>
      </p:sp>
    </p:spTree>
    <p:extLst>
      <p:ext uri="{BB962C8B-B14F-4D97-AF65-F5344CB8AC3E}">
        <p14:creationId xmlns:p14="http://schemas.microsoft.com/office/powerpoint/2010/main" val="18926150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2ahUKEwjv6ILH4qzfAhWOzoUKHRG3CtsQjRx6BAgBEAU&amp;url=https%3A%2F%2Fwww.macworld.com%2Farticle%2F3287055%2Fiphone-ipad%2Fapple-a-little-more-color-please.html&amp;psig=AOvVaw1Oh59ys8vUrU4RxHPZW_R5&amp;ust=154533887011097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panmore.com/apple-inc-organizational-structure-features-pros-con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677094E-F0FE-4EC2-9511-5A411A2E1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E0E1ADA3-256B-436F-BB84-15BF272B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7DDC7D3D-A4F6-4638-B02B-2DBB6C11F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5C091E65-5627-4CC0-82AA-74A3C89D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4" name="AutoShape 2" descr="data:image/jpg;base64,%20/9j/4AAQSkZJRgABAQEAYABgAAD/2wBDAAUDBAQEAwUEBAQFBQUGBwwIBwcHBw8LCwkMEQ8SEhEPERETFhwXExQaFRERGCEYGh0dHx8fExciJCIeJBweHx7/2wBDAQUFBQcGBw4ICA4eFBEUHh4eHh4eHh4eHh4eHh4eHh4eHh4eHh4eHh4eHh4eHh4eHh4eHh4eHh4eHh4eHh4eHh7/wAARCADxAOs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sDxr4v0Lwhpv2zWbsRls+VCvMkp9FX+vSgDfqnqWqaZpkfmalqNpZp2M8yoD+Zr5n8cfGvxPrcjwaO39i2WSAIjmZh7v2/D8zXmd1cXF3O091PLcSsctJK5dj9SeaAPtnQ/E3h/XLqa10jVrS+mhUNIsL7to9a16+df2TUP/CRa2/GBaIPzf8A+tX0VQAUUUUAFFFFABRRRQAUUUUAFFFFABRRRQAUUUUAFFFFABRRRQAUUUUAFFFFABRRWR4w8QWPhjw7d61qDYht0yFB5dj91R7k8UAYnxU8e6f4H0XzpAtxqM4K2lru5Y/3m9FHc/hXyd4k1zVPEWrS6prF09zcyHqeijsqjsPapfF3iHUfFGv3GsanIWmmb5Uz8sSdkX2FZFABRRSqrMwVQSxOAB3NAH0J+ydpxj0rWtVZSPOmSFT6hQSf/Qq9wrlvhR4e/wCEY8B6bpjrtuPL864/66Pyfy4H4V1NABRRRQAUUUUAFFFFABRRRQAUUUUAFFFFABRRRQAUUUUAFFFFABRRRQAUUUUAFfNP7Tfip9S8Tx+G7eT/AETTgHmAPDTMO/0U/qa+kL+4S0sZ7qQ4SGNpGPsBmvhvWL+XVNXvNSnbdJdTvMxz/eYmgCpRRRQAV6l+z14JbxD4lXW76EnTNNcN8w4lm6qvuB1P4DvXJfDvwdqXjTXk06xUpCuGubgj5Yk9fqewr6+8M6Jp/h3RLbSNMhEVtbrtHqx7sT3JPNAGlRRRQAUUUUAFFFFABRRRQAUUUUAFFFFABRRRQAUUUUAFFFFABRWbrfiDQ9Ei8zV9Ws7JewmmCk/QdT+FcXqPxq8AWjFU1K4u/e3tmI/XFAHo1FeVj48+By+Cmqhf732X/wCvXQaJ8U/AmrMqQ+ILe3kb+C6Bh/VuP1oA7SimQTQ3ESywSxyxsMhkYMD+Ip9AGF8Q3aPwLrboSGFjLjH+6a+Jk+4v0Ffd2p2VvqWnXGn3aF7e4jaORQcZUjB5Fecp8C/AasD5OosB/Cbs4/xoA+WO4Hc9K9G+Hfwk8ReKJYrq9hk0rSzgmeZMPIP9hTyfqePrX0P4d+H3g7QHWTTdBtVmXGJZB5j/AFy2TXSzzQ28RlnljijXqzsFA/E0AZnhPw7pPhfR49L0e1EEC8serSN3Zj3Na1cZrfxR8C6SWSfxBbTyL/Ba5mP5rkfrXKX3x/8ACcR/0XTtVuh6+WqfzagD16ivGU/aE8OlwG0HVlXucxnH/j1bOmfHHwLduEnnvbEnqZrc7R+K5oA9NorL0HxFoOvReZo+rWd6MZIilBYfVeo/EVqUAFFFFABRRRQAUUUUAFFFFABRRRQAUUVzXxF8Zab4L0FtRvj5kz5W2t1OGmf0HsO57UAXvFniTR/C+lNqWtXiW8I4UdXkb+6q9Sa+ePHvxt8Q608lroOdGsegdTmdx6lui/QfnXBeMfE+r+LNZfVNYuDJIciOMcJCv91R2H6msWgCS5nnup2uLmaSeZzlpJHLMfqTUdFFABRRRQBpaJr2taHMJdI1S7smBziGUhT9R0NemeGPj14lsdsWt2drqsQ6uo8mX8x8p/L8a8hooA+rPDnxq8E6qFS6up9KmP8ADdR/Ln/eXI/lVvxF8XvAujowXVhqEwHEdmvmZ/4F939a+SKKAPYfFfx68QXxaHQLGDS4T0kkHmzH/wBlH5H615hrmva1rkxl1jVby+bOcTSkqPoOgrNooAKKKKACiiigCS2nntZ0uLaaSCZDlZI2Ksp9iK9W+H/xu13R5I7TxEG1exzjzTxPGPXPRvoefevJaKAPuLw1r2k+I9Kj1PR7yO6tn7r1U91YdQfY1p18W+APGGreDdbTUNNkLRMQLi2Y/JMvoR6+h7V9c+DfEmm+KtBg1jS5N0Ugw6H70Tjqre4oA2aKKKACiiigAooooAKKKKAKet6nZ6NpNzqmoTCK1tozJIx7Af1r45+Ini2+8ZeJJtWuyyQ8pawE8Qx9h9T1J9a9R/ai8XNJc2/hCzlxHGBcXuD1P8CH+Z/CvC6ACiiigAooooAKKKKACiiigAooooAKKKKACiiigAooooAKKKms7a4vLuK0tYXmnmcJHGgyWY9AKAG20M1zcR29vE800jBUjRSzMT2AHWvpf4A+AfEXhRJ9Q1e9+zpeRjOnL82D2Zj2Yeg9a0/g78M7LwfYx6hqEaXGuyp+8kPIgB/gT+p7/SvR6ACiiigAooooAKKKKACoNRu4bDT7i+uGCQ28TSOx7Koyanrz79oTVG0z4X6iI2KyXZS2Ug8/Mef0zQB8t+I9Vn1zX77WLkkyXk7SkE/dBPA/AYH4Vn0UUAFFFFABRRRQAUUUUAFFFFABRRRQAUUUUAFFFFABRRRQAV79+zJ4KQQv4y1CEM7Ex2AYdAOGkH6gfjXhekWM2p6raadbqTLczLEgHqxxX2/oenW+kaPZ6XaqFhtYViQD0AxmgC5RRRQAUUUUAFFFFABRRRQAV4j+1nd7dD0Ox3Y826eUj1Cpj/2evbq+fv2tmP2/w6ueBFcHH4x/4UAeF0UUUAFFFFABRRRQAUUUUAFFFFABRRRQAUUUUAFFFFABRRRQB3vwA09dQ+KelB1ylvvuD7FUJX/x7FfXFfL37L4B+JMmccWEuP8Avpa+oaACiiigAooooAKKKKACiiigAr59/a2B/tDw82ODFOM/ilfQVeGfta227TdAvMfcnliz/vKD/wCyUAfPtFFFABRRRQAUUUUAFFFFABRRRQAUUUUAFFFFABRRRQAUUUUAelfs2Xa23xRtomOPtNtLEPrt3f8AstfVdfEXgnVjoXi3S9X/AIba5R35xlc/MPyzX23DIk0SSxsGR1DKw6EHoaAHUUUUAFFFFABRRRQAUUUUAFeW/tOWP2r4bG5VdzWd3HL9AcqT+TV6lXPfEnSv7a8CazpoXc8to+werAZX9QKAPiuigdBRQAUUUUAFFFFABRRRQAUUUUAFFFFABRRRQAUUUUAFFFFABX1R+zv4tXX/AAaml3Eub/SwInBPLxfwN+XH4e9fK9b3gPxPfeEfEtvrNiS2w7Zos4EsZ+8p/p6HFAH2vRWZ4X1zTvEeiW+r6XMJbedcj1Ru6sOxFadABRRRQAUUUUAFFFFABQRkEHoaKKAPiv4j6MdA8davpe3bHHcs0Qx/yzb5l/Q4/Cuer3D9qvw/5Opab4khj+SdTazkD+IcoT9RuH4CvD6ACiiigAooooAKKKKACiiigAooooAKKKKACiiigAooooAKKKKAOu+GnjzVvBGqGazPn2MxH2m0c/K49R6N7/nX1P4I8Y6F4v04Xej3au4A823fiWI+jL/UcV8VVa0vUL7S72O+028ntLmM5WWJyrD8qAPuuiuI+Ceua94i8DQ6r4gaJ5ZJWWF0j2mSNeNzds5DdMdK7egAooooAKKKKACiiigDmfij4dXxT4H1HSQAZ2j8y3J7SLyv6jH418ZOro7JIpR1JVlI5BHUV9518r/tEeE/+Ef8aNqVtFtsdVzMuBwsv8Y/H734mgDzKiiigAooooAKKKKACiiigAooooAKKKKACiiigAooooAKKKKACrWkWFxqmq2um2iF57mVYowPVjiqtez/ALL/AIVN7rlx4ouoswWIMVtkcGVhyR9FP6igD3/w7pcGi6FY6TbACK0gWJffA5P4nmr9FFABRRRQAUUUUAFFFFABXL/E/wAKQ+MPCN1pTbVuAPMtZD/BKOn4HofY11FFAHwheW1xZ3c1ndRNDcQOY5Y2HKsDgioa98/aU8BFgfGelQ5KgLqEaDt2l/DofwPavA6ACiiigAooooAKKKKACiiigAooooAKKKKACiiigAooooAu6Jpl3rOr2ul2EZkubmQRxqPU9/oOtfaHgvw/aeGPDNlotmBst48O+OZHPLMfqa8w/Zu8CNplh/wlmqQ7bu7TbZow5jiPVvq38vrXs9ABRRRQAUUUUAFFFFABRRRQAUUUUAMniiuIHgmjWSKRSrowyGB6givkz40eAJvBeuma0jd9Gu2Jtn6+UepjY+3b1H0r62rO8SaLp3iHRrjSdUt1mtp1wwPVT2YHsR2NAHw3RXXfE3wHqngjWDb3CtPp8pP2W7C/K4/ut6MO4/EVyNABRRRQAUUUdwO56UAFFdDo3gnxdrAVtP8ADuoyoejmEov5titp/hF8QlQufD7EAZwLiMn8t1AHCUVtav4T8T6Rk6loGo2yj+JoGK/mOKxRQAUUUUAFFFFABXpvwL+HcnizVxq2pwsNFtHBbIx9ocfwD29fy71mfCj4dal421JZWV7bR4X/ANIuSPvf7Cep/lX1ho+m2WkaZBpunW6W9rAmyONBwB/j70AWkVUQIihVUYAAwAKWiigAooooAKKKKACiiigAooooAKKKKACiiigCnrOl6frOnS6dqlpFd2sow8ci5B/wPvXg3jj4CX0Msl14SvEuITki0uX2uvsr9D+OPrX0LRQB8YXnw/8AG1pMYpvDGp5zgFIdyn6EcGtvQPg7471Yqz6YmnRH+O8lCY/4CMt+lfWlFAHiHh79nzT4tsmva5PdN3itUEa/99HJ/lXpvhrwP4U8Oqv9laHaRSD/AJbOm+Q/8CbJroqKACiiigAIBGCAR6Gua8R+A/CPiAMdT0GzeVv+W0aeXJ/30uCfxrpaKAPDPEn7PlrIWk8O63JAe0N4u9f++l5H5GvP9Y+Dfj7T2OzS4r5B0e1nVs/gcN+lfWdFAHxtB8NvHk0yxL4W1FSxxl0CqPqScCvSvAPwGnaaO88YXKJGMH7Fbvkt7O/b6Ln617/RQBBp1laadZRWVjbxW1tCoWOKNcKo9hU9FFABRRRQAUUUUAFFFFABRRRQAUUUUAFFFFABRRRQAUUUUAFFFFABRRRQAUUUUAFFFFABRRRQAUUUUAFFFFABRRRQAUUUUAFFFFAH/9k=">
            <a:extLst>
              <a:ext uri="{FF2B5EF4-FFF2-40B4-BE49-F238E27FC236}">
                <a16:creationId xmlns:a16="http://schemas.microsoft.com/office/drawing/2014/main" id="{E50EF49F-5D8C-47A7-ADAA-DE96D1D31976}"/>
              </a:ext>
            </a:extLst>
          </p:cNvPr>
          <p:cNvSpPr>
            <a:spLocks noGrp="1" noChangeAspect="1" noChangeArrowheads="1"/>
          </p:cNvSpPr>
          <p:nvPr>
            <p:ph type="ctrTitle"/>
          </p:nvPr>
        </p:nvSpPr>
        <p:spPr bwMode="auto">
          <a:xfrm>
            <a:off x="6736924" y="857675"/>
            <a:ext cx="4566230" cy="3437782"/>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anchorCtr="0" compatLnSpc="1">
            <a:prstTxWarp prst="textNoShape">
              <a:avLst/>
            </a:prstTxWarp>
            <a:normAutofit/>
          </a:bodyPr>
          <a:lstStyle/>
          <a:p>
            <a:br>
              <a:rPr lang="en-GB" sz="6100"/>
            </a:br>
            <a:br>
              <a:rPr lang="en-GB" sz="6100"/>
            </a:br>
            <a:r>
              <a:rPr lang="en-GB" sz="6100"/>
              <a:t>Apple </a:t>
            </a:r>
            <a:r>
              <a:rPr lang="en-GB" sz="6100" err="1"/>
              <a:t>inc.</a:t>
            </a:r>
            <a:r>
              <a:rPr lang="en-GB" sz="6100" b="0"/>
              <a:t>​</a:t>
            </a:r>
            <a:br>
              <a:rPr lang="en-GB" sz="6100" b="0"/>
            </a:br>
            <a:endParaRPr lang="en-GB" sz="6100"/>
          </a:p>
        </p:txBody>
      </p:sp>
      <p:sp>
        <p:nvSpPr>
          <p:cNvPr id="3" name="Subtitle 2">
            <a:extLst>
              <a:ext uri="{FF2B5EF4-FFF2-40B4-BE49-F238E27FC236}">
                <a16:creationId xmlns:a16="http://schemas.microsoft.com/office/drawing/2014/main" id="{F2E013EA-39BC-4182-AA3F-831503A62DC9}"/>
              </a:ext>
            </a:extLst>
          </p:cNvPr>
          <p:cNvSpPr>
            <a:spLocks noGrp="1"/>
          </p:cNvSpPr>
          <p:nvPr>
            <p:ph type="subTitle" idx="1"/>
          </p:nvPr>
        </p:nvSpPr>
        <p:spPr>
          <a:xfrm>
            <a:off x="6333687" y="4356634"/>
            <a:ext cx="5293453" cy="2111277"/>
          </a:xfrm>
        </p:spPr>
        <p:txBody>
          <a:bodyPr>
            <a:normAutofit fontScale="62500" lnSpcReduction="20000"/>
          </a:bodyPr>
          <a:lstStyle/>
          <a:p>
            <a:pPr fontAlgn="base"/>
            <a:r>
              <a:rPr lang="en-GB" sz="3500" dirty="0"/>
              <a:t>Contemporary Management  Approaches </a:t>
            </a:r>
            <a:r>
              <a:rPr lang="en-US" sz="3500" dirty="0"/>
              <a:t>​</a:t>
            </a:r>
          </a:p>
          <a:p>
            <a:pPr fontAlgn="base"/>
            <a:r>
              <a:rPr lang="en-GB" sz="3500" dirty="0"/>
              <a:t>BMSP40002</a:t>
            </a:r>
            <a:r>
              <a:rPr lang="en-US" sz="3500" dirty="0"/>
              <a:t>​</a:t>
            </a:r>
          </a:p>
          <a:p>
            <a:pPr fontAlgn="base"/>
            <a:r>
              <a:rPr lang="en-GB" sz="3500" dirty="0"/>
              <a:t>Davina Evans</a:t>
            </a:r>
            <a:r>
              <a:rPr lang="en-US" sz="3500" dirty="0"/>
              <a:t>​</a:t>
            </a:r>
          </a:p>
          <a:p>
            <a:pPr fontAlgn="base"/>
            <a:r>
              <a:rPr lang="en-GB" sz="3500" dirty="0"/>
              <a:t>Hannah Kilburn</a:t>
            </a:r>
            <a:r>
              <a:rPr lang="en-US" sz="3500" dirty="0"/>
              <a:t>​</a:t>
            </a:r>
          </a:p>
          <a:p>
            <a:pPr fontAlgn="base"/>
            <a:r>
              <a:rPr lang="en-GB" sz="3500" dirty="0"/>
              <a:t>1805552</a:t>
            </a:r>
            <a:r>
              <a:rPr lang="en-US" sz="3500" dirty="0"/>
              <a:t>​</a:t>
            </a:r>
          </a:p>
          <a:p>
            <a:endParaRPr lang="en-GB" sz="1000" dirty="0"/>
          </a:p>
        </p:txBody>
      </p:sp>
      <p:pic>
        <p:nvPicPr>
          <p:cNvPr id="8" name="Picture 7">
            <a:extLst>
              <a:ext uri="{FF2B5EF4-FFF2-40B4-BE49-F238E27FC236}">
                <a16:creationId xmlns:a16="http://schemas.microsoft.com/office/drawing/2014/main" id="{70FC59F9-66C2-4F96-88DE-E48D84B98CF9}"/>
              </a:ext>
            </a:extLst>
          </p:cNvPr>
          <p:cNvPicPr>
            <a:picLocks noChangeAspect="1"/>
          </p:cNvPicPr>
          <p:nvPr/>
        </p:nvPicPr>
        <p:blipFill rotWithShape="1">
          <a:blip r:embed="rId3">
            <a:extLst>
              <a:ext uri="{28A0092B-C50C-407E-A947-70E740481C1C}">
                <a14:useLocalDpi xmlns:a14="http://schemas.microsoft.com/office/drawing/2010/main" val="0"/>
              </a:ext>
            </a:extLst>
          </a:blip>
          <a:srcRect l="3907" r="6735" b="3"/>
          <a:stretch/>
        </p:blipFill>
        <p:spPr>
          <a:xfrm>
            <a:off x="872064" y="857675"/>
            <a:ext cx="4593715" cy="5140669"/>
          </a:xfrm>
          <a:prstGeom prst="rect">
            <a:avLst/>
          </a:prstGeom>
        </p:spPr>
      </p:pic>
      <p:sp>
        <p:nvSpPr>
          <p:cNvPr id="6" name="AutoShape 6" descr="data:image/jpg;base64,%20/9j/4AAQSkZJRgABAQEAYABgAAD/2wBDAAUDBAQEAwUEBAQFBQUGBwwIBwcHBw8LCwkMEQ8SEhEPERETFhwXExQaFRERGCEYGh0dHx8fExciJCIeJBweHx7/2wBDAQUFBQcGBw4ICA4eFBEUHh4eHh4eHh4eHh4eHh4eHh4eHh4eHh4eHh4eHh4eHh4eHh4eHh4eHh4eHh4eHh4eHh7/wAARCADxAOs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sDxr4v0Lwhpv2zWbsRls+VCvMkp9FX+vSgDfqnqWqaZpkfmalqNpZp2M8yoD+Zr5n8cfGvxPrcjwaO39i2WSAIjmZh7v2/D8zXmd1cXF3O091PLcSsctJK5dj9SeaAPtnQ/E3h/XLqa10jVrS+mhUNIsL7to9a16+df2TUP/CRa2/GBaIPzf8A+tX0VQAUUUUAFFFFABRRRQAUUUUAFFFFABRRRQAUUUUAFFFFABRRRQAUUUUAFFFFABRRWR4w8QWPhjw7d61qDYht0yFB5dj91R7k8UAYnxU8e6f4H0XzpAtxqM4K2lru5Y/3m9FHc/hXyd4k1zVPEWrS6prF09zcyHqeijsqjsPapfF3iHUfFGv3GsanIWmmb5Uz8sSdkX2FZFABRRSqrMwVQSxOAB3NAH0J+ydpxj0rWtVZSPOmSFT6hQSf/Qq9wrlvhR4e/wCEY8B6bpjrtuPL864/66Pyfy4H4V1NABRRRQAUUUUAFFFFABRRRQAUUUUAFFFFABRRRQAUUUUAFFFFABRRRQAUUUUAFfNP7Tfip9S8Tx+G7eT/AETTgHmAPDTMO/0U/qa+kL+4S0sZ7qQ4SGNpGPsBmvhvWL+XVNXvNSnbdJdTvMxz/eYmgCpRRRQAV6l+z14JbxD4lXW76EnTNNcN8w4lm6qvuB1P4DvXJfDvwdqXjTXk06xUpCuGubgj5Yk9fqewr6+8M6Jp/h3RLbSNMhEVtbrtHqx7sT3JPNAGlRRRQAUUUUAFFFFABRRRQAUUUUAFFFFABRRRQAUUUUAFFFFABRWbrfiDQ9Ei8zV9Ws7JewmmCk/QdT+FcXqPxq8AWjFU1K4u/e3tmI/XFAHo1FeVj48+By+Cmqhf732X/wCvXQaJ8U/AmrMqQ+ILe3kb+C6Bh/VuP1oA7SimQTQ3ESywSxyxsMhkYMD+Ip9AGF8Q3aPwLrboSGFjLjH+6a+Jk+4v0Ffd2p2VvqWnXGn3aF7e4jaORQcZUjB5Fecp8C/AasD5OosB/Cbs4/xoA+WO4Hc9K9G+Hfwk8ReKJYrq9hk0rSzgmeZMPIP9hTyfqePrX0P4d+H3g7QHWTTdBtVmXGJZB5j/AFy2TXSzzQ28RlnljijXqzsFA/E0AZnhPw7pPhfR49L0e1EEC8serSN3Zj3Na1cZrfxR8C6SWSfxBbTyL/Ba5mP5rkfrXKX3x/8ACcR/0XTtVuh6+WqfzagD16ivGU/aE8OlwG0HVlXucxnH/j1bOmfHHwLduEnnvbEnqZrc7R+K5oA9NorL0HxFoOvReZo+rWd6MZIilBYfVeo/EVqUAFFFFABRRRQAUUUUAFFFFABRRRQAUUVzXxF8Zab4L0FtRvj5kz5W2t1OGmf0HsO57UAXvFniTR/C+lNqWtXiW8I4UdXkb+6q9Sa+ePHvxt8Q608lroOdGsegdTmdx6lui/QfnXBeMfE+r+LNZfVNYuDJIciOMcJCv91R2H6msWgCS5nnup2uLmaSeZzlpJHLMfqTUdFFABRRRQBpaJr2taHMJdI1S7smBziGUhT9R0NemeGPj14lsdsWt2drqsQ6uo8mX8x8p/L8a8hooA+rPDnxq8E6qFS6up9KmP8ADdR/Ln/eXI/lVvxF8XvAujowXVhqEwHEdmvmZ/4F939a+SKKAPYfFfx68QXxaHQLGDS4T0kkHmzH/wBlH5H615hrmva1rkxl1jVby+bOcTSkqPoOgrNooAKKKKACiiigCS2nntZ0uLaaSCZDlZI2Ksp9iK9W+H/xu13R5I7TxEG1exzjzTxPGPXPRvoefevJaKAPuLw1r2k+I9Kj1PR7yO6tn7r1U91YdQfY1p18W+APGGreDdbTUNNkLRMQLi2Y/JMvoR6+h7V9c+DfEmm+KtBg1jS5N0Ugw6H70Tjqre4oA2aKKKACiiigAooooAKKKKAKet6nZ6NpNzqmoTCK1tozJIx7Af1r45+Ini2+8ZeJJtWuyyQ8pawE8Qx9h9T1J9a9R/ai8XNJc2/hCzlxHGBcXuD1P8CH+Z/CvC6ACiiigAooooAKKKKACiiigAooooAKKKKACiiigAooooAKKKms7a4vLuK0tYXmnmcJHGgyWY9AKAG20M1zcR29vE800jBUjRSzMT2AHWvpf4A+AfEXhRJ9Q1e9+zpeRjOnL82D2Zj2Yeg9a0/g78M7LwfYx6hqEaXGuyp+8kPIgB/gT+p7/SvR6ACiiigAooooAKKKKACoNRu4bDT7i+uGCQ28TSOx7Koyanrz79oTVG0z4X6iI2KyXZS2Ug8/Mef0zQB8t+I9Vn1zX77WLkkyXk7SkE/dBPA/AYH4Vn0UUAFFFFABRRRQAUUUUAFFFFABRRRQAUUUUAFFFFABRRRQAV79+zJ4KQQv4y1CEM7Ex2AYdAOGkH6gfjXhekWM2p6raadbqTLczLEgHqxxX2/oenW+kaPZ6XaqFhtYViQD0AxmgC5RRRQAUUUUAFFFFABRRRQAV4j+1nd7dD0Ox3Y826eUj1Cpj/2evbq+fv2tmP2/w6ueBFcHH4x/4UAeF0UUUAFFFFABRRRQAUUUUAFFFFABRRRQAUUUUAFFFFABRRRQB3vwA09dQ+KelB1ylvvuD7FUJX/x7FfXFfL37L4B+JMmccWEuP8Avpa+oaACiiigAooooAKKKKACiiigAr59/a2B/tDw82ODFOM/ilfQVeGfta227TdAvMfcnliz/vKD/wCyUAfPtFFFABRRRQAUUUUAFFFFABRRRQAUUUUAFFFFABRRRQAUUUUAelfs2Xa23xRtomOPtNtLEPrt3f8AstfVdfEXgnVjoXi3S9X/AIba5R35xlc/MPyzX23DIk0SSxsGR1DKw6EHoaAHUUUUAFFFFABRRRQAUUUUAFeW/tOWP2r4bG5VdzWd3HL9AcqT+TV6lXPfEnSv7a8CazpoXc8to+werAZX9QKAPiuigdBRQAUUUUAFFFFABRRRQAUUUUAFFFFABRRRQAUUUUAFFFFABX1R+zv4tXX/AAaml3Eub/SwInBPLxfwN+XH4e9fK9b3gPxPfeEfEtvrNiS2w7Zos4EsZ+8p/p6HFAH2vRWZ4X1zTvEeiW+r6XMJbedcj1Ru6sOxFadABRRRQAUUUUAFFFFABQRkEHoaKKAPiv4j6MdA8davpe3bHHcs0Qx/yzb5l/Q4/Cuer3D9qvw/5Opab4khj+SdTazkD+IcoT9RuH4CvD6ACiiigAooooAKKKKACiiigAooooAKKKKACiiigAooooAKKKKAOu+GnjzVvBGqGazPn2MxH2m0c/K49R6N7/nX1P4I8Y6F4v04Xej3au4A823fiWI+jL/UcV8VVa0vUL7S72O+028ntLmM5WWJyrD8qAPuuiuI+Ceua94i8DQ6r4gaJ5ZJWWF0j2mSNeNzds5DdMdK7egAooooAKKKKACiiigDmfij4dXxT4H1HSQAZ2j8y3J7SLyv6jH418ZOro7JIpR1JVlI5BHUV9518r/tEeE/+Ef8aNqVtFtsdVzMuBwsv8Y/H734mgDzKiiigAooooAKKKKACiiigAooooAKKKKACiiigAooooAKKKKACrWkWFxqmq2um2iF57mVYowPVjiqtez/ALL/AIVN7rlx4ouoswWIMVtkcGVhyR9FP6igD3/w7pcGi6FY6TbACK0gWJffA5P4nmr9FFABRRRQAUUUUAFFFFABXL/E/wAKQ+MPCN1pTbVuAPMtZD/BKOn4HofY11FFAHwheW1xZ3c1ndRNDcQOY5Y2HKsDgioa98/aU8BFgfGelQ5KgLqEaDt2l/DofwPavA6ACiiigAooooAKKKKACiiigAooooAKKKKACiiigAooooAu6Jpl3rOr2ul2EZkubmQRxqPU9/oOtfaHgvw/aeGPDNlotmBst48O+OZHPLMfqa8w/Zu8CNplh/wlmqQ7bu7TbZow5jiPVvq38vrXs9ABRRRQAUUUUAFFFFABRRRQAUUUUAMniiuIHgmjWSKRSrowyGB6givkz40eAJvBeuma0jd9Gu2Jtn6+UepjY+3b1H0r62rO8SaLp3iHRrjSdUt1mtp1wwPVT2YHsR2NAHw3RXXfE3wHqngjWDb3CtPp8pP2W7C/K4/ut6MO4/EVyNABRRRQAUUUdwO56UAFFdDo3gnxdrAVtP8ADuoyoejmEov5titp/hF8QlQufD7EAZwLiMn8t1AHCUVtav4T8T6Rk6loGo2yj+JoGK/mOKxRQAUUUUAFFFFABXpvwL+HcnizVxq2pwsNFtHBbIx9ocfwD29fy71mfCj4dal421JZWV7bR4X/ANIuSPvf7Cep/lX1ho+m2WkaZBpunW6W9rAmyONBwB/j70AWkVUQIihVUYAAwAKWiigAooooAKKKKACiiigAooooAKKKKACiiigCnrOl6frOnS6dqlpFd2sow8ci5B/wPvXg3jj4CX0Msl14SvEuITki0uX2uvsr9D+OPrX0LRQB8YXnw/8AG1pMYpvDGp5zgFIdyn6EcGtvQPg7471Yqz6YmnRH+O8lCY/4CMt+lfWlFAHiHh79nzT4tsmva5PdN3itUEa/99HJ/lXpvhrwP4U8Oqv9laHaRSD/AJbOm+Q/8CbJroqKACiiigAIBGCAR6Gua8R+A/CPiAMdT0GzeVv+W0aeXJ/30uCfxrpaKAPDPEn7PlrIWk8O63JAe0N4u9f++l5H5GvP9Y+Dfj7T2OzS4r5B0e1nVs/gcN+lfWdFAHxtB8NvHk0yxL4W1FSxxl0CqPqScCvSvAPwGnaaO88YXKJGMH7Fbvkt7O/b6Ln617/RQBBp1laadZRWVjbxW1tCoWOKNcKo9hU9FFABRRRQAUUUUAFFFFABRRRQAUUUUAFFFFABRRRQAUUUUAFFFFABRRRQAUUUUAFFFFABRRRQAUUUUAFFFFABRRRQAUUUUAFFFFAH/9k=">
            <a:extLst>
              <a:ext uri="{FF2B5EF4-FFF2-40B4-BE49-F238E27FC236}">
                <a16:creationId xmlns:a16="http://schemas.microsoft.com/office/drawing/2014/main" id="{115A885B-35DE-45DA-8B4E-467D07C87E2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25064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89AC-2A70-4832-9A9C-FFD7F2498CAD}"/>
              </a:ext>
            </a:extLst>
          </p:cNvPr>
          <p:cNvSpPr>
            <a:spLocks noGrp="1"/>
          </p:cNvSpPr>
          <p:nvPr>
            <p:ph type="title"/>
          </p:nvPr>
        </p:nvSpPr>
        <p:spPr>
          <a:xfrm>
            <a:off x="1143001" y="1070335"/>
            <a:ext cx="5199926" cy="1443269"/>
          </a:xfrm>
        </p:spPr>
        <p:txBody>
          <a:bodyPr>
            <a:normAutofit/>
          </a:bodyPr>
          <a:lstStyle/>
          <a:p>
            <a:r>
              <a:rPr lang="en-US" sz="4000" b="1"/>
              <a:t>Introduction</a:t>
            </a:r>
            <a:r>
              <a:rPr lang="en-US" sz="4000"/>
              <a:t> ​</a:t>
            </a:r>
            <a:br>
              <a:rPr lang="en-US" sz="4000"/>
            </a:br>
            <a:endParaRPr lang="en-GB" sz="4000"/>
          </a:p>
        </p:txBody>
      </p:sp>
      <p:sp>
        <p:nvSpPr>
          <p:cNvPr id="3" name="Content Placeholder 2">
            <a:extLst>
              <a:ext uri="{FF2B5EF4-FFF2-40B4-BE49-F238E27FC236}">
                <a16:creationId xmlns:a16="http://schemas.microsoft.com/office/drawing/2014/main" id="{6068208C-3ADB-4C40-B95D-D129998FF677}"/>
              </a:ext>
            </a:extLst>
          </p:cNvPr>
          <p:cNvSpPr>
            <a:spLocks noGrp="1"/>
          </p:cNvSpPr>
          <p:nvPr>
            <p:ph idx="1"/>
          </p:nvPr>
        </p:nvSpPr>
        <p:spPr>
          <a:xfrm>
            <a:off x="1143002" y="2546430"/>
            <a:ext cx="5084178" cy="3549570"/>
          </a:xfrm>
        </p:spPr>
        <p:txBody>
          <a:bodyPr>
            <a:normAutofit/>
          </a:bodyPr>
          <a:lstStyle/>
          <a:p>
            <a:r>
              <a:rPr lang="en-GB" sz="1800" dirty="0"/>
              <a:t>Who is Apple? ​</a:t>
            </a:r>
          </a:p>
          <a:p>
            <a:pPr marL="45720" indent="0">
              <a:buNone/>
            </a:pPr>
            <a:r>
              <a:rPr lang="en-GB" sz="1800" dirty="0"/>
              <a:t>​</a:t>
            </a:r>
          </a:p>
          <a:p>
            <a:r>
              <a:rPr lang="en-GB" sz="1800" dirty="0"/>
              <a:t>What is their main goal?​</a:t>
            </a:r>
          </a:p>
          <a:p>
            <a:endParaRPr lang="en-GB" sz="1800" dirty="0"/>
          </a:p>
          <a:p>
            <a:r>
              <a:rPr lang="en-GB" sz="1800" dirty="0"/>
              <a:t>Are they a sustainable company?​</a:t>
            </a:r>
          </a:p>
          <a:p>
            <a:endParaRPr lang="en-GB" sz="1800" dirty="0"/>
          </a:p>
        </p:txBody>
      </p:sp>
      <p:pic>
        <p:nvPicPr>
          <p:cNvPr id="2052" name="Picture 4" descr="Image result for apple">
            <a:hlinkClick r:id="rId3"/>
            <a:extLst>
              <a:ext uri="{FF2B5EF4-FFF2-40B4-BE49-F238E27FC236}">
                <a16:creationId xmlns:a16="http://schemas.microsoft.com/office/drawing/2014/main" id="{D44FF558-E47C-450F-BF9F-33DF4A7CD2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922" r="14995"/>
          <a:stretch/>
        </p:blipFill>
        <p:spPr bwMode="auto">
          <a:xfrm>
            <a:off x="6636743" y="1238487"/>
            <a:ext cx="4741120" cy="449306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data:image/jpg;base64,%20/9j/4AAQSkZJRgABAQEAYABgAAD/2wBDAAUDBAQEAwUEBAQFBQUGBwwIBwcHBw8LCwkMEQ8SEhEPERETFhwXExQaFRERGCEYGh0dHx8fExciJCIeJBweHx7/2wBDAQUFBQcGBw4ICA4eFBEUHh4eHh4eHh4eHh4eHh4eHh4eHh4eHh4eHh4eHh4eHh4eHh4eHh4eHh4eHh4eHh4eHh7/wAARCAFQAWM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igAooooAKKKKACiiigAooqnqmo2mmWcl5f3EdvAgyzucD/AOuaTaSuxNpK7LZYCsjxB4l0TQ4t2pX8ULY+WMfM7fRRzXlnjL4o3t6XtdAVrO36G4YfvX+g/h/nXnM0ks0zTTSPLIxyzuxZifcnmvCxWdwh7tFXffp/wTycRmsYu1JX8+h6vrPxejUlNH0pn9Jblto/75H+NctffErxdck7L6K2X+7FAo/U5rj6K8SrmOJqbz+7Q8qpjq895fdofS/gS9m1Hwlpt7cSGSaWEeY56swJBP6VuVzHwtUr4B0kH/nkT/48a6evs8M3KjBvsvyPp6DbpRb7IKKKK2NQooooAKKKKACiiigAooooAKKKKACiiigAooooAKKKKACiiigAooooAKKKKACiiigAooooAKKKKACiiigAooooAKKKKACg8UVQ1vU7XSdLn1C+kEcEK7mPc+gHuaUpKKbYm0ldlTxZ4h0/w7pjXt9J/sxRD70jegrwDxb4m1LxLf8A2i+kKxKT5Nup+SMf1PvTPFniC98R6w9/dMVTkQQ9ok7D6+tZFfHZjmMsTLljpH8/U+ZxuOlXfLH4fzCiiivLOAKQ+3WlrW8HaY2seJ9P08KSskyl/wDdHLfoKqEHOSit2OEXKSiup9EeEbX7D4Z02zPWO2QH64yf1rVpkYwMDp2p9foUI8sVHsfaRjypIKKKKoYUUUUAFFFFABRRRQAUUUUAFFFFABRRRQAUUUUAFFFFABRRRQAUUUUAFFFFABRRRQAUUUUAFFFFABRRRQAUUUUAFFFFACMcV4b8ZvEranrJ0a1k/wBDs2/e4PDy/wD1v516l8QNa/sHwxd6gpHmhdkIPd24H+NfNzMzMzOxZ2JLMepJ5Jr5/O8W4xVGPXf0PGzXEcqVKPXcSiiivmTwgooooASvWPgLoh3XWvzJxjyICfzYj9B+dea6Fpl1rOrW+m2akzTvtB7KO7H2Ar6X0LTLbSdKttOtVxFAgVfUnuT7k17WS4V1KvtXtH8z1Mrw/PU9o9l+ZfFFFFfWH0QUUUUAFFFFABRRRQAUUUUAFFFFABRRRQAUUUUAFFFFABRRRQAUUUUAFFFFABRRRQAUUUUAFFFFABRRRQAUUUUAFFFFABQTRSN0oA8e+P2qGS90/R0b5Y1NxIB6nhf615dXUfFa5N14+1Ik5WIpEv4KP6muXr4TMKrqYmb87fdofJYyo515PzCiiiuQ5gpVVmYKFLEnAA6k+lLFHJLKsUUbSSOwVUUZJPoBXs3ww+H/APZjRaxrcatejmGAnIh9z6t/KurCYOpip8sdur7HRhsNPES5Y7dy98J/CJ0LTjqF9FjUbpBkH/lknUL9fWu8XgUKu2lr7bD0IUKapw2R9VRpRpQUI7IKKKK2NAooooAKKKKACiiigAooooAKKKKACiiigAooooAKKKKACiiigAooooAKKKKACiiigAooooAKDVe+vbWxgae8uIoIVGS8jBQPxNcFr/xY0OzYxabBLqMg/iU7I8/U8n8q562Ko0FepKxlVr06S992PRM0ZGa8I1P4qeJrpiLUWtinoke9vzb/AArBufGPiq4P7zXr3/gD7f5V5s89oRfups4J5tRXwps+lqQsPWvmNPE3iRTlde1HP/Xdq0bLx/4utWBXWJJQO0yK4/UVnHPqV9Yv8CVm9PrFn0WDS14xpXxe1KIhdS0u3uV7tC5RvyORXa6F8SPDOqFUe6NjKeNlyNo/766V30czw1bRSs/PQ66WOoVNFLU7Kkao4Z45oxJE6SIejI2Qfxp5PHvXdc67nzT48z/wmmsbuv2pv6ViV6/4s+GF9rHiW91O21O1giuHD7HjYsDgA9PpUVj8Ho9w+3a47DusMAH6kmvjquV4qdWTUdLvt3PmamAxEqkrR6nkh6c10Phfwdr3iGRTZ2pit883Ew2oPp3P4V7Rofw/8MaUyyR6eLmYf8tLk7z+R4H5V1CqqgKOABwAOK7sPkTvetL5L/M6qOUO96j+45XwV4H0rw2glRftV8R81zIBkeyj+EV1gAAqC8vLezhaa6nigjAyXkcKB+Jritb+KXh2w3R2hl1GQf8APEYT/vo17Lnh8HDluoo9RyoYaPLdJHeE4o3CvEtU+LeuTkixsbSzXsWzI39BXPXfjvxdctltbnj9olVB+grhqZ5h4/Cmzknm1BbXZ9H0hOK+Ym8TeI2OW13Uf+/5qa38XeKLcgx69ff8Ck3fzrJZ/S/kf4Gf9sU/5WfS+eaWvBdM+KPie2YC5a1vVHaSPafzWuz0H4saPdMsWqWs2nP0Lg+ZH+Y5H5V10c3w1R2vb1OilmWHm7Xt6no9FVNPv7S/thcWNxFcwt0eJwwP5VaB4r0k01dHcmnsLRRRTGFFFFABRRRQAUUUUAFFFFABRRRQAUUUUAFFFFABRRRQAUUVFdTxW8DzzSLHEgLO7HAUDuaGwJCwGea888bfEqx0lpLLSQl/erkM+f3UZ9yOp9hXI/ET4iXGrPJp2jSPb6f915l4ef6ei/qa899q+cx+c6unQ+//AC/zPExeZ/Yo/f8A5Gjr2t6prl19o1O8kuGz8qk4RfovQVn0UV87KTk25O7PFlJyd2wooopCCiiigAoPNFFAjQ0bWtW0eXzNN1Ce2PorfKfqOldvo/xa1iAKmqWVveKP44yY2/qK84oroo4utQ+CTRvSxNWl8Ej3Gw+K/hqYD7Sl7aN3DRbh+amr4+JHg/ZuGqH6eS/+FfP9FehHO8Slqk/69TsWa11uke53/wAV/DMCn7Kt7dt2CxbR+bVyGt/FnWroGPS7WCwQ/wAbfvH/AMBXndFY1c2xVRW5rehnUzHETVr29C3qmpahqk3najez3T+srkgfQdBVSiivObbd2zhbbd2FFFFIAooooAKKKKALujatqWjXQutMvJLaXPO0/K31HQ1654H+J1nqDR2Ou7LK7JAWYHETn3/un9K8WorrwuOrYZ+49O3Q6cPi6lB+69Ox9Yq6sMhgQehFOrwb4efEC70J49P1NpLnTOgJOXg9x6j2/KvcbG6t7y1iubWZJoJFDI6HIYV9dg8bTxUbx36o+jwuKhiI3jv2LFFFFdp1BRRRQAUUUUAFFFFABRRRQAUUUUAFFFFABRRSMcUANlkVEZnYKqgkkngCvCfih42k125bTNNlZNLibDMP+Xhh3P8As+g79a6L40+LHjB8N6e53uAbuReynon4968l2t/db8q+YzfMeZuhTenX/I8PMsXJv2UNuv8AkMFLS7W/ut+VG1v7rflXz90eNyvsJRS7W/ut+VG1v7rflRdBZ9hKKXa391vyo2t/db8qLoLPsJRS7W/ut+VG1v7rflRdBZ9hKKXa391vyo2t/db8qLoLPsJRS7W/ut+VG1v7rflRdBZ9hKKXa391vyo2t/db8qLoLPsJRS7W/ut+VG1v7rflRdBZ9hKKXa391vyo2t/db8qLoLPsJRS7W/ut+VG1v7rflRdBZ9hKKXa391vyo2t/db8qLoLPsJRS7W/ut+VG1v7rflRdBZ9hKKXa391vyo2t/db8qLoLPsJXZfDXxnN4bvRZ3bNJpczDevUwk/xj29RXHbWyBtbJOBx1PpXo/gj4Y3N+sd7r7PaW55S3XiRx/tf3R+tdmAjXlVTobr7vmdOEhWdROlv/AFuezWssc8SzRSLJG6hkZTkEHuKlqrplja6bZRWVnCIbeJdqIOgFWq+6jeyufVq9tQooopjCiiigAooooAKKKKACiiigAooooAKzfEepR6ZpUt22CyjCDPVj0rSPSvOfiTqHnajFp6N8kC7nH+0en6V4XEeaf2ZgJ1l8W0fV/wCW/wAjuy7C/WcRGD23focrK7yzPLI253Ysx9Sabiilr+fJScm22foUYpKwmKMUtFIdhMUYpaKAsJijFLRQFhMUYpaKAsJijFLRQFhMUYpaKAsJijFLRQFhMUYpaKAsJijFLRQFhMUYpaKAsJijFLRQFhMUYpaKAsJilRWdwiKWZjgAdSaSu7+H+g7EXVruP943+oU9h/er18kyitmuKVCnot2+y/rY4sdjIYSk5y+S7ss+EvCsVmkd5qEaS3n3kUjIi/8AsveusVeBxQoxTq/fMuy6hl9BUKCsl+L7vzPgcRXniKjqT3YUUUV3GIUUUUAFFFFABRRRQAUUUUAFFFFABRRRQBHPIscTuxwFBJ+leM6jcteahPdsSfNkLc+meP0r1Dxlc/ZfDt5IOCY9gPueP615OOlflPiLjG6tHDLZJyfz0X5M+q4co+7Oq/QWiiivzM+oCiiigAooooAKKKKACiiigAooooAKKKKACiiigAooooAKKKKACiiigAooooAKKKQ9KYjT8M6YdV1eO3YHyl+eX/dHavXIUVY1VVCqAAAOwrlPhrYeTpMl464e4c4P+yP/AK9dcK/ceCsrWCy6NWS96pq/Tovu1+Z8LnWKdfEuK2jp/mFFFFfYHkBRRRQAUUUUAFFFFABRRRQAUUUUAFFFFABRRRQBxvxTvIrfRoIpZVTzZh1PXAJrzj7dZ/8APzF+ddN8eJPl0qH/AGpG/QV5fivxfjSHts1nd7JL8L/qfo/DuCjLARnfdv8AO36HVfbrP/n6i/Oj7dZ/8/UX51ymKMV8p9Vj3Pc+ox7nV/brP/n6i/Oj7dZ/8/UX51ymKMUfVY9w+ox7nV/brP8A5+ovzo+3Wf8Az9RfnXKYoxR9Vj3D6jHudX9us/8An6i/Oj7dZ/8AP1F+dcpijFH1WPcPqMe51f26z/5+ovzo+3Wf/P1F+dcpijFH1WPcPqMe51f26z/5+ovzo+3Wf/P1F+dcpijFH1WPcPqMe51f26z/AOfqL86Pt1n/AM/UX51ymKMUfVY9w+ox7nV/brP/AJ+ovzpPttn/AM/Uf51yuKWl9Vj3F9Rj3Op+22f/AD9R/nR9ts/+fqP865aij6pHuH1GPdnU/bbP/n6j/Oj7bZ/8/Uf51y1FH1SPcPqMe7Op+22f/P1H+dH22z/5+o/zrlqKPqke4fUY92dT9ts/+fqP86Pttn/z9R/nXLUUfVI9w+ox7s6n7bZ/8/Uf50fbbQ8faY/zrlqtaPF5+r2cGPv3CKfxYVdLAxnNRvuyZ4OEYuV3ofRmiW4tdLtrdf4IlH445q7TU9O1Or+jaVONOChHZKx+QSk5NyfUKKKK0EFFFFABRRRQAUUUUAFFFFABRRRQAUUUUAFFFFAHkvx4P/Ew0of9M5P5ivNq9L+PKn7XpT9isi5/KvNDX4vxWv8AhVq/L8kfq3Dr/wCE6l8/zYUUUV86e0FFFFABRRRQAUUUUAFFFFABRRRQAUUUUAFFFFABRRRQAUUUUAFFFFABRRRQAVoeGiB4j01j0+1R5/76rPqWyl8i8gm5/dyK35GtsPLkqwl2a/Mzqx5qco90z6cXqadUcDrJGsi8hgGH0NSV/QaPxPYKKKKYBRRRQAUUUUAFFFFABRRRQAUUUUAFFFFABRRRQB5l8d4s2emTdlldT+K//Wryk17F8dWjh8Gi7m3bYLlCSFzjOR/WvCv7d07+/J/3wa/KOLcBXnmUp04NppbLyt+h+ocKuVTLo2Wza/X9TTorM/t3Tv78n/fBo/t3Tv78n/fBr5r+zcX/AM+39x9H7OfY06KzP7d07+/J/wB8Gj+3dO/vyf8AfBo/s3F/8+39wezn2NOisz+3dO/vyf8AfBo/t3Tv78n/AHwaP7Nxf/Pt/cHs59jTorM/t3Tv78n/AHwaP7d07+/J/wB8Gj+zcX/z7f3B7OfY06KzP7d07+/J/wB8Gj+3dO/vyf8AfBo/s3F/8+39wezn2NOisz+3dO/vyf8AfBo/t3Tv78n/AHwaP7Nxf/Pt/cHs59jTorM/t3Tv78n/AHwaP7d07+/J/wB8Gj+zcX/z7f3B7OfY06KzP7d07+/J/wB8Gj+3dO/vyf8AfBo/s3F/8+39wezn2NOisz+3dO/vyf8AfBo/t3Tv78n/AHwaP7Nxf/Pt/cHs59jTorM/t3Tv78n/AHwaP7d07+/J/wB8Gj+zcX/z7f3B7OfY06KzP7d07+/J/wB8Gj+3dO/vyf8AfBo/s3F/8+39wezn2NOisz+3dO/vyf8AfBo/t3Tv78n/AHwaP7Nxf/Pt/cHs59jToPSsz+3dO/vyf98Gj+3dO/vyf9+zQstxf/Pt/cHs59j6X+H2oLqXhHT7jdl1iEb/AFXj+lb9eOfATxXZT3V14f8AObe4NxAGXHT7wH6H8K9iHSv2rJ68q+CpymrStZ37rQ/IM5wcsHjalNqyvdejFooor0jywooooAKKKKACiiigAooooAKKKKACiiigAooooA5T4saf/aXw81u1Vcv9laReO6/MP5V8kodyhuxGa+27uBLi2lgkAKSIUI9QRivi/WLJtN1i905wQ1tcPEc/7LED9MV4ebQ96Mz9H4FxCdKrRfRp/fo/yRVooorxz7wKKKKACiiigAooooAKKKKACiiigAooooAKKKKACiiigAooooAKKKKACiiigAooooAv+HdVutD1yz1azbE1rKHA/vDuD7EcV9feG9YtNd0W01WxfdBcxhwM8qe6n3ByK+Mq9I+B/jz/AIRnVTpGqSEaTePnex4t5P73+6eh/A16WXYn2M+SWzPk+K8meOoKtSXvw/FdV8t18z6YopkciyKGUgqQCCDkEU+voj8oCiiigAooooAKKKKACiiigAooooAKKKKACiiigBG6V8v/AB90n+zfiJPcIpEWoRLcKexYfK38h+dfUJ6V5H+0tohuvC9rrUaZksJtshHXy34P5HFcOY0+eg321PpOFMX9WzKKe0/d+/b8Uj57ooor5o/XwooooAKKKKACiiigAooooAKKKKACiiigAooooAKKKKACiiigAooooAKKKKACiiigApCBjFLRQB638Hvik2jrFoPiOZjYcLbXTDJg/wBlv9n37V9A280c0CSxSJIjgMrqQQw9QRXxHXZ/D/4ja54RK2yH7dpufmtZW+7/ALh/h+nSvVweYumlCpt3Pic+4UWJk8RhNJvddH6dn+B9W0VyHgr4g+GvFCLHZXnkXh62tx8kgPt2b8K63ePQ17cJxmuaLuj84xGHq4ebp1ouL7MdRRRVmIUUUUAFFFFABRRRQAUUUUAFFFFABWb4n0yHWtBvdLuFBjuYWjOfUjg/nWlSMCaTV1ZlQnKElKO6Ph6/WbT764sLqFkntpWikBP8SnBqH7Uv9xvzr039pfw0dL8XRa7BGRbammJCBwJlHP5jB/CvJ67aORZfUgpKH4v/ADP0WhxBi6tNTUt/JFv7UP7jfnR9qH9xvzqpRWv+r2A/k/F/5mv9t4z+b8EW/tQ/uN+dH2of3G/OqlFH+r2A/k/F/wCYf23jP5vwRb+1D+4350fah/cb86qUUf6vYD+T8X/mH9t4z+b8EW/tQ/uN+dH2of3G/OqlFH+r2A/k/F/5h/beM/m/BFv7UP7jfnR9qH9xvzqpRR/q9gP5Pxf+Yf23jP5vwRb+1D+4350fah/cb86qUUf6vYD+T8X/AJh/beM/m/BFv7UP7jfnR9qH9xvzqpRR/q9gP5Pxf+Yf23jP5vwRb+1D+4350fah/cb86qUUf6vYD+T8X/mH9t4z+b8EW/tQ/uN+dH2of3G/OqlFH+r2A/k/F/5h/beM/m/BFv7UP7jfnR9qH9xvzqpRR/q9gP5Pxf8AmH9t4z+b8EW/tQ/uN+dH2of3G/OqlFH+r2A/k/F/5h/beM/m/BFv7UP7jfnR9qH9xvzqpRR/q9gP5Pxf+Yf23jP5vwRb+1D+4350fah/cb86qUUf6vYD+T8X/mH9t4z+b8EW/tQ/uN+dH2pf7h/OqlFH+r2A/kf3v/MP7bxn834Iti6+dSsb7gflKnkH296+vvhfpuoaZ4J0y31S4uJ7xoxJL5zlmTdyEyfQYFfOnwJ8L/8ACSeO7d5o99jp+LmfPQkH5F/E/wAjX1ovTmuKvgMNhJ2oxs+urPmuIM3rYpRoVHe2uyFooorM+YCiiigAooooAKKKKACiiigAooooAKKKKAOR+K/hhPFng290tVH2pV861Y/wyryPz6fjXx5Ijxu0ciFJEYqynqCDgivvE9DXy/8AtGeEv7D8ULrlnFtsdUYl8DhJx94e24c/XNenltazdN9dj2cpxFpOk+ux5ZRRRXsHuhRRRQAUUUUAFFFFABRRRQAUUUUAFFFFABRRRQAUUUUAFFFFABRRRQAUUUUAFFFFABRzngE+gHeivR/gH4O/4SbxYt9dxbtM01hJLkcSSfwJ/U+wqKlRU4uT6GdWqqUHOXQ9t+BfhP8A4RfwVD9oj26hf4uLnPVcj5U/AfqTXfjgU1AQTTq+ZnNzk5S6nyFSo6k3OW7CiiipICiiigAooooAKKKKACiiigAooooAKKKKACsDx54bs/FPhe70W6wPOXMcmOY5B91h9DW/SNzTi3F3Q4ycWpLc+F9X0+80nVLnTNQiMV1bSGOVSO47j2PX8aq19F/tE+BBqcK+KdPjP2m2j23iqOXjHRvqv8q8D+wx/wDPRvyr63A0p4yl7SHzOrGcZZbgZKnim1K1/hbX3lCir32GP/no35UfYY/+ejflXZ/ZuI7ficf/ABEPI/8An4//AAFlGir32GP/AJ6N+VH2GP8A56N+VH9m4jt+If8AEQ8j/wCfj/8AAWUaKvfYY/8Ano35UfYY/wDno35Uf2biO34h/wARDyP/AJ+P/wABZRoq99hj/wCejflR9hj/AOejflR/ZuI7fiH/ABEPI/8An4//AAFlGir32GP/AJ6N+VH2GP8A56N+VH9m4jt+If8AEQ8j/wCfj/8AAWUaKvfYY/8Ano35UfYY/wDno35Uf2biO34h/wARDyP/AJ+P/wABZRoq/wDYY/8Ano35UfYYv770f2biO34j/wCIh5H/AM/H/wCAsoUVf+xR/wDPR6PsUf8Az0ej+zcR2/EP+Ih5F/z8f/gL/wAihRV/7FH/AM9Ho+xR/wDPR6P7NxHb8Q/4iHkX/Px/+Av/ACKFFX/sUf8Az0ej7FH/AM9Ho/s3EdvxD/iIeRf8/H/4C/8AIoUVf+xR/wDPR6PsUf8Az0ej+zcR2/EP+Ih5F/z8f/gL/wAihRV/7FH/AM9Ho+xR/wDPR6P7NxHb8Q/4iHkX/Px/+Ash0rT7vVdTt9NsYWmurmQRxIO7H+lfZHw+8LWnhLwvaaPbYZ0G+eUDHmyn7zf0HsK86/Z48Bf2XA3irUIz9puU22auOY4z1f6t29vrXsy9K+XzKs3UdJbL8/8AgHbiczhjqcZUr8j11VvwFooorzTiCiiigAooooAKKKKACiiigAooooAKKKKACiiigAooooAjliSRGWRQysMMpHBHpXzH8YPBbeFdb+0WcZ/sq8YtAR/yzbqYz/T2+lfUFZXirRbHxBok+lahEHhmGM90PZh7ivSyvMJYGtzfZe6/rqjxM9yeGZ4bk2mtYvz7ejPjmitzxp4a1DwvrsumXy5A+aGUD5ZU7MP6jsaw6/SaVWNWCnB3TPxmtRnRm6dRWa0YUUUVZkFFFFABRRRQAUUUUAFFFFABRRRQAUUUUAFFFFABRRRQAUUUUAFd78HfBLeKtcF1eRn+yrRg0xPHmN2jH9fasHwP4X1DxXrkenWSlU+9PMR8sSdyff0Hevqjw3otloGj22l6dHst4Fx7se7H1Jr57Pc1WGh7Gm/ff4L/AD7H13C+QvG1ViKy/dx/F9vTv9xoxRrGoVFCqAAABgAegp9FFfBH6wFFFFABRRRQAUUUUAFFFFABRRRQAUUUUAFFFFABRRRQAUUUUAFIw3UtFAHN+PPCmneLNHbT74bHX5oJ1HzRN6j29R3r5h8XeG9U8Maq+n6pCUbJMcgHySr2ZT/nFfYRrH8UeHdL8R6Y2n6rbCaI8q2cMh/vKexr2spzieBfLLWD6dvQ+az7h2nmcfaQ0qLr38n/AJnx5RXf+PfhhrnhuSS4s431LThkiWJcug/21H8xx9K4HBr73DYqliYc9KV0flGLwNfB1HTrRaf9bdxKKKBW5yhRS1seG/DGveIJhHpOmzXC5w0u3bGv1Y8VE6kKceabsjSlRqVpKFOLbfRGNRXuPhb4IQKqTeItSMrdTb2vyr9C55P4CvSdE8G+GtGVRp+i2cbD+Nk3v+bZNeDieJMLSdqacn9y/H/I+rwXBmOrpSqtQXnq/uX+Z8p2mkapdgfZdNvZ89NkDHP6Ve/4RHxRjP8Awjuq/wDgK/8AhX17GoVQoAAHQDpTq8yXFNX7NNfee3DgWjb3qz+5f8E+NrrQdctf+PnRtQh/37dwP5VnuCrFWBDDggjBFfbOKyNX8OaJqyGPUdJs7kEdXiG78+ta0+Ktf3lP7mYV+BNP3Vb71+q/yPjuivoDxP8ABPR7pHl0K8l0+U8iKT95ET/MfrXkfivwT4k8Nu39pafIYB0uYfniP4jp+OK9zB5vhcXpCVn2ej/r0Plsw4fx2A1qQvHutV/wPmc3RS4pK9M8UKKKXHOPyoCwlbfg/wAM6n4o1ZLDTYSRwZpm+5Ev95j/AE6mum8AfC7XPETpc38cmm6bwTJIuJJB/sKf5nj619B+GdA03w7pyafpVusMK8serOfVj3NfP5pntPDJ06L5p/gv67H1uR8L1sa1Vrpxp/i/T/P7ir4I8L6b4W0ddPsFyeGmmYfPK3qf6DtXQjpSAClr4SpUlUk5zd2z9Uo0YUKap01ZLZBRRRUGoUUUUAFFFFABRRRQAUUUUAFFFFABRRRQAUUUUAFFFFABRRRQAUUUUAFFFFADWXJ71yviX4d+E9ekaa80tI7hus1ufLc/XHB/EV1lFaUq1SlLmpyafkYV8NRxEeSrFSXmrnj998C9IeQ/Y9bvoR6SRrJ+vFR2/wACdNVgbjX7yRfRIFU/mc17JRXoLO8elb2j/D/I8l8M5Xzc3sV97/zOD0L4T+DdLdZWsJL6UchruTeM/wC7wP0rtoLaG3hWGCNIYl+6iKFA/AVNRXDWxNau71ZN+rPTw2Cw+FVqMFH0QgGKWiisTqCiiigAooooAKjeJWUqw3KeoPQ1JRQBxfiD4Y+D9YdpZdLFrM3JktW8ok+uBx+lcldfArSXfNrrl9EvpJEr/wAsV7DRXfRzTGUVaFR2+/8AM8nEZFl2Id6lFX8tPysePWfwK0hJB9r1u+mX0jjVP1Oa7Tw18O/CegOs1npaSXC9Jrg+Y4PqM8D8BXW0Uq+Z4uurTqO33fkPDZHl+GfNTpJP7/zuNVdtOoorhPVCiiigAooooAKKKKACiiigAooooAKKKKACiiigAooooAKKKKACiiigAooooAKKKKACiiigAooooAKKKKACiiigAooooAKKKKACiiigAooooAKKKKACiiigAooooAKKKKACiiigAooooAKKKKACiiigAooooA//2Q==">
            <a:extLst>
              <a:ext uri="{FF2B5EF4-FFF2-40B4-BE49-F238E27FC236}">
                <a16:creationId xmlns:a16="http://schemas.microsoft.com/office/drawing/2014/main" id="{69933BE2-8D9B-43FD-8D1B-E5F172F161F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03088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86532B-5A3E-44A5-A0C2-22A0DB316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C4D669-1986-4D54-8440-8B8F980245AB}"/>
              </a:ext>
            </a:extLst>
          </p:cNvPr>
          <p:cNvSpPr>
            <a:spLocks noGrp="1"/>
          </p:cNvSpPr>
          <p:nvPr>
            <p:ph type="title"/>
          </p:nvPr>
        </p:nvSpPr>
        <p:spPr>
          <a:xfrm>
            <a:off x="707064" y="609600"/>
            <a:ext cx="6993914" cy="1356360"/>
          </a:xfrm>
        </p:spPr>
        <p:txBody>
          <a:bodyPr>
            <a:normAutofit/>
          </a:bodyPr>
          <a:lstStyle/>
          <a:p>
            <a:r>
              <a:rPr lang="en-US" b="1" dirty="0"/>
              <a:t>Apple Products </a:t>
            </a:r>
            <a:r>
              <a:rPr lang="en-US" dirty="0"/>
              <a:t>​</a:t>
            </a:r>
            <a:br>
              <a:rPr lang="en-US" dirty="0"/>
            </a:br>
            <a:endParaRPr lang="en-GB" dirty="0"/>
          </a:p>
        </p:txBody>
      </p:sp>
      <p:sp>
        <p:nvSpPr>
          <p:cNvPr id="3" name="Content Placeholder 2">
            <a:extLst>
              <a:ext uri="{FF2B5EF4-FFF2-40B4-BE49-F238E27FC236}">
                <a16:creationId xmlns:a16="http://schemas.microsoft.com/office/drawing/2014/main" id="{5D3E179B-B432-4DBA-9924-0DEBA5779F0E}"/>
              </a:ext>
            </a:extLst>
          </p:cNvPr>
          <p:cNvSpPr>
            <a:spLocks noGrp="1"/>
          </p:cNvSpPr>
          <p:nvPr>
            <p:ph idx="1"/>
          </p:nvPr>
        </p:nvSpPr>
        <p:spPr>
          <a:xfrm>
            <a:off x="707064" y="2057400"/>
            <a:ext cx="6993914" cy="4038600"/>
          </a:xfrm>
        </p:spPr>
        <p:txBody>
          <a:bodyPr>
            <a:normAutofit/>
          </a:bodyPr>
          <a:lstStyle/>
          <a:p>
            <a:r>
              <a:rPr lang="en-GB" sz="2000"/>
              <a:t>Mac computers and laptops ​</a:t>
            </a:r>
          </a:p>
          <a:p>
            <a:endParaRPr lang="en-GB" sz="2000"/>
          </a:p>
          <a:p>
            <a:r>
              <a:rPr lang="en-GB" sz="2000"/>
              <a:t>iPhones ​</a:t>
            </a:r>
          </a:p>
          <a:p>
            <a:pPr marL="45720" indent="0">
              <a:buNone/>
            </a:pPr>
            <a:r>
              <a:rPr lang="en-GB" sz="2000"/>
              <a:t>​</a:t>
            </a:r>
          </a:p>
          <a:p>
            <a:r>
              <a:rPr lang="en-GB" sz="2000"/>
              <a:t>iPads ​</a:t>
            </a:r>
          </a:p>
          <a:p>
            <a:endParaRPr lang="en-GB" sz="2000"/>
          </a:p>
          <a:p>
            <a:r>
              <a:rPr lang="en-GB" sz="2000"/>
              <a:t>iWatch​</a:t>
            </a:r>
          </a:p>
          <a:p>
            <a:endParaRPr lang="en-GB" sz="2000"/>
          </a:p>
          <a:p>
            <a:r>
              <a:rPr lang="en-GB" sz="2000"/>
              <a:t>Apple TV ​</a:t>
            </a:r>
          </a:p>
          <a:p>
            <a:endParaRPr lang="en-GB" sz="2000"/>
          </a:p>
        </p:txBody>
      </p:sp>
      <p:pic>
        <p:nvPicPr>
          <p:cNvPr id="4" name="Picture 3">
            <a:extLst>
              <a:ext uri="{FF2B5EF4-FFF2-40B4-BE49-F238E27FC236}">
                <a16:creationId xmlns:a16="http://schemas.microsoft.com/office/drawing/2014/main" id="{CD99B446-D04B-4473-A56E-A2E106B475EB}"/>
              </a:ext>
            </a:extLst>
          </p:cNvPr>
          <p:cNvPicPr>
            <a:picLocks noChangeAspect="1"/>
          </p:cNvPicPr>
          <p:nvPr/>
        </p:nvPicPr>
        <p:blipFill rotWithShape="1">
          <a:blip r:embed="rId3"/>
          <a:srcRect l="54391" t="28666" r="20899" b="29541"/>
          <a:stretch/>
        </p:blipFill>
        <p:spPr>
          <a:xfrm>
            <a:off x="6257925" y="1531621"/>
            <a:ext cx="4596374" cy="4372897"/>
          </a:xfrm>
          <a:prstGeom prst="rect">
            <a:avLst/>
          </a:prstGeom>
        </p:spPr>
      </p:pic>
    </p:spTree>
    <p:extLst>
      <p:ext uri="{BB962C8B-B14F-4D97-AF65-F5344CB8AC3E}">
        <p14:creationId xmlns:p14="http://schemas.microsoft.com/office/powerpoint/2010/main" val="2330580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3E5AAE70-73F9-4C24-929E-504BE3E74688}"/>
              </a:ext>
            </a:extLst>
          </p:cNvPr>
          <p:cNvSpPr>
            <a:spLocks noGrp="1"/>
          </p:cNvSpPr>
          <p:nvPr>
            <p:ph type="title"/>
          </p:nvPr>
        </p:nvSpPr>
        <p:spPr>
          <a:xfrm>
            <a:off x="2803724" y="1294409"/>
            <a:ext cx="6579472"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strengths </a:t>
            </a:r>
          </a:p>
        </p:txBody>
      </p:sp>
      <p:pic>
        <p:nvPicPr>
          <p:cNvPr id="6" name="Picture 5">
            <a:extLst>
              <a:ext uri="{FF2B5EF4-FFF2-40B4-BE49-F238E27FC236}">
                <a16:creationId xmlns:a16="http://schemas.microsoft.com/office/drawing/2014/main" id="{109D0466-4BB0-4FD8-93C2-AB148A532321}"/>
              </a:ext>
            </a:extLst>
          </p:cNvPr>
          <p:cNvPicPr>
            <a:picLocks noChangeAspect="1"/>
          </p:cNvPicPr>
          <p:nvPr/>
        </p:nvPicPr>
        <p:blipFill rotWithShape="1">
          <a:blip r:embed="rId3"/>
          <a:srcRect l="45607" t="32916" r="31989" b="46422"/>
          <a:stretch/>
        </p:blipFill>
        <p:spPr>
          <a:xfrm>
            <a:off x="3204981" y="1058189"/>
            <a:ext cx="5776957" cy="2996752"/>
          </a:xfrm>
          <a:prstGeom prst="rect">
            <a:avLst/>
          </a:prstGeom>
        </p:spPr>
      </p:pic>
    </p:spTree>
    <p:extLst>
      <p:ext uri="{BB962C8B-B14F-4D97-AF65-F5344CB8AC3E}">
        <p14:creationId xmlns:p14="http://schemas.microsoft.com/office/powerpoint/2010/main" val="284161959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2FB9746-3AAB-44E5-BD52-040CA26153BD}"/>
              </a:ext>
            </a:extLst>
          </p:cNvPr>
          <p:cNvSpPr>
            <a:spLocks noGrp="1"/>
          </p:cNvSpPr>
          <p:nvPr>
            <p:ph type="title"/>
          </p:nvPr>
        </p:nvSpPr>
        <p:spPr>
          <a:xfrm>
            <a:off x="2803724" y="1443250"/>
            <a:ext cx="6579472"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WEAKNESSES</a:t>
            </a:r>
          </a:p>
        </p:txBody>
      </p:sp>
      <p:pic>
        <p:nvPicPr>
          <p:cNvPr id="4" name="Picture 3">
            <a:extLst>
              <a:ext uri="{FF2B5EF4-FFF2-40B4-BE49-F238E27FC236}">
                <a16:creationId xmlns:a16="http://schemas.microsoft.com/office/drawing/2014/main" id="{D10F5AD9-955C-4EBE-97B1-28FE0A0F4A83}"/>
              </a:ext>
            </a:extLst>
          </p:cNvPr>
          <p:cNvPicPr>
            <a:picLocks noChangeAspect="1"/>
          </p:cNvPicPr>
          <p:nvPr/>
        </p:nvPicPr>
        <p:blipFill rotWithShape="1">
          <a:blip r:embed="rId3"/>
          <a:srcRect l="45264" t="31176" r="31823" b="45990"/>
          <a:stretch/>
        </p:blipFill>
        <p:spPr>
          <a:xfrm>
            <a:off x="3361189" y="1115283"/>
            <a:ext cx="5469622" cy="3104379"/>
          </a:xfrm>
          <a:prstGeom prst="rect">
            <a:avLst/>
          </a:prstGeom>
        </p:spPr>
      </p:pic>
    </p:spTree>
    <p:extLst>
      <p:ext uri="{BB962C8B-B14F-4D97-AF65-F5344CB8AC3E}">
        <p14:creationId xmlns:p14="http://schemas.microsoft.com/office/powerpoint/2010/main" val="21637247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A61A0043-17DD-4320-A8F0-608DB8ED23CD}"/>
              </a:ext>
            </a:extLst>
          </p:cNvPr>
          <p:cNvSpPr>
            <a:spLocks noGrp="1"/>
          </p:cNvSpPr>
          <p:nvPr>
            <p:ph type="title"/>
          </p:nvPr>
        </p:nvSpPr>
        <p:spPr>
          <a:xfrm>
            <a:off x="1798178" y="1443250"/>
            <a:ext cx="8440843"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opportunities </a:t>
            </a:r>
          </a:p>
        </p:txBody>
      </p:sp>
      <p:pic>
        <p:nvPicPr>
          <p:cNvPr id="4" name="Picture 3">
            <a:extLst>
              <a:ext uri="{FF2B5EF4-FFF2-40B4-BE49-F238E27FC236}">
                <a16:creationId xmlns:a16="http://schemas.microsoft.com/office/drawing/2014/main" id="{8FCE4677-F3D7-40FA-BE36-DC7CB4459A5A}"/>
              </a:ext>
            </a:extLst>
          </p:cNvPr>
          <p:cNvPicPr>
            <a:picLocks noChangeAspect="1"/>
          </p:cNvPicPr>
          <p:nvPr/>
        </p:nvPicPr>
        <p:blipFill rotWithShape="1">
          <a:blip r:embed="rId3"/>
          <a:srcRect l="42787" t="28611" r="28383" b="48644"/>
          <a:stretch/>
        </p:blipFill>
        <p:spPr>
          <a:xfrm>
            <a:off x="3077618" y="1291343"/>
            <a:ext cx="6031684" cy="2676650"/>
          </a:xfrm>
          <a:prstGeom prst="rect">
            <a:avLst/>
          </a:prstGeom>
        </p:spPr>
      </p:pic>
    </p:spTree>
    <p:extLst>
      <p:ext uri="{BB962C8B-B14F-4D97-AF65-F5344CB8AC3E}">
        <p14:creationId xmlns:p14="http://schemas.microsoft.com/office/powerpoint/2010/main" val="24064543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3BA27D04-E85E-4E90-909D-659E273D06E2}"/>
              </a:ext>
            </a:extLst>
          </p:cNvPr>
          <p:cNvSpPr>
            <a:spLocks noGrp="1"/>
          </p:cNvSpPr>
          <p:nvPr>
            <p:ph type="title"/>
          </p:nvPr>
        </p:nvSpPr>
        <p:spPr>
          <a:xfrm>
            <a:off x="2639703" y="1443250"/>
            <a:ext cx="6579472"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threats </a:t>
            </a:r>
          </a:p>
        </p:txBody>
      </p:sp>
      <p:pic>
        <p:nvPicPr>
          <p:cNvPr id="4" name="Picture 3">
            <a:extLst>
              <a:ext uri="{FF2B5EF4-FFF2-40B4-BE49-F238E27FC236}">
                <a16:creationId xmlns:a16="http://schemas.microsoft.com/office/drawing/2014/main" id="{C111BDAF-8650-4085-8E13-65F357D3EE8A}"/>
              </a:ext>
            </a:extLst>
          </p:cNvPr>
          <p:cNvPicPr>
            <a:picLocks noChangeAspect="1"/>
          </p:cNvPicPr>
          <p:nvPr/>
        </p:nvPicPr>
        <p:blipFill rotWithShape="1">
          <a:blip r:embed="rId3"/>
          <a:srcRect l="40103" t="29028" r="25633" b="44118"/>
          <a:stretch/>
        </p:blipFill>
        <p:spPr>
          <a:xfrm>
            <a:off x="2842451" y="1207030"/>
            <a:ext cx="6186558" cy="2727408"/>
          </a:xfrm>
          <a:prstGeom prst="rect">
            <a:avLst/>
          </a:prstGeom>
        </p:spPr>
      </p:pic>
    </p:spTree>
    <p:extLst>
      <p:ext uri="{BB962C8B-B14F-4D97-AF65-F5344CB8AC3E}">
        <p14:creationId xmlns:p14="http://schemas.microsoft.com/office/powerpoint/2010/main" val="174083779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FF1F8-8308-4780-859D-9BAA3DA666D5}"/>
              </a:ext>
            </a:extLst>
          </p:cNvPr>
          <p:cNvSpPr>
            <a:spLocks noGrp="1"/>
          </p:cNvSpPr>
          <p:nvPr>
            <p:ph type="title"/>
          </p:nvPr>
        </p:nvSpPr>
        <p:spPr>
          <a:xfrm>
            <a:off x="1143001" y="1070335"/>
            <a:ext cx="5199926" cy="1443269"/>
          </a:xfrm>
        </p:spPr>
        <p:txBody>
          <a:bodyPr>
            <a:normAutofit/>
          </a:bodyPr>
          <a:lstStyle/>
          <a:p>
            <a:r>
              <a:rPr lang="en-US" sz="3700" b="1"/>
              <a:t>Apple PESTEL Analysis </a:t>
            </a:r>
            <a:r>
              <a:rPr lang="en-US" sz="3700"/>
              <a:t>​</a:t>
            </a:r>
            <a:br>
              <a:rPr lang="en-US" sz="3700"/>
            </a:br>
            <a:endParaRPr lang="en-GB" sz="3700"/>
          </a:p>
        </p:txBody>
      </p:sp>
      <p:sp>
        <p:nvSpPr>
          <p:cNvPr id="3" name="Content Placeholder 2">
            <a:extLst>
              <a:ext uri="{FF2B5EF4-FFF2-40B4-BE49-F238E27FC236}">
                <a16:creationId xmlns:a16="http://schemas.microsoft.com/office/drawing/2014/main" id="{97893483-656D-4CE8-B4E2-488164B9429E}"/>
              </a:ext>
            </a:extLst>
          </p:cNvPr>
          <p:cNvSpPr>
            <a:spLocks noGrp="1"/>
          </p:cNvSpPr>
          <p:nvPr>
            <p:ph idx="1"/>
          </p:nvPr>
        </p:nvSpPr>
        <p:spPr>
          <a:xfrm>
            <a:off x="1143002" y="2546430"/>
            <a:ext cx="5084178" cy="3549570"/>
          </a:xfrm>
        </p:spPr>
        <p:txBody>
          <a:bodyPr>
            <a:normAutofit lnSpcReduction="10000"/>
          </a:bodyPr>
          <a:lstStyle/>
          <a:p>
            <a:pPr fontAlgn="base"/>
            <a:r>
              <a:rPr lang="en-US" sz="3200" b="1" dirty="0"/>
              <a:t>P</a:t>
            </a:r>
            <a:r>
              <a:rPr lang="en-US" sz="3200" dirty="0"/>
              <a:t>OLITICAL ​</a:t>
            </a:r>
          </a:p>
          <a:p>
            <a:pPr fontAlgn="base"/>
            <a:r>
              <a:rPr lang="en-US" sz="3200" b="1" dirty="0"/>
              <a:t>E</a:t>
            </a:r>
            <a:r>
              <a:rPr lang="en-US" sz="3200" dirty="0"/>
              <a:t>CONOMICAL​</a:t>
            </a:r>
          </a:p>
          <a:p>
            <a:pPr fontAlgn="base"/>
            <a:r>
              <a:rPr lang="en-US" sz="3200" b="1" dirty="0"/>
              <a:t>S</a:t>
            </a:r>
            <a:r>
              <a:rPr lang="en-US" sz="3200" dirty="0"/>
              <a:t>OCIAL​</a:t>
            </a:r>
          </a:p>
          <a:p>
            <a:pPr fontAlgn="base"/>
            <a:r>
              <a:rPr lang="en-US" sz="3200" b="1" dirty="0"/>
              <a:t>T</a:t>
            </a:r>
            <a:r>
              <a:rPr lang="en-US" sz="3200" dirty="0"/>
              <a:t>ECHNOLOGICAL​</a:t>
            </a:r>
          </a:p>
          <a:p>
            <a:pPr fontAlgn="base"/>
            <a:r>
              <a:rPr lang="en-US" sz="3200" b="1" dirty="0"/>
              <a:t>E</a:t>
            </a:r>
            <a:r>
              <a:rPr lang="en-US" sz="3200" dirty="0"/>
              <a:t>NVIRONMENTAL​</a:t>
            </a:r>
          </a:p>
          <a:p>
            <a:pPr fontAlgn="base"/>
            <a:r>
              <a:rPr lang="en-US" sz="3200" b="1" dirty="0"/>
              <a:t>L</a:t>
            </a:r>
            <a:r>
              <a:rPr lang="en-US" sz="3200" dirty="0"/>
              <a:t>EGAL ​</a:t>
            </a:r>
          </a:p>
          <a:p>
            <a:endParaRPr lang="en-GB" sz="1800" dirty="0"/>
          </a:p>
        </p:txBody>
      </p:sp>
      <p:pic>
        <p:nvPicPr>
          <p:cNvPr id="4098" name="Picture 2">
            <a:extLst>
              <a:ext uri="{FF2B5EF4-FFF2-40B4-BE49-F238E27FC236}">
                <a16:creationId xmlns:a16="http://schemas.microsoft.com/office/drawing/2014/main" id="{637FDE56-C5D6-431C-B827-B290CF2ABF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5"/>
          <a:stretch/>
        </p:blipFill>
        <p:spPr bwMode="auto">
          <a:xfrm>
            <a:off x="6636743" y="1238487"/>
            <a:ext cx="4741120" cy="4493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469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F72D0DA-ABB5-40AB-8DF6-18092AC1E8AC}"/>
              </a:ext>
            </a:extLst>
          </p:cNvPr>
          <p:cNvSpPr>
            <a:spLocks noGrp="1"/>
          </p:cNvSpPr>
          <p:nvPr>
            <p:ph type="title"/>
          </p:nvPr>
        </p:nvSpPr>
        <p:spPr>
          <a:xfrm>
            <a:off x="7700754" y="874453"/>
            <a:ext cx="4102134" cy="3622844"/>
          </a:xfrm>
        </p:spPr>
        <p:txBody>
          <a:bodyPr vert="horz" lIns="91440" tIns="45720" rIns="91440" bIns="45720" rtlCol="0" anchor="b">
            <a:normAutofit/>
          </a:bodyPr>
          <a:lstStyle/>
          <a:p>
            <a:pPr algn="ctr">
              <a:lnSpc>
                <a:spcPct val="85000"/>
              </a:lnSpc>
            </a:pPr>
            <a:r>
              <a:rPr lang="en-US" sz="2800" b="1" cap="all" dirty="0">
                <a:solidFill>
                  <a:srgbClr val="FFFFFF"/>
                </a:solidFill>
              </a:rPr>
              <a:t>Hierarchical and Organizational structure ​</a:t>
            </a:r>
            <a:br>
              <a:rPr lang="en-US" sz="2800" b="1" cap="all" dirty="0">
                <a:solidFill>
                  <a:srgbClr val="FFFFFF"/>
                </a:solidFill>
              </a:rPr>
            </a:br>
            <a:endParaRPr lang="en-US" sz="2800" b="1" cap="all" dirty="0">
              <a:solidFill>
                <a:srgbClr val="FFFFFF"/>
              </a:solidFill>
            </a:endParaRPr>
          </a:p>
        </p:txBody>
      </p:sp>
      <p:pic>
        <p:nvPicPr>
          <p:cNvPr id="7" name="Content Placeholder 6">
            <a:extLst>
              <a:ext uri="{FF2B5EF4-FFF2-40B4-BE49-F238E27FC236}">
                <a16:creationId xmlns:a16="http://schemas.microsoft.com/office/drawing/2014/main" id="{0FB5012B-80C5-4203-9F09-50A26039F50B}"/>
              </a:ext>
            </a:extLst>
          </p:cNvPr>
          <p:cNvPicPr>
            <a:picLocks noGrp="1" noChangeAspect="1"/>
          </p:cNvPicPr>
          <p:nvPr>
            <p:ph idx="1"/>
          </p:nvPr>
        </p:nvPicPr>
        <p:blipFill rotWithShape="1">
          <a:blip r:embed="rId3"/>
          <a:srcRect l="35198" t="31132" r="38512" b="31296"/>
          <a:stretch/>
        </p:blipFill>
        <p:spPr>
          <a:xfrm>
            <a:off x="872064" y="998019"/>
            <a:ext cx="6045576" cy="4859981"/>
          </a:xfrm>
          <a:prstGeom prst="rect">
            <a:avLst/>
          </a:prstGeom>
        </p:spPr>
      </p:pic>
    </p:spTree>
    <p:extLst>
      <p:ext uri="{BB962C8B-B14F-4D97-AF65-F5344CB8AC3E}">
        <p14:creationId xmlns:p14="http://schemas.microsoft.com/office/powerpoint/2010/main" val="3475616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27A32-6572-42E5-B752-51A92399FDD6}"/>
              </a:ext>
            </a:extLst>
          </p:cNvPr>
          <p:cNvSpPr>
            <a:spLocks noGrp="1"/>
          </p:cNvSpPr>
          <p:nvPr>
            <p:ph type="title"/>
          </p:nvPr>
        </p:nvSpPr>
        <p:spPr/>
        <p:txBody>
          <a:bodyPr/>
          <a:lstStyle/>
          <a:p>
            <a:pPr algn="ctr"/>
            <a:r>
              <a:rPr lang="en-US" dirty="0"/>
              <a:t>Teamwork and Group work ​</a:t>
            </a:r>
            <a:br>
              <a:rPr lang="en-US" dirty="0"/>
            </a:br>
            <a:endParaRPr lang="en-GB" dirty="0"/>
          </a:p>
        </p:txBody>
      </p:sp>
      <p:pic>
        <p:nvPicPr>
          <p:cNvPr id="6146" name="Picture 2">
            <a:extLst>
              <a:ext uri="{FF2B5EF4-FFF2-40B4-BE49-F238E27FC236}">
                <a16:creationId xmlns:a16="http://schemas.microsoft.com/office/drawing/2014/main" id="{E69A0ABA-8695-4E59-814E-A446180EFA2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41490" y="1965960"/>
            <a:ext cx="4831755" cy="3635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827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B54C89A-2D0B-4062-BF97-CA51B69D7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9"/>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091C99A-98BE-457D-87BD-7B9B6EDDC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34761"/>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60A769C-8991-4FDE-89A0-A218E5BF6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0"/>
            <a:ext cx="46223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9709F-47AC-4CFE-B8C5-E25B5D13BB58}"/>
              </a:ext>
            </a:extLst>
          </p:cNvPr>
          <p:cNvSpPr>
            <a:spLocks noGrp="1"/>
          </p:cNvSpPr>
          <p:nvPr>
            <p:ph type="title"/>
          </p:nvPr>
        </p:nvSpPr>
        <p:spPr>
          <a:xfrm>
            <a:off x="7989455" y="609599"/>
            <a:ext cx="3574471" cy="5403273"/>
          </a:xfrm>
        </p:spPr>
        <p:txBody>
          <a:bodyPr>
            <a:normAutofit/>
          </a:bodyPr>
          <a:lstStyle/>
          <a:p>
            <a:r>
              <a:rPr lang="en-US" sz="6000">
                <a:solidFill>
                  <a:srgbClr val="FFFFFF"/>
                </a:solidFill>
              </a:rPr>
              <a:t>Tuckman's Theory</a:t>
            </a:r>
            <a:r>
              <a:rPr lang="en-US" sz="6000" b="1">
                <a:solidFill>
                  <a:srgbClr val="FFFFFF"/>
                </a:solidFill>
              </a:rPr>
              <a:t> </a:t>
            </a:r>
            <a:r>
              <a:rPr lang="en-US" sz="6000">
                <a:solidFill>
                  <a:srgbClr val="FFFFFF"/>
                </a:solidFill>
              </a:rPr>
              <a:t>​</a:t>
            </a:r>
            <a:br>
              <a:rPr lang="en-US" sz="6000">
                <a:solidFill>
                  <a:srgbClr val="FFFFFF"/>
                </a:solidFill>
              </a:rPr>
            </a:br>
            <a:endParaRPr lang="en-GB" sz="6000">
              <a:solidFill>
                <a:srgbClr val="FFFFFF"/>
              </a:solidFill>
            </a:endParaRPr>
          </a:p>
        </p:txBody>
      </p:sp>
      <p:sp>
        <p:nvSpPr>
          <p:cNvPr id="16" name="Rectangle 15">
            <a:extLst>
              <a:ext uri="{FF2B5EF4-FFF2-40B4-BE49-F238E27FC236}">
                <a16:creationId xmlns:a16="http://schemas.microsoft.com/office/drawing/2014/main" id="{855CA58E-F8D8-4DF3-B813-C2585E0AB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5" name="Rectangle 1">
            <a:extLst>
              <a:ext uri="{FF2B5EF4-FFF2-40B4-BE49-F238E27FC236}">
                <a16:creationId xmlns:a16="http://schemas.microsoft.com/office/drawing/2014/main" id="{E6641EEF-D849-481D-959A-94E4B27287DB}"/>
              </a:ext>
            </a:extLst>
          </p:cNvPr>
          <p:cNvSpPr>
            <a:spLocks noChangeArrowheads="1"/>
          </p:cNvSpPr>
          <p:nvPr/>
        </p:nvSpPr>
        <p:spPr bwMode="auto">
          <a:xfrm>
            <a:off x="-17089591" y="-315471"/>
            <a:ext cx="29281592" cy="630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9A3167A-4D2B-48D6-BF1C-15CEE11B6426}"/>
              </a:ext>
            </a:extLst>
          </p:cNvPr>
          <p:cNvGraphicFramePr>
            <a:graphicFrameLocks noGrp="1"/>
          </p:cNvGraphicFramePr>
          <p:nvPr>
            <p:ph idx="1"/>
            <p:extLst>
              <p:ext uri="{D42A27DB-BD31-4B8C-83A1-F6EECF244321}">
                <p14:modId xmlns:p14="http://schemas.microsoft.com/office/powerpoint/2010/main" val="1642295043"/>
              </p:ext>
            </p:extLst>
          </p:nvPr>
        </p:nvGraphicFramePr>
        <p:xfrm>
          <a:off x="904876" y="723900"/>
          <a:ext cx="6086474" cy="5362575"/>
        </p:xfrm>
        <a:graphic>
          <a:graphicData uri="http://schemas.openxmlformats.org/drawingml/2006/table">
            <a:tbl>
              <a:tblPr>
                <a:tableStyleId>{E269D01E-BC32-4049-B463-5C60D7B0CCD2}</a:tableStyleId>
              </a:tblPr>
              <a:tblGrid>
                <a:gridCol w="6086474">
                  <a:extLst>
                    <a:ext uri="{9D8B030D-6E8A-4147-A177-3AD203B41FA5}">
                      <a16:colId xmlns:a16="http://schemas.microsoft.com/office/drawing/2014/main" val="2740783479"/>
                    </a:ext>
                  </a:extLst>
                </a:gridCol>
              </a:tblGrid>
              <a:tr h="1072515">
                <a:tc>
                  <a:txBody>
                    <a:bodyPr/>
                    <a:lstStyle/>
                    <a:p>
                      <a:pPr algn="ctr" fontAlgn="base"/>
                      <a:r>
                        <a:rPr lang="en-US" sz="3300" dirty="0">
                          <a:solidFill>
                            <a:schemeClr val="tx1"/>
                          </a:solidFill>
                          <a:effectLst/>
                        </a:rPr>
                        <a:t>Forming ​</a:t>
                      </a:r>
                      <a:endParaRPr lang="en-US" sz="3300" b="1"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243081"/>
                  </a:ext>
                </a:extLst>
              </a:tr>
              <a:tr h="1072515">
                <a:tc>
                  <a:txBody>
                    <a:bodyPr/>
                    <a:lstStyle/>
                    <a:p>
                      <a:pPr algn="ctr" fontAlgn="base"/>
                      <a:r>
                        <a:rPr lang="en-US" sz="3300" dirty="0">
                          <a:solidFill>
                            <a:schemeClr val="tx1"/>
                          </a:solidFill>
                          <a:effectLst/>
                        </a:rPr>
                        <a:t>Storming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573342704"/>
                  </a:ext>
                </a:extLst>
              </a:tr>
              <a:tr h="1072515">
                <a:tc>
                  <a:txBody>
                    <a:bodyPr/>
                    <a:lstStyle/>
                    <a:p>
                      <a:pPr algn="ctr" fontAlgn="base"/>
                      <a:r>
                        <a:rPr lang="en-US" sz="3300" dirty="0">
                          <a:solidFill>
                            <a:schemeClr val="tx1"/>
                          </a:solidFill>
                          <a:effectLst/>
                        </a:rPr>
                        <a:t>Norming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963918223"/>
                  </a:ext>
                </a:extLst>
              </a:tr>
              <a:tr h="1072515">
                <a:tc>
                  <a:txBody>
                    <a:bodyPr/>
                    <a:lstStyle/>
                    <a:p>
                      <a:pPr algn="ctr" fontAlgn="base"/>
                      <a:r>
                        <a:rPr lang="en-US" sz="3300" dirty="0">
                          <a:solidFill>
                            <a:schemeClr val="tx1"/>
                          </a:solidFill>
                          <a:effectLst/>
                        </a:rPr>
                        <a:t>Performing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41201278"/>
                  </a:ext>
                </a:extLst>
              </a:tr>
              <a:tr h="1072515">
                <a:tc>
                  <a:txBody>
                    <a:bodyPr/>
                    <a:lstStyle/>
                    <a:p>
                      <a:pPr algn="ctr" fontAlgn="base"/>
                      <a:r>
                        <a:rPr lang="en-US" sz="3300" dirty="0">
                          <a:solidFill>
                            <a:schemeClr val="tx1"/>
                          </a:solidFill>
                          <a:effectLst/>
                        </a:rPr>
                        <a:t>Adjourning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138466093"/>
                  </a:ext>
                </a:extLst>
              </a:tr>
            </a:tbl>
          </a:graphicData>
        </a:graphic>
      </p:graphicFrame>
    </p:spTree>
    <p:extLst>
      <p:ext uri="{BB962C8B-B14F-4D97-AF65-F5344CB8AC3E}">
        <p14:creationId xmlns:p14="http://schemas.microsoft.com/office/powerpoint/2010/main" val="3867528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DD3FA51-7348-44BB-92D5-D121837489C4}"/>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dirty="0">
                <a:solidFill>
                  <a:srgbClr val="FFFFFF"/>
                </a:solidFill>
              </a:rPr>
              <a:t>Belbin’s Theory </a:t>
            </a:r>
          </a:p>
        </p:txBody>
      </p:sp>
      <p:pic>
        <p:nvPicPr>
          <p:cNvPr id="7" name="Content Placeholder 6">
            <a:extLst>
              <a:ext uri="{FF2B5EF4-FFF2-40B4-BE49-F238E27FC236}">
                <a16:creationId xmlns:a16="http://schemas.microsoft.com/office/drawing/2014/main" id="{0286B945-123D-4073-B0EC-6BF5F9C67B51}"/>
              </a:ext>
            </a:extLst>
          </p:cNvPr>
          <p:cNvPicPr>
            <a:picLocks noGrp="1" noChangeAspect="1"/>
          </p:cNvPicPr>
          <p:nvPr>
            <p:ph idx="1"/>
          </p:nvPr>
        </p:nvPicPr>
        <p:blipFill rotWithShape="1">
          <a:blip r:embed="rId3"/>
          <a:srcRect l="36169" t="28774" r="39022" b="29811"/>
          <a:stretch/>
        </p:blipFill>
        <p:spPr>
          <a:xfrm>
            <a:off x="1157575" y="857675"/>
            <a:ext cx="5474555" cy="5140669"/>
          </a:xfrm>
          <a:prstGeom prst="rect">
            <a:avLst/>
          </a:prstGeom>
        </p:spPr>
      </p:pic>
    </p:spTree>
    <p:extLst>
      <p:ext uri="{BB962C8B-B14F-4D97-AF65-F5344CB8AC3E}">
        <p14:creationId xmlns:p14="http://schemas.microsoft.com/office/powerpoint/2010/main" val="3828624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data:image/jpg;base64,%20/9j/4AAQSkZJRgABAQEAYABgAAD/2wBDAAUDBAQEAwUEBAQFBQUGBwwIBwcHBw8LCwkMEQ8SEhEPERETFhwXExQaFRERGCEYGh0dHx8fExciJCIeJBweHx7/2wBDAQUFBQcGBw4ICA4eFBEUHh4eHh4eHh4eHh4eHh4eHh4eHh4eHh4eHh4eHh4eHh4eHh4eHh4eHh4eHh4eHh4eHh7/wAARCAFJAi4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rO8Q67ovh3TJNT17VbLS7KP7091MsaD2yx6+1cLY/Hz4OXt+tlB8QdGEzNtBkdo0J/32AX9aAPS6KbDJHNEk0MiyRuoZHU5DA9CD3FOoAKKKKACiiigAooooAKKKKACiiigAoqG4u7W3dEnuYYmf7ivIFLfTPWpqACiiigAooooAKKKKACiiigAorn/iF4z8PeAvDE/iTxPemz06FlRnWNnYsxwoCqCSTS/D/xj4f8d+F7fxJ4ZvDd6dcFlR2jZGDKcEFWAIOaAN+iisTx34o0vwX4R1HxRrRmGn6fF5s3kpvfGQOB3OSKANuiuV+Ffj3QfiR4Ri8T+HPtX2GSV4QLmLY4ZDg5GT/OuqoAKKKKACiiigAooooAKKKKACiiigAooooAKKKwfH3i7QfA3ha68S+Jbw2mm2u0SSCNnOWYKoCqMkkkUAb1FedS/GfwKPhRL8Tba9urvw/E/ls8Vu3m79+3bsbBzkiui+GvjTRfiB4Os/Ffh83B0+8LiPz49jgo5RgRk91NAHR0UjMFBJ4AGTXBfDT4w+AfiNrGoaT4T1h726sF3zK1u8YKbtu5SwAYZ9PUUAd9RXnPg34zeDfFnxL1T4faU2of2xpiytOZbfbEfLYK+1s88sOwqbwb8Y/h/wCLvHF94M0HWWudYsvM82I27op8ttr7WIw2DQB6BRULXdqtwts1zCs7dIi43H8OtTUAFFFFABRRRQAUUUUAFFFFABRRRQAUUUUAFFFFABRRRQAUUUUAfB/xMkvfjd+2RB8P9Wv54tAsbx7WOCN8BY4YmklIHZ32MN3uPSvp+8/Z9+Dl1oh0lvAWkxRbNgmiQpOOOvmg7ifqTXz98ffhz4++HPx9j+M3gXRZ9bsXuReTRW8ZdoXK7JY3Vfm2Opb5gDjcenFdxF+1g19Zi30n4SeMLvW2Xatp5X7vf6bwC2M/7FAHVfHb4q6T8AfAuhaDoumNqepTQ/ZtLtJZSQscQA3yMOT1UYHLE9Rg1xHiHx1+1R4Z8Ht481bQPB0mlRRLcXGnxqxnhiPdgH7A84YkenWsv9sLwL498YeH/BPxG0/w7M+qadaD+1NKgBlktmJWQEKOWAbcGxyOPfEvj/8AaMbxf8Lr7wnofw88Vv4m1SzNk8D2RMcLMNrHI5bvgYHbOKAPSPD/AMdB4r/Zy1z4laHYRWuraTbyrPZTkyRxzoAeowWQhgQePTtXl3gH45ftCfE/Q438B+CtFkksGI1K+lwkMrE5WOMSSAA7cZwSfp30PAHwt8ReA/2OPGmn6xZSjXNYtpbprGMb3iXaqohC5y+ASQOmcdq6b9gDT9Q034KXcOo2N1ZyNrMzKk8TRsR5cfIBHTigDE+IP7QvxA8N/Hu6+HuleFbDXC0EcVlaRBlme5eNWyX3Y2Als8dB1HWsfxv8cvjx8J/EWlXHxM8L+HZNG1JjiOwJyoGN6rIHOHUEfeBB/WuH+Letat4d/bsOt6Joc2u31nJHImnwkiSdfsp3hcZ+YIWI4PI6GrH7Q/jfxB+0JqPh3wf4L8BeIbb7JcNJO19bbCsjAL8xHCIoySSR16cUAfQfx/8Aj5pXw38D6LrGl2Q1fUvEEQl0u3Ztq+XtUmSTHOBuUbRyScZ4Jrgdc8c/tUeH/BrePdS0Dwc2lRQi6n05FYzwwnnLAPngHkBiR6Vk/tc/B3xQ3grwLqnhazm1mXwtYrZXkECl3KqEIlVerDcrZA5AI98WPGn7R7eKPhbeeFdH+Hnit/E+pWJsngayJiidl2s2R8zDrgbR+FAHpHhT45r4w/Z3174jaLYRWur6RbyrcWU5LxxzooYcjBZCGBHTuO1eV+Afjp+0H8TtCX/hA/Beiy3Fgx/tG+l+SGRicrGgkkAB29eSfp30/hh8LPEXgL9kPxvZ61ZyrretWs1ybFBvkiTywqIQM/PwSQOmQOxroP8Agn1p+oab8G9Sh1GxurOR9alZUniaMkeVEMgEdOKAOp8fax+0Dc+JZNK8D+GvC9hpkMETPq2q3JZZZCoLqiqcgA5HKnp1rgvCPxy+JXhv45ab8Lfippmg3EmpPFHDe6UWG0y8RtycMpbgghSOvsfPvjS+sD9pW/X4wWni+78B5b+zodJ8zyGTaPLxsIB5zuwd2fauY03w1aj9pzwJrHgrwB4l0HwtLqlm9udQhmZpQkwDzEuWKr9T2zQBP+2vdePn+MujjxFZ6XbpEx/sH7LIT5sPnfK0uTw27r0r6cj+IvjzwD8LfEHjD4zaTo1tPZzKun22kSE/aNwAVSSzYJc9ewyccV5H/wAFAPDPiGfxV4Q8Xado95qGm2UZhuGtoi5jcSBwGxnAIzg+xrrPiZqN5+0h+z9rsXhTw3rWm32nXkM1vb6jEIjduo3MsZzg8MQM45xQBR0D4i/tIeMPBUnxC0LT/A+n6P5ck9tptwZGuJ4kzkg574OMlc+g4r0z9mT4xRfGDwhdX0+nrp2r6bMsN/bxsWjywJR0J5AOG4PIKnk9a+UvhzbfBTSvDMOk/FD4Q+L4/E9rujuJYUuttwQThtokXacYBGMccV9Sfss6b4Kt/DGq6l4K8Aaz4Ptbu8EbpqjSebdCNflkAdmIX52HHvQB6P478Qw+E/BmseJri3luYtMs5LpoY/vSbFJwPTPr2r5q+GPxa+PPxXtbzXPB03w7s4bedkXSLuSQ3LAAHJwScHON3ygnPSvpbxxqTaR4Q1XUl0WfWzb2zudPgUM9yMcoAeDkZ4r4M+LcHwv1u1iv/hX4F8eeHfGzXCFbOCzkjijJPzcAkqfTZge1AH1L8b/jZdfCf4baLqOu6LBP4t1SMIumwzfuY5QoMjFhk7FJAGOTnGeprgdS8cftVab4Kbx/deH/AAf/AGUluLyTTlRzcJBjduK788LzgMT7VyX7QHwv+Knif4H+AfEOo2V3q3ifRbeRNVtR89x5bMGRio++ygANjnn2NdBr/wC0o2s/Cy48M2Hw88VP4rvNPNi1ubImFJGTYXyPmI7gbc9uOtAHp3wt+Pmg+LfgvqvxD1K0bTjoiuup2iNv2uqhh5ZOMhsjGe+R2rzfwR8WP2ifitb3viL4f+GvC2naDbztFCt+7F5mGCV3FhuOCMkBRzjNQfCL4C+KrP8AZa8X+HNUh+xeIfEmLiCzkbBi8sAxI57MxBz6ZGehrnf2ePjFqHwc8GT/AA/8afDzxUb20u5ZLY2tnkvvOShDY/izhhkEH25APW/i74y8UWf7Ld14l8beCdDTXhIsV3pF/CLm0yJygfbuOcqAw5OM9al+EnjLxVf/ALL+k+JPBXgfRJtbleSKDSbFRZ2iYnZC+0ngYG4jIyc81jfH7WPEPj79kW/1i68I6jo+oXk6MumOjSTpEtxhGI2g8qA3TvXBR2nxL079hXQbfwda6taX63c51GO2jdLsWxmlJ2gfMBnbnHOPbNAHU/ELxt+0/wCBfC1z401y18AvptmUa5sbfzHkjVmC88jIywBwxrV8f/ECL4nfsUeIfFy2X2KW4sjFcQBtypKkyhtp7juPrXz3faT4C1z4PvaaB4A8e6z8QhZCS+vrkTmK2dMNNIfm2lcBgq7c8jvXqHgHR9Wj/wCCffiDTX0u+W9drgrbG3YSsPPQ5C4yeBQB6H+wJ/yb1af9hK6/9CFevfErW7rw38P9e1+xjikutPsJbiJZQShZVJGQCDj8a8p/YUsb3T/gDaW+oWdxaTf2hct5c8ZRsFhg4PNejfG6Ca5+EHiy3t4ZJppNJuFSONSzMShwAByTQB82eAPjx+0D8T9D8nwH4L0We9sGJ1G/kGyBsn5I0EkgAbHXkn6d+3+Jnx18YRfEnT/hR8PdE0u78WPDH/aV1fOfs1rKYw7KADztByWJPoATVX/gnlpupab8KNcj1KwurJ31tmRbiFoyw8mIZAYcjIryz9oX4b3Hhr9o278a+J/BWpeLPA+rTCecWJk3IWQBlJjIKsrDIyQCMc9cAHous/G74pfCfxzo2kfFyy8NalourH5dQ0YurQjcAzEN125BIIGR0Paui/af+OmufDvxToXg7wvYaYNS1ZVZtQ1Vyttbqz7AeCOhySxOAOxryvQ7H9m/Wtd03TfDvwV8a6jc3VzHExYXSRwhmALOTMRtGcn6V6z+03rPw7XVLLw98Svhvrus6YbYy22sWFqz/Z3JwUDoQyngHGcHjigDpvhNefG1/EEaeOW8Gar4entmkj1HRpW3pJxtXB4ZTzyAenXtXkmn/tE/FTV/ir4n+H/hrwfpOtajBdywaYRuiS3SNyGknYvyuMf3eT17Vyv7LGk+I7X9oF5vhzb+KbP4bDzDdf2whRHQxnAx90v5m3GPmx14zXKfDjxjqfgX9qvxr4g0/wAL3/iKGOW+S+t7IZmitzOuZVHfawXj0J6daAPVLf4/fFb4e/FjTvB/xi0HRxZ6iY9lxp4IKI7FRIjbiGUMCCCAeOvr3n7R/wAebv4feINK8FeD9Fi1zxZqqo0UcrHyoVdiqZAILMxBwMgADJNeEfEC68SftKfHPw6/h3wjq+maHpaxxS3V9AU8tBJvkkdvujsAoJJx711v7V/grxd4b+OPh74v+HdDutc0yzW2+0xW6F3ieEkYYAEhWTGGxgHOe2QDX8d/Er9pb4XaPB4q8ZaF4Q1LRTKqXEVmW3wFugYg8emRuGa7j4jfHGaH9mqD4r+DLa3865eJFgvULiFi5SRWCkZIIIB78HvXlnx2+NFz8Xvh+3gLwL8P/Fc+panLF55uLLCwqrBiBgnnIHJwAMmtD4n/AA41rwV+w9B4Rktpb3V47qG4u4rVDLsd5SxUbeoUEAnpkE0ATad8YP2ifG3gBfF3gvwPolppdpbF7i4uDukvXQfvDDGXHyjBwOTxwSeK779m746S/Ej4ca5rmt6ZHbanoALXcdmCUnTYXDICSQTtIxk8irn7MNleWn7Lei2d1aXEFyLC6BhkjKuMySY+U885ryD9gOz1jw74V8fXt94e1JpI1hkitXt2je4KpIdi7hyTwPxoA0fhv8Z/jZ8XrzUrvwPN4A0eCzm2R6ZqMshuZVxkHjJIxxuAAzXp/wAavEfiHRv2Z7/XfF3hrw/c65HbxfbdNuIvtNl5hkC/dJ5HQjng18xfF9vhH4j0ufUfB3w78c+GfHjyBorS2snSIS7udygkDv8AcCn2r1zxTpnxBl/YVurDxnBqF34iMaERSIZLkQ+eDGHxklgmM55x15zQBh+KfEH/AAlH7AM+sf2Lo+jeZc7PsmlW3kW67brbkJk4Jxk+9ZH7PXiP4/N8ENPsfhn4S0f+ydMNwftt++ZL1zK7ssSlgOM7fcjr2q3Z6NrC/wDBPJtNbSb8Xv2qRvsxt383H2wnO3GcY5pfgl8ZNb+D/wAINP8ADPij4ZeJXdY5LjSbmCH91dLK7OA5P3CGYg4ycdvUA9U/ZU+Ot38V7bVdI8Q6Zb2HiDSlDyCAMIp4ycZ2sSVYEYIyevbpXL/sceOl8V/EHxvYjwf4T0IWuH87SNOFvLL+9cYkbJ3DjP1zWV+wp8P/ABRY6x4l+IniXS59MXVUMVpDNGY3lLOXdwp5C5wBnrzVL9g3R9W074n/ABAl1DS76zjdFCPPbtGGPnucAkc0AZn7NH/J8Hjn/rnqP/pRHXX/AAA8evrn7S3jXw/B4M8IabJbQ3bJfWOneTdSskyKBJICdwbOTxycGuf/AGctG1e1/bS8bX11pV9BaPHf7Z5Ld1jbM8ZGGIwcjpTf2XdG1iz/AGvvHN7d6VfW9q8V9tmlt3VGzcxkYYjByORQB5t45vPiq37X2m3GoaboieN1uLcWlrHITaH93+7yd2cFevI5r3H4yfFr46fC/wAGeGdf1/QfC/mXVzLBqcUCSSKjBsxgMHwNyA+uCPwrif2lLTXfBX7XGi/Eyfw7qeo6Gn2WcSWkJfd5abHTPQMMZwccEV79q8WnftAfAbUYf7H1HSU1JZFsk1KERyxzRsfLlxzgFgPwJoAh+MPxosfCvwFg+I2gm3uptUih/sqOYZVnkGfmAIPygNkZ6jFb/wCz74k8WeL/AIVaV4m8Y21lbahqIaeKO1jZFEBP7skMTyRz1xgivgb4f6X4w+IPirwr8D9WM8Wn6NqtwZ4SCGtl3Az59Nu1wPdz61+mdjbW9lZQWdrEkNvBGsUUaDCoijAA9gAKAJqKKKACiiigAooooAKKKKACiiigAooooAKKKKACiiigAowKKKACkAGc4GfWlooAKKKKAPELz4EzXH7TFv8AGD/hJI1hhYOdO+yncSIDF/rN2Mc56V7dgUtFABSbRnOBn1paKACjFFFACEA9RmloooAKAKKKAEKgnJANLRRQAUm0Zzjn1paKACkwM5xz60tFABRgUUUAFFFFACAAdOKWiigAooooAKKKKAECgdBj6UY49RS0UAGMCvD/AIU/AibwR8b/ABB8Rn8SR3sWrJcKlmLUo0fmyK/L7jnG3HQda9wooAQADpxS0UUAIFA6DH0paKKACiiigBMDOcDPrS0UUAFIQCORn60tFABRRRQAUUUUABGRzzVfUo7qTTrmOxuEt7p4XWCV03rG5B2sV7gHBx3qxRQB4d+zt8A/+FX+JNZ8T6x4iHiHWtSBQXBtjH5YZtznlmJZjjJz2r3Ed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K88jrJtU8U3zX9f0ouv9d+FMoAkEj+v6UvmP61GKWgCXe3rSq7etMpy0AP3GjcabRQA7caAxptKKAHZNGTTT0rPvNX06zvI7O6vIoZpBlFc43D2qJ1IwV5Ow4xlJ2irmmDxS1y1n4mkl1680+SwnWCEZjuApKvgcipPDniaPVftjzwvYpbybf3/AMpI9ea5oY+hJqKl3/A6JYOtFXa7fidLRUVvcQ3EQlhkWRD0ZTkGpa64u6ujmasFFFFMAooooAKKKKACiiigAooooAKKKKACiiigAooooAKKKKACig0hYAUALRWf/bGmfa/sv9oW3n5x5fmDNXyfcU3GS3RMZxlsxaKQMPWlpFBRRRQAUUUUAFFFFABRRRQAUUUUAFFFFABRRRQAUUUUAFFFFAAelNyaVulNoAXJoyaSigA3GjcabRQA4Mc0+o16ipKACiiigAooooAq3X+u/CmU+6/134UygBRS0gpaAHA09ajXrTwcUAOooHSigApRSUooAjuvN+zv5O3zMfLu6ZrzTxTfXn2GXUNc0q0N1aS+XabW3Lk/xH1FelXsIntXhLugcY3IcEfQ15zq2kWMcsvhuH7bM0x80TuC4jf0Jr53iD23s/c/p9ND1sqdNVPf/pddTzy81jV7qYyzahcbuwVyoH0ArY8OarNqU0eh60z3VpO2FYn50bsc1FP4U1iORljthcIDjfE4YVp6Joq6JcQ6prTeWA37mNPmJb1OOBivzjBQzBYhOd7db7WPucZXwMsO1C1+lt7noXg++uZAdO/sWWztrX92krN8rY9PWupFc74X0y9svMlm1Z72Gb50Rl+7n0NdEOlfreXKfsFz/p+h+cYtxdV8v6/qLRRRXcc4UUUUAFFFFABRRRQAUUUUAFFFFABRRRQAUUUUAFFFFADZWCxsxOABk15P4v8Aia/mXOn6TaqUwYzO559CQK9XnUPEyN0YYNePeIfhfqX26SbSZoponYsEkbay+3vXpZasN7R+3+R4+cPF+ySw3z7nm+6TzfN3N5md27POa1x4l8QCZZhq13uXGP3nH5Vuf8K18U/8+0H/AH9FL/wrXxT/AM+8H/f0V9NLF4OW8kfGxwWPi7xjJHT6B8UrNbOCHVoJ/PAxJKigqffFej6ZfW2oWUd3ayLJDIMqwrxWH4aeJJJAsiW0S92MmcV28upWHgjwkLGG8hubyFflj38lj7eleBjsNhpSX1Z3bfQ+ny7GYuCf1tWiluzvMilzXhVt8RvEsd4JpJopIyeYvL4xXTt8V7YOoTS5mXHzMZADmueeVYmHS500s+wc95W9T06isjw1r9jr2ni6smOM7XRuGU+hrWBrglFwfLLc9enUhUipRd0xaKKKksKKKKACiiigAooooAKKKKACiiigAooooARulNpxPam0AFIaWkNACUUUUAKvUVJUa9RUlABRRRQAUUUUAVbr/XfhTKfdf638KYDmgBRS0gpaAFXrTqaDinUAPHSigdBRQAUopKUdaABulYHjdprfQJ7i3Yo6FWJXgkZroKqataLe6bPat0kQrXJjqcqmHnGO9nY1oTUKkZPa55vBPa2cV9bw2u5JrcTsWY7mBPOPTFX/AAl9mXWINP5ks5rXfGsvOWJyay1DwJFJMpL2ZNvcr38s9DToUmt5YY4XH2m1bzLRu00Z/hr82oY2VKpCUtk9vzR9TOlGcJK+rPVY40RAqDaoGAB2qQVh6Dr1rqUQXzBFcDiSFzgg1tK1fpmGxNKvBSpO6PlKlOdOTUlqOopM0ua6CAoozRmgAopM0tABRRRQAUUUUAFFFFABRRRQAUUUUAFFFFAAaTbS0wyKONwz9amUktwHYoNIrBhkcj606mmnsBzHxIur2y8KXU9huEvALL1VT1NeBvukcu7FmPVick19PzRRyxskiB1YYII4Nclf/Dzw3dTGb7PJATyRE5A/KvXy7H08NFxmvmfO5xlVbGTU6cvkeHhTjpS7RjvXtH/Cs/Dv966/7+0f8Kz8O/3rv/v7Xp/2xh/M8X/V3F+X3nj1rc3drn7LdTQg8nY5Ga9P+Eev6pqFxcWN9K9wkaBlkbkj2zWkPhp4dBzm6P8A21rpND0XTdFtzDYW6xKfvHqW+prhx2PoV4OMY69z08synF4aqpTlZLpc0x0pa4nxt43GhXS2VpbrPcY3MWPyqKo+HviRb3DtHq8S2uFysiEkH2xXnRwdZw51HQ9iWa4WFX2TlqeiUVyth488PXlyIFunjZjhTIuAfxrp0YMoYMCD0NYTpzp/ErHXRxFKsr05XH0UZoqDYKKKKACiiigAooooAKKKD0oAaetJQetFABSHrS0lACUUUUAKvUVJUQ+8PrUtABRRRQAUUUUAVLr/AFv4Uxafdf638KjBxQA6nU2lFAC0+mU5aAHL1p1NHBp2aACgVleIdat9JhVpFZ5G+4g71Y0a/j1KxjuowVDjlfQ1xQzHDTxLw0Z++tWgL4pG6UDpS12gcv4m0OWSY6lp8amfbiWI9JV9K5ZY1ZDBHEzopybdztlhP+we9eoHpWfqOj2N+M3FurP2ccMPxr5PNuHPbzdXDuze6e3/AAPyPTw2YOCUaiujz2Ta7gSPFIw/5+AYpR/wIdasQzX0P+on1BB/0znWQfrXSzeFZAD9n1CQL/clUOP1qjJ4WvVJxHYS/wDASh/SvmJ5RmVB3UH8v+AehHGUJLVlFNX1iMf8ft3/AMDtM/yp6+I9WX/l9iP+/asKkPh/U06Wa/8AbO6YU06Pqq/8ulyP926zUc2bU9uf/wAmBvCy7fgOTxRqYPzT6e31R1qaLxXf5G6PTn/3ZyP51VbT9UXrbaiPo6tUElvdpnzIrwD/AKaWyuP0o/tLNKe8pf16h7HDSXwo3IPFU+cy6WzD1hlV60LHxJplzKI2la3kP8My7TXGCOFnxttS3oytC3+FSsjcQnJJ6Q3WGDf7r10UOJcdTl7z5l5r/KxlPBUJbKx6SjKVyrAj1FOzXn+lahcaaWaEyPbocTW8hy0fuPau5s7iO4t0miYMjjIIr7TKc6pZgmrWkun+R5WIw0qL8ieigUV7RzBRRRQAUUU13VB8zAD3pNpbgOoqIXEJ/wCWi/nUgbNKM4y2YXFqC9uI7a3eaRsBBk+9TN0riPiJeN5sVmCm37xwfmH/ANavJz3NP7Mwc8Ra7Ww4pX1Kus+Krq6d4bLMUTYC8fPVOTT/ABFM6vJ54aQYBeTGR6VL4W0u7uJF1CGOGRImPyyZGTTvFPiK5uHW1SJ7bymy4zyWHvX5VKc8Rh3js0qzXN8KWifoVUnFIrTjxHoflTSPKqLwoLbl/Kuh8K+KlvmW0vcJPj/WEgK1Q6feX/iXTZbYGCBB8rOG3OfwrhNYhn0q/aGQYkiYEe/oa7fruIyidPE4OcpUJfzHBVqum1JbHt4YEZBqlq2oWumWT3l5II4kHJP8qr+F706holtcs6uzL8xUYGai8X6GNf0hrEymJshkbGcEetfrmDqwxEYVHszarOfsnKmru2h5z4u8eXV9OseizTWsCj5mwAzH/Cq9l8Q9ft7VIW8mZlPMki/MwpB8P9aeeWOGeymMbbWxJyPqKRfAOttM0Aks/NUAlPN5A/Kvp4rAqKjofFylmrqOeqv9x3Hh7x7pN9ax/b5o7S5JwyHO3PrmuX+JHirUG1N9NsLhoLdAMtGeXz7+lUl+H+ri5jguLizh8w8Zk5P0Heuq1/wLp0umQyPefZ5oIwjTMPlbHqK5EsJSqqSd0d7lmWKw7hJWa67NnlDu8rl5HZ2Pdjk0YruP+Fb6jt8xNQsymMhuelMtPh7f3UKzW+p2MkZ6FS1ej9eofzHif2Xi2/gOK2102m+NtfsYo4UuI5IowAFdAeB71fh+H97NNJDHqVk0kZw6gtlTTx8PbiO8it7rVbSNpMlVAJLY9Kyq4nDVNJamtDBY+k70018z0Hwbri67pC3fl+XIGKuvYH2rcrK8NaPb6Lpq2VvkgHLMerH1rVr56o4uT5dj7vDqoqUfafF1CiiioNgooooAKKKKACkY8UtNPWgBKKKKAA02lNJQAUUUUAAPzD61LUKfeFTUAFFFFABRRRQBSu/9d+FMp95/rvwqNaAJKUU1aWgB1KtJRQA+o7tZntXW3kCSkHaxGQDUg6Uq9amceeLj3A8y8U22rW8kZ1S4Euc7CDmpdD1bW7PyoLa0aSM9FMZ+YfWu71fSbPU40W6jLBGyMHFW4IY4oljjQKijAA7CvgafB9enj5YinXcV0e7fkzNwbd7iWkkkkEbyx+W5ALLnODU9NxSivvoRcYpN3NBaKKKoBw5FGKQGnUAMEfvTtopaKVgG7aNlOoosgKtzY21whWeGN1Pqtcprelpp8qoNz2Mx27W5MbdiDXamsfxVH5mjz8ZIwRXz2f5bRq4WdRRXNHW/6fM68LXlGajfRnJ/PHiV+Zbd/KlP/PSM9M1u+EZDDPc6fuJSNt0f+6ay2hmlaYLC58y2UnAPJrS0K3uY9WjmeF1RrcBiR3r4jJVXp42nOMXa9n+X+R6OJlGVJps6dKdTVp1frCPDCiiimAhrlPH5O2wX5SGnAKs21T9TXVtXJfEIhRpxYxgfaBkyD5enevE4g0wM/l+ZnV+BnOXSqkN2yw2ilJVwUnJK9OnrXpNhk2kJzn5B/KvMrySE296BLphJlXAjQhj0+7Xpmnf8ecP+4P5V4vDDvWqei/NmVB6tFk9K4r4i2MjpFeRjcF+UhUyfrmu1qKeFJY2RxlWGCPavoM4y2OZYSeHk7X6nS9jzvwZfZZ9Ne7e3WTJUjGM9+tWPEXh2ws9Oe7jvpJJcjl3B6nrUmu+CpN7z6W6qNuRG2ck+xrktV0nW7GF5Lm0lEapvZg2VUe9fmlfC4zB4b6pi8L7Tl+GV3ocM6k4pqUbnaado1tpUS6kmsGI+Xl+hVq8+1m7n1vW2MKyzNI2FwMtt9cVfsPDXiDVUt2MbR274AZ25VfXFd14Q8HWuikXEpE92M/vcEcHtiu/DZViMzhToxo+ypLV3b1MeWde0UrI2/Dto1lo9vas7OUQAlhg/lWn2pAtLX6bRpKlBQjsj04qyscpc6BNZ63ea7aXs254yfs4Hys2OKy9At7jxFqkOutJcWFzb4jmj24WTHp7V3xUGkCKOnFdaru3mcUsDByTW29vM8/nS78Taw+n3Hn2NxYTF450Thlz0+tWfGOoTx3cWh3EUklpdwhPOVcsHz1rtti53Y5rgvFGs6paavqkEMwAggWSEFAdvrWlKXtJJW0RyYqksPTblJ3k9X5DruS+8IaNaQtJJqMDSFZCV5VSOAKWysLrw1oV3qmn3EtwsuJEgdPugnnj1q14Z1a7vtentLuVZYfs6SxqVGMkc114jVlwRkUVKjho16joUI11zwlotF5HF+GtPGpal/wAJRb3E9t5q/vLcrwWHv6VQUTeLb77NcvNY3thISJET5WXP6GvRFjRRhQAPQUCKNWLKoBPUgdaj27u3b0N/qC5VG+nXzG2qNHEsbMXKgDce9S0gGKWuc9BaIKKKKBhRRRQAUUUGgBG6U2iigAoopDQAGkoooAKRqWmUAOT7wqaoF++v1qegAooooAKKKKAKV5/rvwqIHFSXv+u/CoqAJKdTAaXNADgwzjcPzp1crrl81r4s08bjsKbWH1NdStefg8whialWmlrB2JUk20OXrTqYacCMV6BQ8HilrI17XrDR7Z5LiZPNC5WLd8zVzVn8StLa3L3lvNDJuxsQb+PXNeZiM4wWGq+yq1EpGUq9OL5WzvKKo6XqllqNtHcWtwkiuu4AHn8qvZr0KdWFSPNB3RpFpq6FzwazbnWbG31OPTpZCJ5BlRjirN/DLcWskMM7QOw4deqmuHk8Jaq2uRedeSyREEm5U4Kn0rxc4x2NwzhHC0ua7V2RUlJW5Vc9BB96ctVrG3NtapCZZJSqgb3OWP1qxXtwbcU5KzNLj6KaDVK61SztZvKmmCvt3Yx2rOtiKdCPNUkkvMcYuTsi/SZHrWR/b+nlo1WRiXzt+Q1NpepQaijyW4farYO4Yya5aOa4OtUVOnUTb7MuVKcVdo0s1meILg22nSuJFjYjClvU1op90VznjCXdJbWvkGVWfc3XgD6Vjndd0cFUkt7W+8VL4lcyXu7wLKTqijYir94/ePfpV3RTNJrcaNf+aI4xuTcc5x1NY3mQuI1ayOZ7j++RwO9bfg9objULy4jgKEHbu3E5r86yh1K2Npxcnv3l01O6pWjyux1adKWkWlzX60tjzgzSZHqKqauzLp1wysQwibBH0rzM6T8QIVXUNP1F545PmWLzckD6NxXm47MJYWSUabn6dDGpVcNo3PVya5D4hyLEunyNIsarcAlyu4L7471Br+vato2kacPLU3U3yymYcg/hxWV4wh8R3dhbNqC2nltIAnlE5yema8LPc2hUw9ShShJzSXTRepFWreLSWpSvNQt5ILxF1OGQySqVUW+3f05B7V6C2rafp9tbpeXkUDPGCodsEjFeX6v4d1DR44bi78oo7gDY2Tmuk8UzeVr+lkXHkZtG+fyfM9O1eJkmNxWFdWVWHLJcuj87+ZhTqTim5I6yDxHok0qRx6nbM7naoD9TWuDkV49BcM8Wkp9s8wfbf9X9m2Y+brur19Og+lfYZRmU8bzc6WltvP7zpo1XUuOIFY3i7ypNAvYg6bmjIxmteb/VN9K8ygj8201KRtONyRK374yY2/hWWeZlLCRVOMbuSffS3omXUlZWPQNGaMadbRh0yIlGAfar/FefWkZg1zSdtibQP3Emd/Feg9q2yXMJYyk+aNnGy/DzsOEroWiiivaLCiiigBK4Xx/aLb6pBqTKfIlQ285HYHoa7uqmo2cN9ayW1xGHjkGCDWlKp7OVzlxlD29Jx6nmGmXcmmXtvdkFpLH9zcKOrRE8MK9R0+6t7u1Se3lWSNxkEHNed61oV9pUisBLNBHxDcxLukjH91h/EtZun3dzaStNYTNCxPzfZiGU/WNuRXbUpRrLmizwsPi54GThUjoev5HrRmvOofGmpwjbOtlL/vK8TfqMVci8dNgbtOjb/cul/rXM8NU7HqRzfDPd2+R3NGRXIJ42iJ+bS7rH+yyt/Wp4/GWmt/rba+j9zCSP0qHQqLobLMcM9pnUZFFYtj4k0W6fZHfxq5/hk+U/rWusiMNysGHqKzcZLdHTTqwqfC7j6KRTmlpGgU1jQxpKACiiigANNpTSUAFFFFACNTaU01qAFQ5dfrViq0f+sX61ZoAKKKKACiiigCje/wCv/AVCKkv/APj4/AVEDmgB4OKU00UFvU4pNpasDh/iC7Ra1bSDsgI/Ou6s5PMt43/vIDXJeOotOuIreeW+jiZH25A3ZHfpW/aalpiQwxLewj5BtDOASO1fI5XFYbNMVKc1yys1qjmp6VJa6Gma5nxv4kl0NIo7eAPLKCQzH5RXSK6uoZWDL2INUtSh0u+dLG+iimZwWVGHP1r3syhVrYdxw9RRk9ma1VKUbRdmeQarf2urTm7vJ5obkgByE3KcdxzxWdJFpnfUJf8AwH/+vXsQ8H+HC3OmR/8AfR/xpy+DfDSuG/sqIn3JI/nXwz4Px1SfPUlFvq9TzXgaknrY5PwH4L23Nnrkeqs0ON6osZUn2NemgYplvHHDGsUSqiKMKqjAAqSvusty6lgKSp016+p6NGkqUbRCgUUV6BqOopAaWgBDXE65c77+8mNpv2ARKST81dlNu8ttn3sHH1rjrjSdXggWSa4CqJTJM3mnAWvkeK416tKMKcG1u7JP8zajPkdyv5ixzSbbIAQQcH5uvpXSeEVH9krIIVi3sTtGf61zwtdcmsbieBpJPOceWUlz8vtXX6PDJFp1vHOWMioN+7k5ryeFsHUWL9pKLSSdrpJa/wDANKtbmjYur92sHXNbey1OKwgszcSyjI+fFb44FcD42kjTxZZ+bctbJs5lU8rX03EOLqYXCqdN2d0um3z0OKpPkVyaG91b/hIZmOnM5EYPkGUYUetbfhnVU1B7lBZrayQthwCDk1yMVxY/25NnxBOI/KGJ9wyx9Olavw4dWuNS2SeavmDDnq3vXy+TYurHGwpqd1KUr6xf5amcazlJI7ZelUdduJbTSru6iIDxQu656ZAJq8tZfir/AJF/UP8Ar2k/9BNfoFd8tKTXZms37rZ5hp2t+KdX8K3mrS+JbWEIr5tzCuWAHTNJfaz4p0jwpZ6tH4ls5lfYPswhXIB7ZrkNH1LwvB4YubS/0x5tTbd5cwHC56d6NW1TwrN4ZtrTT9Kkh1RSnmTEcH171+fxx9483tPet/M97nhe30vza27s9J+Ic73Wl6NNIwDy4YkdiQKj8R6dJDp1q7eIZrjdIgCMwwvv+FRfEE48OaJ/1z/9lFcTmvFzvHxoYyrGcObmS1u1/wAOb1aqjJ3V72O28ZWT2tnaO+uS3+ZABG7A49+Ku+KmkXxHpIjkvEJs25tkDP27HtXn0RxMn+8P512HxE1C107W9IuLv7V5f2Qj/R32tn610ZbjIYmFatblXu9W/wARqqnGUttihDJIYdH3S6iym/4EsYEf3uxx1r2NThQa8D0rVrK6udJs4Pt3nJehm82XdHgtxgete9r90V9bw3OMvaOLvsdGCmpc1mY2oeJ9Lt7qaxZpnmjHzhIi2Pyrym8urtXnki+0JbSuSDyFbmukvLryfGerf8TM2OUHPlb93FYmq3e7wnCn9rGY+b/x7+VjHJ53V8xxBWq49Nzlbk5rWt/ncyrzc023tcf4fvbiDVrK9vPtL20b4DEMw+gr1DSvEGn6jeNaW7SiZV3FJIypx+NeZ2t8F8P2C/24U2zL+58jOznrnvit/wAK3HnePJz9v+2/6MP3nl7PwxXVw7Xq4LlpRd1Nq97dV6/oaYebjZX3PQ91LurzfxvdTf8ACb21nJNqJtjb7jFaMQxOevFc9Pcsuk6hMs3iETQylYnMjbEGeA3vX1FXPo06kocmzfXsbSxSTatse054pRWd4ekeXRrSSRiztEpJPUnFaFe5TnzxUu50p3VxaKKK0GNKg9QDWZqGgaTfMWubGFm/vAYP5itWimpNbETpwmrSVzmJfBenn/VXV7CPQS5H61Wk8Dxn7uqT/Ro0b+ldhRWir1O5yPLcM/sHDP4Fb+HUIW/3rVf6VWm8F6hF/qZLOQ9gN8Z/Q16FSMuar6zU7mcsowr6WPK9Q0vUbJf9Ot5VjH8TATx//FCl0u/vdPkj+xTbA33Yy+6GX2Un7p9q9PlUMNpwQeoIrhfFGkQ6ffL5a7bO9O1lHSOTsw9K2hX59JI83E5c8L+8pSOo8PaxDqtqZFUxzJ8ssbdVNam7NebaJdyWep2123DNIba5/wBo9mr0cHuOlc1WHK7o9XL8S69P3t0ONc94s8QNoYib7OJg4P8AFjFbrSIpwzKPqa5/X7Wx1LWbK3vNskWxyRuxzXjZtVq/V3HDzSm7WOuo3y6PUo2fjiM2yXV7p80MDHAlQ7lz7966bS7+LUbRbqFHWN/u7xgkeuK57UvB+l3Nv9ntLua1Qtu8tH3Jn6Gt3RbFtP0+O1a5kuNgxvfGa5Mq/tONVwxTUo23VtyKftL+8XqKKK+gNwNNJ5pWptABTKVqSgB0f+sX61ZqrH/rF+tWqACiiigAooooAzr8/wCkH6CoQeam1D/j4P0FZ9/FPNbNHb3H2eRuN+3JA9qmbai2lcG7Ipa/4isNHTbI/mzkfLEh5/H0rlS/iXxRL8qtbWmfdUA/ma6XTPC+l2snnyo13cE5Mk53HP0rdQBVwAAB6Cvm62V4zMpf7VU5Yfyx/VnM6U6nxOy8jj9VsdP8M+HgskMd7cSyD/WjgmrsmiaZ4l0y3v4h9llaMYaMcD2Irn/irdFr+1tQ2FRNxHuTTvA41y+014dP1RLaKJ8FTHk81868RQ/tKeA9jz00rJK17rzOfnj7V0+W6JZ9N8ReGUe6tbxZLZOW+bjH+6af4Z1+OPVZb/WhKkk4Cxy7DsVfSrmu/bbO3trPUdUS9aZyTC0WPMA5xkdK2/DeqabrVl5cUCRtF8r27qPk/wDrV0YbAKGMVOjVcOXVQlrqVCNp8sXbyNi3mjnjWWGRXRuQynINThqphrKxjCboLZOwyFFQnW9J+YLqFszKCdokGa+4+sQgrVZK52uSW7LzTRrMsJkAkbJVc8kVOtc14Whu7m7uNYv1KvMdsCH+CPt+ddHSwleVenztWT29AhLmVx9FYuveJdJ0S6tLbUbgxSXTbYvlJBPue1bCMGUMCCD0IrqcWkm1owUk3ZMdS5qrqV5BYWUt5csVhiXcxxnArBHjTSCsbCO9Il/1Z+zt830rkrY2hQfLUmkxSqRj8TJPHmoXen6fE9pMYmZ8EgVlXdprs2gSXk2r74mi3NGV6j0zVPxlr1hq1msFqZVlhk+dJEKkZHvU0ujyDwybn+2J9vlbvK3fL9K/PMyxLxWOrqm3OKj0lZL8dTmdRSk+XUk0qy1waCl1b6v5UQjLLHt6D0rX8BaleahZTteS+a0b4BI5rE03R3m8Ni5/te4jUxFvKDfL9KZ4L1mz0nTJmvGYeZPtQKuSTiqyuvLCYvD814QcXe8rp/LoOM7SVz0UdK8q+LsmzXYB/wBMf612P/CW6aJGj8q83qNxXyGyB615v8UNWtdT1O1urR2MTRY5GDkGvU4rxuGxOXShTmm7ojGVY+y0Zg+d716L8HpA0V9k8bl615SJh61oWkrSWdtB5d1NFLfKrw27lXkGOgIr4XhuX1fHwqWvY8uhXUJ8x9ECRP7w/Os3xSynw/qOGH/HrJ3/ANk14q1lai+1tP8AhH9f2wwho0+0nMB29T83Tv3qvLGLax0aeDT9Ws5J43E0885aOb92egya/T6+bt05Jw6P/Lsd88deLVjimIzTVPzr/vCt+PTdMi0KHUbv7S7SMV2xY4pZ7HQ4ZbRSt8TOFZSMcZPevylYuHPszy/7Oq6O6/4cs67cTXmqzR3epTKkIVY038KNo6Csi3SOQS+ZqDptYhfn6iruoSQ/21e+ZatL84AIXOABVCza32z7rF3+Y4wucU8TUdWo6l3rYwq3UmmJAsbWbTNqUiyLnA3+nSulvmm1mx8LQXl2d86NGZpDnA3Yrl7Zrc2Em6yd25+cL0/Gt25Nn/ZvhNdQYraFX80g8hd/Nenlq5o1IvbT8yqT0afkbureDIdH17Sre21xWa5kP73A/dkd+taPiW91/wANeIdLt4/E89+lw67gcYA3YxxWRr8fg2TXNLj8OS+flj5wLsw6cdau6nb2sGp6cllYpLuBNxIY/wDVHtg11YvMaeAqzpUY22d1L+rns4fBqcHODtrbS7Nme8aHxtrBGp2tiTEMmdA27joKytUN9P4Kg8u+t7iMy5EEcXzjk85qPVE8/wAQXEclqs8GwEXDLkscetZfmRRiwXzriPkgLGPlPPevHxWeSlz01De/Xv6Grw+6k/0/M6O0XUB4Z05f7QtUxOuITD88fPUn0rc8MtP/AMLEnE91DdN9lH7yJNqn8K8+aaLy70/aLzhufl6c9q6LwPqCWOpNe/vJlisGfD8Mea7snziU8XShONkmtdeiDkhGzT/El+LV/d6b4wt7qymaGYW4AYfWuLfXtYktZ7V76Qw3DbpVOPmJrb8f3761qVvfTQ/Zd1uCq7t2Vz1rmJoVjiWVZNwJx0rPM8wc8dN0pPlb/M8rETk6raeh9C6HeWttodis9xHGxgXALY7Vc/tbTv8An9g/77FcrYh2e18uK3lP2JMiY4A47VUvZls9DW6uILJYkmyWzlic9MV9Z/rFi4P2dOCdtNm9rH1VOjD2abfQ7q2vrW5YrBcRykdQrZxVodK83stdvLPULnUG8PzLGtuGKRuoO31xmukbXtUWy+1nw3deWE3486POMZ6Zr67K61fF0PaVIpO9tzmnUgnZHS0Vy2neItSv7GO8t/Dd35cg3LumQHH0zTdL8TahqUMklv4bvAqSGM75kHzA8969J0Z9vxRHtoHV0Vj6Hq66k1xC1vLa3Fu+yWKTBKnHHI4IrXXpUSTi7MuMlJXQpqnqeoWun25uLy4SCEcFmOBSarfW2m2Ut7dyeXBCu52x0FeX/EfxnoGu6CLTTbszS+YGx5bDgfWvLzPMY4OhKd1zJaJmVevGlFu+p6dpWq6fqkTS2F1HcIpwShzg1m+OoHn0XEEbSSLKrKFGT1rybwP4zHhoTQyWZnimO4lWwwNamofFa+fUIZLKxWO1Q/PG5yz/AI9q9LIaOLzHCQxPJa+p5FbN8LKk4VJWZt3ljd5vStrMczRyL8p6969Cg5hTPB2jNeU6t8WWlsjHp+mtDcEffkYEKfp3pdP+LTR2IW90tpLkD70bgKx/pXr1Msxc435TDC5hgcPNpVL3E14283j+WDULl4rUvhm34wMVJd2fhtfEVtBHqTGzaMmR/Ozg9hmuf03W49S8Upqt/ZeakjktAi7uPp3rfvdT0dvFNpMuhzLAIyGhNvgufXb3r8VrUoxq1Y1eW6qdb338uh2UqsKkedPRsivl0+08U2Eej3rTQl13ESlsHPSvWk6D6V4/rF5ZXXi/TmsbB7JBIgKtFsJOeuK9fX7o+lfR8L29piFG1ubpe23S524V3ch9ITXA+P8AxZNpWuWdnaybQhDzY/iHpSeP/FUunw2C2Eu15QJWI/u+lerWz/C0nVTfwWv8zSWJgr67Hek8Emuc1fxp4c0yYw3Opx+YDgomXI/Kub+J/iaeHwTaz2Mhja/wpdTyoxzivGrK3u7648q2ieaQ8nH8ya87NuIp4eUaeHhzN6/eceLzB0pcsFdn0Xo/i3w/q0gis9SiaQ9Eb5WP4Gt3NfK7pdW9yymOWOaE/Ngcqa98+F2sXGteFIbi6YvLGTGzn+LHetskz2eOm6NaNpFYPHOvLlktTrov9Yv1q1VSL/WL9at19OekFFFFABRRRQBmaif9J/AVDT9T/wCPs/QVCpoAkBp2aYKUGkwPJfiJced4ouBnIjCp+lbXwhuP9LvLcngoG/WrWseBJNR1Oe9/tLZ5rltuzOKv+EvCLaFqTXf27zgyFSuzFfnODybMKecfWpQ93met+h5UMPVWI52tDnviVfMviq3Ct/x7qpHsc5rpr3SJY7qDxBooC3DKDNCDxKp6/jVLxD4HfV9WmvjqPleZjC7M4xXX6bbm0sILZm8wxoFLY64717GCyqvUxleeIjZN3i/Tsb06EnOTmhGtbS+jSW6s43YqDiRMke1YfjVLDR/DdzcWtnbRSthFIjHeunArF8X6I+vactmtz9nAcMWK5zXuZjhXLDT9nFOdtHpc6KsHyOy1MXwvdXunra3TO9xpd6oOepgc9vpXXahqVnYQiS8uFiVjhc9T9AKqeG9LOk6PDp7zCfywRu24zTNe0h9QkguIJ0imhDKBIu5GVhyDjn8RV5ThpUKMY1H8uwUoOMbHj3xI8cW2r3Elq0Etxb7mjtol+TLdnY9T6gCvUPhxq1rJ4b06xm1GG4vFhCnbnDY7AnqRVLUPh3perQhtUkBuBIHVrdAgUAYCjvirmieE3sJoA91GYIJfNVUQhnfGMkk8fQV9HXr0J0VCOlghS5ZuTe5c+Iz7fBmpN6Rf1rzSLWbUWmiKfFWCjDevlD/R+P19K9Y8T6WdZ0K60xZvJM6bd+M4rzIfBmUf8x4f9+f/AK9fCZ1gsVVrqdGF1a29uvqceLhWc06cbmJqmqKL7VruC7bU1UoRKFxu49BWfpfiZbuwmkljmhMef3ZJIb6V3+ifC2TTVmB1cS+Zj/lljGK0H+HIeNkbUFwwwcR18tUyGvLmVXC3bafMpWsuqt1MYYaq1eSseRHxdZtbHdfXiMQcKi4UH096W38WaeNMs4zqV5HcpcCR28vcFHqB3ruj8Gd1w8b6lCLM5ICod/09B9ajuvgVpz26rb6rLHLu5dhkY9MV9xgcjyqkvfpzT9U/lsavCyMLRfH9vPq15JqWvT2wMflxzi3BEg7ZHasjVLtZrKymSQOrKxDevzV0/wDwou58/b/b0X2fH/PE7s+npWwPg+y2NtarrQAhBGfK65OfWuDiDIqGIpXwcGpebuv+AYV8NVlCyR5gJvetOyvLe1sILq6knjgivlZ2gOHA29q7ofByT/oOD/vz/wDXqWb4RPJpLWB1ofNKJN3legxjrXy2D4dx9Cpz8n4nJHBYlfZONbxR4eN9rMo1DXNlzEFhPmcucY+b2qFtY0q+tdGs7S61KW5gR/NSd8xr+7P3a6Y/A9v+g8v/AH5/+vVnS/gy9lfJc/24H2hhjyfUEevvXsSwWZS92VNWZX1fFvRx0Ob02LUJvCtqunPGsu4klxkYzVm4tddaW0aOa3CoB52QOT3xXf6N8PmsNPjtf7SEmzPzbMZq5/whTf8AP9/45XwtXhbOlUly0U1d9j6WnTpuC5pO9l+B4RrV9Na61eLHjBkOcis+PUrmFXCbfnOTkV67qfwde8vpbr+2gvmNnHk5x+tVj8E3P/MdH/fn/wCvXuUuGMdyLmp6+p8zXwWJlUk4rQ8oj1G5itzCpXa2c8eta/ipiPC3hz/rjL/6HXfH4Ivj/kPD/vz/APXrQ1X4RtfaXptl/bAT7EjLu8r7+Tn1r0cPkGMpwmuTciOBxPK00eReDXP/AAkdr9T/ACruDpepf8JB9u/tE/Zd2fJyenpW9o3wbfT9Riu/7aEnln7vlYz+tdWfBDn/AJfv/HK+ezDhjN5VeajTvpboe1ldB06PJW0d77nBXMM767PfLNttnTCw+hxVKztJrm2tJo7x4ljJygH3ua9IbwO5Uj7eOn9yorDwC9tapCdQDbc8+XXFLhXO5Xk6WvyO3khza7HAHS7nbcj+0pP3pypx9yrGmRtbzXsMkpkZdMfLnqea70+CG/5/h/3xUK+AnW5uJv7RB861aDGzpk9a7cr4ZzeniVKtT017djHEUY8n7tanlN5cwzR24tw6lIQsm85y3qKpXbP9mjVmBIbtXpQ+E8g/5jA/79US/CeSRQP7YAwf+eVby4YzOVVSdP8AFHiywleT2L0t7DZfYnltUuA1mgAJ6cVwXjnxVDp2p6RHJpySQQu00iA/6w54H4V6vfeEmult1F5t8mFY/udcd6wdV+FNhqd0lzeXbPIgwvBwPwr38sy/HYbNHUxNLmo2e1r6r7z6G7dJQ6nCa38Sraaw1A2uiXVr9qtxEh/hQ/3s1F4G8WeJtUs7+XUNWubiysrfDW8OBLJkYAHGcV2+ifCkwX7DU72G5sSrqyIpDyhum7PHHtW5p3wt8K6dI0tjHe2rupVjHdMMg9jX6VlksJhMK6UafK279znnSlOXM2eYeI/EvibSNF0q40O/vrO2uVMa2c6hpVYenGSK5eHxx430VDD/AGhdWwkYyYkjHJPU8iveNR+HOjywtJbzXYvViMcE007SeUD6A9Pwqtpnw7sZmmPiC2srlG2+XBCGCIQPvcnOT3r1aWY4aMbSgn8jN4Zt3TOK+C3jC+m1W/utauBLFcuqyXEjBdjAce2K9h0bX9G1gSDS9StrsxnDiJwcVjw/D/wvbabfWFnp4t4r1Nk2xjn6jPSs3wF8NNP8I6g93bXs1wWzjeuCB2GR1FcOKqYevKU43T6I3pw5FYv/ABXs7i98HXcdt9pZgAfLhGS49CPSuD1nTRp/wnsjLDKk7SrnzkAdfb6V7QVrn/HPh0+JNIFgLkW+HD7tuelfJZrljxEZzjrJxskc+Iw3Pecd7WPncnJozXqA+ETD/mND/v1/9elHwjYf8xkf9+v/AK9epkGe4zK8DTws8K249VJHylfIcRUm5HlvHoaa1eqj4St/0GAf+2X/ANel/wCFSt31df8Av1/9evZ/1wxP/QI//AkZf6vYk4Pwxqcmk3sF9HGsjRE4Vuhro7nxxdT69b6sbOFXgQoI8nBBraHwpYH/AJDA/wC/VL/wqpv+gwP+/VfkuLwGd1a9SpThyqUua11ue5QwuJo01CJgXHiCbX/FmnXU0McJWVFAU5717bn5fwrzjTvhm1nf291/aobypA+3y+uK9HA4FfRcNYPGYdVZ4te9JnqYOFSPM6m7PBviw00PjS68wEBwpT3GKoeL2voE0trxWG6zTYWHavaPFXh2HWrrT528kNaziRiyZLr/AHaTxd4di16yt7f90hhmVwWjz8o6qPrXBiuGJ1Z1pqXxPQ5KmAnJzae5yui+HG8S/DC3srpjDNkyW7kfd9PwrlbnSvEWjaJdWNxZfZ1tojulRA0U6bh36hq9vhjWKJY0UKqgAADAArO8T6a2r6Fc6akqxNMuAxGQOc17E8kh7KNn7yVr9zoqYKLimt0rHnFnpOvX0qy22mi3a4QEg/6tARjdI38Rx/COK9E8L6NDoOjQ6fD82wZZsfeY9TV+yh+z2kMBbJjjC59cCpSc124LL4Yf3uptRw0aevUdF/rV+tXaoQnMyfWr9ekdIUUUUAFFFFAFee0jmk3sWzjHBpg0+Ed3/OrdFAFb7FF6t+dAs4vVvzqzRQBXFnEO7fnSi0jHdvzqeigCD7LH6t+dKLePHU1NRQBF5Cepo8lPepaKAI/JX1NHkr6mpKKAI/JX1NKIlHrT6KAGeWvvS+WPenUUAN2CjYPenUUAN2D3o2D3p1FADQg96No96dRQAm0e9G0e9LRQA3aPejbTqKAE2ijFLRQAYoxRRQAYoxRRQAUUUUAFFFFABijFFFKwBijFFFFgDFGKKKLAFBFFFMBNoo2ilooATbRtpaKAE20bRS0UAN2LRsHrTqKAG7B60bR606ilYBu0etIUB70+iiwDPLX3oMa+9PopgR+SvqaPJX1NSUUAR+SvvSeSvqalooAiNuh9aT7OnqamooAiW3RWDAtke9S0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B//2Q==">
            <a:extLst>
              <a:ext uri="{FF2B5EF4-FFF2-40B4-BE49-F238E27FC236}">
                <a16:creationId xmlns:a16="http://schemas.microsoft.com/office/drawing/2014/main" id="{3F302A3C-C79F-4D24-8C78-3CDA9F10D997}"/>
              </a:ext>
            </a:extLst>
          </p:cNvPr>
          <p:cNvSpPr>
            <a:spLocks noGrp="1" noChangeAspect="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Corporate Social Responsibility (CSR)​</a:t>
            </a:r>
            <a:br>
              <a:rPr lang="en-US" dirty="0"/>
            </a:br>
            <a:endParaRPr lang="en-GB" dirty="0"/>
          </a:p>
        </p:txBody>
      </p:sp>
      <p:pic>
        <p:nvPicPr>
          <p:cNvPr id="6" name="Content Placeholder 5">
            <a:extLst>
              <a:ext uri="{FF2B5EF4-FFF2-40B4-BE49-F238E27FC236}">
                <a16:creationId xmlns:a16="http://schemas.microsoft.com/office/drawing/2014/main" id="{B4ABBA29-B3BE-4400-8392-75872443409A}"/>
              </a:ext>
            </a:extLst>
          </p:cNvPr>
          <p:cNvPicPr>
            <a:picLocks noGrp="1" noChangeAspect="1"/>
          </p:cNvPicPr>
          <p:nvPr>
            <p:ph idx="1"/>
          </p:nvPr>
        </p:nvPicPr>
        <p:blipFill rotWithShape="1">
          <a:blip r:embed="rId3"/>
          <a:srcRect l="36434" t="41887" r="23635" b="29811"/>
          <a:stretch/>
        </p:blipFill>
        <p:spPr>
          <a:xfrm>
            <a:off x="2027217" y="3004185"/>
            <a:ext cx="8137566" cy="3244215"/>
          </a:xfrm>
          <a:prstGeom prst="rect">
            <a:avLst/>
          </a:prstGeom>
        </p:spPr>
      </p:pic>
    </p:spTree>
    <p:extLst>
      <p:ext uri="{BB962C8B-B14F-4D97-AF65-F5344CB8AC3E}">
        <p14:creationId xmlns:p14="http://schemas.microsoft.com/office/powerpoint/2010/main" val="1464450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8677094E-F0FE-4EC2-9511-5A411A2E1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31" name="Rectangle 30">
            <a:extLst>
              <a:ext uri="{FF2B5EF4-FFF2-40B4-BE49-F238E27FC236}">
                <a16:creationId xmlns:a16="http://schemas.microsoft.com/office/drawing/2014/main" id="{E0E1ADA3-256B-436F-BB84-15BF272B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7DDC7D3D-A4F6-4638-B02B-2DBB6C11F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5C091E65-5627-4CC0-82AA-74A3C89D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F5E1CC5-A41E-4C3C-BB6C-BD125567740A}"/>
              </a:ext>
            </a:extLst>
          </p:cNvPr>
          <p:cNvSpPr>
            <a:spLocks noGrp="1"/>
          </p:cNvSpPr>
          <p:nvPr>
            <p:ph type="title"/>
          </p:nvPr>
        </p:nvSpPr>
        <p:spPr>
          <a:xfrm>
            <a:off x="6736924" y="857675"/>
            <a:ext cx="4566230" cy="3437782"/>
          </a:xfrm>
        </p:spPr>
        <p:txBody>
          <a:bodyPr vert="horz" lIns="91440" tIns="45720" rIns="91440" bIns="45720" rtlCol="0" anchor="b">
            <a:normAutofit/>
          </a:bodyPr>
          <a:lstStyle/>
          <a:p>
            <a:pPr algn="ctr">
              <a:lnSpc>
                <a:spcPct val="85000"/>
              </a:lnSpc>
            </a:pPr>
            <a:r>
              <a:rPr lang="en-US" sz="5000" b="1" cap="all" dirty="0">
                <a:solidFill>
                  <a:srgbClr val="FFFFFF"/>
                </a:solidFill>
              </a:rPr>
              <a:t>Conclusion on Apple </a:t>
            </a:r>
            <a:r>
              <a:rPr lang="en-US" sz="5000" b="1" cap="all" dirty="0" err="1">
                <a:solidFill>
                  <a:srgbClr val="FFFFFF"/>
                </a:solidFill>
              </a:rPr>
              <a:t>inc.</a:t>
            </a:r>
            <a:r>
              <a:rPr lang="en-US" sz="5000" b="1" cap="all" dirty="0">
                <a:solidFill>
                  <a:srgbClr val="FFFFFF"/>
                </a:solidFill>
              </a:rPr>
              <a:t>  </a:t>
            </a:r>
          </a:p>
        </p:txBody>
      </p:sp>
      <p:pic>
        <p:nvPicPr>
          <p:cNvPr id="5" name="Picture 4">
            <a:extLst>
              <a:ext uri="{FF2B5EF4-FFF2-40B4-BE49-F238E27FC236}">
                <a16:creationId xmlns:a16="http://schemas.microsoft.com/office/drawing/2014/main" id="{BA680BA1-F3C4-4D00-BE5D-5E80B84E630D}"/>
              </a:ext>
            </a:extLst>
          </p:cNvPr>
          <p:cNvPicPr>
            <a:picLocks noChangeAspect="1"/>
          </p:cNvPicPr>
          <p:nvPr/>
        </p:nvPicPr>
        <p:blipFill rotWithShape="1">
          <a:blip r:embed="rId3">
            <a:extLst>
              <a:ext uri="{28A0092B-C50C-407E-A947-70E740481C1C}">
                <a14:useLocalDpi xmlns:a14="http://schemas.microsoft.com/office/drawing/2010/main" val="0"/>
              </a:ext>
            </a:extLst>
          </a:blip>
          <a:srcRect l="13980" r="14534" b="3"/>
          <a:stretch/>
        </p:blipFill>
        <p:spPr>
          <a:xfrm>
            <a:off x="872064" y="857675"/>
            <a:ext cx="4593715" cy="5140669"/>
          </a:xfrm>
          <a:prstGeom prst="rect">
            <a:avLst/>
          </a:prstGeom>
        </p:spPr>
      </p:pic>
    </p:spTree>
    <p:extLst>
      <p:ext uri="{BB962C8B-B14F-4D97-AF65-F5344CB8AC3E}">
        <p14:creationId xmlns:p14="http://schemas.microsoft.com/office/powerpoint/2010/main" val="755275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F40A3-5554-4E44-8A7A-CBA93A530EC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4C21BF0-FA59-401C-9434-358B7DA22BEA}"/>
              </a:ext>
            </a:extLst>
          </p:cNvPr>
          <p:cNvSpPr>
            <a:spLocks noGrp="1"/>
          </p:cNvSpPr>
          <p:nvPr>
            <p:ph idx="1"/>
          </p:nvPr>
        </p:nvSpPr>
        <p:spPr>
          <a:xfrm>
            <a:off x="1143000" y="1729409"/>
            <a:ext cx="9872871" cy="4770782"/>
          </a:xfrm>
        </p:spPr>
        <p:txBody>
          <a:bodyPr>
            <a:normAutofit fontScale="62500" lnSpcReduction="20000"/>
          </a:bodyPr>
          <a:lstStyle/>
          <a:p>
            <a:pPr fontAlgn="base"/>
            <a:r>
              <a:rPr lang="en-US" dirty="0"/>
              <a:t>Image reference - https://research-methodology.net/apple-organizational-structure-a-hierarchical-structure-that-may-change-in-near-future/ - accessed in December 2018</a:t>
            </a:r>
          </a:p>
          <a:p>
            <a:pPr fontAlgn="base"/>
            <a:r>
              <a:rPr lang="en-US" dirty="0"/>
              <a:t>Apple. (2018). Retrieved December 2018, from Apple.com : https://www.apple.com/procurement</a:t>
            </a:r>
          </a:p>
          <a:p>
            <a:pPr fontAlgn="base"/>
            <a:r>
              <a:rPr lang="en-US" dirty="0"/>
              <a:t>Apple. (2018). Retrieved December 2018, from Apple.com: https://www.apple.com/uk/environment/</a:t>
            </a:r>
          </a:p>
          <a:p>
            <a:pPr fontAlgn="base"/>
            <a:r>
              <a:rPr lang="en-US" dirty="0"/>
              <a:t>Apple. (2018 ). Retrieved December 2018, from Apple.com: https://www.apple.com/uk/supplier-responsibility/ </a:t>
            </a:r>
          </a:p>
          <a:p>
            <a:pPr fontAlgn="base"/>
            <a:r>
              <a:rPr lang="en-US" dirty="0" err="1"/>
              <a:t>Bhasin</a:t>
            </a:r>
            <a:r>
              <a:rPr lang="en-US" dirty="0"/>
              <a:t>, H. (2018). Retrieved December 2018, from Marketing.com : https://www.marketing91.com/swot-analysis-apple/</a:t>
            </a:r>
          </a:p>
          <a:p>
            <a:pPr fontAlgn="base"/>
            <a:r>
              <a:rPr lang="en-US" dirty="0"/>
              <a:t>Grimsley, S. (2018). Retrieved December 2018, from Study.com: https://study.com/academy/lesson/organizational-chart-and-hierarchy-definition-examples.html</a:t>
            </a:r>
          </a:p>
          <a:p>
            <a:pPr fontAlgn="base"/>
            <a:r>
              <a:rPr lang="en-GB" dirty="0"/>
              <a:t>Image reference - https://research-methodology.net/apple-organizational-structure-a-hierarchical-structure-that-may-change-in-near-future/ - accessed in December 2018</a:t>
            </a:r>
          </a:p>
          <a:p>
            <a:pPr fontAlgn="base"/>
            <a:r>
              <a:rPr lang="en-US" dirty="0"/>
              <a:t>Meyer, P. (2018). Retrieved December 2018, from Panmore.com: http://panmore.com/apple-inc-organizational-structure-features-pros-cons</a:t>
            </a:r>
          </a:p>
          <a:p>
            <a:pPr fontAlgn="base"/>
            <a:r>
              <a:rPr lang="en-US" dirty="0" err="1"/>
              <a:t>Moga</a:t>
            </a:r>
            <a:r>
              <a:rPr lang="en-US" dirty="0"/>
              <a:t>, B. (2017). Retrieved December 2018, from activecollab.com: https://activecollab.com/blog/collaboration/belbin-team-roles-theory-practice </a:t>
            </a:r>
          </a:p>
          <a:p>
            <a:pPr fontAlgn="base"/>
            <a:r>
              <a:rPr lang="en-US" dirty="0"/>
              <a:t>Morgan, J. (2010). Retrieved December 2018, from Thefutureorganization.com: https://thefutureorganization.com/forming-storming-norming-performing-adjourning-and-transforming</a:t>
            </a:r>
          </a:p>
          <a:p>
            <a:pPr fontAlgn="base"/>
            <a:r>
              <a:rPr lang="en-US" dirty="0"/>
              <a:t>Pratap, A. (2017). Retrieved December 2018, from Cheshnotes.com: https://www.cheshnotes.com/2017/02/apple-pestel-analysis/ </a:t>
            </a:r>
          </a:p>
          <a:p>
            <a:pPr fontAlgn="base"/>
            <a:r>
              <a:rPr lang="en-US" dirty="0" err="1"/>
              <a:t>Zipkin</a:t>
            </a:r>
            <a:r>
              <a:rPr lang="en-US" dirty="0"/>
              <a:t>, N. (2017). Retrieved December 2018, from Entrepreneur.com : https://www.entrepreneur.com/article/305987</a:t>
            </a:r>
            <a:endParaRPr lang="en-US" dirty="0">
              <a:hlinkClick r:id="rId3"/>
            </a:endParaRPr>
          </a:p>
          <a:p>
            <a:pPr fontAlgn="base"/>
            <a:endParaRPr lang="en-US" dirty="0">
              <a:hlinkClick r:id="rId3"/>
            </a:endParaRPr>
          </a:p>
          <a:p>
            <a:pPr fontAlgn="base"/>
            <a:endParaRPr lang="en-US" dirty="0">
              <a:hlinkClick r:id="rId3"/>
            </a:endParaRPr>
          </a:p>
        </p:txBody>
      </p:sp>
    </p:spTree>
    <p:extLst>
      <p:ext uri="{BB962C8B-B14F-4D97-AF65-F5344CB8AC3E}">
        <p14:creationId xmlns:p14="http://schemas.microsoft.com/office/powerpoint/2010/main" val="45568646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TotalTime>
  <Words>1464</Words>
  <Application>Microsoft Office PowerPoint</Application>
  <PresentationFormat>Widescreen</PresentationFormat>
  <Paragraphs>151</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Times New Roman</vt:lpstr>
      <vt:lpstr>Basis</vt:lpstr>
      <vt:lpstr>  Apple inc.​ </vt:lpstr>
      <vt:lpstr>Introduction ​ </vt:lpstr>
      <vt:lpstr>Apple Products ​ </vt:lpstr>
      <vt:lpstr>Apple strengths </vt:lpstr>
      <vt:lpstr>APPLE WEAKNESSES</vt:lpstr>
      <vt:lpstr>Apple opportunities </vt:lpstr>
      <vt:lpstr>Apple threats </vt:lpstr>
      <vt:lpstr>Apple PESTEL Analysis ​ </vt:lpstr>
      <vt:lpstr>Hierarchical and Organizational structure ​ </vt:lpstr>
      <vt:lpstr>Teamwork and Group work ​ </vt:lpstr>
      <vt:lpstr>Tuckman's Theory ​ </vt:lpstr>
      <vt:lpstr>Belbin’s Theory </vt:lpstr>
      <vt:lpstr>Corporate Social Responsibility (CSR)​ </vt:lpstr>
      <vt:lpstr>Conclusion on Apple inc.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Apple inc.​ </dc:title>
  <dc:creator>Hannah Kilburn</dc:creator>
  <cp:lastModifiedBy>Hannah Kilburn</cp:lastModifiedBy>
  <cp:revision>10</cp:revision>
  <dcterms:created xsi:type="dcterms:W3CDTF">2018-12-20T12:31:14Z</dcterms:created>
  <dcterms:modified xsi:type="dcterms:W3CDTF">2018-12-20T14:44:17Z</dcterms:modified>
</cp:coreProperties>
</file>