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648" r:id="rId1"/>
  </p:sldMasterIdLst>
  <p:notesMasterIdLst>
    <p:notesMasterId r:id="rId19"/>
  </p:notesMasterIdLst>
  <p:sldIdLst>
    <p:sldId id="256" r:id="rId2"/>
    <p:sldId id="267" r:id="rId3"/>
    <p:sldId id="257" r:id="rId4"/>
    <p:sldId id="271" r:id="rId5"/>
    <p:sldId id="258" r:id="rId6"/>
    <p:sldId id="270" r:id="rId7"/>
    <p:sldId id="268" r:id="rId8"/>
    <p:sldId id="259" r:id="rId9"/>
    <p:sldId id="260" r:id="rId10"/>
    <p:sldId id="261" r:id="rId11"/>
    <p:sldId id="262" r:id="rId12"/>
    <p:sldId id="263" r:id="rId13"/>
    <p:sldId id="264" r:id="rId14"/>
    <p:sldId id="265" r:id="rId15"/>
    <p:sldId id="272" r:id="rId16"/>
    <p:sldId id="266" r:id="rId17"/>
    <p:sldId id="269"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6540" autoAdjust="0"/>
    <p:restoredTop sz="94291" autoAdjust="0"/>
  </p:normalViewPr>
  <p:slideViewPr>
    <p:cSldViewPr snapToGrid="0">
      <p:cViewPr varScale="1">
        <p:scale>
          <a:sx n="63" d="100"/>
          <a:sy n="63" d="100"/>
        </p:scale>
        <p:origin x="360" y="56"/>
      </p:cViewPr>
      <p:guideLst/>
    </p:cSldViewPr>
  </p:slideViewPr>
  <p:outlineViewPr>
    <p:cViewPr>
      <p:scale>
        <a:sx n="33" d="100"/>
        <a:sy n="33" d="100"/>
      </p:scale>
      <p:origin x="0" y="-33016"/>
    </p:cViewPr>
  </p:outlineViewPr>
  <p:notesTextViewPr>
    <p:cViewPr>
      <p:scale>
        <a:sx n="150" d="100"/>
        <a:sy n="150" d="100"/>
      </p:scale>
      <p:origin x="0" y="0"/>
    </p:cViewPr>
  </p:notesTextViewPr>
  <p:sorterViewPr>
    <p:cViewPr>
      <p:scale>
        <a:sx n="100" d="100"/>
        <a:sy n="100" d="100"/>
      </p:scale>
      <p:origin x="0" y="0"/>
    </p:cViewPr>
  </p:sorterViewPr>
  <p:notesViewPr>
    <p:cSldViewPr snapToGrid="0">
      <p:cViewPr varScale="1">
        <p:scale>
          <a:sx n="55" d="100"/>
          <a:sy n="55" d="100"/>
        </p:scale>
        <p:origin x="2880" y="9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7EAC1AD-E024-4A99-B7FE-1BBF9252752C}" type="datetimeFigureOut">
              <a:rPr lang="en-US" smtClean="0"/>
              <a:t>10/22/2023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F56AAD1-BBB6-4340-9D46-925729DA9D40}"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F56AAD1-BBB6-4340-9D46-925729DA9D40}"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F56AAD1-BBB6-4340-9D46-925729DA9D40}" type="slidenum">
              <a:rPr lang="en-US" smtClean="0"/>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Canadian Pacific Hotels &amp; Resorts, owned by Canadian Pacific Limited, and Fairmont Hotels, which operated as hotels, originated in the late 19th century, marking the corporation's inception. A controlling interest in Fairmont Hotels was acquired by Canadian Pacific Hotels in 1999 (</a:t>
            </a:r>
            <a:r>
              <a:rPr lang="en-US" sz="1200" kern="1200" dirty="0" err="1">
                <a:solidFill>
                  <a:schemeClr val="tx1"/>
                </a:solidFill>
                <a:effectLst/>
                <a:latin typeface="+mn-lt"/>
                <a:ea typeface="+mn-ea"/>
                <a:cs typeface="+mn-cs"/>
              </a:rPr>
              <a:t>Soloman</a:t>
            </a:r>
            <a:r>
              <a:rPr lang="en-US" sz="1200" kern="1200" dirty="0">
                <a:solidFill>
                  <a:schemeClr val="tx1"/>
                </a:solidFill>
                <a:effectLst/>
                <a:latin typeface="+mn-lt"/>
                <a:ea typeface="+mn-ea"/>
                <a:cs typeface="+mn-cs"/>
              </a:rPr>
              <a:t>, 2018).</a:t>
            </a:r>
          </a:p>
          <a:p>
            <a:r>
              <a:rPr lang="en-US" sz="1200" kern="1200" dirty="0">
                <a:solidFill>
                  <a:schemeClr val="tx1"/>
                </a:solidFill>
                <a:effectLst/>
                <a:latin typeface="+mn-lt"/>
                <a:ea typeface="+mn-ea"/>
                <a:cs typeface="+mn-cs"/>
              </a:rPr>
              <a:t>2001 marked the subsequent rebranding of the entire collection of hotels owned by Canadian Pacific Hotels under Fairmont Hotels &amp; Resorts. </a:t>
            </a:r>
          </a:p>
          <a:p>
            <a:r>
              <a:rPr lang="en-US" sz="1200" kern="1200" dirty="0">
                <a:solidFill>
                  <a:schemeClr val="tx1"/>
                </a:solidFill>
                <a:effectLst/>
                <a:latin typeface="+mn-lt"/>
                <a:ea typeface="+mn-ea"/>
                <a:cs typeface="+mn-cs"/>
              </a:rPr>
              <a:t>A subsequent strategic </a:t>
            </a:r>
            <a:r>
              <a:rPr lang="en-US" sz="1200" kern="1200" dirty="0" err="1">
                <a:solidFill>
                  <a:schemeClr val="tx1"/>
                </a:solidFill>
                <a:effectLst/>
                <a:latin typeface="+mn-lt"/>
                <a:ea typeface="+mn-ea"/>
                <a:cs typeface="+mn-cs"/>
              </a:rPr>
              <a:t>reorganisation</a:t>
            </a:r>
            <a:r>
              <a:rPr lang="en-US" sz="1200" kern="1200" dirty="0">
                <a:solidFill>
                  <a:schemeClr val="tx1"/>
                </a:solidFill>
                <a:effectLst/>
                <a:latin typeface="+mn-lt"/>
                <a:ea typeface="+mn-ea"/>
                <a:cs typeface="+mn-cs"/>
              </a:rPr>
              <a:t> of Canadian Pacific Limited resulted in the division being divided into several smaller entities after the hotel division's renaming. </a:t>
            </a:r>
          </a:p>
          <a:p>
            <a:r>
              <a:rPr lang="en-US" sz="1200" kern="1200" dirty="0" err="1">
                <a:solidFill>
                  <a:schemeClr val="tx1"/>
                </a:solidFill>
                <a:effectLst/>
                <a:latin typeface="+mn-lt"/>
                <a:ea typeface="+mn-ea"/>
                <a:cs typeface="+mn-cs"/>
              </a:rPr>
              <a:t>Finalising</a:t>
            </a:r>
            <a:r>
              <a:rPr lang="en-US" sz="1200" kern="1200" dirty="0">
                <a:solidFill>
                  <a:schemeClr val="tx1"/>
                </a:solidFill>
                <a:effectLst/>
                <a:latin typeface="+mn-lt"/>
                <a:ea typeface="+mn-ea"/>
                <a:cs typeface="+mn-cs"/>
              </a:rPr>
              <a:t> the formation of Fairmont as an autonomous publicly traded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this business strategy resembled a starburst pattern.</a:t>
            </a:r>
          </a:p>
          <a:p>
            <a:endParaRPr lang="en-US" dirty="0"/>
          </a:p>
        </p:txBody>
      </p:sp>
      <p:sp>
        <p:nvSpPr>
          <p:cNvPr id="4" name="Slide Number Placeholder 3"/>
          <p:cNvSpPr>
            <a:spLocks noGrp="1"/>
          </p:cNvSpPr>
          <p:nvPr>
            <p:ph type="sldNum" sz="quarter" idx="5"/>
          </p:nvPr>
        </p:nvSpPr>
        <p:spPr/>
        <p:txBody>
          <a:bodyPr/>
          <a:lstStyle/>
          <a:p>
            <a:fld id="{CF56AAD1-BBB6-4340-9D46-925729DA9D40}" type="slidenum">
              <a:rPr lang="en-US" smtClean="0"/>
              <a:t>3</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chart shows the growth of Fairmont Hotel rooms over the years since 2009-2018 Courtesy of Accor Hotels (2018).</a:t>
            </a:r>
          </a:p>
        </p:txBody>
      </p:sp>
      <p:sp>
        <p:nvSpPr>
          <p:cNvPr id="4" name="Slide Number Placeholder 3"/>
          <p:cNvSpPr>
            <a:spLocks noGrp="1"/>
          </p:cNvSpPr>
          <p:nvPr>
            <p:ph type="sldNum" sz="quarter" idx="5"/>
          </p:nvPr>
        </p:nvSpPr>
        <p:spPr/>
        <p:txBody>
          <a:bodyPr/>
          <a:lstStyle/>
          <a:p>
            <a:fld id="{CF56AAD1-BBB6-4340-9D46-925729DA9D40}" type="slidenum">
              <a:rPr lang="en-US" smtClean="0"/>
              <a:t>4</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Many Fairmont hotels have excellent spa and wellness amenities that allow visitors to unwind and </a:t>
            </a:r>
            <a:r>
              <a:rPr lang="en-US" dirty="0" err="1"/>
              <a:t>revitalise</a:t>
            </a:r>
            <a:r>
              <a:rPr lang="en-US" dirty="0"/>
              <a:t>. Those looking for a holistic approach to their well-being find these amenities particularly appealing. Moreover, according </a:t>
            </a:r>
            <a:r>
              <a:rPr lang="en-US" sz="1200" kern="1200" dirty="0" err="1">
                <a:solidFill>
                  <a:schemeClr val="tx1"/>
                </a:solidFill>
                <a:effectLst/>
                <a:latin typeface="+mn-lt"/>
                <a:ea typeface="+mn-ea"/>
                <a:cs typeface="+mn-cs"/>
              </a:rPr>
              <a:t>Soloman</a:t>
            </a:r>
            <a:r>
              <a:rPr lang="en-US" sz="1200" kern="1200" dirty="0">
                <a:solidFill>
                  <a:schemeClr val="tx1"/>
                </a:solidFill>
                <a:effectLst/>
                <a:latin typeface="+mn-lt"/>
                <a:ea typeface="+mn-ea"/>
                <a:cs typeface="+mn-cs"/>
              </a:rPr>
              <a:t> (2018), </a:t>
            </a:r>
            <a:r>
              <a:rPr lang="en-US" dirty="0"/>
              <a:t>Modern meeting and conference spaces are available at Fairmont Hotels, which cater to business executives. Fairmont is desirable for business </a:t>
            </a:r>
            <a:r>
              <a:rPr lang="en-US" dirty="0" err="1"/>
              <a:t>travellers</a:t>
            </a:r>
            <a:r>
              <a:rPr lang="en-US" dirty="0"/>
              <a:t> because it offers business services, fast internet, and a formal setting. </a:t>
            </a:r>
            <a:r>
              <a:rPr lang="en-US" dirty="0" err="1"/>
              <a:t>Travellers</a:t>
            </a:r>
            <a:r>
              <a:rPr lang="en-US" dirty="0"/>
              <a:t> who care about the environment and want opulent lodging that aligns with their values will find Fairmont Hotels' dedication to sustainability and eco-friendly methods appealing.</a:t>
            </a:r>
          </a:p>
        </p:txBody>
      </p:sp>
      <p:sp>
        <p:nvSpPr>
          <p:cNvPr id="4" name="Slide Number Placeholder 3"/>
          <p:cNvSpPr>
            <a:spLocks noGrp="1"/>
          </p:cNvSpPr>
          <p:nvPr>
            <p:ph type="sldNum" sz="quarter" idx="5"/>
          </p:nvPr>
        </p:nvSpPr>
        <p:spPr/>
        <p:txBody>
          <a:bodyPr/>
          <a:lstStyle/>
          <a:p>
            <a:fld id="{CF56AAD1-BBB6-4340-9D46-925729DA9D40}" type="slidenum">
              <a:rPr lang="en-US" smtClean="0"/>
              <a:t>5</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While the hotel industry has kept up with global demand, other types of accommodation have gained market share, securing 25% since 2005.Private home rental platforms (10% of accommodation at end of 2015) gained 2 points over cruises and B&amp;B (15%) between 2005 and 2015.Overnight stay demand is projected to grow by about 22% between 2015 and 2020.The hotel industry is expected to maintain its share at 75%, while private home rental platforms are projected to grow at the expense of other accommodations. This is why the Group acquired </a:t>
            </a:r>
            <a:r>
              <a:rPr lang="en-US" dirty="0" err="1"/>
              <a:t>Onefinestay</a:t>
            </a:r>
            <a:r>
              <a:rPr lang="en-US" dirty="0"/>
              <a:t> in 2016, </a:t>
            </a:r>
            <a:r>
              <a:rPr lang="en-US" dirty="0" err="1"/>
              <a:t>Squarebreak</a:t>
            </a:r>
            <a:r>
              <a:rPr lang="en-US" dirty="0"/>
              <a:t>, and Travel Keys in 2017.</a:t>
            </a:r>
          </a:p>
        </p:txBody>
      </p:sp>
      <p:sp>
        <p:nvSpPr>
          <p:cNvPr id="4" name="Slide Number Placeholder 3"/>
          <p:cNvSpPr>
            <a:spLocks noGrp="1"/>
          </p:cNvSpPr>
          <p:nvPr>
            <p:ph type="sldNum" sz="quarter" idx="5"/>
          </p:nvPr>
        </p:nvSpPr>
        <p:spPr/>
        <p:txBody>
          <a:bodyPr/>
          <a:lstStyle/>
          <a:p>
            <a:fld id="{CF56AAD1-BBB6-4340-9D46-925729DA9D40}" type="slidenum">
              <a:rPr lang="en-US" smtClean="0"/>
              <a:t>6</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US" dirty="0"/>
              <a:t>Fairmont Hotel is also dedicated to offering childcare, family-friendly accommodations, and activities to appeal to families </a:t>
            </a:r>
            <a:r>
              <a:rPr lang="en-US" dirty="0" err="1"/>
              <a:t>travellingand</a:t>
            </a:r>
            <a:r>
              <a:rPr lang="en-US" dirty="0"/>
              <a:t> also providing choices for transportation, such as airport shuttles, automobile rentals, or valet parking. Moreover, the hotel Offers facilities and services to assist clients with special needs, including accessible rooms, ramps, and other accessibility features</a:t>
            </a:r>
          </a:p>
          <a:p>
            <a:pPr marL="0" marR="0" lvl="0" indent="0" algn="l" defTabSz="914400" rtl="0" eaLnBrk="1" fontAlgn="auto" latinLnBrk="0" hangingPunct="1">
              <a:lnSpc>
                <a:spcPct val="100000"/>
              </a:lnSpc>
              <a:spcBef>
                <a:spcPts val="0"/>
              </a:spcBef>
              <a:spcAft>
                <a:spcPts val="0"/>
              </a:spcAft>
              <a:buClrTx/>
              <a:buSzTx/>
              <a:buFontTx/>
              <a:buNone/>
              <a:defRPr/>
            </a:pPr>
            <a:r>
              <a:rPr lang="en-US" sz="1200" kern="1200" dirty="0">
                <a:solidFill>
                  <a:schemeClr val="tx1"/>
                </a:solidFill>
                <a:effectLst/>
                <a:latin typeface="+mn-lt"/>
                <a:ea typeface="+mn-ea"/>
                <a:cs typeface="+mn-cs"/>
              </a:rPr>
              <a:t>The kind and extent of guest services and facilities may vary based on the type of property, its location, and the intended demographic. However, according to </a:t>
            </a:r>
            <a:r>
              <a:rPr lang="en-US" sz="1200" kern="1200" dirty="0" err="1">
                <a:solidFill>
                  <a:schemeClr val="tx1"/>
                </a:solidFill>
                <a:effectLst/>
                <a:latin typeface="+mn-lt"/>
                <a:ea typeface="+mn-ea"/>
                <a:cs typeface="+mn-cs"/>
              </a:rPr>
              <a:t>Minwoo</a:t>
            </a:r>
            <a:r>
              <a:rPr lang="en-US" sz="1200" kern="1200" dirty="0">
                <a:solidFill>
                  <a:schemeClr val="tx1"/>
                </a:solidFill>
                <a:effectLst/>
                <a:latin typeface="+mn-lt"/>
                <a:ea typeface="+mn-ea"/>
                <a:cs typeface="+mn-cs"/>
              </a:rPr>
              <a:t> et al (2019), these products add to the entire guest experience, ensuring guests have a comfortable, enjoyable, and memorable stay.</a:t>
            </a:r>
          </a:p>
          <a:p>
            <a:pPr marL="0" marR="0" lvl="0" indent="0" algn="l" defTabSz="914400" rtl="0" eaLnBrk="1" fontAlgn="auto" latinLnBrk="0" hangingPunct="1">
              <a:lnSpc>
                <a:spcPct val="100000"/>
              </a:lnSpc>
              <a:spcBef>
                <a:spcPts val="0"/>
              </a:spcBef>
              <a:spcAft>
                <a:spcPts val="0"/>
              </a:spcAft>
              <a:buClrTx/>
              <a:buSzTx/>
              <a:buFontTx/>
              <a:buNone/>
              <a:defRPr/>
            </a:pPr>
            <a:endParaRPr lang="en-US" dirty="0"/>
          </a:p>
          <a:p>
            <a:pPr marL="0" marR="0" lvl="0" indent="0" algn="l" defTabSz="914400" rtl="0" eaLnBrk="1" fontAlgn="auto" latinLnBrk="0" hangingPunct="1">
              <a:lnSpc>
                <a:spcPct val="100000"/>
              </a:lnSpc>
              <a:spcBef>
                <a:spcPts val="0"/>
              </a:spcBef>
              <a:spcAft>
                <a:spcPts val="0"/>
              </a:spcAft>
              <a:buClrTx/>
              <a:buSzTx/>
              <a:buFontTx/>
              <a:buNone/>
              <a:defRPr/>
            </a:pPr>
            <a:endParaRPr lang="en-US" dirty="0"/>
          </a:p>
          <a:p>
            <a:endParaRPr lang="en-US" dirty="0"/>
          </a:p>
        </p:txBody>
      </p:sp>
      <p:sp>
        <p:nvSpPr>
          <p:cNvPr id="4" name="Slide Number Placeholder 3"/>
          <p:cNvSpPr>
            <a:spLocks noGrp="1"/>
          </p:cNvSpPr>
          <p:nvPr>
            <p:ph type="sldNum" sz="quarter" idx="5"/>
          </p:nvPr>
        </p:nvSpPr>
        <p:spPr/>
        <p:txBody>
          <a:bodyPr/>
          <a:lstStyle/>
          <a:p>
            <a:fld id="{CF56AAD1-BBB6-4340-9D46-925729DA9D40}" type="slidenum">
              <a:rPr lang="en-US" smtClean="0"/>
              <a:t>9</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quality of services is inextricably tied to the satisfaction of guests. Customers are likelier to have a good experience and leave happy when they receive prompt, courteous, and attentive service. Every part of a visitor's stay is impacted by the quality of the service, from the first booking procedure to the last check-out. Any momentary dip in quality can cause discontent, but consistently excellent service leaves a good and long-lasting impression. Moreover, Customer happiness frequently results in brand loyalty and repeat business. Happy customers are more likely to stay at a hotel again, which boosts its long-term profitability. Also, happy customers are likelier to write good reviews and refer other people to the hotel. These evaluations and suggestions can sway decisions made by prospective visitors and enhance the hotel's standing.</a:t>
            </a:r>
          </a:p>
          <a:p>
            <a:endParaRPr lang="en-US" dirty="0"/>
          </a:p>
        </p:txBody>
      </p:sp>
      <p:sp>
        <p:nvSpPr>
          <p:cNvPr id="4" name="Slide Number Placeholder 3"/>
          <p:cNvSpPr>
            <a:spLocks noGrp="1"/>
          </p:cNvSpPr>
          <p:nvPr>
            <p:ph type="sldNum" sz="quarter" idx="5"/>
          </p:nvPr>
        </p:nvSpPr>
        <p:spPr/>
        <p:txBody>
          <a:bodyPr/>
          <a:lstStyle/>
          <a:p>
            <a:fld id="{CF56AAD1-BBB6-4340-9D46-925729DA9D40}" type="slidenum">
              <a:rPr lang="en-US" smtClean="0"/>
              <a:t>10</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US" dirty="0"/>
              <a:t>Fairmont pays close attention to every detail, demonstrating its dedication to providing exceptional customer experiences. Every part of a guest's stay, from the easy check-in procedure to the considerate turndown service, is thoughtfully planned to surpass expectations. Fairmont's hospitality approach focuses on providing visitors with unique experiences that will stick with them (</a:t>
            </a:r>
            <a:r>
              <a:rPr lang="en-US" dirty="0" err="1"/>
              <a:t>Borzillo</a:t>
            </a:r>
            <a:r>
              <a:rPr lang="en-US" dirty="0"/>
              <a:t> and </a:t>
            </a:r>
            <a:r>
              <a:rPr lang="en-US" dirty="0" err="1"/>
              <a:t>Alshahrani</a:t>
            </a:r>
            <a:r>
              <a:rPr lang="en-US" dirty="0"/>
              <a:t>, 2023). Each guest's stay is unforgettable because of their attention to detail, cultural immersion, commitment to individuality, great locations, and signature offers. Fairmont stands out for its commitment to excellence in the realm of upscale hospitality</a:t>
            </a:r>
          </a:p>
        </p:txBody>
      </p:sp>
      <p:sp>
        <p:nvSpPr>
          <p:cNvPr id="4" name="Slide Number Placeholder 3"/>
          <p:cNvSpPr>
            <a:spLocks noGrp="1"/>
          </p:cNvSpPr>
          <p:nvPr>
            <p:ph type="sldNum" sz="quarter" idx="5"/>
          </p:nvPr>
        </p:nvSpPr>
        <p:spPr/>
        <p:txBody>
          <a:bodyPr/>
          <a:lstStyle/>
          <a:p>
            <a:fld id="{CF56AAD1-BBB6-4340-9D46-925729DA9D40}" type="slidenum">
              <a:rPr lang="en-US" smtClean="0"/>
              <a:t>11</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Other values that define Fairmont’s brand include;</a:t>
            </a:r>
          </a:p>
          <a:p>
            <a:r>
              <a:rPr lang="en-US" dirty="0"/>
              <a:t>Relaxation and Well-Being: Wellness and spa amenities are a common element of Fairmont hotels, demonstrating its dedication to encouraging guests' rest and renewal.</a:t>
            </a:r>
          </a:p>
          <a:p>
            <a:r>
              <a:rPr lang="en-US" dirty="0"/>
              <a:t>Signature Occasions: Fairmont offers distinctive and </a:t>
            </a:r>
            <a:r>
              <a:rPr lang="en-US" dirty="0" err="1"/>
              <a:t>recognisable</a:t>
            </a:r>
            <a:r>
              <a:rPr lang="en-US" dirty="0"/>
              <a:t> experiences, like the Fairmont Gold service, which gives visitors exclusive access and </a:t>
            </a:r>
            <a:r>
              <a:rPr lang="en-US" dirty="0" err="1"/>
              <a:t>individualised</a:t>
            </a:r>
            <a:r>
              <a:rPr lang="en-US" dirty="0"/>
              <a:t> care. In the upscale hospitality sector, Fairmont stands out for these services.</a:t>
            </a:r>
          </a:p>
          <a:p>
            <a:r>
              <a:rPr lang="en-US" dirty="0"/>
              <a:t>Accepting the Local Culture: In the places where they do business, </a:t>
            </a:r>
            <a:r>
              <a:rPr lang="en-US" sz="1200" kern="1200" dirty="0" err="1">
                <a:solidFill>
                  <a:schemeClr val="tx1"/>
                </a:solidFill>
                <a:effectLst/>
                <a:latin typeface="+mn-lt"/>
                <a:ea typeface="+mn-ea"/>
                <a:cs typeface="+mn-cs"/>
              </a:rPr>
              <a:t>Jelassi</a:t>
            </a:r>
            <a:r>
              <a:rPr lang="en-US" sz="1200" kern="1200" dirty="0">
                <a:solidFill>
                  <a:schemeClr val="tx1"/>
                </a:solidFill>
                <a:effectLst/>
                <a:latin typeface="+mn-lt"/>
                <a:ea typeface="+mn-ea"/>
                <a:cs typeface="+mn-cs"/>
              </a:rPr>
              <a:t> et al (2020) notes that </a:t>
            </a:r>
            <a:r>
              <a:rPr lang="en-US" dirty="0"/>
              <a:t>Fairmont makes an effort to integrate the local way of life and cultural heritage. In order to provide visitors with a deeper understanding of the area's history, artwork, and customs, they frequently include cultural components in the visitor experience.</a:t>
            </a:r>
          </a:p>
          <a:p>
            <a:r>
              <a:rPr lang="en-US" dirty="0" err="1"/>
              <a:t>Programmes</a:t>
            </a:r>
            <a:r>
              <a:rPr lang="en-US" dirty="0"/>
              <a:t> for Loyalty and Rewards: In order to draw in and keep returning clients, Fairmont continues to run loyalty and rewards </a:t>
            </a:r>
            <a:r>
              <a:rPr lang="en-US" dirty="0" err="1"/>
              <a:t>programmes</a:t>
            </a:r>
            <a:r>
              <a:rPr lang="en-US" dirty="0"/>
              <a:t>. Loyal guests can avail of exclusive rewards and privileges through these </a:t>
            </a:r>
            <a:r>
              <a:rPr lang="en-US" dirty="0" err="1"/>
              <a:t>programmes</a:t>
            </a:r>
            <a:r>
              <a:rPr lang="en-US" dirty="0"/>
              <a:t>.</a:t>
            </a:r>
          </a:p>
          <a:p>
            <a:r>
              <a:rPr lang="en-US" dirty="0"/>
              <a:t>Fairmont's brand values and culture reflect its dedication to providing excellent, </a:t>
            </a:r>
            <a:r>
              <a:rPr lang="en-US" dirty="0" err="1"/>
              <a:t>individualised</a:t>
            </a:r>
            <a:r>
              <a:rPr lang="en-US" dirty="0"/>
              <a:t> experiences while encouraging inclusion, sustainability, and community involvement. These principles have helped Fairmont establish a stellar reputation as a leading premium hospitality company.</a:t>
            </a:r>
          </a:p>
          <a:p>
            <a:endParaRPr lang="en-US" dirty="0"/>
          </a:p>
        </p:txBody>
      </p:sp>
      <p:sp>
        <p:nvSpPr>
          <p:cNvPr id="4" name="Slide Number Placeholder 3"/>
          <p:cNvSpPr>
            <a:spLocks noGrp="1"/>
          </p:cNvSpPr>
          <p:nvPr>
            <p:ph type="sldNum" sz="quarter" idx="5"/>
          </p:nvPr>
        </p:nvSpPr>
        <p:spPr/>
        <p:txBody>
          <a:bodyPr/>
          <a:lstStyle/>
          <a:p>
            <a:fld id="{CF56AAD1-BBB6-4340-9D46-925729DA9D40}" type="slidenum">
              <a:rPr lang="en-US" smtClean="0"/>
              <a:t>12</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Hospitality is a key component of cultural interchange in today's </a:t>
            </a:r>
            <a:r>
              <a:rPr lang="en-US" sz="1200" kern="1200" dirty="0" err="1">
                <a:solidFill>
                  <a:schemeClr val="tx1"/>
                </a:solidFill>
                <a:effectLst/>
                <a:latin typeface="+mn-lt"/>
                <a:ea typeface="+mn-ea"/>
                <a:cs typeface="+mn-cs"/>
              </a:rPr>
              <a:t>globalised</a:t>
            </a:r>
            <a:r>
              <a:rPr lang="en-US" sz="1200" kern="1200" dirty="0">
                <a:solidFill>
                  <a:schemeClr val="tx1"/>
                </a:solidFill>
                <a:effectLst/>
                <a:latin typeface="+mn-lt"/>
                <a:ea typeface="+mn-ea"/>
                <a:cs typeface="+mn-cs"/>
              </a:rPr>
              <a:t> society. The kindness they are shown when visiting various locations allows tourists from around the world to have a taste of the local customs and culture. A substantial portion of the local and national economy is derived from the hospitality sector, encompassing lodging, dining, and travel. In addition to generating tax income, a flourishing hospitality industry supports nearby companies and produces jobs.</a:t>
            </a:r>
          </a:p>
          <a:p>
            <a:r>
              <a:rPr lang="en-US" dirty="0"/>
              <a:t>Fostering good experiences, fostering client loyalty, and improving a company's reputation all depend on hospitality. Success in the hospitality sector is built on it, and in today's interconnected globe, it is vital for building relationships, bolstering local economies, and advancing cross-cultural experiences.</a:t>
            </a:r>
          </a:p>
        </p:txBody>
      </p:sp>
      <p:sp>
        <p:nvSpPr>
          <p:cNvPr id="4" name="Slide Number Placeholder 3"/>
          <p:cNvSpPr>
            <a:spLocks noGrp="1"/>
          </p:cNvSpPr>
          <p:nvPr>
            <p:ph type="sldNum" sz="quarter" idx="5"/>
          </p:nvPr>
        </p:nvSpPr>
        <p:spPr/>
        <p:txBody>
          <a:bodyPr/>
          <a:lstStyle/>
          <a:p>
            <a:fld id="{CF56AAD1-BBB6-4340-9D46-925729DA9D40}" type="slidenum">
              <a:rPr lang="en-US" smtClean="0"/>
              <a:t>13</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Hospitality plays a critical role in the hotel industry as it directly affects a hotel's financial success and the satisfaction and loyalty of its guests. Hotels concentrate on personalization, training, attention to detail, cultural immersion, high-quality services, sustainability, and distinctive offerings that make their guests' stay unforgettable to meet and surpass their expectations.</a:t>
            </a:r>
          </a:p>
        </p:txBody>
      </p:sp>
      <p:sp>
        <p:nvSpPr>
          <p:cNvPr id="4" name="Slide Number Placeholder 3"/>
          <p:cNvSpPr>
            <a:spLocks noGrp="1"/>
          </p:cNvSpPr>
          <p:nvPr>
            <p:ph type="sldNum" sz="quarter" idx="5"/>
          </p:nvPr>
        </p:nvSpPr>
        <p:spPr/>
        <p:txBody>
          <a:bodyPr/>
          <a:lstStyle/>
          <a:p>
            <a:fld id="{CF56AAD1-BBB6-4340-9D46-925729DA9D40}" type="slidenum">
              <a:rPr lang="en-US" smtClean="0"/>
              <a:t>14</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F6A6D1E-8471-4EC2-9B09-BE8AA95792D0}" type="datetime1">
              <a:rPr lang="en-GB" smtClean="0"/>
              <a:t>22/10/2023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86301E3-3E00-4407-BE7D-CA15EA6F4997}" type="datetime1">
              <a:rPr lang="en-GB" smtClean="0"/>
              <a:t>22/10/2023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5944041-10B5-46AF-96EB-19C7803E71D7}" type="datetime1">
              <a:rPr lang="en-GB" smtClean="0"/>
              <a:t>22/10/2023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E42EE18-D36E-4239-BC63-40E19982044B}" type="datetime1">
              <a:rPr lang="en-GB" smtClean="0"/>
              <a:t>22/10/2023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B952DAE-0DD1-48E5-A6A9-A006871D9F76}" type="datetime1">
              <a:rPr lang="en-GB" smtClean="0"/>
              <a:t>22/10/2023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B2745CE-186B-4612-A7CB-8EF5668FC11F}" type="datetime1">
              <a:rPr lang="en-GB" smtClean="0"/>
              <a:t>22/10/2023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smtClean="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9931A5F-6C2D-438A-9779-3995FD222733}" type="datetime1">
              <a:rPr lang="en-GB" smtClean="0"/>
              <a:t>22/10/2023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smtClean="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200" indent="0">
              <a:buNone/>
              <a:defRPr sz="1400"/>
            </a:lvl2pPr>
            <a:lvl3pPr marL="914400" indent="0">
              <a:buNone/>
              <a:defRPr sz="1200"/>
            </a:lvl3pPr>
            <a:lvl4pPr marL="1370965" indent="0">
              <a:buNone/>
              <a:defRPr sz="1000"/>
            </a:lvl4pPr>
            <a:lvl5pPr marL="1828165" indent="0">
              <a:buNone/>
              <a:defRPr sz="1000"/>
            </a:lvl5pPr>
            <a:lvl6pPr marL="2285365" indent="0">
              <a:buNone/>
              <a:defRPr sz="1000"/>
            </a:lvl6pPr>
            <a:lvl7pPr marL="2742565" indent="0">
              <a:buNone/>
              <a:defRPr sz="1000"/>
            </a:lvl7pPr>
            <a:lvl8pPr marL="3199130" indent="0">
              <a:buNone/>
              <a:defRPr sz="1000"/>
            </a:lvl8pPr>
            <a:lvl9pPr marL="365633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2A988D7-2FDB-43BA-B46F-AEC1A1D3F7B2}" type="datetime1">
              <a:rPr lang="en-GB" smtClean="0"/>
              <a:t>22/10/2023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7EF4E1C-55CB-48A5-9443-A4D26CC837AC}" type="datetime1">
              <a:rPr lang="en-GB" smtClean="0"/>
              <a:t>22/10/2023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5C5C4F2-6221-4F88-91F5-B708FA145B23}" type="datetime1">
              <a:rPr lang="en-GB" smtClean="0"/>
              <a:t>22/10/2023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85983D5-5AD3-48D3-B7E0-E52347C143D9}" type="datetime1">
              <a:rPr lang="en-GB" smtClean="0"/>
              <a:t>22/10/2023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panose="020B0604020202020204"/>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panose="020B0604020202020204"/>
              </a:rPr>
              <a:t>”</a:t>
            </a:r>
            <a:endParaRPr lang="en-US" dirty="0">
              <a:solidFill>
                <a:schemeClr val="accent1">
                  <a:lumMod val="60000"/>
                  <a:lumOff val="40000"/>
                </a:schemeClr>
              </a:solidFill>
              <a:latin typeface="Arial" panose="020B0604020202020204"/>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97683F5-EC36-48C5-A0BB-6454E8DA3753}" type="datetime1">
              <a:rPr lang="en-GB" smtClean="0"/>
              <a:t>22/10/2023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8688685-0771-46E6-A65C-AF61D2921C3F}" type="datetime1">
              <a:rPr lang="en-GB" smtClean="0"/>
              <a:t>22/10/2023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panose="020B0604020202020204"/>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panose="020B0604020202020204"/>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AC3BFFE-B598-4C66-8A84-BB5F0D8452CC}" type="datetime1">
              <a:rPr lang="en-GB" smtClean="0"/>
              <a:t>22/10/2023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A4C8696-5230-46A7-845E-D2E07A7F2695}" type="datetime1">
              <a:rPr lang="en-GB" smtClean="0"/>
              <a:t>22/10/2023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F9FB796-DE22-4681-82D8-AC3B79BB96B3}" type="datetime1">
              <a:rPr lang="en-GB" smtClean="0"/>
              <a:t>22/10/2023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A4545453-488A-45C1-AE57-F998207247A7}" type="datetime1">
              <a:rPr lang="en-GB" smtClean="0"/>
              <a:t>22/10/2023</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4FAB73BC-B049-4115-A692-8D63A059BFB8}" type="slidenum">
              <a:rPr lang="en-US" smtClean="0"/>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Lst>
  <p:hf hdr="0" ftr="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panose="05040102010807070707"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panose="05040102010807070707"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panose="05040102010807070707"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panose="05040102010807070707"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panose="05040102010807070707"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panose="05040102010807070707"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panose="05040102010807070707"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panose="05040102010807070707"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panose="05040102010807070707"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 Id="rId4" Type="http://schemas.openxmlformats.org/officeDocument/2006/relationships/hyperlink" Target="https://www.flickr.com/photos/gord99/5607238319"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neliti.com/publications/353796/service-quality-and-operational-performance-of-hotels-in-port-harcourt-nigeria" TargetMode="External"/><Relationship Id="rId2" Type="http://schemas.openxmlformats.org/officeDocument/2006/relationships/hyperlink" Target="https://www.sciencedirect.com/science/article/pii/S0278431920302759" TargetMode="External"/><Relationship Id="rId1" Type="http://schemas.openxmlformats.org/officeDocument/2006/relationships/slideLayout" Target="../slideLayouts/slideLayout2.xml"/><Relationship Id="rId4" Type="http://schemas.openxmlformats.org/officeDocument/2006/relationships/hyperlink" Target="https://link.springer.com/chapter/10.1007/978-3-030-48950-2_2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03200" y="0"/>
            <a:ext cx="11988799" cy="6858000"/>
          </a:xfrm>
        </p:spPr>
        <p:txBody>
          <a:bodyPr>
            <a:noAutofit/>
          </a:bodyPr>
          <a:lstStyle/>
          <a:p>
            <a:pPr algn="ctr"/>
            <a:br>
              <a:rPr lang="en-US" sz="2000" dirty="0"/>
            </a:br>
            <a:br>
              <a:rPr lang="en-US" sz="2000" dirty="0"/>
            </a:br>
            <a:br>
              <a:rPr lang="en-US" sz="2000" dirty="0"/>
            </a:br>
            <a:r>
              <a:rPr lang="en-US" sz="2000" dirty="0">
                <a:solidFill>
                  <a:srgbClr val="7030A0"/>
                </a:solidFill>
              </a:rPr>
              <a:t>THE ROLE AND IMPORTANCE OF QUALITY SERVICE IN THE HOSPITALITY INDUSTRY</a:t>
            </a:r>
            <a:br>
              <a:rPr lang="en-US" sz="2000" dirty="0">
                <a:solidFill>
                  <a:srgbClr val="7030A0"/>
                </a:solidFill>
              </a:rPr>
            </a:br>
            <a:br>
              <a:rPr lang="en-US" sz="2000" dirty="0">
                <a:solidFill>
                  <a:srgbClr val="7030A0"/>
                </a:solidFill>
              </a:rPr>
            </a:br>
            <a:r>
              <a:rPr lang="en-US" sz="2000" dirty="0">
                <a:solidFill>
                  <a:srgbClr val="7030A0"/>
                </a:solidFill>
              </a:rPr>
              <a:t>Student Name: Mihaela Robutu</a:t>
            </a:r>
            <a:br>
              <a:rPr lang="en-US" sz="2000" dirty="0">
                <a:solidFill>
                  <a:srgbClr val="7030A0"/>
                </a:solidFill>
              </a:rPr>
            </a:br>
            <a:br>
              <a:rPr lang="en-US" sz="2000" dirty="0">
                <a:solidFill>
                  <a:srgbClr val="7030A0"/>
                </a:solidFill>
              </a:rPr>
            </a:br>
            <a:br>
              <a:rPr lang="en-US" sz="2000" dirty="0">
                <a:solidFill>
                  <a:srgbClr val="7030A0"/>
                </a:solidFill>
              </a:rPr>
            </a:br>
            <a:br>
              <a:rPr lang="en-US" sz="2000" dirty="0">
                <a:solidFill>
                  <a:srgbClr val="7030A0"/>
                </a:solidFill>
              </a:rPr>
            </a:br>
            <a:br>
              <a:rPr lang="en-US" sz="2000" dirty="0">
                <a:solidFill>
                  <a:srgbClr val="7030A0"/>
                </a:solidFill>
              </a:rPr>
            </a:br>
            <a:r>
              <a:rPr lang="en-US" sz="2000" dirty="0">
                <a:solidFill>
                  <a:srgbClr val="7030A0"/>
                </a:solidFill>
              </a:rPr>
              <a:t>Course: Hospitality and Guest Service</a:t>
            </a:r>
            <a:br>
              <a:rPr lang="en-US" sz="2000" dirty="0">
                <a:solidFill>
                  <a:srgbClr val="7030A0"/>
                </a:solidFill>
              </a:rPr>
            </a:br>
            <a:r>
              <a:rPr lang="en-US" sz="2000" dirty="0">
                <a:solidFill>
                  <a:srgbClr val="7030A0"/>
                </a:solidFill>
              </a:rPr>
              <a:t>Management (BMIH4003)</a:t>
            </a:r>
            <a:br>
              <a:rPr lang="en-US" sz="2000" dirty="0">
                <a:solidFill>
                  <a:srgbClr val="7030A0"/>
                </a:solidFill>
              </a:rPr>
            </a:br>
            <a:r>
              <a:rPr lang="en-US" sz="2000" dirty="0">
                <a:solidFill>
                  <a:srgbClr val="7030A0"/>
                </a:solidFill>
              </a:rPr>
              <a:t>Professor: Charlotte Joyner</a:t>
            </a:r>
            <a:br>
              <a:rPr lang="en-US" sz="2000" dirty="0">
                <a:solidFill>
                  <a:srgbClr val="7030A0"/>
                </a:solidFill>
              </a:rPr>
            </a:br>
            <a:r>
              <a:rPr lang="en-US" sz="2000" dirty="0">
                <a:solidFill>
                  <a:srgbClr val="7030A0"/>
                </a:solidFill>
              </a:rPr>
              <a:t>University of Wales Trinity Saint David</a:t>
            </a:r>
            <a:br>
              <a:rPr lang="en-US" sz="2000" dirty="0">
                <a:solidFill>
                  <a:srgbClr val="7030A0"/>
                </a:solidFill>
              </a:rPr>
            </a:br>
            <a:r>
              <a:rPr lang="en-US" sz="2000" dirty="0">
                <a:solidFill>
                  <a:srgbClr val="7030A0"/>
                </a:solidFill>
              </a:rPr>
              <a:t>Date: 22.10.2023</a:t>
            </a:r>
            <a:br>
              <a:rPr lang="en-US" sz="2000" dirty="0">
                <a:solidFill>
                  <a:srgbClr val="7030A0"/>
                </a:solidFill>
              </a:rPr>
            </a:br>
            <a:br>
              <a:rPr lang="en-US" sz="2000" dirty="0"/>
            </a:br>
            <a:r>
              <a:rPr lang="en-US" sz="2000" dirty="0"/>
              <a:t> </a:t>
            </a:r>
            <a:br>
              <a:rPr lang="en-US" sz="2000" dirty="0"/>
            </a:br>
            <a:endParaRPr lang="en-US" sz="2000" dirty="0"/>
          </a:p>
        </p:txBody>
      </p:sp>
      <p:sp>
        <p:nvSpPr>
          <p:cNvPr id="3" name="Date Placeholder 2"/>
          <p:cNvSpPr>
            <a:spLocks noGrp="1"/>
          </p:cNvSpPr>
          <p:nvPr>
            <p:ph type="dt" sz="half" idx="10"/>
          </p:nvPr>
        </p:nvSpPr>
        <p:spPr/>
        <p:txBody>
          <a:bodyPr/>
          <a:lstStyle/>
          <a:p>
            <a:fld id="{A113CEF7-C697-47CE-9DFC-0569D3E18CCE}" type="datetime1">
              <a:rPr lang="en-GB" smtClean="0"/>
              <a:t>22/10/2023</a:t>
            </a:fld>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smtClean="0"/>
              <a:t>1</a:t>
            </a:fld>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Table of Contents</a:t>
            </a:r>
          </a:p>
        </p:txBody>
      </p:sp>
      <p:sp>
        <p:nvSpPr>
          <p:cNvPr id="3" name="Content Placeholder 2"/>
          <p:cNvSpPr>
            <a:spLocks noGrp="1"/>
          </p:cNvSpPr>
          <p:nvPr>
            <p:ph idx="1"/>
          </p:nvPr>
        </p:nvSpPr>
        <p:spPr>
          <a:xfrm>
            <a:off x="677334" y="2160589"/>
            <a:ext cx="11195352" cy="3880773"/>
          </a:xfrm>
        </p:spPr>
        <p:txBody>
          <a:bodyPr>
            <a:normAutofit fontScale="92500" lnSpcReduction="20000"/>
          </a:bodyPr>
          <a:lstStyle/>
          <a:p>
            <a:r>
              <a:rPr lang="en-US" dirty="0"/>
              <a:t>Introduction: Background and History………..…………………………………………………………Slide 3</a:t>
            </a:r>
          </a:p>
          <a:p>
            <a:r>
              <a:rPr lang="en-US" dirty="0"/>
              <a:t>Consumers….…………………………………………………………………………………………………Slide 4</a:t>
            </a:r>
          </a:p>
          <a:p>
            <a:r>
              <a:rPr lang="en-US" dirty="0"/>
              <a:t>Nature and Scope of Guest Services and Facilities in General	…………………………………..Slide 6</a:t>
            </a:r>
          </a:p>
          <a:p>
            <a:r>
              <a:rPr lang="en-US" dirty="0"/>
              <a:t>Scope of Guest Services and Facilities in General (Cont’d)	 ………………………………………..Slide 7</a:t>
            </a:r>
          </a:p>
          <a:p>
            <a:r>
              <a:rPr lang="en-US" dirty="0"/>
              <a:t>The Importance of Quality Guest Service 	………………………………………………………….Slide 8</a:t>
            </a:r>
          </a:p>
          <a:p>
            <a:r>
              <a:rPr lang="en-US" dirty="0"/>
              <a:t>Concept of Hospitality in the Context of Fairmont:	……………………………………………….Slide 9</a:t>
            </a:r>
          </a:p>
          <a:p>
            <a:r>
              <a:rPr lang="en-US" dirty="0"/>
              <a:t>Fairmont's Brand Values and Culture:	………………………………………………………………..Slide 10</a:t>
            </a:r>
          </a:p>
          <a:p>
            <a:r>
              <a:rPr lang="en-US" dirty="0"/>
              <a:t>Importance of Hospitality	…………………………………………………………………………………Slide 11</a:t>
            </a:r>
          </a:p>
          <a:p>
            <a:r>
              <a:rPr lang="en-US" dirty="0"/>
              <a:t>How Hotels Meet/Exceed Guest Expectations:	…………………………………………………….Slide 12</a:t>
            </a:r>
          </a:p>
          <a:p>
            <a:r>
              <a:rPr lang="en-US" dirty="0"/>
              <a:t>Conclusion	………………………………………………………………………………………………….Slide 13 </a:t>
            </a:r>
          </a:p>
          <a:p>
            <a:r>
              <a:rPr lang="en-US" dirty="0"/>
              <a:t>References	………………………………………………………………………………………………….Slide 14</a:t>
            </a:r>
          </a:p>
          <a:p>
            <a:endParaRPr lang="en-US" dirty="0"/>
          </a:p>
          <a:p>
            <a:endParaRPr lang="en-US" dirty="0"/>
          </a:p>
        </p:txBody>
      </p:sp>
      <p:sp>
        <p:nvSpPr>
          <p:cNvPr id="4" name="Date Placeholder 3"/>
          <p:cNvSpPr>
            <a:spLocks noGrp="1"/>
          </p:cNvSpPr>
          <p:nvPr>
            <p:ph type="dt" sz="half" idx="10"/>
          </p:nvPr>
        </p:nvSpPr>
        <p:spPr/>
        <p:txBody>
          <a:bodyPr/>
          <a:lstStyle/>
          <a:p>
            <a:fld id="{AD335F6F-55B4-418F-BFDA-462F8F284E12}" type="datetime1">
              <a:rPr lang="en-GB" smtClean="0"/>
              <a:t>22/10/2023</a:t>
            </a:fld>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smtClean="0"/>
              <a:t>2</a:t>
            </a:fld>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Introduction: Background and History</a:t>
            </a:r>
          </a:p>
        </p:txBody>
      </p:sp>
      <p:sp>
        <p:nvSpPr>
          <p:cNvPr id="3" name="Content Placeholder 2"/>
          <p:cNvSpPr>
            <a:spLocks noGrp="1"/>
          </p:cNvSpPr>
          <p:nvPr>
            <p:ph idx="1"/>
          </p:nvPr>
        </p:nvSpPr>
        <p:spPr>
          <a:xfrm>
            <a:off x="742122" y="2093976"/>
            <a:ext cx="10707756" cy="4764024"/>
          </a:xfrm>
        </p:spPr>
        <p:txBody>
          <a:bodyPr>
            <a:normAutofit lnSpcReduction="10000"/>
          </a:bodyPr>
          <a:lstStyle/>
          <a:p>
            <a:r>
              <a:rPr lang="en-US" dirty="0"/>
              <a:t>Fairmont Hotel was established in 1907 with the debut of The Fairmont San Francisco, which immediately became known for its opulence and grandeur.</a:t>
            </a:r>
          </a:p>
          <a:p>
            <a:r>
              <a:rPr lang="en-US" dirty="0"/>
              <a:t>A worldwide brand of luxury hotels, Fairmont Hotels &amp; Resorts was established in 1999 through the merger of Fairmont and Canadian Pacific Hotels.</a:t>
            </a:r>
          </a:p>
          <a:p>
            <a:r>
              <a:rPr lang="en-US" dirty="0"/>
              <a:t>With the acquisition of </a:t>
            </a:r>
            <a:r>
              <a:rPr lang="en-US" dirty="0" err="1"/>
              <a:t>Swissôtel</a:t>
            </a:r>
            <a:r>
              <a:rPr lang="en-US" dirty="0"/>
              <a:t>, Raffles Hotels International, and Fairmont Hotels &amp; Resorts by FRHI Hotels &amp; Resorts in 2006, the company's portfolio of luxury hotels grew even more.</a:t>
            </a:r>
          </a:p>
          <a:p>
            <a:r>
              <a:rPr lang="en-US" dirty="0"/>
              <a:t>The international hospitality conglomerate Accor purchased FRHI Hotels &amp; Resorts in 2016, incorporating Fairmont Hotels into the Accor group while maintaining its unique brand identity and superior service standards.</a:t>
            </a:r>
          </a:p>
          <a:p>
            <a:r>
              <a:rPr lang="en-US" dirty="0"/>
              <a:t>Fairmont Hotels &amp; Resorts is renowned today for its global reach, dedication to luxury, and collection of iconic properties in some of the most sought-after locations on earth.</a:t>
            </a:r>
          </a:p>
          <a:p>
            <a:r>
              <a:rPr lang="en-US" dirty="0"/>
              <a:t>With over a century of existence, Fairmont Hotels has established a solid reputation for luxury and exceptional hospitality among Accor group members and international tourists.</a:t>
            </a:r>
          </a:p>
          <a:p>
            <a:r>
              <a:rPr lang="en-US" dirty="0"/>
              <a:t>With a particularly notable presence in Canada, Fairmont Hotels &amp; Resorts is an internationally renowned luxury hotel chain with a portfolio of over seventy hotels worldwide.</a:t>
            </a:r>
          </a:p>
          <a:p>
            <a:endParaRPr lang="en-US" dirty="0"/>
          </a:p>
        </p:txBody>
      </p:sp>
      <p:sp>
        <p:nvSpPr>
          <p:cNvPr id="4" name="Date Placeholder 3"/>
          <p:cNvSpPr>
            <a:spLocks noGrp="1"/>
          </p:cNvSpPr>
          <p:nvPr>
            <p:ph type="dt" sz="half" idx="10"/>
          </p:nvPr>
        </p:nvSpPr>
        <p:spPr/>
        <p:txBody>
          <a:bodyPr/>
          <a:lstStyle/>
          <a:p>
            <a:fld id="{88C8E24E-7B71-4270-AB0A-28E86593A0B2}" type="datetime1">
              <a:rPr lang="en-GB" smtClean="0"/>
              <a:t>22/10/2023</a:t>
            </a:fld>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smtClean="0"/>
              <a:t>3</a:t>
            </a:fld>
            <a:endParaRPr 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431" y="307799"/>
            <a:ext cx="11795760" cy="1320800"/>
          </a:xfrm>
        </p:spPr>
        <p:txBody>
          <a:bodyPr/>
          <a:lstStyle/>
          <a:p>
            <a:pPr algn="ctr"/>
            <a:r>
              <a:rPr lang="en-US" b="1" dirty="0"/>
              <a:t>Record organic growth (gross, in thousands of rooms)</a:t>
            </a:r>
          </a:p>
        </p:txBody>
      </p:sp>
      <p:sp>
        <p:nvSpPr>
          <p:cNvPr id="4" name="Date Placeholder 3"/>
          <p:cNvSpPr>
            <a:spLocks noGrp="1"/>
          </p:cNvSpPr>
          <p:nvPr>
            <p:ph type="dt" sz="half" idx="10"/>
          </p:nvPr>
        </p:nvSpPr>
        <p:spPr/>
        <p:txBody>
          <a:bodyPr/>
          <a:lstStyle/>
          <a:p>
            <a:fld id="{B86301E3-3E00-4407-BE7D-CA15EA6F4997}" type="datetime1">
              <a:rPr lang="en-GB" smtClean="0"/>
              <a:t>22/10/2023</a:t>
            </a:fld>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smtClean="0"/>
              <a:t>4</a:t>
            </a:fld>
            <a:endParaRPr lang="en-US" dirty="0"/>
          </a:p>
        </p:txBody>
      </p:sp>
      <p:pic>
        <p:nvPicPr>
          <p:cNvPr id="6" name="Picture 5"/>
          <p:cNvPicPr>
            <a:picLocks noChangeAspect="1"/>
          </p:cNvPicPr>
          <p:nvPr/>
        </p:nvPicPr>
        <p:blipFill>
          <a:blip r:embed="rId3"/>
          <a:stretch>
            <a:fillRect/>
          </a:stretch>
        </p:blipFill>
        <p:spPr>
          <a:xfrm>
            <a:off x="0" y="1337531"/>
            <a:ext cx="12192000" cy="5068956"/>
          </a:xfrm>
          <a:prstGeom prst="rect">
            <a:avLst/>
          </a:prstGeom>
        </p:spPr>
      </p:pic>
      <p:sp>
        <p:nvSpPr>
          <p:cNvPr id="3" name="TextBox 2"/>
          <p:cNvSpPr txBox="1"/>
          <p:nvPr/>
        </p:nvSpPr>
        <p:spPr>
          <a:xfrm>
            <a:off x="586078" y="6406487"/>
            <a:ext cx="11399520" cy="369332"/>
          </a:xfrm>
          <a:prstGeom prst="rect">
            <a:avLst/>
          </a:prstGeom>
          <a:noFill/>
        </p:spPr>
        <p:txBody>
          <a:bodyPr wrap="square" rtlCol="0">
            <a:spAutoFit/>
          </a:bodyPr>
          <a:lstStyle/>
          <a:p>
            <a:r>
              <a:rPr lang="en-US" i="1" dirty="0">
                <a:solidFill>
                  <a:srgbClr val="002060"/>
                </a:solidFill>
              </a:rPr>
              <a:t>This chart by Accor Hotels (2018) shows the growth in terms of revenue for Hotel</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Consumers</a:t>
            </a:r>
          </a:p>
        </p:txBody>
      </p:sp>
      <p:sp>
        <p:nvSpPr>
          <p:cNvPr id="3" name="Content Placeholder 2"/>
          <p:cNvSpPr>
            <a:spLocks noGrp="1"/>
          </p:cNvSpPr>
          <p:nvPr>
            <p:ph idx="1"/>
          </p:nvPr>
        </p:nvSpPr>
        <p:spPr>
          <a:xfrm>
            <a:off x="1069848" y="1643270"/>
            <a:ext cx="10058400" cy="5214730"/>
          </a:xfrm>
        </p:spPr>
        <p:txBody>
          <a:bodyPr>
            <a:normAutofit/>
          </a:bodyPr>
          <a:lstStyle/>
          <a:p>
            <a:r>
              <a:rPr lang="en-US" dirty="0"/>
              <a:t>Fairmont Hotels' primary clientele are Business executives, affluent tourists, and those looking for an elegant and luxurious hospitality experience. </a:t>
            </a:r>
          </a:p>
          <a:p>
            <a:r>
              <a:rPr lang="en-US" dirty="0"/>
              <a:t>Fairmont Hotels is popular with this group for several reasons including:</a:t>
            </a:r>
          </a:p>
          <a:p>
            <a:r>
              <a:rPr lang="en-US" b="1" dirty="0"/>
              <a:t>Luxurious Accommodations:</a:t>
            </a:r>
            <a:r>
              <a:rPr lang="en-US" dirty="0"/>
              <a:t> Fairmont provides elegantly furnished rooms and suites, frequently featuring breathtaking vistas and sophisticated interior design. Astute tourists value the superior furnishings and facilities that meet their requirements for comfort and leisure (</a:t>
            </a:r>
            <a:r>
              <a:rPr lang="en-US" dirty="0" err="1"/>
              <a:t>Heppell</a:t>
            </a:r>
            <a:r>
              <a:rPr lang="en-US" dirty="0"/>
              <a:t>. 2015).</a:t>
            </a:r>
          </a:p>
          <a:p>
            <a:r>
              <a:rPr lang="en-US" b="1" dirty="0"/>
              <a:t>Exceptional Client Service:</a:t>
            </a:r>
            <a:r>
              <a:rPr lang="en-US" dirty="0"/>
              <a:t> Fairmont is known for its top-notch service, provided by knowledgeable and considerate personnel. The </a:t>
            </a:r>
            <a:r>
              <a:rPr lang="en-US" dirty="0" err="1"/>
              <a:t>customised</a:t>
            </a:r>
            <a:r>
              <a:rPr lang="en-US" dirty="0"/>
              <a:t> care and attention to detail make the guest experience warm and luxurious.</a:t>
            </a:r>
          </a:p>
          <a:p>
            <a:r>
              <a:rPr lang="en-US" b="1" dirty="0"/>
              <a:t>Prime, Iconic Locations:</a:t>
            </a:r>
            <a:r>
              <a:rPr lang="en-US" dirty="0"/>
              <a:t> Fairmont has a large number of properties located in prime, iconic locations, such as major cities, historic landmarks, and stunning resort areas. </a:t>
            </a:r>
            <a:r>
              <a:rPr lang="en-US" dirty="0" err="1"/>
              <a:t>Travellers</a:t>
            </a:r>
            <a:r>
              <a:rPr lang="en-US" dirty="0"/>
              <a:t> looking for a special, unforgettable experience in a private setting find this appealing. </a:t>
            </a:r>
          </a:p>
          <a:p>
            <a:r>
              <a:rPr lang="en-US" b="1" dirty="0"/>
              <a:t>Fine Dining:</a:t>
            </a:r>
            <a:r>
              <a:rPr lang="en-US" dirty="0"/>
              <a:t> Fairmont Hotels frequently have fine dining establishments that provide various gourmet culinary experiences. These restaurants' exquisite menus and wine selections attract foodies.</a:t>
            </a:r>
          </a:p>
          <a:p>
            <a:endParaRPr lang="en-US" dirty="0"/>
          </a:p>
        </p:txBody>
      </p:sp>
      <p:sp>
        <p:nvSpPr>
          <p:cNvPr id="4" name="Date Placeholder 3"/>
          <p:cNvSpPr>
            <a:spLocks noGrp="1"/>
          </p:cNvSpPr>
          <p:nvPr>
            <p:ph type="dt" sz="half" idx="10"/>
          </p:nvPr>
        </p:nvSpPr>
        <p:spPr/>
        <p:txBody>
          <a:bodyPr/>
          <a:lstStyle/>
          <a:p>
            <a:fld id="{639AEF33-C634-431B-AEE7-8DAFCD69C404}" type="datetime1">
              <a:rPr lang="en-GB" smtClean="0"/>
              <a:t>22/10/2023</a:t>
            </a:fld>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smtClean="0"/>
              <a:t>5</a:t>
            </a:fld>
            <a:endParaRPr 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51513"/>
            <a:ext cx="11445240" cy="1005840"/>
          </a:xfrm>
        </p:spPr>
        <p:txBody>
          <a:bodyPr>
            <a:normAutofit fontScale="90000"/>
          </a:bodyPr>
          <a:lstStyle/>
          <a:p>
            <a:pPr algn="ctr"/>
            <a:r>
              <a:rPr lang="en-US" b="1" dirty="0"/>
              <a:t>Demand by type of accommodation (in billions of overnight stays) if Fairmont Hotel</a:t>
            </a:r>
          </a:p>
        </p:txBody>
      </p:sp>
      <p:sp>
        <p:nvSpPr>
          <p:cNvPr id="4" name="Date Placeholder 3"/>
          <p:cNvSpPr>
            <a:spLocks noGrp="1"/>
          </p:cNvSpPr>
          <p:nvPr>
            <p:ph type="dt" sz="half" idx="10"/>
          </p:nvPr>
        </p:nvSpPr>
        <p:spPr/>
        <p:txBody>
          <a:bodyPr/>
          <a:lstStyle/>
          <a:p>
            <a:fld id="{B86301E3-3E00-4407-BE7D-CA15EA6F4997}" type="datetime1">
              <a:rPr lang="en-GB" smtClean="0"/>
              <a:t>22/10/2023</a:t>
            </a:fld>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smtClean="0"/>
              <a:t>6</a:t>
            </a:fld>
            <a:endParaRPr lang="en-US" dirty="0"/>
          </a:p>
        </p:txBody>
      </p:sp>
      <p:pic>
        <p:nvPicPr>
          <p:cNvPr id="10" name="Picture 9"/>
          <p:cNvPicPr>
            <a:picLocks noChangeAspect="1"/>
          </p:cNvPicPr>
          <p:nvPr/>
        </p:nvPicPr>
        <p:blipFill>
          <a:blip r:embed="rId3"/>
          <a:stretch>
            <a:fillRect/>
          </a:stretch>
        </p:blipFill>
        <p:spPr>
          <a:xfrm>
            <a:off x="-91440" y="1457352"/>
            <a:ext cx="12283440" cy="4875185"/>
          </a:xfrm>
          <a:prstGeom prst="rect">
            <a:avLst/>
          </a:prstGeom>
        </p:spPr>
      </p:pic>
      <p:sp>
        <p:nvSpPr>
          <p:cNvPr id="3" name="TextBox 2"/>
          <p:cNvSpPr txBox="1"/>
          <p:nvPr/>
        </p:nvSpPr>
        <p:spPr>
          <a:xfrm>
            <a:off x="1802296" y="6332538"/>
            <a:ext cx="10100143" cy="369332"/>
          </a:xfrm>
          <a:prstGeom prst="rect">
            <a:avLst/>
          </a:prstGeom>
          <a:noFill/>
        </p:spPr>
        <p:txBody>
          <a:bodyPr wrap="square" rtlCol="0">
            <a:spAutoFit/>
          </a:bodyPr>
          <a:lstStyle/>
          <a:p>
            <a:r>
              <a:rPr lang="en-US" i="1" dirty="0">
                <a:solidFill>
                  <a:srgbClr val="002060"/>
                </a:solidFill>
              </a:rPr>
              <a:t>This chart by Accor Hotels (2018) shows the demand type of accommodation for the Hotels,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Fairmont Hotel’s exceptional services</a:t>
            </a:r>
          </a:p>
        </p:txBody>
      </p:sp>
      <p:pic>
        <p:nvPicPr>
          <p:cNvPr id="8" name="Picture 7"/>
          <p:cNvPicPr>
            <a:picLocks noChangeAspect="1"/>
          </p:cNvPicPr>
          <p:nvPr/>
        </p:nvPicPr>
        <p:blipFill>
          <a:blip r:embed="rId2"/>
          <a:stretch>
            <a:fillRect/>
          </a:stretch>
        </p:blipFill>
        <p:spPr>
          <a:xfrm>
            <a:off x="5354793" y="1434904"/>
            <a:ext cx="6510523" cy="4813494"/>
          </a:xfrm>
          <a:prstGeom prst="rect">
            <a:avLst/>
          </a:prstGeom>
        </p:spPr>
      </p:pic>
      <p:sp>
        <p:nvSpPr>
          <p:cNvPr id="9" name="TextBox 8"/>
          <p:cNvSpPr txBox="1"/>
          <p:nvPr/>
        </p:nvSpPr>
        <p:spPr>
          <a:xfrm>
            <a:off x="5354793" y="6326670"/>
            <a:ext cx="3490630" cy="229870"/>
          </a:xfrm>
          <a:prstGeom prst="rect">
            <a:avLst/>
          </a:prstGeom>
          <a:noFill/>
        </p:spPr>
        <p:txBody>
          <a:bodyPr wrap="square" rtlCol="0">
            <a:spAutoFit/>
          </a:bodyPr>
          <a:lstStyle/>
          <a:p>
            <a:r>
              <a:rPr lang="en-US" sz="900" i="1" dirty="0">
                <a:solidFill>
                  <a:srgbClr val="002060"/>
                </a:solidFill>
              </a:rPr>
              <a:t>Image of </a:t>
            </a:r>
            <a:r>
              <a:rPr lang="en-US" sz="900" i="1" dirty="0">
                <a:solidFill>
                  <a:srgbClr val="002060"/>
                </a:solidFill>
                <a:sym typeface="+mn-ea"/>
              </a:rPr>
              <a:t>Fairmont Singapore (</a:t>
            </a:r>
            <a:r>
              <a:rPr lang="en-US" sz="900" i="1" dirty="0">
                <a:solidFill>
                  <a:srgbClr val="002060"/>
                </a:solidFill>
              </a:rPr>
              <a:t>Purple Taste, 2015) .</a:t>
            </a:r>
          </a:p>
        </p:txBody>
      </p:sp>
      <p:sp>
        <p:nvSpPr>
          <p:cNvPr id="11" name="TextBox 10"/>
          <p:cNvSpPr txBox="1"/>
          <p:nvPr/>
        </p:nvSpPr>
        <p:spPr>
          <a:xfrm>
            <a:off x="5697415" y="1558281"/>
            <a:ext cx="5683348" cy="369332"/>
          </a:xfrm>
          <a:prstGeom prst="rect">
            <a:avLst/>
          </a:prstGeom>
          <a:noFill/>
        </p:spPr>
        <p:txBody>
          <a:bodyPr wrap="square" rtlCol="0">
            <a:spAutoFit/>
          </a:bodyPr>
          <a:lstStyle/>
          <a:p>
            <a:r>
              <a:rPr lang="en-US" dirty="0">
                <a:solidFill>
                  <a:schemeClr val="bg1"/>
                </a:solidFill>
              </a:rPr>
              <a:t>Fairmont offers exceptional dining services</a:t>
            </a:r>
          </a:p>
        </p:txBody>
      </p:sp>
      <p:sp>
        <p:nvSpPr>
          <p:cNvPr id="12" name="TextBox 11"/>
          <p:cNvSpPr txBox="1"/>
          <p:nvPr/>
        </p:nvSpPr>
        <p:spPr>
          <a:xfrm>
            <a:off x="5697415" y="2492180"/>
            <a:ext cx="3458797" cy="646331"/>
          </a:xfrm>
          <a:prstGeom prst="rect">
            <a:avLst/>
          </a:prstGeom>
          <a:noFill/>
        </p:spPr>
        <p:txBody>
          <a:bodyPr wrap="square" rtlCol="0">
            <a:spAutoFit/>
          </a:bodyPr>
          <a:lstStyle/>
          <a:p>
            <a:r>
              <a:rPr lang="en-US" dirty="0">
                <a:solidFill>
                  <a:schemeClr val="bg1"/>
                </a:solidFill>
              </a:rPr>
              <a:t>One of the </a:t>
            </a:r>
            <a:r>
              <a:rPr lang="en-US" dirty="0" err="1">
                <a:solidFill>
                  <a:schemeClr val="bg1"/>
                </a:solidFill>
              </a:rPr>
              <a:t>accomodations</a:t>
            </a:r>
            <a:r>
              <a:rPr lang="en-US" dirty="0">
                <a:solidFill>
                  <a:schemeClr val="bg1"/>
                </a:solidFill>
              </a:rPr>
              <a:t> in Fairmont hotel</a:t>
            </a:r>
          </a:p>
        </p:txBody>
      </p:sp>
      <p:sp>
        <p:nvSpPr>
          <p:cNvPr id="3" name="Date Placeholder 2"/>
          <p:cNvSpPr>
            <a:spLocks noGrp="1"/>
          </p:cNvSpPr>
          <p:nvPr>
            <p:ph type="dt" sz="half" idx="10"/>
          </p:nvPr>
        </p:nvSpPr>
        <p:spPr/>
        <p:txBody>
          <a:bodyPr/>
          <a:lstStyle/>
          <a:p>
            <a:fld id="{B9A68ED1-905A-4930-BC29-6051B619FAB4}" type="datetime1">
              <a:rPr lang="en-GB" smtClean="0"/>
              <a:t>22/10/2023</a:t>
            </a:fld>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smtClean="0"/>
              <a:t>7</a:t>
            </a:fld>
            <a:endParaRPr lang="en-US" dirty="0"/>
          </a:p>
        </p:txBody>
      </p:sp>
      <p:pic>
        <p:nvPicPr>
          <p:cNvPr id="15" name="Picture 14"/>
          <p:cNvPicPr>
            <a:picLocks noChangeAspect="1"/>
          </p:cNvPicPr>
          <p:nvPr/>
        </p:nvPicPr>
        <p:blipFill>
          <a:blip r:embed="rId3"/>
          <a:stretch>
            <a:fillRect/>
          </a:stretch>
        </p:blipFill>
        <p:spPr>
          <a:xfrm>
            <a:off x="34781" y="1099092"/>
            <a:ext cx="5189043" cy="5149306"/>
          </a:xfrm>
          <a:prstGeom prst="rect">
            <a:avLst/>
          </a:prstGeom>
        </p:spPr>
      </p:pic>
      <p:sp>
        <p:nvSpPr>
          <p:cNvPr id="16" name="TextBox 15"/>
          <p:cNvSpPr txBox="1"/>
          <p:nvPr/>
        </p:nvSpPr>
        <p:spPr>
          <a:xfrm>
            <a:off x="222002" y="6314994"/>
            <a:ext cx="4111873" cy="229870"/>
          </a:xfrm>
          <a:prstGeom prst="rect">
            <a:avLst/>
          </a:prstGeom>
          <a:noFill/>
        </p:spPr>
        <p:txBody>
          <a:bodyPr wrap="square" rtlCol="0">
            <a:spAutoFit/>
          </a:bodyPr>
          <a:lstStyle/>
          <a:p>
            <a:r>
              <a:rPr lang="en-US" sz="900" dirty="0">
                <a:solidFill>
                  <a:srgbClr val="002060"/>
                </a:solidFill>
                <a:hlinkClick r:id="rId4" tooltip="https://www.flickr.com/photos/gord99/5607238319"/>
              </a:rPr>
              <a:t>T</a:t>
            </a:r>
            <a:r>
              <a:rPr lang="en-US" sz="900" dirty="0">
                <a:solidFill>
                  <a:srgbClr val="002060"/>
                </a:solidFill>
              </a:rPr>
              <a:t>Imageof </a:t>
            </a:r>
            <a:r>
              <a:rPr lang="en-US" sz="900" dirty="0">
                <a:solidFill>
                  <a:srgbClr val="002060"/>
                </a:solidFill>
                <a:sym typeface="+mn-ea"/>
              </a:rPr>
              <a:t>Fairmont Pacific RIM Hotel, Vancouver</a:t>
            </a:r>
            <a:r>
              <a:rPr lang="en-US" sz="900" dirty="0">
                <a:solidFill>
                  <a:srgbClr val="002060"/>
                </a:solidFill>
              </a:rPr>
              <a:t> by McKenna (2010),</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62614" y="140076"/>
            <a:ext cx="10058400" cy="1609344"/>
          </a:xfrm>
        </p:spPr>
        <p:txBody>
          <a:bodyPr/>
          <a:lstStyle/>
          <a:p>
            <a:pPr algn="ctr"/>
            <a:r>
              <a:rPr lang="en-US" dirty="0"/>
              <a:t>Nature and Scope of Guest Services and Facilities in General</a:t>
            </a:r>
          </a:p>
        </p:txBody>
      </p:sp>
      <p:sp>
        <p:nvSpPr>
          <p:cNvPr id="3" name="Content Placeholder 2"/>
          <p:cNvSpPr>
            <a:spLocks noGrp="1"/>
          </p:cNvSpPr>
          <p:nvPr>
            <p:ph idx="1"/>
          </p:nvPr>
        </p:nvSpPr>
        <p:spPr>
          <a:xfrm>
            <a:off x="1066800" y="1749420"/>
            <a:ext cx="10058400" cy="4968504"/>
          </a:xfrm>
        </p:spPr>
        <p:txBody>
          <a:bodyPr>
            <a:normAutofit lnSpcReduction="10000"/>
          </a:bodyPr>
          <a:lstStyle/>
          <a:p>
            <a:pPr marL="0" indent="0" algn="ctr">
              <a:buNone/>
            </a:pPr>
            <a:r>
              <a:rPr lang="en-US" dirty="0"/>
              <a:t>Nature</a:t>
            </a:r>
          </a:p>
          <a:p>
            <a:r>
              <a:rPr lang="en-US" dirty="0"/>
              <a:t>Guest services and facilities in the hospitality business are designed to cater to visitors' needs, comfort, and satisfaction throughout their stay (</a:t>
            </a:r>
            <a:r>
              <a:rPr lang="en-US" dirty="0" err="1"/>
              <a:t>Panchapakesan</a:t>
            </a:r>
            <a:r>
              <a:rPr lang="en-US" dirty="0"/>
              <a:t>, 2020). They comprise a wide range of items that enhance the entire guest experience.</a:t>
            </a:r>
          </a:p>
          <a:p>
            <a:pPr marL="0" indent="0" algn="ctr">
              <a:buNone/>
            </a:pPr>
            <a:r>
              <a:rPr lang="en-US" dirty="0"/>
              <a:t>Scope</a:t>
            </a:r>
          </a:p>
          <a:p>
            <a:r>
              <a:rPr lang="en-US" b="1" dirty="0"/>
              <a:t>Accommodation: </a:t>
            </a:r>
            <a:r>
              <a:rPr lang="en-US" dirty="0"/>
              <a:t>Providing well-furnished and pleasant rooms, suites, or other housing alternatives. This includes amenities such as bedding and in-room technology</a:t>
            </a:r>
          </a:p>
          <a:p>
            <a:r>
              <a:rPr lang="en-US" b="1" dirty="0"/>
              <a:t>Food &amp; Beverage: </a:t>
            </a:r>
            <a:r>
              <a:rPr lang="en-US" dirty="0"/>
              <a:t>Offering food alternatives within the facility, including restaurants, cafes, bars, in-room dining, and event catering services.</a:t>
            </a:r>
          </a:p>
          <a:p>
            <a:r>
              <a:rPr lang="en-US" b="1" dirty="0"/>
              <a:t>Wellness and Recreation: </a:t>
            </a:r>
            <a:r>
              <a:rPr lang="en-US" dirty="0"/>
              <a:t>Facilities and services for leisure and recreation, including spas, fitness facilities, swimming pools, and outdoor activity spaces.</a:t>
            </a:r>
          </a:p>
          <a:p>
            <a:r>
              <a:rPr lang="en-US" b="1" dirty="0"/>
              <a:t>Meetings &amp; Events: </a:t>
            </a:r>
            <a:r>
              <a:rPr lang="en-US" dirty="0"/>
              <a:t>Providing meeting rooms, conference facilities, banquet halls, and event planning services for conferences, weddings, and other gatherings.</a:t>
            </a:r>
          </a:p>
          <a:p>
            <a:r>
              <a:rPr lang="en-US" b="1" dirty="0"/>
              <a:t>Entertainment: </a:t>
            </a:r>
            <a:r>
              <a:rPr lang="en-US" dirty="0"/>
              <a:t>Offering on-site entertainment alternatives like live performances, theatres, or recreational activities to keep customers involved and entertained ((</a:t>
            </a:r>
            <a:r>
              <a:rPr lang="en-US" dirty="0" err="1"/>
              <a:t>Panchapakesan</a:t>
            </a:r>
            <a:r>
              <a:rPr lang="en-US" dirty="0"/>
              <a:t>, 2020).</a:t>
            </a:r>
          </a:p>
        </p:txBody>
      </p:sp>
      <p:sp>
        <p:nvSpPr>
          <p:cNvPr id="4" name="Date Placeholder 3"/>
          <p:cNvSpPr>
            <a:spLocks noGrp="1"/>
          </p:cNvSpPr>
          <p:nvPr>
            <p:ph type="dt" sz="half" idx="10"/>
          </p:nvPr>
        </p:nvSpPr>
        <p:spPr/>
        <p:txBody>
          <a:bodyPr/>
          <a:lstStyle/>
          <a:p>
            <a:fld id="{D5817E1B-A8FB-4DA7-985B-4C2F56C70EE6}" type="datetime1">
              <a:rPr lang="en-GB" smtClean="0"/>
              <a:t>22/10/2023</a:t>
            </a:fld>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smtClean="0"/>
              <a:t>8</a:t>
            </a:fld>
            <a:endParaRPr 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9848" y="484632"/>
            <a:ext cx="10058400" cy="1357420"/>
          </a:xfrm>
        </p:spPr>
        <p:txBody>
          <a:bodyPr>
            <a:normAutofit/>
          </a:bodyPr>
          <a:lstStyle/>
          <a:p>
            <a:pPr algn="ctr"/>
            <a:r>
              <a:rPr lang="en-US" dirty="0"/>
              <a:t>Scope of Guest Services and Facilities in General (Cont’d)</a:t>
            </a:r>
          </a:p>
        </p:txBody>
      </p:sp>
      <p:sp>
        <p:nvSpPr>
          <p:cNvPr id="3" name="Content Placeholder 2"/>
          <p:cNvSpPr>
            <a:spLocks noGrp="1"/>
          </p:cNvSpPr>
          <p:nvPr>
            <p:ph idx="1"/>
          </p:nvPr>
        </p:nvSpPr>
        <p:spPr>
          <a:xfrm>
            <a:off x="624114" y="2032000"/>
            <a:ext cx="11263086" cy="4484914"/>
          </a:xfrm>
        </p:spPr>
        <p:txBody>
          <a:bodyPr>
            <a:normAutofit/>
          </a:bodyPr>
          <a:lstStyle/>
          <a:p>
            <a:r>
              <a:rPr lang="en-US" b="1" dirty="0"/>
              <a:t>Security: </a:t>
            </a:r>
            <a:r>
              <a:rPr lang="en-US" dirty="0"/>
              <a:t>Maintaining a safe atmosphere for guests, including security personnel, surveillance systems, and secure access control.</a:t>
            </a:r>
          </a:p>
          <a:p>
            <a:r>
              <a:rPr lang="en-US" b="1" dirty="0"/>
              <a:t>Sustainability Initiatives: </a:t>
            </a:r>
            <a:r>
              <a:rPr lang="en-US" dirty="0"/>
              <a:t>Implementing ecologically friendly activities, such as energy conservation, trash reduction, and responsible tourist efforts.</a:t>
            </a:r>
          </a:p>
          <a:p>
            <a:r>
              <a:rPr lang="en-US" b="1" dirty="0"/>
              <a:t>Pet-Friendly Services: </a:t>
            </a:r>
            <a:r>
              <a:rPr lang="en-US" dirty="0"/>
              <a:t>Providing accommodations and amenities for guests travelling with pets, including pet-friendly rooms and services.</a:t>
            </a:r>
          </a:p>
          <a:p>
            <a:r>
              <a:rPr lang="en-US" b="1" dirty="0"/>
              <a:t>Cultural &amp; Local Experiences: </a:t>
            </a:r>
            <a:r>
              <a:rPr lang="en-US" dirty="0"/>
              <a:t>Organizing cultural events, tours, and activities to acquaint people with the local culture and sites.</a:t>
            </a:r>
          </a:p>
          <a:p>
            <a:r>
              <a:rPr lang="en-US" b="1" dirty="0"/>
              <a:t>Loyalty Programs: </a:t>
            </a:r>
            <a:r>
              <a:rPr lang="en-US" dirty="0"/>
              <a:t>Implementing loyalty or rewards programs to attract repeat consumers and offer exclusive perks to loyal guests.</a:t>
            </a:r>
          </a:p>
          <a:p>
            <a:endParaRPr lang="en-US" dirty="0"/>
          </a:p>
        </p:txBody>
      </p:sp>
      <p:sp>
        <p:nvSpPr>
          <p:cNvPr id="4" name="Date Placeholder 3"/>
          <p:cNvSpPr>
            <a:spLocks noGrp="1"/>
          </p:cNvSpPr>
          <p:nvPr>
            <p:ph type="dt" sz="half" idx="10"/>
          </p:nvPr>
        </p:nvSpPr>
        <p:spPr/>
        <p:txBody>
          <a:bodyPr/>
          <a:lstStyle/>
          <a:p>
            <a:fld id="{5C80F77C-A26E-45C0-B01C-EDCC6EF16C92}" type="datetime1">
              <a:rPr lang="en-GB" smtClean="0"/>
              <a:t>22/10/2023</a:t>
            </a:fld>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smtClean="0"/>
              <a:t>9</a:t>
            </a:fld>
            <a:endParaRPr 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38542" y="365361"/>
            <a:ext cx="10817353" cy="1105629"/>
          </a:xfrm>
        </p:spPr>
        <p:txBody>
          <a:bodyPr>
            <a:normAutofit/>
          </a:bodyPr>
          <a:lstStyle/>
          <a:p>
            <a:pPr algn="ctr"/>
            <a:r>
              <a:rPr lang="en-US" dirty="0"/>
              <a:t>The Importance of Quality Guest Service</a:t>
            </a:r>
          </a:p>
        </p:txBody>
      </p:sp>
      <p:sp>
        <p:nvSpPr>
          <p:cNvPr id="3" name="Content Placeholder 2"/>
          <p:cNvSpPr>
            <a:spLocks noGrp="1"/>
          </p:cNvSpPr>
          <p:nvPr>
            <p:ph idx="1"/>
          </p:nvPr>
        </p:nvSpPr>
        <p:spPr>
          <a:xfrm>
            <a:off x="543339" y="1643270"/>
            <a:ext cx="11370366" cy="5115339"/>
          </a:xfrm>
        </p:spPr>
        <p:txBody>
          <a:bodyPr>
            <a:normAutofit fontScale="92500" lnSpcReduction="20000"/>
          </a:bodyPr>
          <a:lstStyle/>
          <a:p>
            <a:r>
              <a:rPr lang="en-US" dirty="0"/>
              <a:t>In the hotel industry, quality service provides guests with experiences and services that meet or exceed their expectations. </a:t>
            </a:r>
          </a:p>
          <a:p>
            <a:r>
              <a:rPr lang="en-US" dirty="0"/>
              <a:t>It includes a variety of qualities, such as being on time, kind, professional, paying attention to details, and being able to anticipate and meet visitors' needs. </a:t>
            </a:r>
          </a:p>
          <a:p>
            <a:pPr marL="0" indent="0" algn="ctr">
              <a:buNone/>
            </a:pPr>
            <a:r>
              <a:rPr lang="en-US" b="1" dirty="0"/>
              <a:t>How Quality Service Impacts the Hotel's Reputation:</a:t>
            </a:r>
          </a:p>
          <a:p>
            <a:r>
              <a:rPr lang="en-US" b="1" dirty="0"/>
              <a:t>Guest Loyalty: </a:t>
            </a:r>
            <a:r>
              <a:rPr lang="en-US" dirty="0"/>
              <a:t>Providing excellent service is a major factor in fostering guest loyalty. Positive experiences increase the likelihood that visitors will stay at the same hotel again or refer others to it. Repeat business, essential to a hotel's success, might result from this loyalty.</a:t>
            </a:r>
          </a:p>
          <a:p>
            <a:r>
              <a:rPr lang="en-US" b="1" dirty="0"/>
              <a:t>Great Word-of-Mouth and evaluations: </a:t>
            </a:r>
            <a:r>
              <a:rPr lang="en-US" dirty="0"/>
              <a:t>Contented visitors are more inclined to tell their friends and relatives about the hotel and write great evaluations. These endorsements and reviews greatly influence a hotel's online reputation and attract more business in the digital era (</a:t>
            </a:r>
            <a:r>
              <a:rPr lang="en-US" dirty="0" err="1">
                <a:solidFill>
                  <a:schemeClr val="tx1"/>
                </a:solidFill>
              </a:rPr>
              <a:t>Minwoo</a:t>
            </a:r>
            <a:r>
              <a:rPr lang="en-US" dirty="0">
                <a:solidFill>
                  <a:schemeClr val="tx1"/>
                </a:solidFill>
              </a:rPr>
              <a:t> et al., 2019)</a:t>
            </a:r>
            <a:r>
              <a:rPr lang="en-US" dirty="0"/>
              <a:t>.</a:t>
            </a:r>
          </a:p>
          <a:p>
            <a:r>
              <a:rPr lang="en-US" b="1" dirty="0"/>
              <a:t>Brand Image: </a:t>
            </a:r>
            <a:r>
              <a:rPr lang="en-US" dirty="0"/>
              <a:t>A hotel's brand image is influenced by its level of service. A brand's reputation for excellence is built through consistently providing exceptional service, and this reputation can draw in new business and differentiate the hotel from rivals.</a:t>
            </a:r>
          </a:p>
          <a:p>
            <a:r>
              <a:rPr lang="en-US" b="1" dirty="0"/>
              <a:t>Customer Satisfaction: </a:t>
            </a:r>
            <a:r>
              <a:rPr lang="en-US" dirty="0"/>
              <a:t>Higher levels of customer satisfaction are closely correlated with higher-quality service. Happy guests tend to forgive little setbacks and be more understanding when they occur.</a:t>
            </a:r>
          </a:p>
          <a:p>
            <a:r>
              <a:rPr lang="en-US" b="1" dirty="0"/>
              <a:t>Competitive Advantage: </a:t>
            </a:r>
            <a:r>
              <a:rPr lang="en-US" dirty="0"/>
              <a:t>Hotels continuously delivering high-quality service have an advantage in a competitive market. Increased market share and, occasionally, the capacity to charge higher prices can result from this.</a:t>
            </a:r>
          </a:p>
          <a:p>
            <a:endParaRPr lang="en-US" dirty="0"/>
          </a:p>
        </p:txBody>
      </p:sp>
      <p:sp>
        <p:nvSpPr>
          <p:cNvPr id="4" name="Date Placeholder 3"/>
          <p:cNvSpPr>
            <a:spLocks noGrp="1"/>
          </p:cNvSpPr>
          <p:nvPr>
            <p:ph type="dt" sz="half" idx="10"/>
          </p:nvPr>
        </p:nvSpPr>
        <p:spPr/>
        <p:txBody>
          <a:bodyPr/>
          <a:lstStyle/>
          <a:p>
            <a:fld id="{F21D1067-C841-4A01-A90F-7396CE0DDE0A}" type="datetime1">
              <a:rPr lang="en-GB" smtClean="0"/>
              <a:t>22/10/2023</a:t>
            </a:fld>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smtClean="0"/>
              <a:t>10</a:t>
            </a:fld>
            <a:endParaRPr lang="en-US"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9119" y="291548"/>
            <a:ext cx="10353761" cy="1126435"/>
          </a:xfrm>
        </p:spPr>
        <p:txBody>
          <a:bodyPr>
            <a:normAutofit fontScale="90000"/>
          </a:bodyPr>
          <a:lstStyle/>
          <a:p>
            <a:r>
              <a:rPr lang="en-US" dirty="0"/>
              <a:t>Concept of Hospitality in the Context of Fairmont</a:t>
            </a:r>
          </a:p>
        </p:txBody>
      </p:sp>
      <p:sp>
        <p:nvSpPr>
          <p:cNvPr id="3" name="Content Placeholder 2"/>
          <p:cNvSpPr>
            <a:spLocks noGrp="1"/>
          </p:cNvSpPr>
          <p:nvPr>
            <p:ph idx="1"/>
          </p:nvPr>
        </p:nvSpPr>
        <p:spPr>
          <a:xfrm>
            <a:off x="424070" y="1417982"/>
            <a:ext cx="11343860" cy="5393635"/>
          </a:xfrm>
        </p:spPr>
        <p:txBody>
          <a:bodyPr>
            <a:normAutofit/>
          </a:bodyPr>
          <a:lstStyle/>
          <a:p>
            <a:r>
              <a:rPr lang="en-US" dirty="0"/>
              <a:t>The concept of hospitality at Fairmont Hotels is more than just offering accommodation; it is the art of making visitors feel valued, welcomed, and at home. </a:t>
            </a:r>
          </a:p>
          <a:p>
            <a:r>
              <a:rPr lang="en-US" dirty="0"/>
              <a:t>Building a deep and enduring relationship with each visitor, providing </a:t>
            </a:r>
            <a:r>
              <a:rPr lang="en-US" dirty="0" err="1"/>
              <a:t>individualised</a:t>
            </a:r>
            <a:r>
              <a:rPr lang="en-US" dirty="0"/>
              <a:t> care, and ensuring their stay is nothing short of outstanding are the cornerstones of Fairmont's hospitality (</a:t>
            </a:r>
            <a:r>
              <a:rPr lang="en-US" dirty="0" err="1"/>
              <a:t>Borzillo</a:t>
            </a:r>
            <a:r>
              <a:rPr lang="en-US" dirty="0"/>
              <a:t> and </a:t>
            </a:r>
            <a:r>
              <a:rPr lang="en-US" dirty="0" err="1"/>
              <a:t>Alshahrani</a:t>
            </a:r>
            <a:r>
              <a:rPr lang="en-US" dirty="0"/>
              <a:t>, 2023).</a:t>
            </a:r>
          </a:p>
          <a:p>
            <a:r>
              <a:rPr lang="en-US" b="1" dirty="0" err="1"/>
              <a:t>Personalisation</a:t>
            </a:r>
            <a:r>
              <a:rPr lang="en-US" b="1" dirty="0"/>
              <a:t>:</a:t>
            </a:r>
            <a:r>
              <a:rPr lang="en-US" dirty="0"/>
              <a:t> </a:t>
            </a:r>
            <a:r>
              <a:rPr lang="en-US" dirty="0" err="1"/>
              <a:t>Personalisation</a:t>
            </a:r>
            <a:r>
              <a:rPr lang="en-US" dirty="0"/>
              <a:t> is at the core of making an experience that guests will remember, whether having their </a:t>
            </a:r>
            <a:r>
              <a:rPr lang="en-US" dirty="0" err="1"/>
              <a:t>favourite</a:t>
            </a:r>
            <a:r>
              <a:rPr lang="en-US" dirty="0"/>
              <a:t> beverage ready in their room or tailoring their stay to meet their needs.</a:t>
            </a:r>
          </a:p>
          <a:p>
            <a:r>
              <a:rPr lang="en-US" b="1" dirty="0"/>
              <a:t>Cultural Immersion:</a:t>
            </a:r>
            <a:r>
              <a:rPr lang="en-US" dirty="0"/>
              <a:t> Fairmont frequently takes its cues from the customs and history of the places they call home. They allow visitors to interact with the place's history, artwork, and customs by incorporating aspects of the local culture into the overall visitor experience.</a:t>
            </a:r>
          </a:p>
          <a:p>
            <a:r>
              <a:rPr lang="en-US" b="1" dirty="0"/>
              <a:t>Memorable Locations: </a:t>
            </a:r>
            <a:r>
              <a:rPr lang="en-US" dirty="0"/>
              <a:t> Many of Fairmont’s hotels are located in famous or historically noteworthy areas, giving visitors the chance to experience the local history and beauty in addition to a place to stay.</a:t>
            </a:r>
          </a:p>
          <a:p>
            <a:r>
              <a:rPr lang="en-US" b="1" dirty="0"/>
              <a:t>Distinctive Experiences: </a:t>
            </a:r>
            <a:r>
              <a:rPr lang="en-US" dirty="0"/>
              <a:t>Exclusive to their brand, Fairmont provides distinctive experiences. For instance, Fairmont Gold offers visitors </a:t>
            </a:r>
            <a:r>
              <a:rPr lang="en-US" dirty="0" err="1"/>
              <a:t>specialised</a:t>
            </a:r>
            <a:r>
              <a:rPr lang="en-US" dirty="0"/>
              <a:t> services, unrestricted access, and individual attention. They also provide world-class wellness and gastronomic experiences that will leave an impression.</a:t>
            </a:r>
          </a:p>
          <a:p>
            <a:endParaRPr lang="en-US" dirty="0"/>
          </a:p>
        </p:txBody>
      </p:sp>
      <p:sp>
        <p:nvSpPr>
          <p:cNvPr id="4" name="Date Placeholder 3"/>
          <p:cNvSpPr>
            <a:spLocks noGrp="1"/>
          </p:cNvSpPr>
          <p:nvPr>
            <p:ph type="dt" sz="half" idx="10"/>
          </p:nvPr>
        </p:nvSpPr>
        <p:spPr/>
        <p:txBody>
          <a:bodyPr/>
          <a:lstStyle/>
          <a:p>
            <a:fld id="{B6288E98-B528-4458-A725-477EC506077B}" type="datetime1">
              <a:rPr lang="en-GB" smtClean="0"/>
              <a:t>22/10/2023</a:t>
            </a:fld>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smtClean="0"/>
              <a:t>11</a:t>
            </a:fld>
            <a:endParaRPr 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545" y="247015"/>
            <a:ext cx="11181080" cy="764540"/>
          </a:xfrm>
        </p:spPr>
        <p:txBody>
          <a:bodyPr/>
          <a:lstStyle/>
          <a:p>
            <a:pPr algn="ctr"/>
            <a:r>
              <a:rPr lang="en-US" dirty="0"/>
              <a:t>Fairmont's Brand Values and Culture</a:t>
            </a:r>
          </a:p>
        </p:txBody>
      </p:sp>
      <p:sp>
        <p:nvSpPr>
          <p:cNvPr id="3" name="Content Placeholder 2"/>
          <p:cNvSpPr>
            <a:spLocks noGrp="1"/>
          </p:cNvSpPr>
          <p:nvPr>
            <p:ph idx="1"/>
          </p:nvPr>
        </p:nvSpPr>
        <p:spPr>
          <a:xfrm>
            <a:off x="130629" y="1277258"/>
            <a:ext cx="11916228" cy="5471886"/>
          </a:xfrm>
        </p:spPr>
        <p:txBody>
          <a:bodyPr>
            <a:normAutofit fontScale="92500" lnSpcReduction="20000"/>
          </a:bodyPr>
          <a:lstStyle/>
          <a:p>
            <a:r>
              <a:rPr lang="en-US" dirty="0"/>
              <a:t>As a premium hospitality brand, Fairmont Hotels &amp; Resorts maintains a unique culture and set of fundamental values that shape its brand and direct its business practices. </a:t>
            </a:r>
          </a:p>
          <a:p>
            <a:r>
              <a:rPr lang="en-US" dirty="0"/>
              <a:t>The brand values and culture of Fairmont include:</a:t>
            </a:r>
          </a:p>
          <a:p>
            <a:r>
              <a:rPr lang="en-US" b="1" dirty="0"/>
              <a:t>Preserving Cultural Heritage: </a:t>
            </a:r>
            <a:r>
              <a:rPr lang="en-US" dirty="0"/>
              <a:t>The company is dedicated to combining contemporary luxury and technology with its properties' unique personality and historical significance.</a:t>
            </a:r>
          </a:p>
          <a:p>
            <a:r>
              <a:rPr lang="en-US" b="1" dirty="0"/>
              <a:t>Excellence in Service: </a:t>
            </a:r>
            <a:r>
              <a:rPr lang="en-US" dirty="0"/>
              <a:t>A constant pursuit of service excellence is at the core of the Fairmont culture. They take great pleasure in their team's expertise, friendliness, and commitment to delivering unforgettable experiences; they have undergone extensive training to surpass visitor expectations.</a:t>
            </a:r>
          </a:p>
          <a:p>
            <a:r>
              <a:rPr lang="en-US" b="1" dirty="0"/>
              <a:t>Sustainability and Conscientious Travel: </a:t>
            </a:r>
            <a:r>
              <a:rPr lang="en-US" dirty="0"/>
              <a:t>Fairmont is committed to responsible tourism and environmental sustainability. They actively participate in waste reduction, energy saving, and environmentally friendly practices (</a:t>
            </a:r>
            <a:r>
              <a:rPr lang="en-US" dirty="0" err="1"/>
              <a:t>Jelassi</a:t>
            </a:r>
            <a:r>
              <a:rPr lang="en-US" dirty="0"/>
              <a:t> et al., 2020). Fairmont has made several efforts to have as little of an impact as possible on the environment and the communities in which it operates.</a:t>
            </a:r>
          </a:p>
          <a:p>
            <a:r>
              <a:rPr lang="en-US" b="1" dirty="0"/>
              <a:t>Diversity and Inclusivity: </a:t>
            </a:r>
            <a:r>
              <a:rPr lang="en-US" dirty="0"/>
              <a:t>Fairmont values diversity and ensures that visitors with different requirements and backgrounds are treated with dignity and respect. They intend to establish a welcoming atmosphere for every visitor.</a:t>
            </a:r>
          </a:p>
          <a:p>
            <a:r>
              <a:rPr lang="en-US" b="1" dirty="0"/>
              <a:t>Engaging the Community: </a:t>
            </a:r>
            <a:r>
              <a:rPr lang="en-US" dirty="0"/>
              <a:t>Fairmont frequently interacts with the </a:t>
            </a:r>
            <a:r>
              <a:rPr lang="en-US" dirty="0" err="1"/>
              <a:t>neighbourhood</a:t>
            </a:r>
            <a:r>
              <a:rPr lang="en-US" dirty="0"/>
              <a:t>, working with local companies and artists. They foster community development and add to their operations' general cultural and social fabric.</a:t>
            </a:r>
          </a:p>
          <a:p>
            <a:r>
              <a:rPr lang="en-US" b="1" dirty="0"/>
              <a:t>Mastery of Cuisine: </a:t>
            </a:r>
            <a:r>
              <a:rPr lang="en-US" dirty="0"/>
              <a:t>Fairmont is renowned for its outstanding cuisine. Their culinary staff and chefs are committed to producing outstanding dining experiences; they frequently use foods acquired locally and provide various culinary options.</a:t>
            </a:r>
          </a:p>
          <a:p>
            <a:endParaRPr lang="en-US" dirty="0"/>
          </a:p>
        </p:txBody>
      </p:sp>
      <p:sp>
        <p:nvSpPr>
          <p:cNvPr id="4" name="Date Placeholder 3"/>
          <p:cNvSpPr>
            <a:spLocks noGrp="1"/>
          </p:cNvSpPr>
          <p:nvPr>
            <p:ph type="dt" sz="half" idx="10"/>
          </p:nvPr>
        </p:nvSpPr>
        <p:spPr/>
        <p:txBody>
          <a:bodyPr/>
          <a:lstStyle/>
          <a:p>
            <a:fld id="{716C9846-9C5F-4AF0-BD1F-26A5679E8179}" type="datetime1">
              <a:rPr lang="en-GB" smtClean="0"/>
              <a:t>22/10/2023</a:t>
            </a:fld>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smtClean="0"/>
              <a:t>12</a:t>
            </a:fld>
            <a:endParaRPr 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6704" y="478971"/>
            <a:ext cx="10614780" cy="888791"/>
          </a:xfrm>
        </p:spPr>
        <p:txBody>
          <a:bodyPr/>
          <a:lstStyle/>
          <a:p>
            <a:pPr algn="ctr"/>
            <a:r>
              <a:rPr lang="en-US" dirty="0"/>
              <a:t>Importance of Hospitality</a:t>
            </a:r>
          </a:p>
        </p:txBody>
      </p:sp>
      <p:sp>
        <p:nvSpPr>
          <p:cNvPr id="3" name="Content Placeholder 2"/>
          <p:cNvSpPr>
            <a:spLocks noGrp="1"/>
          </p:cNvSpPr>
          <p:nvPr>
            <p:ph idx="1"/>
          </p:nvPr>
        </p:nvSpPr>
        <p:spPr>
          <a:xfrm>
            <a:off x="101600" y="1204685"/>
            <a:ext cx="12090400" cy="4974562"/>
          </a:xfrm>
        </p:spPr>
        <p:txBody>
          <a:bodyPr>
            <a:normAutofit/>
          </a:bodyPr>
          <a:lstStyle/>
          <a:p>
            <a:endParaRPr lang="en-US" b="1" dirty="0"/>
          </a:p>
          <a:p>
            <a:r>
              <a:rPr lang="en-US" b="1" dirty="0"/>
              <a:t>Client Satisfaction:</a:t>
            </a:r>
            <a:r>
              <a:rPr lang="en-US" dirty="0"/>
              <a:t>  Exceptional hospitality services bring happiness to clients raising general client satisfaction.</a:t>
            </a:r>
          </a:p>
          <a:p>
            <a:r>
              <a:rPr lang="en-US" b="1" dirty="0"/>
              <a:t>Good Image:</a:t>
            </a:r>
            <a:r>
              <a:rPr lang="en-US" dirty="0"/>
              <a:t> A company's excellent image of hospitality helps it stand out and receive Positive internet reviews, word-of-mouth referrals, and online ratings can greatly enhance customer acquisition and brand enhancement. </a:t>
            </a:r>
          </a:p>
          <a:p>
            <a:r>
              <a:rPr lang="en-US" dirty="0"/>
              <a:t>According to </a:t>
            </a:r>
            <a:r>
              <a:rPr lang="en-US" dirty="0" err="1"/>
              <a:t>Breier</a:t>
            </a:r>
            <a:r>
              <a:rPr lang="en-US" dirty="0"/>
              <a:t> et al (2021), Superior hospitality has the potential to make a significant difference in highly competitive businesses such as hospitality. High occupancy rates and premium prices are achievable for hotels and restaurants that excel in hospitality.</a:t>
            </a:r>
          </a:p>
          <a:p>
            <a:r>
              <a:rPr lang="en-US" b="1" dirty="0"/>
              <a:t>Client Loyalty:</a:t>
            </a:r>
            <a:r>
              <a:rPr lang="en-US" dirty="0"/>
              <a:t> Clients are more likely to remain faithful repeat clients, when treated with high hospitality. Even better, they might start recommending friends and family to the company as advocates.</a:t>
            </a:r>
          </a:p>
          <a:p>
            <a:r>
              <a:rPr lang="en-US" b="1" dirty="0"/>
              <a:t>Building Brands:</a:t>
            </a:r>
            <a:r>
              <a:rPr lang="en-US" dirty="0"/>
              <a:t> Brand building is aided by providing constant, outstanding hospitality. In order to succeed in business over the long run, it creates an image of quality, dependability, and credibility.</a:t>
            </a:r>
          </a:p>
          <a:p>
            <a:r>
              <a:rPr lang="en-US" b="1" dirty="0"/>
              <a:t>Enhanced Revenue:</a:t>
            </a:r>
            <a:r>
              <a:rPr lang="en-US" dirty="0"/>
              <a:t> Businesses benefit from satisfied consumers' propensity to spend more on extra services and goods like dining out, spa treatments, and upgraded accommodations.</a:t>
            </a:r>
          </a:p>
        </p:txBody>
      </p:sp>
      <p:sp>
        <p:nvSpPr>
          <p:cNvPr id="4" name="Date Placeholder 3"/>
          <p:cNvSpPr>
            <a:spLocks noGrp="1"/>
          </p:cNvSpPr>
          <p:nvPr>
            <p:ph type="dt" sz="half" idx="10"/>
          </p:nvPr>
        </p:nvSpPr>
        <p:spPr/>
        <p:txBody>
          <a:bodyPr/>
          <a:lstStyle/>
          <a:p>
            <a:fld id="{E9F51370-A3AE-4740-A4FE-542FB84E8786}" type="datetime1">
              <a:rPr lang="en-GB" smtClean="0"/>
              <a:t>22/10/2023</a:t>
            </a:fld>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smtClean="0"/>
              <a:t>13</a:t>
            </a:fld>
            <a:endParaRPr lang="en-US"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5263" y="172887"/>
            <a:ext cx="10490338" cy="1069298"/>
          </a:xfrm>
        </p:spPr>
        <p:txBody>
          <a:bodyPr/>
          <a:lstStyle/>
          <a:p>
            <a:pPr algn="ctr"/>
            <a:r>
              <a:rPr lang="en-US" b="1" dirty="0"/>
              <a:t>How Hotels Meet/Exceed Guest Expectations</a:t>
            </a:r>
          </a:p>
        </p:txBody>
      </p:sp>
      <p:graphicFrame>
        <p:nvGraphicFramePr>
          <p:cNvPr id="6" name="Content Placeholder 5"/>
          <p:cNvGraphicFramePr>
            <a:graphicFrameLocks noGrp="1"/>
          </p:cNvGraphicFramePr>
          <p:nvPr>
            <p:ph idx="1"/>
          </p:nvPr>
        </p:nvGraphicFramePr>
        <p:xfrm>
          <a:off x="0" y="1061970"/>
          <a:ext cx="12192000" cy="5859867"/>
        </p:xfrm>
        <a:graphic>
          <a:graphicData uri="http://schemas.openxmlformats.org/drawingml/2006/table">
            <a:tbl>
              <a:tblPr firstRow="1" bandRow="1">
                <a:tableStyleId>{5C22544A-7EE6-4342-B048-85BDC9FD1C3A}</a:tableStyleId>
              </a:tblPr>
              <a:tblGrid>
                <a:gridCol w="2092738">
                  <a:extLst>
                    <a:ext uri="{9D8B030D-6E8A-4147-A177-3AD203B41FA5}">
                      <a16:colId xmlns:a16="http://schemas.microsoft.com/office/drawing/2014/main" val="20000"/>
                    </a:ext>
                  </a:extLst>
                </a:gridCol>
                <a:gridCol w="10099262">
                  <a:extLst>
                    <a:ext uri="{9D8B030D-6E8A-4147-A177-3AD203B41FA5}">
                      <a16:colId xmlns:a16="http://schemas.microsoft.com/office/drawing/2014/main" val="20001"/>
                    </a:ext>
                  </a:extLst>
                </a:gridCol>
              </a:tblGrid>
              <a:tr h="653175">
                <a:tc>
                  <a:txBody>
                    <a:bodyPr/>
                    <a:lstStyle/>
                    <a:p>
                      <a:pPr algn="ctr"/>
                      <a:r>
                        <a:rPr lang="en-US" dirty="0"/>
                        <a:t>Feature</a:t>
                      </a:r>
                    </a:p>
                    <a:p>
                      <a:pPr algn="ctr"/>
                      <a:endParaRPr lang="en-US" dirty="0"/>
                    </a:p>
                  </a:txBody>
                  <a:tcPr/>
                </a:tc>
                <a:tc>
                  <a:txBody>
                    <a:bodyPr/>
                    <a:lstStyle/>
                    <a:p>
                      <a:r>
                        <a:rPr lang="en-US" dirty="0"/>
                        <a:t>How it Meets/Exceeds Guest Expectations</a:t>
                      </a:r>
                    </a:p>
                  </a:txBody>
                  <a:tcPr/>
                </a:tc>
                <a:extLst>
                  <a:ext uri="{0D108BD9-81ED-4DB2-BD59-A6C34878D82A}">
                    <a16:rowId xmlns:a16="http://schemas.microsoft.com/office/drawing/2014/main" val="10000"/>
                  </a:ext>
                </a:extLst>
              </a:tr>
              <a:tr h="1213039">
                <a:tc>
                  <a:txBody>
                    <a:bodyPr/>
                    <a:lstStyle/>
                    <a:p>
                      <a:r>
                        <a:rPr lang="en-US" dirty="0"/>
                        <a:t>1. </a:t>
                      </a:r>
                      <a:r>
                        <a:rPr lang="en-US" dirty="0" err="1"/>
                        <a:t>Personalisation</a:t>
                      </a:r>
                      <a:endParaRPr lang="en-US" dirty="0"/>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defRPr/>
                      </a:pPr>
                      <a:r>
                        <a:rPr lang="en-US" sz="1800" kern="1200" dirty="0">
                          <a:solidFill>
                            <a:schemeClr val="dk1"/>
                          </a:solidFill>
                          <a:effectLst/>
                          <a:latin typeface="+mn-lt"/>
                          <a:ea typeface="+mn-ea"/>
                          <a:cs typeface="+mn-cs"/>
                        </a:rPr>
                        <a:t>Hotels </a:t>
                      </a:r>
                      <a:r>
                        <a:rPr lang="en-US" sz="1800" kern="1200" dirty="0" err="1">
                          <a:solidFill>
                            <a:schemeClr val="dk1"/>
                          </a:solidFill>
                          <a:effectLst/>
                          <a:latin typeface="+mn-lt"/>
                          <a:ea typeface="+mn-ea"/>
                          <a:cs typeface="+mn-cs"/>
                        </a:rPr>
                        <a:t>customise</a:t>
                      </a:r>
                      <a:r>
                        <a:rPr lang="en-US" sz="1800" kern="1200" dirty="0">
                          <a:solidFill>
                            <a:schemeClr val="dk1"/>
                          </a:solidFill>
                          <a:effectLst/>
                          <a:latin typeface="+mn-lt"/>
                          <a:ea typeface="+mn-ea"/>
                          <a:cs typeface="+mn-cs"/>
                        </a:rPr>
                        <a:t> experiences and services to meet each client’s needs. Exceeding expectations largely depends on personalization, which extends to dining options and room amenities according to Chika (n.d.)</a:t>
                      </a:r>
                    </a:p>
                    <a:p>
                      <a:endParaRPr lang="en-US" dirty="0"/>
                    </a:p>
                  </a:txBody>
                  <a:tcPr/>
                </a:tc>
                <a:extLst>
                  <a:ext uri="{0D108BD9-81ED-4DB2-BD59-A6C34878D82A}">
                    <a16:rowId xmlns:a16="http://schemas.microsoft.com/office/drawing/2014/main" val="10001"/>
                  </a:ext>
                </a:extLst>
              </a:tr>
              <a:tr h="1213039">
                <a:tc>
                  <a:txBody>
                    <a:bodyPr/>
                    <a:lstStyle/>
                    <a:p>
                      <a:r>
                        <a:rPr lang="en-US" dirty="0"/>
                        <a:t>2. Cultural Immersion</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defRPr/>
                      </a:pPr>
                      <a:r>
                        <a:rPr lang="en-US" sz="1800" kern="1200" dirty="0">
                          <a:solidFill>
                            <a:schemeClr val="dk1"/>
                          </a:solidFill>
                          <a:effectLst/>
                          <a:latin typeface="+mn-lt"/>
                          <a:ea typeface="+mn-ea"/>
                          <a:cs typeface="+mn-cs"/>
                        </a:rPr>
                        <a:t>Hotels frequently offer their guests a taste of the local way of life. As a result, visitors can engage with the place's history, culture, and customs, making their stay richer and more unforgettable.</a:t>
                      </a:r>
                    </a:p>
                    <a:p>
                      <a:endParaRPr lang="en-US" dirty="0"/>
                    </a:p>
                  </a:txBody>
                  <a:tcPr/>
                </a:tc>
                <a:extLst>
                  <a:ext uri="{0D108BD9-81ED-4DB2-BD59-A6C34878D82A}">
                    <a16:rowId xmlns:a16="http://schemas.microsoft.com/office/drawing/2014/main" val="10002"/>
                  </a:ext>
                </a:extLst>
              </a:tr>
              <a:tr h="933107">
                <a:tc>
                  <a:txBody>
                    <a:bodyPr/>
                    <a:lstStyle/>
                    <a:p>
                      <a:r>
                        <a:rPr lang="en-US" dirty="0"/>
                        <a:t>3. Sustainability and Responsible Tourism </a:t>
                      </a:r>
                    </a:p>
                  </a:txBody>
                  <a:tcPr/>
                </a:tc>
                <a:tc>
                  <a:txBody>
                    <a:bodyPr/>
                    <a:lstStyle/>
                    <a:p>
                      <a:r>
                        <a:rPr lang="en-US" dirty="0"/>
                        <a:t>Hotels that show a dedication to sustainability and responsible tourism are highly valued by their patrons. Engaging the community and implementing eco-friendly practices can improve the visitor experience.</a:t>
                      </a:r>
                    </a:p>
                  </a:txBody>
                  <a:tcPr/>
                </a:tc>
                <a:extLst>
                  <a:ext uri="{0D108BD9-81ED-4DB2-BD59-A6C34878D82A}">
                    <a16:rowId xmlns:a16="http://schemas.microsoft.com/office/drawing/2014/main" val="10003"/>
                  </a:ext>
                </a:extLst>
              </a:tr>
              <a:tr h="933107">
                <a:tc>
                  <a:txBody>
                    <a:bodyPr/>
                    <a:lstStyle/>
                    <a:p>
                      <a:r>
                        <a:rPr lang="en-US" dirty="0"/>
                        <a:t>4. Excellent Services and Amenities: </a:t>
                      </a:r>
                    </a:p>
                  </a:txBody>
                  <a:tcPr/>
                </a:tc>
                <a:tc>
                  <a:txBody>
                    <a:bodyPr/>
                    <a:lstStyle/>
                    <a:p>
                      <a:r>
                        <a:rPr lang="en-US" dirty="0"/>
                        <a:t>Exceeding guests' expectations is possible by offering top-notch dining, wellness </a:t>
                      </a:r>
                      <a:r>
                        <a:rPr lang="en-US" dirty="0" err="1"/>
                        <a:t>centres</a:t>
                      </a:r>
                      <a:r>
                        <a:rPr lang="en-US" dirty="0"/>
                        <a:t>, entertainment venues, and technological amenities. Hotels make significant investments to offer these services at the best </a:t>
                      </a:r>
                      <a:r>
                        <a:rPr lang="en-US" dirty="0" err="1"/>
                        <a:t>calibre</a:t>
                      </a:r>
                      <a:endParaRPr lang="en-US" dirty="0"/>
                    </a:p>
                  </a:txBody>
                  <a:tcPr/>
                </a:tc>
                <a:extLst>
                  <a:ext uri="{0D108BD9-81ED-4DB2-BD59-A6C34878D82A}">
                    <a16:rowId xmlns:a16="http://schemas.microsoft.com/office/drawing/2014/main" val="10004"/>
                  </a:ext>
                </a:extLst>
              </a:tr>
              <a:tr h="477319">
                <a:tc>
                  <a:txBody>
                    <a:bodyPr/>
                    <a:lstStyle/>
                    <a:p>
                      <a:r>
                        <a:rPr lang="en-US" dirty="0"/>
                        <a:t>5. Professionalism and Training: </a:t>
                      </a:r>
                    </a:p>
                  </a:txBody>
                  <a:tcPr/>
                </a:tc>
                <a:tc>
                  <a:txBody>
                    <a:bodyPr/>
                    <a:lstStyle/>
                    <a:p>
                      <a:r>
                        <a:rPr lang="en-US" dirty="0"/>
                        <a:t>Professionalism and friendliness displayed by well-trained staff members are essential to guest satisfaction. Hotels spend money on staff development and training to ensure visitors are respected and appreciated. </a:t>
                      </a:r>
                    </a:p>
                  </a:txBody>
                  <a:tcPr/>
                </a:tc>
                <a:extLst>
                  <a:ext uri="{0D108BD9-81ED-4DB2-BD59-A6C34878D82A}">
                    <a16:rowId xmlns:a16="http://schemas.microsoft.com/office/drawing/2014/main" val="10005"/>
                  </a:ext>
                </a:extLst>
              </a:tr>
            </a:tbl>
          </a:graphicData>
        </a:graphic>
      </p:graphicFrame>
      <p:sp>
        <p:nvSpPr>
          <p:cNvPr id="4" name="Date Placeholder 3"/>
          <p:cNvSpPr>
            <a:spLocks noGrp="1"/>
          </p:cNvSpPr>
          <p:nvPr>
            <p:ph type="dt" sz="half" idx="10"/>
          </p:nvPr>
        </p:nvSpPr>
        <p:spPr/>
        <p:txBody>
          <a:bodyPr/>
          <a:lstStyle/>
          <a:p>
            <a:fld id="{56E7261C-F2C0-47D1-94EE-63BA34FE2E59}" type="datetime1">
              <a:rPr lang="en-GB" smtClean="0"/>
              <a:t>22/10/2023</a:t>
            </a:fld>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smtClean="0"/>
              <a:t>14</a:t>
            </a:fld>
            <a:endParaRPr lang="en-US"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p:cNvPicPr>
            <a:picLocks noGrp="1" noChangeAspect="1"/>
          </p:cNvPicPr>
          <p:nvPr>
            <p:ph idx="1"/>
          </p:nvPr>
        </p:nvPicPr>
        <p:blipFill>
          <a:blip r:embed="rId2"/>
          <a:stretch>
            <a:fillRect/>
          </a:stretch>
        </p:blipFill>
        <p:spPr>
          <a:xfrm>
            <a:off x="0" y="-27574"/>
            <a:ext cx="6242303" cy="4754880"/>
          </a:xfrm>
        </p:spPr>
      </p:pic>
      <p:sp>
        <p:nvSpPr>
          <p:cNvPr id="4" name="Date Placeholder 3"/>
          <p:cNvSpPr>
            <a:spLocks noGrp="1"/>
          </p:cNvSpPr>
          <p:nvPr>
            <p:ph type="dt" sz="half" idx="10"/>
          </p:nvPr>
        </p:nvSpPr>
        <p:spPr/>
        <p:txBody>
          <a:bodyPr/>
          <a:lstStyle/>
          <a:p>
            <a:fld id="{B86301E3-3E00-4407-BE7D-CA15EA6F4997}" type="datetime1">
              <a:rPr lang="en-GB" smtClean="0"/>
              <a:t>22/10/2023</a:t>
            </a:fld>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smtClean="0"/>
              <a:t>15</a:t>
            </a:fld>
            <a:endParaRPr lang="en-US" dirty="0"/>
          </a:p>
        </p:txBody>
      </p:sp>
      <p:sp>
        <p:nvSpPr>
          <p:cNvPr id="8" name="TextBox 7"/>
          <p:cNvSpPr txBox="1"/>
          <p:nvPr/>
        </p:nvSpPr>
        <p:spPr>
          <a:xfrm>
            <a:off x="252" y="4843145"/>
            <a:ext cx="5790947" cy="306705"/>
          </a:xfrm>
          <a:prstGeom prst="rect">
            <a:avLst/>
          </a:prstGeom>
          <a:noFill/>
        </p:spPr>
        <p:txBody>
          <a:bodyPr wrap="square" rtlCol="0">
            <a:spAutoFit/>
          </a:bodyPr>
          <a:lstStyle/>
          <a:p>
            <a:r>
              <a:rPr lang="en-US" sz="1400" i="1" dirty="0">
                <a:solidFill>
                  <a:srgbClr val="002060"/>
                </a:solidFill>
              </a:rPr>
              <a:t>Image of  Fairmont Jaipur Hoteil in India (Balani, 2021).</a:t>
            </a:r>
          </a:p>
        </p:txBody>
      </p:sp>
      <p:sp>
        <p:nvSpPr>
          <p:cNvPr id="9" name="TextBox 8"/>
          <p:cNvSpPr txBox="1"/>
          <p:nvPr/>
        </p:nvSpPr>
        <p:spPr>
          <a:xfrm>
            <a:off x="321563" y="5395031"/>
            <a:ext cx="6242302" cy="646331"/>
          </a:xfrm>
          <a:prstGeom prst="rect">
            <a:avLst/>
          </a:prstGeom>
          <a:noFill/>
        </p:spPr>
        <p:txBody>
          <a:bodyPr wrap="square" rtlCol="0">
            <a:spAutoFit/>
          </a:bodyPr>
          <a:lstStyle/>
          <a:p>
            <a:r>
              <a:rPr lang="en-US" i="1" dirty="0">
                <a:solidFill>
                  <a:srgbClr val="002060"/>
                </a:solidFill>
              </a:rPr>
              <a:t>Recreational facilities </a:t>
            </a:r>
            <a:r>
              <a:rPr lang="en-US" i="1" dirty="0" err="1">
                <a:solidFill>
                  <a:srgbClr val="002060"/>
                </a:solidFill>
              </a:rPr>
              <a:t>e.g</a:t>
            </a:r>
            <a:r>
              <a:rPr lang="en-US" i="1" dirty="0">
                <a:solidFill>
                  <a:srgbClr val="002060"/>
                </a:solidFill>
              </a:rPr>
              <a:t> swimming pools and spas  help to meet guest expectations </a:t>
            </a:r>
          </a:p>
        </p:txBody>
      </p:sp>
      <p:pic>
        <p:nvPicPr>
          <p:cNvPr id="11" name="Picture 10"/>
          <p:cNvPicPr>
            <a:picLocks noChangeAspect="1"/>
          </p:cNvPicPr>
          <p:nvPr/>
        </p:nvPicPr>
        <p:blipFill>
          <a:blip r:embed="rId3"/>
          <a:stretch>
            <a:fillRect/>
          </a:stretch>
        </p:blipFill>
        <p:spPr>
          <a:xfrm>
            <a:off x="6401052" y="56549"/>
            <a:ext cx="5790947" cy="4754880"/>
          </a:xfrm>
          <a:prstGeom prst="rect">
            <a:avLst/>
          </a:prstGeom>
        </p:spPr>
      </p:pic>
      <p:sp>
        <p:nvSpPr>
          <p:cNvPr id="12" name="TextBox 11"/>
          <p:cNvSpPr txBox="1"/>
          <p:nvPr/>
        </p:nvSpPr>
        <p:spPr>
          <a:xfrm>
            <a:off x="6238240" y="4843145"/>
            <a:ext cx="5953125" cy="306705"/>
          </a:xfrm>
          <a:prstGeom prst="rect">
            <a:avLst/>
          </a:prstGeom>
          <a:noFill/>
        </p:spPr>
        <p:txBody>
          <a:bodyPr wrap="square" rtlCol="0">
            <a:spAutoFit/>
          </a:bodyPr>
          <a:lstStyle/>
          <a:p>
            <a:r>
              <a:rPr lang="en-US" sz="1400" dirty="0"/>
              <a:t>Image of organic food to support sustainable farming by Grumet, (2021)</a:t>
            </a:r>
          </a:p>
        </p:txBody>
      </p:sp>
      <p:sp>
        <p:nvSpPr>
          <p:cNvPr id="13" name="TextBox 12"/>
          <p:cNvSpPr txBox="1"/>
          <p:nvPr/>
        </p:nvSpPr>
        <p:spPr>
          <a:xfrm>
            <a:off x="6401053" y="5215057"/>
            <a:ext cx="5790947" cy="369332"/>
          </a:xfrm>
          <a:prstGeom prst="rect">
            <a:avLst/>
          </a:prstGeom>
          <a:noFill/>
        </p:spPr>
        <p:txBody>
          <a:bodyPr wrap="square" rtlCol="0">
            <a:spAutoFit/>
          </a:bodyPr>
          <a:lstStyle/>
          <a:p>
            <a:r>
              <a:rPr lang="en-US" i="1" dirty="0">
                <a:solidFill>
                  <a:srgbClr val="002060"/>
                </a:solidFill>
              </a:rPr>
              <a:t>Sustainable practices attract eco-conscious customers</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232230"/>
            <a:ext cx="10905066" cy="943428"/>
          </a:xfrm>
        </p:spPr>
        <p:txBody>
          <a:bodyPr/>
          <a:lstStyle/>
          <a:p>
            <a:pPr algn="ctr"/>
            <a:r>
              <a:rPr lang="en-US" dirty="0"/>
              <a:t>Conclusion</a:t>
            </a:r>
          </a:p>
        </p:txBody>
      </p:sp>
      <p:sp>
        <p:nvSpPr>
          <p:cNvPr id="3" name="Content Placeholder 2"/>
          <p:cNvSpPr>
            <a:spLocks noGrp="1"/>
          </p:cNvSpPr>
          <p:nvPr>
            <p:ph idx="1"/>
          </p:nvPr>
        </p:nvSpPr>
        <p:spPr>
          <a:xfrm>
            <a:off x="677334" y="1596571"/>
            <a:ext cx="11238894" cy="5029199"/>
          </a:xfrm>
        </p:spPr>
        <p:txBody>
          <a:bodyPr/>
          <a:lstStyle/>
          <a:p>
            <a:r>
              <a:rPr lang="en-US" dirty="0"/>
              <a:t>Fairmont's brand values and culture include community involvement, sustainability, inclusivity, heritage preservation, and a commitment to the highest standards of cuisine and wellness. </a:t>
            </a:r>
          </a:p>
          <a:p>
            <a:r>
              <a:rPr lang="en-US" dirty="0"/>
              <a:t>These principles serve as the foundation for their dedication to providing unmatched hospitality.</a:t>
            </a:r>
          </a:p>
          <a:p>
            <a:r>
              <a:rPr lang="en-US" dirty="0"/>
              <a:t>Fairmont Hotels highly values providing guests with excellent service, hospitality, and amenities. </a:t>
            </a:r>
          </a:p>
          <a:p>
            <a:r>
              <a:rPr lang="en-US" dirty="0"/>
              <a:t>These components are interwoven into the very fabric of the Fairmont experience, not just a component of their business plan. </a:t>
            </a:r>
          </a:p>
          <a:p>
            <a:r>
              <a:rPr lang="en-US" dirty="0"/>
              <a:t>Fairmont Hotels is hailed as the world's standard for luxury and distinction in the hospitality industry by continually going above and beyond what guests expect.</a:t>
            </a:r>
          </a:p>
        </p:txBody>
      </p:sp>
      <p:sp>
        <p:nvSpPr>
          <p:cNvPr id="4" name="Date Placeholder 3"/>
          <p:cNvSpPr>
            <a:spLocks noGrp="1"/>
          </p:cNvSpPr>
          <p:nvPr>
            <p:ph type="dt" sz="half" idx="10"/>
          </p:nvPr>
        </p:nvSpPr>
        <p:spPr/>
        <p:txBody>
          <a:bodyPr/>
          <a:lstStyle/>
          <a:p>
            <a:fld id="{8CDC3AB7-50C4-436C-8FA4-5C62788D4E03}" type="datetime1">
              <a:rPr lang="en-GB" smtClean="0"/>
              <a:t>22/10/2023</a:t>
            </a:fld>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smtClean="0"/>
              <a:t>16</a:t>
            </a:fld>
            <a:endParaRPr lang="en-US"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7179" y="166914"/>
            <a:ext cx="10517641" cy="642711"/>
          </a:xfrm>
        </p:spPr>
        <p:txBody>
          <a:bodyPr>
            <a:normAutofit/>
          </a:bodyPr>
          <a:lstStyle/>
          <a:p>
            <a:pPr algn="ctr"/>
            <a:r>
              <a:rPr lang="en-US" dirty="0"/>
              <a:t>References Lists</a:t>
            </a:r>
          </a:p>
        </p:txBody>
      </p:sp>
      <p:sp>
        <p:nvSpPr>
          <p:cNvPr id="3" name="Content Placeholder 2"/>
          <p:cNvSpPr>
            <a:spLocks noGrp="1"/>
          </p:cNvSpPr>
          <p:nvPr>
            <p:ph idx="1"/>
          </p:nvPr>
        </p:nvSpPr>
        <p:spPr>
          <a:xfrm>
            <a:off x="246743" y="809624"/>
            <a:ext cx="11829143" cy="5919561"/>
          </a:xfrm>
        </p:spPr>
        <p:txBody>
          <a:bodyPr>
            <a:normAutofit fontScale="72500" lnSpcReduction="20000"/>
          </a:bodyPr>
          <a:lstStyle/>
          <a:p>
            <a:r>
              <a:rPr lang="en-US" dirty="0"/>
              <a:t>Accor Hotels, (26, July, 2018) 2018 Interim Financial Report: </a:t>
            </a:r>
            <a:r>
              <a:rPr lang="en-US" u="sng" dirty="0">
                <a:solidFill>
                  <a:schemeClr val="accent1"/>
                </a:solidFill>
              </a:rPr>
              <a:t>https://www.google.com/url?sa=i&amp;url=https%3A%2F%2Fgroup.accor.com%2F-%2Fmedia%2FCorporate%2FInvestors%2FDocuments-financiers%2F2018%2F07-26-H1%2FAccorHotels_Interim-Financial-report_30062018_def.pdf%3Fla%3Den&amp;psig=AOvVaw3aCzsBC6Ellm9lyFYuBjqc&amp;ust=1697878734529000&amp;source=images&amp;cd=vfe&amp;opi=89978449&amp;ved=0CBMQjhxqFwoTCNi2lumuhIIDFQAAAAAdAAAAABAM </a:t>
            </a:r>
          </a:p>
          <a:p>
            <a:r>
              <a:rPr lang="en-US" u="sng" dirty="0">
                <a:solidFill>
                  <a:schemeClr val="tx1"/>
                </a:solidFill>
              </a:rPr>
              <a:t>Balani, J. (2021) 'Rajiv Kapoor,' The Best Address</a:t>
            </a:r>
            <a:r>
              <a:rPr lang="en-US" u="sng" dirty="0">
                <a:solidFill>
                  <a:schemeClr val="accent1"/>
                </a:solidFill>
              </a:rPr>
              <a:t>. https://www.thebestaddress.co/rajiv-kapoor/.</a:t>
            </a:r>
          </a:p>
          <a:p>
            <a:r>
              <a:rPr lang="en-US" dirty="0" err="1"/>
              <a:t>Borzillo</a:t>
            </a:r>
            <a:r>
              <a:rPr lang="en-US" dirty="0"/>
              <a:t>, S. and </a:t>
            </a:r>
            <a:r>
              <a:rPr lang="en-US" dirty="0" err="1"/>
              <a:t>Alshahrani</a:t>
            </a:r>
            <a:r>
              <a:rPr lang="en-US" dirty="0"/>
              <a:t>, S. (2023) A shared corporate vision: staff and senior management collaborate for market dominance at a large Saudi hotel. </a:t>
            </a:r>
            <a:r>
              <a:rPr lang="en-US" i="1" dirty="0"/>
              <a:t>Journal of Business Strategy</a:t>
            </a:r>
            <a:r>
              <a:rPr lang="en-US" dirty="0"/>
              <a:t>. https://www.emerald.com/insight/content/doi/10.1108/JBS-07-2023-0148/full/html  </a:t>
            </a:r>
          </a:p>
          <a:p>
            <a:r>
              <a:rPr lang="en-US" dirty="0" err="1"/>
              <a:t>Breier</a:t>
            </a:r>
            <a:r>
              <a:rPr lang="en-US" dirty="0"/>
              <a:t>, M., </a:t>
            </a:r>
            <a:r>
              <a:rPr lang="en-US" dirty="0" err="1"/>
              <a:t>Kallmuenzer</a:t>
            </a:r>
            <a:r>
              <a:rPr lang="en-US" dirty="0"/>
              <a:t>, A., </a:t>
            </a:r>
            <a:r>
              <a:rPr lang="en-US" dirty="0" err="1"/>
              <a:t>Clauss</a:t>
            </a:r>
            <a:r>
              <a:rPr lang="en-US" dirty="0"/>
              <a:t>, T., Gast, J., Kraus, S. and Tiberius, V. (2021). The role of business model innovation in the hospitality industry during the COVID-19 crisis. </a:t>
            </a:r>
            <a:r>
              <a:rPr lang="en-US" i="1" dirty="0"/>
              <a:t>International Journal of Hospitality </a:t>
            </a:r>
            <a:r>
              <a:rPr lang="en-US" dirty="0"/>
              <a:t>Management, 92, p.102723. </a:t>
            </a:r>
            <a:r>
              <a:rPr lang="en-US" dirty="0">
                <a:hlinkClick r:id="rId2"/>
              </a:rPr>
              <a:t>https://www.sciencedirect.com/science/article/pii/S0278431920302759</a:t>
            </a:r>
            <a:r>
              <a:rPr lang="en-US" dirty="0"/>
              <a:t>  </a:t>
            </a:r>
          </a:p>
          <a:p>
            <a:r>
              <a:rPr lang="en-US" dirty="0"/>
              <a:t>Chika, I.M., Service Quality and Operational Performance of Hotels in Port Harcourt, Nigeria. </a:t>
            </a:r>
            <a:r>
              <a:rPr lang="en-US" i="1" dirty="0" err="1"/>
              <a:t>JournalNX</a:t>
            </a:r>
            <a:r>
              <a:rPr lang="en-US" dirty="0"/>
              <a:t>, 5(11), p.353796. </a:t>
            </a:r>
            <a:r>
              <a:rPr lang="en-US" dirty="0">
                <a:hlinkClick r:id="rId3"/>
              </a:rPr>
              <a:t>https://www.neliti.com/publications/353796/service-quality-and-operational-performance-of-hotels-in-port-harcourt-nigeria</a:t>
            </a:r>
            <a:r>
              <a:rPr lang="en-US" dirty="0"/>
              <a:t>  </a:t>
            </a:r>
          </a:p>
          <a:p>
            <a:r>
              <a:rPr lang="en-US" dirty="0"/>
              <a:t>Grumet, A. (2021) ‘SUSTAINABLE FOOD’, Green Change. </a:t>
            </a:r>
            <a:r>
              <a:rPr lang="en-US" dirty="0">
                <a:solidFill>
                  <a:schemeClr val="accent1"/>
                </a:solidFill>
              </a:rPr>
              <a:t>https://greenchange.net/actions/food/.</a:t>
            </a:r>
          </a:p>
          <a:p>
            <a:r>
              <a:rPr lang="en-US" dirty="0" err="1"/>
              <a:t>Heppell</a:t>
            </a:r>
            <a:r>
              <a:rPr lang="en-US" dirty="0"/>
              <a:t>. M. (2015), </a:t>
            </a:r>
            <a:r>
              <a:rPr lang="en-US" i="1" dirty="0"/>
              <a:t>Five Star Service: How to deliver Exceptional Customer Service.</a:t>
            </a:r>
            <a:r>
              <a:rPr lang="en-US" dirty="0"/>
              <a:t> Pearson, London</a:t>
            </a:r>
          </a:p>
          <a:p>
            <a:r>
              <a:rPr lang="en-US" dirty="0" err="1"/>
              <a:t>Jelassi</a:t>
            </a:r>
            <a:r>
              <a:rPr lang="en-US" dirty="0"/>
              <a:t>, T., Martínez-López, F.J., </a:t>
            </a:r>
            <a:r>
              <a:rPr lang="en-US" dirty="0" err="1"/>
              <a:t>Jelassi</a:t>
            </a:r>
            <a:r>
              <a:rPr lang="en-US" dirty="0"/>
              <a:t>, T. and Martínez-López, F.J. (2020) ‘AccorHotels’ digital transformation: a strategic response to hospitality disruptor Airbnb. Strategies for e-Business’, </a:t>
            </a:r>
            <a:r>
              <a:rPr lang="en-US" i="1" dirty="0"/>
              <a:t>Concepts and Cases on Value Creation and Digital Business Transformation</a:t>
            </a:r>
            <a:r>
              <a:rPr lang="en-US" dirty="0"/>
              <a:t>, pp.665-689. </a:t>
            </a:r>
            <a:r>
              <a:rPr lang="en-US" dirty="0">
                <a:hlinkClick r:id="rId4"/>
              </a:rPr>
              <a:t>https://link.springer.com/chapter/10.1007/978-3-030-48950-2_25</a:t>
            </a:r>
            <a:r>
              <a:rPr lang="en-US" dirty="0"/>
              <a:t> .</a:t>
            </a:r>
          </a:p>
          <a:p>
            <a:r>
              <a:rPr lang="en-US" dirty="0"/>
              <a:t>McKenna, G. (2010) </a:t>
            </a:r>
            <a:r>
              <a:rPr lang="en-US" i="1" dirty="0"/>
              <a:t>Fairmont Pacific RIM Hotel, Vancouver.</a:t>
            </a:r>
            <a:r>
              <a:rPr lang="en-US" dirty="0"/>
              <a:t> Flickr. </a:t>
            </a:r>
            <a:r>
              <a:rPr lang="en-US" dirty="0">
                <a:solidFill>
                  <a:schemeClr val="accent1"/>
                </a:solidFill>
              </a:rPr>
              <a:t>https://www.flickr.com/photos/gord99/4448439575/. </a:t>
            </a:r>
          </a:p>
          <a:p>
            <a:r>
              <a:rPr lang="en-US" dirty="0" err="1"/>
              <a:t>Minwoo</a:t>
            </a:r>
            <a:r>
              <a:rPr lang="en-US" dirty="0"/>
              <a:t> L, </a:t>
            </a:r>
            <a:r>
              <a:rPr lang="en-US" dirty="0" err="1"/>
              <a:t>Seonieong</a:t>
            </a:r>
            <a:r>
              <a:rPr lang="en-US" dirty="0"/>
              <a:t>. L. Yoon, K. (2019) </a:t>
            </a:r>
            <a:r>
              <a:rPr lang="en-US" i="1" dirty="0"/>
              <a:t>Multisensory experience for enhancing hotel guest experiences: Empirical evidence form big data analytics</a:t>
            </a:r>
          </a:p>
          <a:p>
            <a:r>
              <a:rPr lang="en-US" dirty="0"/>
              <a:t>Panchapakesan, P. </a:t>
            </a:r>
            <a:r>
              <a:rPr lang="en-US" dirty="0" err="1"/>
              <a:t>Jiseon</a:t>
            </a:r>
            <a:r>
              <a:rPr lang="en-US" dirty="0"/>
              <a:t>. A (2020), </a:t>
            </a:r>
            <a:r>
              <a:rPr lang="en-US" i="1" dirty="0"/>
              <a:t>Guest satisfaction &amp; dissatisfaction in luxury hotels: An application on big data</a:t>
            </a:r>
          </a:p>
          <a:p>
            <a:r>
              <a:rPr lang="en-US" dirty="0"/>
              <a:t>Purple Taste</a:t>
            </a:r>
            <a:r>
              <a:rPr lang="en-US" i="1" dirty="0"/>
              <a:t> (2015) Szechuan Court &amp; Kitchen 四川阁 @ Fairmont Singapore. </a:t>
            </a:r>
            <a:r>
              <a:rPr lang="en-US" i="1" dirty="0">
                <a:solidFill>
                  <a:schemeClr val="accent1"/>
                </a:solidFill>
              </a:rPr>
              <a:t>https://purple-eats.bl5ogspot.com/2015/12/szechuan-court-kitchen-fairmont.html.</a:t>
            </a:r>
            <a:endParaRPr lang="en-US" i="1" dirty="0"/>
          </a:p>
          <a:p>
            <a:r>
              <a:rPr lang="en-US" dirty="0" err="1"/>
              <a:t>Soloman</a:t>
            </a:r>
            <a:r>
              <a:rPr lang="en-US" dirty="0"/>
              <a:t>, M (2018) </a:t>
            </a:r>
            <a:r>
              <a:rPr lang="en-US" i="1" dirty="0"/>
              <a:t>The heart of hospitality: a great hotel and restaurant leaders share their secrets. </a:t>
            </a:r>
            <a:r>
              <a:rPr lang="en-US" dirty="0" err="1"/>
              <a:t>SelectBooks</a:t>
            </a:r>
            <a:endParaRPr lang="en-US" dirty="0"/>
          </a:p>
          <a:p>
            <a:r>
              <a:rPr lang="en-US" dirty="0"/>
              <a:t>Tsao, W.C (2018) </a:t>
            </a:r>
            <a:r>
              <a:rPr lang="en-US" i="1" dirty="0"/>
              <a:t>Star Power: the effect of start rating on service recovery in the hotel industry</a:t>
            </a:r>
          </a:p>
          <a:p>
            <a:r>
              <a:rPr lang="en-US" dirty="0"/>
              <a:t>Wood, R.C (2015) </a:t>
            </a:r>
            <a:r>
              <a:rPr lang="en-US" i="1" dirty="0"/>
              <a:t>Hospitality Management: a brief introduction.</a:t>
            </a:r>
            <a:r>
              <a:rPr lang="en-US" dirty="0"/>
              <a:t> Sage, London</a:t>
            </a:r>
          </a:p>
          <a:p>
            <a:endParaRPr lang="en-US" dirty="0"/>
          </a:p>
          <a:p>
            <a:endParaRPr lang="en-US" dirty="0"/>
          </a:p>
        </p:txBody>
      </p:sp>
      <p:sp>
        <p:nvSpPr>
          <p:cNvPr id="4" name="Date Placeholder 3"/>
          <p:cNvSpPr>
            <a:spLocks noGrp="1"/>
          </p:cNvSpPr>
          <p:nvPr>
            <p:ph type="dt" sz="half" idx="10"/>
          </p:nvPr>
        </p:nvSpPr>
        <p:spPr/>
        <p:txBody>
          <a:bodyPr/>
          <a:lstStyle/>
          <a:p>
            <a:fld id="{43F4B4B9-95AA-43F7-A6F4-91DAE505E320}" type="datetime1">
              <a:rPr lang="en-GB" smtClean="0"/>
              <a:t>22/10/2023</a:t>
            </a:fld>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smtClean="0"/>
              <a:t>17</a:t>
            </a:fld>
            <a:endParaRPr lang="en-US" dirty="0"/>
          </a:p>
        </p:txBody>
      </p:sp>
    </p:spTree>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0</TotalTime>
  <Words>4049</Words>
  <Application>Microsoft Office PowerPoint</Application>
  <PresentationFormat>Widescreen</PresentationFormat>
  <Paragraphs>191</Paragraphs>
  <Slides>17</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Calibri</vt:lpstr>
      <vt:lpstr>Trebuchet MS</vt:lpstr>
      <vt:lpstr>Wingdings 3</vt:lpstr>
      <vt:lpstr>Facet</vt:lpstr>
      <vt:lpstr>   THE ROLE AND IMPORTANCE OF QUALITY SERVICE IN THE HOSPITALITY INDUSTRY  Student Name: Mihaela Robutu     Course: Hospitality and Guest Service Management (BMIH4003) Professor: Charlotte Joyner University of Wales Trinity Saint David Date: 22.10.2023    </vt:lpstr>
      <vt:lpstr>Table of Contents</vt:lpstr>
      <vt:lpstr>Introduction: Background and History</vt:lpstr>
      <vt:lpstr>Record organic growth (gross, in thousands of rooms)</vt:lpstr>
      <vt:lpstr>Consumers</vt:lpstr>
      <vt:lpstr>Demand by type of accommodation (in billions of overnight stays) if Fairmont Hotel</vt:lpstr>
      <vt:lpstr>Fairmont Hotel’s exceptional services</vt:lpstr>
      <vt:lpstr>Nature and Scope of Guest Services and Facilities in General</vt:lpstr>
      <vt:lpstr>Scope of Guest Services and Facilities in General (Cont’d)</vt:lpstr>
      <vt:lpstr>The Importance of Quality Guest Service</vt:lpstr>
      <vt:lpstr>Concept of Hospitality in the Context of Fairmont</vt:lpstr>
      <vt:lpstr>Fairmont's Brand Values and Culture</vt:lpstr>
      <vt:lpstr>Importance of Hospitality</vt:lpstr>
      <vt:lpstr>How Hotels Meet/Exceed Guest Expectations</vt:lpstr>
      <vt:lpstr>PowerPoint Presentation</vt:lpstr>
      <vt:lpstr>Conclusion</vt:lpstr>
      <vt:lpstr>References Lists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2023-10-20T21:03:56Z</dcterms:created>
  <dcterms:modified xsi:type="dcterms:W3CDTF">2023-10-22T21:24:57Z</dcterms:modified>
</cp:coreProperties>
</file>