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71" r:id="rId5"/>
    <p:sldId id="272" r:id="rId6"/>
    <p:sldId id="258" r:id="rId7"/>
    <p:sldId id="259" r:id="rId8"/>
    <p:sldId id="273" r:id="rId9"/>
    <p:sldId id="260" r:id="rId10"/>
    <p:sldId id="261" r:id="rId11"/>
    <p:sldId id="262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825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951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0051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9797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088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9901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0440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4328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692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180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354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FC7D9-8DB9-47D9-9A0D-0760351545B2}" type="datetimeFigureOut">
              <a:rPr lang="en-GB" smtClean="0"/>
              <a:t>04/11/2019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667EA-A8C6-446D-AF40-E10DAE1FBA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493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0545" y="188641"/>
            <a:ext cx="7772400" cy="115852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Conducting a Literature Review Dissertation</a:t>
            </a:r>
            <a:endParaRPr lang="en-GB" dirty="0"/>
          </a:p>
        </p:txBody>
      </p:sp>
      <p:pic>
        <p:nvPicPr>
          <p:cNvPr id="1026" name="Picture 2" descr="http://library.lincoln.ac.nz/Global/Library/ST-Test/purpose-wheel-colo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268760"/>
            <a:ext cx="5437624" cy="5316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clipartbest.com/cliparts/Rcd/KpR/RcdKpRzMi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1484784"/>
            <a:ext cx="357308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data:image/jpeg;base64,/9j/4AAQSkZJRgABAQAAAQABAAD/2wCEAAkGBxQTEhUSExQWExUXGRkXGBgYGBUaGhwaHRwWFxoYGhYeHSggGRslHBgeIjEhJSotLy4uFx8zODMsNygtLisBCgoKDg0OGhAQGywmICQ1Ny0sNCwsLCwsLC4sLCwsLCwsLCwsLCwsLCwsLCwsLCwsLCwsLC0sLCwsLCwsLCwsLP/AABEIAJgA0gMBIgACEQEDEQH/xAAcAAEAAQUBAQAAAAAAAAAAAAAABgEDBAUHCAL/xABJEAACAQMCAwYCBQkDCQkAAAABAgMABBESIQUGMQcTQVFhcSKRFDJCgaEjM1JicoKSsdGiweEXJFNUc5Oy0vAIFSU0RGOzwvH/xAAaAQEAAwEBAQAAAAAAAAAAAAAAAgMEAQUG/8QALhEAAgIBAQgBAwIHAAAAAAAAAAECEQMSBAUTITFBUWEiFDJxQvEGFYGRweHw/9oADAMBAAIRAxEAPwDuNKUoBSlKAUpSgFKUoBSlU1UBWqZqCc79p1vYu0KKbi4A3RSAqk9BI/h54GTXJ+L9qHEpzkTC3H6MKgfNmyTUXJLqTjjlLoek6rXlq1564jGdS3kp31YfS4O+cEEdD5CujcndsoZhFxBFiJ2E6Z0E/rp1T3yR7UU0zssUonX6VbjmVgGUhgRkEEEEeBB8a+6kVlaUpQClKUApSlAKUpQClKUApSlAKUpQClKUApSlAKUpQFuWQKCSQAASSdgAPEnwFcV5+7UZUuWjsLiOSF4dOoLnRJqcF0bozaQMdRuKvdu3Mzh47CJyFKGScD7QJxGhPlsxI9Vrj7pn/Dwquc6dF+LFqWplXbqWJJJyWJyST1JPUkmt/wAL5OvJwGWLu1O4aVtGfZdz8wKlHZry/bPEt22ZZgxUhsaY2Hko6nBByc9R0rohrHky6XRthByXhHEeM8o3VspkdFeNd2eNtQUfrAgEe4zWiFeiXQMCpAIIwQfEHbFedzEULIwwUZkI8ipII/CpY56lYa0uia9nfaFJw5u6l1S2jEZXJLRdBqTP2MdU+8evofh99HNGssTrJG4BVlOQRXkIN1H31v8AlTnC64e3+bsDGTqeF8lG8yP0Gx4itEJ9mZcuHvE9UUrm/B+2OxkUd93ls/irKXX3EijBHyO3Spjy/wAyW16HNrKJghAYgNgE7jqB5VdZmarqbelKUOClKUApSlAKUpQClKUApSlAKUpQClKUAqhNa3inH7a3YJcXEUBYal7x1TIBwcFiAfYVyjtJ7UFlRrWwbIbaScZGQfsxHY7+LeR28xxuiUYuTpED7QOOLd3886kGPUEjbzVBpBzncE5I96j1T7kTgqfRWu/o63UhcqseV+FFOk6Q22snJweo0gYq1f8ADbO5aOW3t5okyHmbS0cPdruwA6sx6fB+NZZSV8zfjTpJf97Np2RRMIZ3P1GkGnIPVVwxz4jcD3U1OpZlUFmYKAMksQAB5knoPU1GOBcahiV42IjjBBg0o5Voiin4SoOTq1ZHXpWxh4bFcYuJYlLyxd2RliDESXCEZxncZI8ayz5yt8kaIxcVp7m4DAjIOQehB2+dc75/5Xi/LXMchjlCd40Y0kHfTrx1Xpud+lSPjUb2sYlgkIAaNO6f40wzKg0JkMHGdgGxtjFYn0abv5GlKSBl0Fz1KjJCKgACICWO+onUcnpSL0fJPkSjj4r01/o0/D+XrGMJbmFryZlDu4IyoP2mJYBB5AbnHjWk575YS0ZJIS3dSZGljkqwGcA9SpGeu4xUsunSyiaWGFdIZe8VRglcgEjG2oZ2ztUR57vbuR4/pEBt4xkxLkNkn7TMpI14OMeFWY8mqS5/3fP+iIZ8KxfHv66URgV2/wD7PdqRa3Mu+HmCj10IuSPPdsfca5ny3ybNfRM1tJC8qZ1wMzI4H2WUnIcN57YOxrv/AGd8BNlYQ27DEgBaTx+NiWbfx3OPYCtmOLXMwZ8ilyRJKUpVpmFKUoBSlKAUpSgFKUoBSlKAUpSgFKUoCEdrHKjX9p+SGZ4SZIx+lsQ0f7w6eoFedZLaQIJDG6oWKaiMDUMkqAcZIA3wNvHFewDXGO3LlqdnS9jBkhRNDqo/NfEWL6R1Vs7nfBA8KhONotxZKddiH8j3t73VxDbIrxhWbLEgpIyEAJ+kTp6Y6+NTPguhraExYKBFG2diBgg+RBByPSuZcA4/PaFzCVAcfEGXUCR9VhuNxn/9q5wjmW4gkaQOHEjF3RgNLE+IxjQfb02NYJ45zck6rt592ens+XhSurOk2XB0RyyBlzn4QzaN+uI86R8qzrXhksYCwTaU6BHQSBfRGyGC+hJxUe5e56hmkEcqdwzEBWLBkLHwJwNOfXb2qVcejkNtMIsiTu30aeurHh6nG1VVOLqRflyY8i+KLUfBcusk0sk7qdSg6VRW/SWNQBkeZJq7Nb1gckd/9HYXHeZEjCPvRh+70pjOd/ratzvUR7ROZZRObaGQoiKO8KbMXOSV1dQAMdPOu8NzlTZGOXg9C/z7xlI4zbIytK5GoA5CKCG+LHicdKjvMPN813EsTpHGqkMSmo6iOnX6o9N/eo/67knck5yfc+NS7kHkSbiLh947ZWAkl6atxqSPzbH2ugz4mr47PBtcua6GbNmbblNkm7CeX5Hne+OViQNEvhrY41e4Ube5PlXcQKxOF8Pjt4khhUJGg0qo6Af18c+tZlbkqVHmylqdilKV0iKUpQClKUApSlAKUpQClKoTQFaVamuFX6zBfcgV9lqA+qV8hqqDQFa+XTOx3BqpNNVAcw5r7HbeYtJaN9Fc/YxmIn0XqmfTb0rlfGeROIWpPeWrMoye8iIkTA8SQcr+8BXozmDmOC0TXM+Cfqou7ufJV8ffoPEiuNcy8yz3rkyMUiGQkKk6QPN/9I3vsMbDxNGWUI9Q9peJdTmhbIz4ex3/AK12rgEF1DDEpIuE0KcOdEibbrqxhx74Pqag0kYI0kZB8K3XDeaLiL4XAnTw1HTIPTUAQ4/aGfU1klNSVIng3hCUvnyJdcvcuNKIsOdi7OHZR5ogUhm/aOPfoeW808vyLdXHcxO0aaWd2IwNSg5eRyBljnx3P3VN5Od9vht3zj7TxAf2ST+FRi/uHnmM8hAJCqEXOgBSSCc/Xb4j8RHjTHLTdlu07ZiUbjK2fPKfBOG6le+u2IyMxRw3QT0Dz939XzxgevjXoLg1zbvEv0V43iAwvdlSoxtgadq89F6+rW4aJ+8hkeGQ/ajOM+WodG9iDV0dpXRo876xyfyR6ToTXGOG9pd8gAcQ3GPEqY2P7RXK59lHtWXJ2p3ZG1tAh8zJI39nSv8AOr1nh5LFmg+51zNM1D+zTjNzd28s1yUJ750QImlQqhRtudXxahn0NffM3HrhLmO2txGuYzK7yKz7Z0BVQMu5O+rO3lvU3JJWXRTk6RLc0zXMLvjHEXlaL6UsDhNUXdwxmOTwYuJNTAgkAhWGxB88am7E8loJVubqTGDPE8py4RvyqDSAY3BU40EZxjoar48C36eZ2QOD03qoNcc4PzNawSwy2jTmMtiWOOK6dHRlb4sFCupXKtlcE7joamMPaRamRIzFdoHdYw728iICx0rlj0BNWRlasrlHS6JnSqVWpERSlKAtyzBRliFHmSAPma113zDax413MKZOBmRBvjOOtaTtXRTwm71DPwbejZGD9xrAseV7HobO1ONvzEXt+jU4wbTZxs1/EVhv7qWWQJcQxYihBw8Y+FHkkA3BZiwGrqAm2KjMli8VtHJBPPEzzCCRhLI2qKSbuyMMxCkDBDLg9fOt7O4sJZ4+5YRu/e2ywwsUbKopiUIMIQ675x+cz4VppL1V4daZOptcDMoBLZRxLKdA3yoViRjwrBJzU3+TfBY3BX4MyXhAW6jgMtwYGjkeJO/n/JyKY9bBtWo5VlIDEgEHzNSXhHOdz3fdfQri7licxPJGI1jbG4bUzDDFSpI82NRe649C15E6FpY4oZCzwo8o1SmPQp0A4OIyd/MVNuz+xlSCWWZTG9xM04jJBKIVREBx0bSgJHhmp4XP9RVnUK+JquaONcUnh7u14fc28upSJO+tRgAgkHLkEEbb7VpbiHmIxMzS6QFJKq1mHI6kBkj2O22CPeuqN1qjjO3z/CrnzMzR51guTKBKSzM4DEsxZt992OSfGrlYPBPzEY9MfLNZcsgUFj0Aya8yd6meXP7mfVUdwBknHvivmeUIrOeigk/0/wCvOtVFBqHeznUSMgH6qD0HTPrXElVs9Ddm68u35HGDSS6t9jOXiUR27xPmP51lA1rIriN/hH3ArgH2yN/ur5eLuvjj6DdkzsR44/RPjt5U+N1TX5PY2j+F5LC82z5FOutf4NoQPv8A7vGmgVjSyjVEw6MSv8QyPxA+dZdGqqz5VqjZ8t8sz3veGJ4olR+7y+piW0o5OkYGMOPGpLb9lEp/OX3+7hUf8Ravrsrkwtwv/vA/OKLH8jU9teOWzu8SzxNJGMsgdSyjGTkZ2Ar0o4YqEXR6GKENK5EY4d2biNO7/wC8L4oCSFWRUALEsxwo8STWu49ylDYNBeRSXDv30cDmSVpMxykoQcjbDEH3Fbm25/SSSMxwSPayTC2S51RhTITp2iJ16dW2cetZfNPEbGWC7guZCqQ933xCvmNm0yRMhC/E31SNOfI+IqTVqjRF6WmR7if/AJm0UHfVKSPHR3Tg/dqKfhWsg5gt4heEyKQJ3CoCCzsUj+FE6sS+Rjz9M1uG5Xs0nt0uDc3slzrWOVpSoVUQzacRumzBT4HJAzWwg41ZxWCXqWgUK3cxxKkfeaxK0AjU+HxA+PTNZ1s/lml7VztI3fJ1m0NjawuNLpDGrjbZgoBHzrB5xkjubG9jjcO8Kk4U5KTRYmQEeepRWr4xzxLHBOfoxguoFWYwTMrB4SyqWjkjJDEZwfI1h8C43DLxBZY8rHfxmKaNgQyXUSg6WXwYw5Geh0DfetJlOg8CvhPbwzruJI0cH9pQ399Z9RTs2ciz+jt9a1lltuufhjdu73/2ZX/rYSupHBSlKAh/ayf/AAm7/Y/+wrW8U46tpC9yyPIqYJEYBOCeu5Ax61u+0uAvwu8UDUe5Yge2/wDdUI5kcvwqY7Za3DHy+qrGtODnGSIS6oksPGuIOMxcPC5wQZrmMeuSqaj0rU84X/0H6NcRWkH06Z8zBFVmaNELz6ZCATsANW3UVk8r2d26wyy3x0hYyIYY41jK6R8LswZ3yMZORWBxeynuuNCP6SYo4LcurQqA6iVguli+oam0/WUA4xWdxdk0zf8AGeZ4bayW6tow5uNAgRVVO8kk+oDjH3+1WIrLiFuqTNNLeyHaS3X6NFEuc/VYrq0qcDOrNQ6dGslNsdUq8Ouor1AQCxtHVlYr4EoxY/Lp4dVsOKwzIHhkSRWAIKsDke3n6VGmCF8S5h4qs9tAYLSA3LOqFpJJdGhNZ16QPDpg1KOD291FHKbqdLhzlk0xCIKAv1RuSwyM5O9ajnqfRJw6XONF7GpPksqyRHPlu43qRcTkPcy6cau7fGfPS2PxpTOnnfgv5iP9kVcvoGkjkCEAIqlyf1mCJGP13P4A10Llfs7t7rh9nOssluzQpr7vQVZsbkqykBs9SOtW+0awhsre0sLcaQ0jTyZALPoGNbudy2tl/hx0GKy8HTJzZkeHTJzZAOLj8jL+yx+W9YVyAUiBzpLRg+oyNj71tnQEEEZByCPQ7GtTf2sKaRh9RIKqjHOx66ScYrNBJ0bN17w4GPLhUW3kVKvJmcVC90+fBSR7j6uPI5qzLNpi1t+juPXyxWHc3JZgZSAAcrEvxEnqC3t5VlQ27SsHkGlFOVQ9SfAt/SuON1fRc/2PY3bn/lOzZZZX85dI9Wvb8FyHh7NFBED8eVCesmCY19NT6Vz4Z32rNhkDKGHQgEffWRYMRcWp8RdW3/zRj+8/OuuXPZlYPIZNMy6iWKLNIqZJyfhB2HoKvjjeWN2fLxx8WNnOOAXZS04loYo4j1BhsQe7dcg+B2qRcyWENtw+Oa3QRvZFJoyoGcZRZQx+1rUnOetfHF+XoIb24s4Y+6hnskyFz9YvPGzZOctjTuc+FYdzbXc0KWcsaBMoJpg4KtGjK2EjxqDNpAwRgZPWvWxYrxpGiPw5Gby1w4PxW5J2t7eUXMUWMDvZ4owHwNsKAcerVXm4knjf6P0S3PTYsFOfwxWfY2ZS7kuAwCyRxoUA8ULYbOcH4SB+7Vy64dG7XRZnxdRrFIuRjAVkDL+tg9fQVJ7NLsT1ojdvLJZ8S4ZZuTJBrMlvIxyVSSF4mgyeoV2yN+jAeQq8kvdWbk5K2fFTJIuxxGZFfVt4L3ur51ueLcMWYW3xaWtpI5I2xk/BjIJ9QKzYoEXvSsYHfNql2yHbAUlh03Arn0shxEaDtLmWeZUgIldbS9aTT8X5NoCEBxncy6SvqlXObOWZJjacRsQe/UwvLGDp70ALhsEga1G2euNvAVteG2tva6u4ijg1YLaQFJx0z6f4193HMsEYJeeJR6umN/vp9M13GszOV37vil9DsBMkN2q56FgYpNv2o8/vCprXL+Eccgl4xavBNHL3kM8L6XB+rpmXYeOzfcxrqFZ5KnRJMUpSuHTS85j/ADC7/wBhL/wNUBtSs1kiF1XvLdU3I21R6ckZ++uqXEIdGRhlWBUjzBGCPlUU/wAmfC/9Tj+cn/NVuLLw75dSMo2aThV6kEUcTTRkoiqTqUZwAM4zt0r6sbm2imnuFmUvP3evVIpGEDBVXf4R8R2qQL2e8MH/AKG3/gBqp7PuGf6jb/wCpvOn+k5o9mjm4nZiYXLSRCVUMervF+oTnSRnBGfOtUJ+ELKJx9ESRW1alZU3ByCdJAJz5ippDyJw1TkWNt98SN+BBFZdvypYodSWVqh6ZWCEH5hajxY+Dun2Qi959sMfHcQuAQcbPgjGCFwdwfH0qz/lKsD1uVPusv8Ay1023sIkzojRM9dKKM++BV7ux5D5VzjehpIP2M3evhMIyDoMkf3K7Y/s4rm/M/F/pd5LcDdM93Fvkd2hIBHhhm1NkdQRXSO1TjncWv0aM6ZbnKDGxWPbvHB8NiF92FckVQAABgDYDyxXn7VkpaTPtM6WkM2BmtVw8agZj9aQk+y9FHp/jW2I6g752xWsFrCWxHIYz+qxx/CdjWRK00bdybbi2PM8uSDl+O3s++BxAR5wNeWDHxJBI69cf1rYVjcPtDGrAtryxbPTqB4dPCsmk3crPKzyjLJKUej8l6wXNxagdTdW2P8AfR16Orz9yrbiS/s0Ofzyvscfm1eUfigr0CK27N9hq2b7CBc62dz9Ot54bZrhBBLG2lkXBLxMMlv2TWudeJNnu+HAY/0txGP5CunClbY5ZxVJlzimc1XgHGHIybGAfaOqaRh6hdKgn94VeXkjiLY7ziKIPERWy5I/adjg/dXRKAU4033GlEC/ybsxBk4letjqFdIwf4FB/GrjdltowxJLdyb5+K5lP99TqlRcm+52iHRdmPDRjVAZMDGXklbPv8W9Z1ryJw2MYWxtvdokc/NgTUjpUTpr7HgdtC5kht4YnOxZIo1Y+7KATWwpSgFKUoBSlKAUpSgFKUoBSlKAjXO/LAvrfQDolQ64X/RfHRvND0I/pXEJY3jkeGVDHLGcOh8PIg/aU+DDrXpMio9zZyhb3yr3uUkTISVMB1z4dMMv6pyKpy4lNeyrLiU17OC3+e7bG/TOOunPxfhmsOSWLRj4SMYxt+AG+alXMHK91ZZaZe8iG/fxg6MDxdN2jPzG3WtHDGh+NQhz9oBf5isE8bj91mzdm9pbuhPG8alq8lbbOhdXXAzVyq1RjgEnAA3JO23ic1Dqzw27lfklPZdad5xENgEQRM+/UM57tSPuDj767UKgfZDwVorZ7mQYa4YMoPURKNMefIndvZh41PcV6mKOmCR6OKOmKRWlKVYWClKUApVCaaqArSvnVVc0BWlfOqq6qArSqZpQFaUpQClKUApSlAKUpQCqEUpQFNNRzinIdhOSz26Kx6tHmNvPqmKUoc6mpPZXZZ2a4A8u+c/zzWVw3s1sImDmNpiNx3rs656g6CdOfupSuaUNCJgq42GwqtKV06KUpQClKUBQ1Gp+CXEinNxoYjG2phudydxnI+RAxSlALPglyq6GuTgE4I1ZI0nTnJOMMc+tX24PO2zXB0+moE+XQ7YG23XGTSlABwmfSFNw2zBid84BkyoOdgVZR+561f4Nw2WIgPMZAF3zqyWOCTuemcn97HQClKA2/wB9KUo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32" name="Picture 8" descr="http://www.saintjohnvianney.org/wp-content/uploads/2013/09/language-arts-clipar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082" y="4509120"/>
            <a:ext cx="2505075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43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Literature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Descriptive</a:t>
            </a:r>
          </a:p>
          <a:p>
            <a:endParaRPr lang="en-GB" dirty="0" smtClean="0"/>
          </a:p>
          <a:p>
            <a:r>
              <a:rPr lang="en-GB" dirty="0" smtClean="0"/>
              <a:t>Systematic Review</a:t>
            </a:r>
          </a:p>
          <a:p>
            <a:endParaRPr lang="en-GB" dirty="0"/>
          </a:p>
          <a:p>
            <a:r>
              <a:rPr lang="en-GB" dirty="0" smtClean="0"/>
              <a:t>Meta Analysis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918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Descriptive Literature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shows your readers that you have an in-depth grasp of your subject; and that you understand where your own research fits into and adds to an existing body of agreed knowledge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It reports on and surveys current evidence</a:t>
            </a:r>
          </a:p>
          <a:p>
            <a:r>
              <a:rPr lang="en-GB" dirty="0" smtClean="0"/>
              <a:t>It provides a theoretic overview of the topic </a:t>
            </a:r>
          </a:p>
          <a:p>
            <a:r>
              <a:rPr lang="en-GB" dirty="0" smtClean="0"/>
              <a:t>It critically analyses current information</a:t>
            </a:r>
          </a:p>
          <a:p>
            <a:r>
              <a:rPr lang="en-GB" dirty="0" smtClean="0"/>
              <a:t>Presents current literature in an organised manner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356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Purpose of a literature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</p:spPr>
        <p:txBody>
          <a:bodyPr>
            <a:normAutofit fontScale="32500" lnSpcReduction="20000"/>
          </a:bodyPr>
          <a:lstStyle/>
          <a:p>
            <a:pPr marL="514350" indent="-514350" fontAlgn="base">
              <a:buFont typeface="+mj-lt"/>
              <a:buAutoNum type="arabicPeriod"/>
            </a:pPr>
            <a:r>
              <a:rPr lang="en-GB" sz="5800" dirty="0"/>
              <a:t>Identifies gaps in current knowledge.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>
                <a:solidFill>
                  <a:srgbClr val="0070C0"/>
                </a:solidFill>
              </a:rPr>
              <a:t>Avoids reinventing the wheel – i.e. it saves you wasting time researching something that’s already been done.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/>
              <a:t>Allows you to show that you are building on a foundation of existing knowledge and ideas – i.e. carrying on from where others have already reached.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>
                <a:solidFill>
                  <a:srgbClr val="0070C0"/>
                </a:solidFill>
              </a:rPr>
              <a:t>Identifies other people working in the same field. Knowing who’s already working in your area and getting in touch with them can be an invaluable source of knowledge and support.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/>
              <a:t>Demonstrates the depth of your knowledge about your research.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>
                <a:solidFill>
                  <a:srgbClr val="0070C0"/>
                </a:solidFill>
              </a:rPr>
              <a:t>Identifies the important works in your area and shows that you’ve read them.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/>
              <a:t>Provides an intellectual context for your own work, and enables you to position your project in relation to others in the field.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>
                <a:solidFill>
                  <a:srgbClr val="0070C0"/>
                </a:solidFill>
              </a:rPr>
              <a:t>Identifies opposing views.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/>
              <a:t>Puts your own work in perspective – are you doing something completely new, revisiting an old controversy in the light of new evidence, </a:t>
            </a:r>
            <a:r>
              <a:rPr lang="en-GB" sz="5800" dirty="0" err="1"/>
              <a:t>etc</a:t>
            </a:r>
            <a:r>
              <a:rPr lang="en-GB" sz="5800" dirty="0"/>
              <a:t>?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>
                <a:solidFill>
                  <a:srgbClr val="0070C0"/>
                </a:solidFill>
              </a:rPr>
              <a:t>Demonstrates your research skills – i.e. you not only know about work in your area, you also know how to access it.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/>
              <a:t>Identifies information and ideas that may be relevant to your project.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en-GB" sz="5800" dirty="0">
                <a:solidFill>
                  <a:srgbClr val="0070C0"/>
                </a:solidFill>
              </a:rPr>
              <a:t>Identifies methods that may be relevant to your project.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04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to Use a Literature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To provide background information supporting qualitative or quantitative research.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Is specific to the topic area and research question but does not create a position statement in its own right.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Research findings are generally compared to this type of literature review.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47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Systematic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Focuses </a:t>
            </a:r>
            <a:r>
              <a:rPr lang="en-GB" dirty="0"/>
              <a:t>on a </a:t>
            </a:r>
            <a:r>
              <a:rPr lang="en-GB" dirty="0" smtClean="0"/>
              <a:t>well defined research </a:t>
            </a:r>
            <a:r>
              <a:rPr lang="en-GB" dirty="0"/>
              <a:t>question </a:t>
            </a:r>
            <a:r>
              <a:rPr lang="en-GB" dirty="0" smtClean="0"/>
              <a:t>and tries </a:t>
            </a:r>
            <a:r>
              <a:rPr lang="en-GB" dirty="0"/>
              <a:t>to identify, appraise, select and synthesize all high quality research evidence relevant </a:t>
            </a:r>
            <a:r>
              <a:rPr lang="en-GB" dirty="0" smtClean="0"/>
              <a:t>to answer </a:t>
            </a:r>
            <a:r>
              <a:rPr lang="en-GB" dirty="0"/>
              <a:t>that </a:t>
            </a:r>
            <a:r>
              <a:rPr lang="en-GB" dirty="0" smtClean="0"/>
              <a:t>question.</a:t>
            </a:r>
          </a:p>
          <a:p>
            <a:endParaRPr lang="en-GB" dirty="0"/>
          </a:p>
          <a:p>
            <a:r>
              <a:rPr lang="en-GB" dirty="0"/>
              <a:t>A systematic review </a:t>
            </a:r>
            <a:r>
              <a:rPr lang="en-GB" dirty="0" smtClean="0"/>
              <a:t>must examine an exhaustive </a:t>
            </a:r>
            <a:r>
              <a:rPr lang="en-GB" dirty="0"/>
              <a:t>summary of current literature relevant to </a:t>
            </a:r>
            <a:r>
              <a:rPr lang="en-GB" dirty="0" smtClean="0"/>
              <a:t>the</a:t>
            </a:r>
            <a:r>
              <a:rPr lang="en-GB" dirty="0"/>
              <a:t> research question. </a:t>
            </a:r>
          </a:p>
        </p:txBody>
      </p:sp>
    </p:spTree>
    <p:extLst>
      <p:ext uri="{BB962C8B-B14F-4D97-AF65-F5344CB8AC3E}">
        <p14:creationId xmlns:p14="http://schemas.microsoft.com/office/powerpoint/2010/main" val="199684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Cochrane Collaboration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Very large group of specialists who systematically review randomises trials within health and medical research.</a:t>
            </a:r>
          </a:p>
          <a:p>
            <a:pPr marL="0" indent="0">
              <a:buNone/>
            </a:pPr>
            <a:endParaRPr lang="en-GB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Intervention reviews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Diagnostic test accuracy reviews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Methodological reviews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Qualitative review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Prognosis reviews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000" dirty="0" smtClean="0"/>
              <a:t>Overview of systematic reviews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87682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Equator network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achieve accurate, complete and transparent reporting of health related research.</a:t>
            </a:r>
          </a:p>
          <a:p>
            <a:endParaRPr lang="en-GB" dirty="0" smtClean="0"/>
          </a:p>
          <a:p>
            <a:r>
              <a:rPr lang="en-GB" dirty="0" smtClean="0"/>
              <a:t>Brings together researchers, medical journal editors, peer reviewers, research funding bodies </a:t>
            </a:r>
            <a:r>
              <a:rPr lang="en-GB" dirty="0" err="1" smtClean="0"/>
              <a:t>etc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8383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Conducting a Systematic Review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Develop the research question</a:t>
            </a:r>
          </a:p>
          <a:p>
            <a:r>
              <a:rPr lang="en-GB" dirty="0" smtClean="0"/>
              <a:t>Exhaustive review of literature</a:t>
            </a:r>
          </a:p>
          <a:p>
            <a:r>
              <a:rPr lang="en-GB" dirty="0" smtClean="0"/>
              <a:t>Hierarchical evaluation of literature</a:t>
            </a:r>
          </a:p>
          <a:p>
            <a:r>
              <a:rPr lang="en-GB" dirty="0" smtClean="0"/>
              <a:t>Compiling the information</a:t>
            </a:r>
          </a:p>
          <a:p>
            <a:r>
              <a:rPr lang="en-GB" dirty="0" smtClean="0"/>
              <a:t>Clarifying current evidence</a:t>
            </a:r>
          </a:p>
          <a:p>
            <a:r>
              <a:rPr lang="en-GB" smtClean="0"/>
              <a:t>Developing a position </a:t>
            </a:r>
            <a:r>
              <a:rPr lang="en-GB" dirty="0" smtClean="0"/>
              <a:t>statement.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575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Hierarchical Levels of Evidence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For example.</a:t>
            </a:r>
          </a:p>
          <a:p>
            <a:r>
              <a:rPr lang="en-GB" dirty="0" smtClean="0"/>
              <a:t>Evidence from other systematic reviews</a:t>
            </a:r>
          </a:p>
          <a:p>
            <a:r>
              <a:rPr lang="en-GB" dirty="0" smtClean="0"/>
              <a:t>Evidence fro well designed randomised studies</a:t>
            </a:r>
          </a:p>
          <a:p>
            <a:r>
              <a:rPr lang="en-GB" dirty="0" smtClean="0"/>
              <a:t>Evidence from a </a:t>
            </a:r>
            <a:r>
              <a:rPr lang="en-GB" dirty="0" err="1" smtClean="0"/>
              <a:t>pseudorandomised</a:t>
            </a:r>
            <a:r>
              <a:rPr lang="en-GB" dirty="0" smtClean="0"/>
              <a:t> trails</a:t>
            </a:r>
          </a:p>
          <a:p>
            <a:r>
              <a:rPr lang="en-GB" dirty="0" smtClean="0"/>
              <a:t>Evidence from comparative studies; non randomised, concurrent controls case-studies etc.</a:t>
            </a:r>
          </a:p>
          <a:p>
            <a:r>
              <a:rPr lang="en-GB" dirty="0" smtClean="0"/>
              <a:t>Evidence from historical comparative studies</a:t>
            </a:r>
          </a:p>
          <a:p>
            <a:r>
              <a:rPr lang="en-GB" dirty="0" smtClean="0"/>
              <a:t>Evidence from case series and cohort studies i.e. post-test or pre-test/post-test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18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Key facets of the Systematic Reviews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Need for a systematic review</a:t>
            </a:r>
          </a:p>
          <a:p>
            <a:r>
              <a:rPr lang="en-GB" dirty="0" smtClean="0"/>
              <a:t>Ask the right question</a:t>
            </a:r>
          </a:p>
          <a:p>
            <a:r>
              <a:rPr lang="en-GB" dirty="0" smtClean="0"/>
              <a:t>Team work</a:t>
            </a:r>
          </a:p>
          <a:p>
            <a:r>
              <a:rPr lang="en-GB" dirty="0" smtClean="0"/>
              <a:t>Literature searches – breadth v depth</a:t>
            </a:r>
          </a:p>
          <a:p>
            <a:r>
              <a:rPr lang="en-GB" dirty="0" smtClean="0"/>
              <a:t>Best available evidence</a:t>
            </a:r>
          </a:p>
          <a:p>
            <a:r>
              <a:rPr lang="en-GB" dirty="0" err="1" smtClean="0"/>
              <a:t>Currentness</a:t>
            </a:r>
            <a:r>
              <a:rPr lang="en-GB" dirty="0" smtClean="0"/>
              <a:t> of information</a:t>
            </a:r>
          </a:p>
          <a:p>
            <a:r>
              <a:rPr lang="en-GB" dirty="0" smtClean="0"/>
              <a:t>Developing an effective hierarchy</a:t>
            </a:r>
          </a:p>
          <a:p>
            <a:r>
              <a:rPr lang="en-GB" dirty="0" smtClean="0"/>
              <a:t>Clarity of outcomes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785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Searching the Literature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dirty="0" smtClean="0">
                <a:solidFill>
                  <a:srgbClr val="00B0F0"/>
                </a:solidFill>
              </a:rPr>
              <a:t>Be</a:t>
            </a:r>
          </a:p>
          <a:p>
            <a:pPr marL="0" indent="0">
              <a:buNone/>
            </a:pPr>
            <a:endParaRPr lang="en-GB" dirty="0"/>
          </a:p>
          <a:p>
            <a:pPr>
              <a:lnSpc>
                <a:spcPct val="200000"/>
              </a:lnSpc>
            </a:pPr>
            <a:r>
              <a:rPr lang="en-GB" dirty="0" smtClean="0"/>
              <a:t>Systematic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Rigorous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Transparent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Reproducible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</a:rPr>
              <a:t>Don’t be</a:t>
            </a:r>
          </a:p>
          <a:p>
            <a:pPr marL="0" indent="0">
              <a:buNone/>
            </a:pPr>
            <a:endParaRPr lang="en-GB" dirty="0"/>
          </a:p>
          <a:p>
            <a:pPr>
              <a:lnSpc>
                <a:spcPct val="200000"/>
              </a:lnSpc>
            </a:pPr>
            <a:r>
              <a:rPr lang="en-GB" dirty="0" smtClean="0"/>
              <a:t>Chaotic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Random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Muddled</a:t>
            </a:r>
          </a:p>
          <a:p>
            <a:pPr>
              <a:lnSpc>
                <a:spcPct val="200000"/>
              </a:lnSpc>
            </a:pPr>
            <a:r>
              <a:rPr lang="en-GB" dirty="0" smtClean="0"/>
              <a:t>Creative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0141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Finding the Evidence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Use a wide range of sources – not just journals</a:t>
            </a:r>
          </a:p>
          <a:p>
            <a:r>
              <a:rPr lang="en-GB" dirty="0" smtClean="0"/>
              <a:t>Minimise bias</a:t>
            </a:r>
          </a:p>
          <a:p>
            <a:r>
              <a:rPr lang="en-GB" dirty="0" smtClean="0"/>
              <a:t>Be aware positive outcome get published more often that negative outcomes.</a:t>
            </a:r>
          </a:p>
          <a:p>
            <a:r>
              <a:rPr lang="en-GB" dirty="0" smtClean="0"/>
              <a:t>Decide key words</a:t>
            </a:r>
          </a:p>
          <a:p>
            <a:endParaRPr lang="en-GB" dirty="0"/>
          </a:p>
          <a:p>
            <a:endParaRPr lang="en-GB" dirty="0" smtClean="0"/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Seek and yea shall receive!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22553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en-GB" sz="3200" dirty="0" smtClean="0"/>
              <a:t>Learn to use University data base search engines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 smtClean="0">
                <a:solidFill>
                  <a:srgbClr val="00B050"/>
                </a:solidFill>
              </a:rPr>
              <a:t>Use Boolean Operators</a:t>
            </a:r>
          </a:p>
          <a:p>
            <a:pPr marL="0" indent="0" algn="ctr">
              <a:buNone/>
            </a:pPr>
            <a:r>
              <a:rPr lang="en-GB" sz="2400" dirty="0" smtClean="0"/>
              <a:t>AND</a:t>
            </a:r>
          </a:p>
          <a:p>
            <a:pPr marL="0" indent="0" algn="ctr">
              <a:buNone/>
            </a:pPr>
            <a:r>
              <a:rPr lang="en-GB" sz="2400" dirty="0" smtClean="0"/>
              <a:t>OR</a:t>
            </a:r>
          </a:p>
          <a:p>
            <a:pPr marL="0" indent="0" algn="ctr">
              <a:buNone/>
            </a:pPr>
            <a:r>
              <a:rPr lang="en-GB" sz="2400" dirty="0" smtClean="0"/>
              <a:t>NOT</a:t>
            </a:r>
          </a:p>
          <a:p>
            <a:pPr marL="0" indent="0" algn="ctr">
              <a:buNone/>
            </a:pPr>
            <a:endParaRPr lang="en-GB" sz="2400" dirty="0" smtClean="0"/>
          </a:p>
          <a:p>
            <a:pPr marL="0" indent="0" algn="ctr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Fitness AND training	</a:t>
            </a:r>
            <a:r>
              <a:rPr lang="en-GB" sz="2400" dirty="0" smtClean="0"/>
              <a:t>	is not		</a:t>
            </a:r>
            <a:r>
              <a:rPr lang="en-GB" sz="2400" dirty="0" smtClean="0">
                <a:solidFill>
                  <a:srgbClr val="0070C0"/>
                </a:solidFill>
              </a:rPr>
              <a:t>Fitness Training </a:t>
            </a:r>
          </a:p>
          <a:p>
            <a:pPr marL="0" indent="0" algn="ctr">
              <a:buNone/>
            </a:pPr>
            <a:endParaRPr lang="en-GB" sz="24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sz="2400" dirty="0" smtClean="0"/>
              <a:t>and different from </a:t>
            </a:r>
            <a:r>
              <a:rPr lang="en-GB" sz="2400" dirty="0" smtClean="0">
                <a:solidFill>
                  <a:srgbClr val="00B050"/>
                </a:solidFill>
              </a:rPr>
              <a:t>“fitness training”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To combine terms and narrow or broaden searches.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>
                <a:solidFill>
                  <a:srgbClr val="0070C0"/>
                </a:solidFill>
              </a:rPr>
              <a:t>Truncate search terms</a:t>
            </a:r>
          </a:p>
          <a:p>
            <a:pPr marL="0" indent="0">
              <a:buNone/>
            </a:pPr>
            <a:r>
              <a:rPr lang="en-GB" sz="2400" dirty="0" smtClean="0"/>
              <a:t>	Teach* = Teach; teacher, teaching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Wildcard operator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sz="2400" dirty="0"/>
              <a:t>	</a:t>
            </a:r>
            <a:r>
              <a:rPr lang="en-GB" sz="2400" dirty="0" err="1" smtClean="0"/>
              <a:t>behavio?r</a:t>
            </a:r>
            <a:r>
              <a:rPr lang="en-GB" sz="2400" dirty="0" smtClean="0"/>
              <a:t>=behaviour or </a:t>
            </a:r>
            <a:r>
              <a:rPr lang="en-GB" sz="2400" dirty="0" err="1" smtClean="0"/>
              <a:t>behavior</a:t>
            </a: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24742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Searching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Web</a:t>
            </a:r>
          </a:p>
          <a:p>
            <a:r>
              <a:rPr lang="en-GB" dirty="0" smtClean="0"/>
              <a:t>Hand searching </a:t>
            </a:r>
          </a:p>
          <a:p>
            <a:r>
              <a:rPr lang="en-GB" dirty="0" smtClean="0"/>
              <a:t>Scan reference lists</a:t>
            </a:r>
          </a:p>
          <a:p>
            <a:r>
              <a:rPr lang="en-GB" dirty="0" smtClean="0"/>
              <a:t>Personal communication</a:t>
            </a:r>
          </a:p>
          <a:p>
            <a:r>
              <a:rPr lang="en-GB" dirty="0" smtClean="0"/>
              <a:t>Specialist data bases.</a:t>
            </a:r>
          </a:p>
          <a:p>
            <a:r>
              <a:rPr lang="en-GB" dirty="0" smtClean="0"/>
              <a:t>Conference proceedings</a:t>
            </a:r>
          </a:p>
          <a:p>
            <a:r>
              <a:rPr lang="en-GB" dirty="0" smtClean="0"/>
              <a:t>Dissertations</a:t>
            </a:r>
          </a:p>
          <a:p>
            <a:r>
              <a:rPr lang="en-GB" dirty="0" smtClean="0"/>
              <a:t>Abstracts</a:t>
            </a:r>
          </a:p>
          <a:p>
            <a:r>
              <a:rPr lang="en-GB" dirty="0" smtClean="0"/>
              <a:t>Unpublished studies</a:t>
            </a:r>
          </a:p>
          <a:p>
            <a:r>
              <a:rPr lang="en-GB" dirty="0" smtClean="0"/>
              <a:t>Newspapers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263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Provenance of research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Author credibility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Type of information provided i.e. supported by evidence or discussion conjecture?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Research objectivity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Value of research (impact factor?)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9777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Source identification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Identify how many ‘articles’ are recovered from each source.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Include these within the hierarchical classification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98352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Summarising your research studies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Produce a table that includes the key information and outcome and hierarchical position for each study used.</a:t>
            </a:r>
          </a:p>
          <a:p>
            <a:endParaRPr lang="en-GB" dirty="0"/>
          </a:p>
          <a:p>
            <a:r>
              <a:rPr lang="en-GB" dirty="0" smtClean="0"/>
              <a:t>Rationalise why studies are rejected.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06257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332656"/>
            <a:ext cx="7772400" cy="1470025"/>
          </a:xfrm>
        </p:spPr>
        <p:txBody>
          <a:bodyPr/>
          <a:lstStyle/>
          <a:p>
            <a:r>
              <a:rPr lang="en-GB" dirty="0" smtClean="0"/>
              <a:t>Writing  a Systemic Review</a:t>
            </a:r>
            <a:endParaRPr lang="en-GB" dirty="0"/>
          </a:p>
        </p:txBody>
      </p:sp>
      <p:pic>
        <p:nvPicPr>
          <p:cNvPr id="1026" name="Picture 2" descr="https://passionofwhitecoat.files.wordpress.com/2015/07/hierarchy_evide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44966"/>
            <a:ext cx="6912768" cy="470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0531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 / heads of the Article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 smtClean="0"/>
              <a:t>Title page &amp; Summary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Introduction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Methods for systematic review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Results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Discussion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Conclusions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Acknowledgements</a:t>
            </a:r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Conflicts of Interests Statement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22512229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Title page &amp; 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Title</a:t>
            </a:r>
          </a:p>
          <a:p>
            <a:pPr marL="0" indent="0">
              <a:buNone/>
            </a:pPr>
            <a:r>
              <a:rPr lang="en-GB" dirty="0" smtClean="0"/>
              <a:t>Author</a:t>
            </a:r>
          </a:p>
          <a:p>
            <a:pPr marL="0" indent="0">
              <a:buNone/>
            </a:pPr>
            <a:r>
              <a:rPr lang="en-GB" dirty="0" smtClean="0"/>
              <a:t>Summary</a:t>
            </a:r>
          </a:p>
          <a:p>
            <a:r>
              <a:rPr lang="en-GB" sz="2400" dirty="0" smtClean="0"/>
              <a:t>Overview of the review including a statement, or more from each section. </a:t>
            </a:r>
          </a:p>
          <a:p>
            <a:r>
              <a:rPr lang="en-GB" sz="2400" dirty="0" smtClean="0"/>
              <a:t>Strong emphasis on findings or conclusions</a:t>
            </a:r>
          </a:p>
          <a:p>
            <a:pPr marL="0" indent="0">
              <a:buNone/>
            </a:pPr>
            <a:r>
              <a:rPr lang="en-GB" sz="2400" dirty="0" smtClean="0"/>
              <a:t> </a:t>
            </a:r>
          </a:p>
          <a:p>
            <a:pPr marL="0" indent="0">
              <a:buNone/>
            </a:pPr>
            <a:r>
              <a:rPr lang="en-GB" sz="2400" dirty="0" smtClean="0"/>
              <a:t>Keywords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00275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Put your research into context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Consider it a standard literature review</a:t>
            </a:r>
          </a:p>
          <a:p>
            <a:r>
              <a:rPr lang="en-GB" dirty="0" smtClean="0"/>
              <a:t>Include any theoretical understanding required to understand the article.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State the scale and scope of the review.</a:t>
            </a:r>
          </a:p>
          <a:p>
            <a:r>
              <a:rPr lang="en-GB" dirty="0" smtClean="0"/>
              <a:t>Develop the specific research question.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68816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en-GB" dirty="0" smtClean="0"/>
              <a:t>Strategies and procedures for searches</a:t>
            </a:r>
          </a:p>
          <a:p>
            <a:r>
              <a:rPr lang="en-GB" dirty="0" smtClean="0"/>
              <a:t>Inclusion / exclusion criteria</a:t>
            </a:r>
          </a:p>
          <a:p>
            <a:r>
              <a:rPr lang="en-GB" dirty="0" smtClean="0"/>
              <a:t>Data Analyses</a:t>
            </a:r>
          </a:p>
          <a:p>
            <a:r>
              <a:rPr lang="en-GB" dirty="0" smtClean="0"/>
              <a:t>Summary of studies found</a:t>
            </a:r>
          </a:p>
          <a:p>
            <a:r>
              <a:rPr lang="en-GB" dirty="0" smtClean="0"/>
              <a:t>Categorisation of studies – including </a:t>
            </a:r>
            <a:r>
              <a:rPr lang="en-GB" dirty="0" err="1" smtClean="0"/>
              <a:t>heirarchy</a:t>
            </a:r>
            <a:r>
              <a:rPr lang="en-GB" dirty="0" smtClean="0"/>
              <a:t> structure.</a:t>
            </a:r>
          </a:p>
          <a:p>
            <a:r>
              <a:rPr lang="en-GB" dirty="0" smtClean="0"/>
              <a:t>Coding of findings into defined categories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63242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Results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Summary of studies meeting the inclusion criteria.</a:t>
            </a:r>
          </a:p>
          <a:p>
            <a:r>
              <a:rPr lang="en-GB" dirty="0" smtClean="0"/>
              <a:t>Table summarising finding of key studies </a:t>
            </a:r>
            <a:r>
              <a:rPr lang="en-GB" i="1" dirty="0" smtClean="0"/>
              <a:t>(each of these should directly be considered in the discussion).</a:t>
            </a:r>
          </a:p>
          <a:p>
            <a:r>
              <a:rPr lang="en-GB" dirty="0" smtClean="0"/>
              <a:t>Descriptive overview of the studies fulfilling inclusion criteria.</a:t>
            </a:r>
          </a:p>
          <a:p>
            <a:r>
              <a:rPr lang="en-GB" dirty="0" smtClean="0"/>
              <a:t>Further description of categorisation of studies.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0263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Discussion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Evaluation and interpretation of the information collected leading to main finding/s.</a:t>
            </a:r>
          </a:p>
          <a:p>
            <a:r>
              <a:rPr lang="en-GB" dirty="0" smtClean="0"/>
              <a:t>Implications of the findings</a:t>
            </a:r>
          </a:p>
          <a:p>
            <a:r>
              <a:rPr lang="en-GB" dirty="0" smtClean="0"/>
              <a:t>Methodological challenges</a:t>
            </a:r>
          </a:p>
          <a:p>
            <a:r>
              <a:rPr lang="en-GB" dirty="0" smtClean="0"/>
              <a:t>Limitations of the review</a:t>
            </a:r>
          </a:p>
          <a:p>
            <a:r>
              <a:rPr lang="en-GB" dirty="0" smtClean="0"/>
              <a:t>Compelling questions and directions for future studies.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6778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Main findings and implications</a:t>
            </a:r>
          </a:p>
          <a:p>
            <a:r>
              <a:rPr lang="en-GB" dirty="0" smtClean="0"/>
              <a:t>Main questions for further research / evaluations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38156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Acknowledgements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Key contributors, other than you, to the research.</a:t>
            </a:r>
          </a:p>
          <a:p>
            <a:pPr marL="0" indent="0">
              <a:buNone/>
            </a:pPr>
            <a:r>
              <a:rPr lang="en-GB" dirty="0" smtClean="0"/>
              <a:t>Anyone you would like to thank i.e. reader, helpers collecting research etc.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89277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Conflicts of interest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conflict of interest was declared.</a:t>
            </a:r>
          </a:p>
        </p:txBody>
      </p:sp>
    </p:spTree>
    <p:extLst>
      <p:ext uri="{BB962C8B-B14F-4D97-AF65-F5344CB8AC3E}">
        <p14:creationId xmlns:p14="http://schemas.microsoft.com/office/powerpoint/2010/main" val="9205320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Cite them Right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914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978</Words>
  <Application>Microsoft Office PowerPoint</Application>
  <PresentationFormat>On-screen Show (4:3)</PresentationFormat>
  <Paragraphs>193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 Theme</vt:lpstr>
      <vt:lpstr>Conducting a Literature Review Dissertation</vt:lpstr>
      <vt:lpstr>Types of Literature</vt:lpstr>
      <vt:lpstr>Descriptive Literature Review</vt:lpstr>
      <vt:lpstr>Purpose of a literature Review</vt:lpstr>
      <vt:lpstr>When to Use a Literature Review</vt:lpstr>
      <vt:lpstr>Systematic Review</vt:lpstr>
      <vt:lpstr>Cochrane Collaboration</vt:lpstr>
      <vt:lpstr>Equator network</vt:lpstr>
      <vt:lpstr>Conducting a Systematic Review</vt:lpstr>
      <vt:lpstr>Hierarchical Levels of Evidence</vt:lpstr>
      <vt:lpstr>Key facets of the Systematic Reviews</vt:lpstr>
      <vt:lpstr>Searching the Literature</vt:lpstr>
      <vt:lpstr>Finding the Evidence</vt:lpstr>
      <vt:lpstr>Learn to use University data base search engines</vt:lpstr>
      <vt:lpstr>Searching</vt:lpstr>
      <vt:lpstr>Provenance of research</vt:lpstr>
      <vt:lpstr>Source identification</vt:lpstr>
      <vt:lpstr>Summarising your research studies</vt:lpstr>
      <vt:lpstr>Writing  a Systemic Review</vt:lpstr>
      <vt:lpstr>Structure / heads of the Article</vt:lpstr>
      <vt:lpstr>Title page &amp; Summary</vt:lpstr>
      <vt:lpstr>Introduction</vt:lpstr>
      <vt:lpstr>Methods</vt:lpstr>
      <vt:lpstr>Results</vt:lpstr>
      <vt:lpstr>Discussion</vt:lpstr>
      <vt:lpstr>Conclusions</vt:lpstr>
      <vt:lpstr>Acknowledgements</vt:lpstr>
      <vt:lpstr>Conflicts of interest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Literature Review in Health and Physical Activity</dc:title>
  <dc:creator>Administrator</dc:creator>
  <cp:lastModifiedBy>Connaughton, Declan</cp:lastModifiedBy>
  <cp:revision>12</cp:revision>
  <dcterms:created xsi:type="dcterms:W3CDTF">2015-09-29T19:06:55Z</dcterms:created>
  <dcterms:modified xsi:type="dcterms:W3CDTF">2019-11-04T11:26:04Z</dcterms:modified>
</cp:coreProperties>
</file>