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77" r:id="rId2"/>
    <p:sldId id="257" r:id="rId3"/>
    <p:sldId id="262" r:id="rId4"/>
    <p:sldId id="264" r:id="rId5"/>
    <p:sldId id="301" r:id="rId6"/>
    <p:sldId id="397" r:id="rId7"/>
    <p:sldId id="398" r:id="rId8"/>
    <p:sldId id="303" r:id="rId9"/>
    <p:sldId id="305" r:id="rId10"/>
    <p:sldId id="312" r:id="rId11"/>
    <p:sldId id="313" r:id="rId12"/>
    <p:sldId id="298" r:id="rId13"/>
    <p:sldId id="394" r:id="rId14"/>
    <p:sldId id="296" r:id="rId15"/>
    <p:sldId id="395" r:id="rId16"/>
    <p:sldId id="309" r:id="rId17"/>
    <p:sldId id="308" r:id="rId18"/>
    <p:sldId id="310" r:id="rId19"/>
    <p:sldId id="306" r:id="rId20"/>
    <p:sldId id="307" r:id="rId21"/>
    <p:sldId id="396" r:id="rId22"/>
    <p:sldId id="399" r:id="rId23"/>
    <p:sldId id="278" r:id="rId24"/>
    <p:sldId id="266" r:id="rId2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40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50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032943C7-FF06-73C1-DB05-773DA65E552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58108E76-96B9-4E86-E5BC-F9AF83AB7AB6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01523DE3-350D-99DB-BB9E-F922723DADB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29D8489-E601-FE12-AA62-34F83B51B32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71FAFB61-68EA-414C-AB2F-D3B51ACB3B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4BE2651B-C707-0E88-B82C-61A0D6AF5AA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A3C918C-77A9-9E96-4A3E-C302E44D047F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905B1CCD-408E-1CBF-6274-8FA6E919AE1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73F11E92-58C5-3D5D-7EC9-F602626774E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5F62471-1E98-48A5-3A9F-5836F959F7DE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3F606FF5-F306-C06A-9566-362454EC3A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E3D568C-23C7-4709-B009-01955CFE0C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8636A-FC24-5BCF-A6AE-38746F372C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5AC937-E257-48D7-ACA4-268AF2904613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726AEF-922E-3505-F919-66C0AE423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FD9A7-385D-ED1E-52A7-BD741E5F0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91855-9208-4622-9BFE-8EEBCD48D4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4207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0A84F-C1F3-8F1F-66FD-87F4FED2B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8C3E8-4215-49FA-908B-5633052B5ECD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E9F3B4-6DCE-CC57-B452-D803A359D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64DA2-0BF9-C3B3-9E34-C86B2A1B1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47F68F-42CC-4886-B789-BA965CFB53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1674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8DC07-566A-9BE9-83CB-12958C4D0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5ECB5-28C9-4EF5-864D-EFD388CC3830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4B28C82-C555-9514-E97F-5222C62898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5901C-7692-4CE3-B76A-BE133CB08F2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296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56DCAE9-5CB0-4B30-93BE-61E484ACD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BFC4A-ADC1-442D-A411-AB4CF0316AE2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0C02FF-6CDB-91F2-EA0C-A0F4C1DA72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35D51-8538-4375-BDFD-6848FFB392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2250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FF678E4-4352-63A1-441B-A548399B8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CEAE3-EBDE-49A1-B3CA-8E04748796D9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645560B-9D1C-E9C1-CCD5-E0041C91EF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FA50B0-79CA-4DC3-A1FD-0FC776A2F7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6034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9154A1D-49C8-7450-4E2F-6DDF6D313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D43F3-AC5D-4D1D-9133-C10F53A5BDF5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2735DC8-6DF6-05D8-64F3-2496FB54192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E5429-75CF-4C8D-B570-CFE83C0E9D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7604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C67AF18-9F49-EDD9-64D2-7F8B77CB7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618C1-6BE7-4566-A9A0-92F39011ABA8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4330711A-B343-ABCF-C164-54FB788772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C634D-16A4-4CA5-9093-0668BC1F3F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2787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08E8029-98CF-5C69-2544-C9E628DDD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2F082-767A-43BA-AB55-41659F3968C1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57C110-311B-DB49-3F98-298381DB3D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46D2C-F775-4BE6-A289-9C0C408CB6B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1495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9FF0666-D0DD-B583-86B5-BE7286664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D9911-8258-4CE0-B067-C259E6029F5B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73592-1606-C71D-4263-9A4FFB0576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B1145-A76E-4475-80EE-1F7E9E5C4C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6310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A449D-3C00-4A0C-1E83-97DF831F3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0CAD8-7471-4B93-BD4D-D7AE286C5871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9BE122B-BD75-FE74-02E3-20F6D238F8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9F060-FD42-4BFB-AC06-C45586E368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0195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B3920F-B70E-39DE-BA35-DCD45BEFBE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EE74E-0CC1-4025-B783-B6445B23E284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19E07B0-E16C-4353-EE2E-924B66B1FE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31BD5-7D49-4752-93D2-E705427FDB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1882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CA8837D-650F-2123-B6F5-1411F9E7384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840D368-CCF7-565A-0E2E-2F0CAE14F44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CBE34-3F83-BC09-9E19-1BF1E17F56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E27915-1D53-4052-BDBD-7ED2D4F97990}" type="datetime1">
              <a:rPr lang="en-GB" altLang="en-US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BBC0D8-D018-DBB4-6580-2B9DC2AD7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C7871F0C-7483-4703-B5CE-55787C525C4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7" r:id="rId1"/>
    <p:sldLayoutId id="2147483948" r:id="rId2"/>
    <p:sldLayoutId id="2147483938" r:id="rId3"/>
    <p:sldLayoutId id="2147483939" r:id="rId4"/>
    <p:sldLayoutId id="2147483940" r:id="rId5"/>
    <p:sldLayoutId id="2147483941" r:id="rId6"/>
    <p:sldLayoutId id="2147483942" r:id="rId7"/>
    <p:sldLayoutId id="2147483943" r:id="rId8"/>
    <p:sldLayoutId id="2147483944" r:id="rId9"/>
    <p:sldLayoutId id="2147483945" r:id="rId10"/>
    <p:sldLayoutId id="2147483946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iws9XCyTEk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iws9XCyTEk?feature=oembed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874-018-0611-x" TargetMode="External"/><Relationship Id="rId2" Type="http://schemas.openxmlformats.org/officeDocument/2006/relationships/hyperlink" Target="https://doi.org/10.1007/s10901-023-10077-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7326/M18-08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ubtitle 4">
            <a:extLst>
              <a:ext uri="{FF2B5EF4-FFF2-40B4-BE49-F238E27FC236}">
                <a16:creationId xmlns:a16="http://schemas.microsoft.com/office/drawing/2014/main" id="{9E1C7957-58CF-625C-A195-85ABA9D0D9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7839" y="1196752"/>
            <a:ext cx="8128322" cy="4679950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</a:rPr>
              <a:t>Introduction to Independent Research Skills (BMHP5019_LON)</a:t>
            </a:r>
          </a:p>
          <a:p>
            <a:pPr eaLnBrk="1" hangingPunct="1"/>
            <a:endParaRPr lang="en-GB" altLang="en-US" sz="3600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sz="3600" b="1" dirty="0">
                <a:solidFill>
                  <a:schemeClr val="bg1"/>
                </a:solidFill>
              </a:rPr>
              <a:t> </a:t>
            </a:r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2: Types of Research; </a:t>
            </a: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Scoping review and other Literature Review methods</a:t>
            </a:r>
          </a:p>
          <a:p>
            <a:pPr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r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endParaRPr lang="en-GB" altLang="en-US" sz="1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974B15C-1964-64A2-615B-5411A0C28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287338"/>
            <a:ext cx="8491537" cy="1081087"/>
          </a:xfrm>
        </p:spPr>
        <p:txBody>
          <a:bodyPr/>
          <a:lstStyle/>
          <a:p>
            <a:r>
              <a:rPr lang="en-GB" altLang="en-US" sz="4000"/>
              <a:t>Lesson Objectives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869A7B40-9FE7-69A0-2948-6E61821D8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72816"/>
            <a:ext cx="7886700" cy="3716337"/>
          </a:xfrm>
        </p:spPr>
        <p:txBody>
          <a:bodyPr/>
          <a:lstStyle/>
          <a:p>
            <a:r>
              <a:rPr lang="en-GB" altLang="en-US" sz="2800" dirty="0"/>
              <a:t>Types of Research Methods</a:t>
            </a:r>
          </a:p>
          <a:p>
            <a:r>
              <a:rPr lang="en-GB" altLang="en-US" sz="2800" dirty="0"/>
              <a:t>Types of Literature Reviews</a:t>
            </a:r>
          </a:p>
          <a:p>
            <a:r>
              <a:rPr lang="en-GB" altLang="en-US" sz="2800" dirty="0"/>
              <a:t>Introduction to the Scoping Review, its purpose and objectives.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5E41B39-6021-33ED-0BCD-07815083D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68325"/>
            <a:ext cx="8229600" cy="1060450"/>
          </a:xfrm>
        </p:spPr>
        <p:txBody>
          <a:bodyPr/>
          <a:lstStyle/>
          <a:p>
            <a:r>
              <a:rPr lang="en-GB" altLang="en-US" dirty="0"/>
              <a:t>Module Aim 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D7030-C035-9D84-8CF4-80C04B376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2481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 </a:t>
            </a:r>
          </a:p>
          <a:p>
            <a:pPr marL="0" indent="0">
              <a:buNone/>
              <a:defRPr/>
            </a:pPr>
            <a:r>
              <a:rPr lang="en-GB" dirty="0"/>
              <a:t>To develop skills of independent enquiry, research and analysis by undertaking a sustained research project in order to investigate a topic related to the health, care or digital professions.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4D313DC-AAC4-3894-4B9B-63E68B7F9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1475"/>
          </a:xfrm>
        </p:spPr>
        <p:txBody>
          <a:bodyPr/>
          <a:lstStyle/>
          <a:p>
            <a:r>
              <a:rPr lang="en-GB" altLang="en-US" dirty="0"/>
              <a:t>Module Learning Outcomes 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88B71-3D9B-9689-6883-255C7E9B4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01788"/>
            <a:ext cx="7886700" cy="3654425"/>
          </a:xfrm>
        </p:spPr>
        <p:txBody>
          <a:bodyPr>
            <a:no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/>
              <a:t>Upon the successful completion of this module, the student should be able to demonstrate the ability to: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/>
              <a:t> </a:t>
            </a:r>
          </a:p>
          <a:p>
            <a:pPr marL="457200" indent="-457200">
              <a:buFont typeface="+mj-lt"/>
              <a:buAutoNum type="arabicParenR"/>
              <a:defRPr/>
            </a:pPr>
            <a:r>
              <a:rPr lang="en-GB" sz="2400" dirty="0"/>
              <a:t>Use academic research and examination of literature to independently examine an area of study related to the health, care or digital professions</a:t>
            </a:r>
          </a:p>
          <a:p>
            <a:pPr marL="457200" indent="-457200">
              <a:buFont typeface="+mj-lt"/>
              <a:buAutoNum type="arabicParenR"/>
              <a:defRPr/>
            </a:pPr>
            <a:endParaRPr lang="en-GB" sz="2400" dirty="0"/>
          </a:p>
          <a:p>
            <a:pPr marL="457200" indent="-457200">
              <a:buFont typeface="+mj-lt"/>
              <a:buAutoNum type="arabicParenR"/>
              <a:defRPr/>
            </a:pPr>
            <a:r>
              <a:rPr lang="en-GB" sz="2400" dirty="0"/>
              <a:t>Evaluate, justify and present research outcomes.</a:t>
            </a:r>
          </a:p>
          <a:p>
            <a:pPr>
              <a:defRPr/>
            </a:pPr>
            <a:endParaRPr lang="en-GB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962BF232-B160-E088-FBCD-CBE2D505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20713"/>
            <a:ext cx="8229600" cy="768350"/>
          </a:xfrm>
        </p:spPr>
        <p:txBody>
          <a:bodyPr/>
          <a:lstStyle/>
          <a:p>
            <a:r>
              <a:rPr lang="en-GB" altLang="en-US" sz="4000" dirty="0"/>
              <a:t>Main Types of Research Methods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E5747C61-D19F-10F7-8926-96ED10AC1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377559" cy="432048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800" dirty="0"/>
              <a:t>Qualitative, Quantitative, or Mixed research methods. </a:t>
            </a:r>
          </a:p>
          <a:p>
            <a:pPr marL="0" indent="0">
              <a:buNone/>
              <a:defRPr/>
            </a:pPr>
            <a:r>
              <a:rPr lang="en-GB" altLang="en-US" sz="2800" dirty="0"/>
              <a:t>What is the difference between them?</a:t>
            </a:r>
          </a:p>
          <a:p>
            <a:pPr marL="0" indent="0">
              <a:buNone/>
              <a:defRPr/>
            </a:pPr>
            <a:endParaRPr lang="en-GB" altLang="en-US" sz="2800" dirty="0"/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 algn="ctr">
              <a:buNone/>
              <a:defRPr/>
            </a:pPr>
            <a:r>
              <a:rPr lang="en-GB" sz="1800" dirty="0">
                <a:hlinkClick r:id="rId3"/>
              </a:rPr>
              <a:t>Quantitative and Qualitative - What's the difference? - YouTube</a:t>
            </a:r>
            <a:endParaRPr lang="en-GB" altLang="en-US" sz="1800" dirty="0"/>
          </a:p>
        </p:txBody>
      </p:sp>
      <p:pic>
        <p:nvPicPr>
          <p:cNvPr id="2" name="Online Media 1" title="Quantitative and Qualitative - What's the difference?">
            <a:hlinkClick r:id="" action="ppaction://media"/>
            <a:extLst>
              <a:ext uri="{FF2B5EF4-FFF2-40B4-BE49-F238E27FC236}">
                <a16:creationId xmlns:a16="http://schemas.microsoft.com/office/drawing/2014/main" id="{A036A5E3-D513-33BF-5455-6B71D74411E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429727" y="2780928"/>
            <a:ext cx="4284546" cy="24204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0961216-C2A6-8E8E-00E7-1FA2736BA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97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dirty="0"/>
              <a:t>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4BA86-616C-F42C-F252-3EEE7232F6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5122912" cy="417160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400" dirty="0"/>
              <a:t>Qualitative research is a form of social inquiry that focuses on the way people make sense of their </a:t>
            </a:r>
            <a:r>
              <a:rPr lang="en-GB" sz="2400" b="1" dirty="0"/>
              <a:t>experiences</a:t>
            </a:r>
            <a:r>
              <a:rPr lang="en-GB" sz="2400" dirty="0"/>
              <a:t> and the world in which they live. 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/>
              <a:t>A number of different approaches exist within the wider framework of this type of research, and many of these share the same aim.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/>
              <a:t>Usually focus on analysis of text.</a:t>
            </a:r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endParaRPr lang="en-GB" sz="1800" dirty="0"/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r>
              <a:rPr lang="en-GB" sz="1800" dirty="0"/>
              <a:t>(Holloway and Wheeler, 2010)</a:t>
            </a:r>
          </a:p>
        </p:txBody>
      </p:sp>
      <p:pic>
        <p:nvPicPr>
          <p:cNvPr id="4" name="Picture 3" descr="Computer keyboard and notepad">
            <a:extLst>
              <a:ext uri="{FF2B5EF4-FFF2-40B4-BE49-F238E27FC236}">
                <a16:creationId xmlns:a16="http://schemas.microsoft.com/office/drawing/2014/main" id="{E64D2A2A-EF63-3053-5CD1-44C1839A92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420" b="-2"/>
          <a:stretch/>
        </p:blipFill>
        <p:spPr>
          <a:xfrm>
            <a:off x="5724128" y="1556792"/>
            <a:ext cx="3207717" cy="31683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44236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0961216-C2A6-8E8E-00E7-1FA2736BA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225"/>
            <a:ext cx="8229600" cy="1143000"/>
          </a:xfrm>
        </p:spPr>
        <p:txBody>
          <a:bodyPr/>
          <a:lstStyle/>
          <a:p>
            <a:r>
              <a:rPr lang="en-GB" altLang="en-US"/>
              <a:t>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4BA86-616C-F42C-F252-3EEE7232F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248150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Is useful for understanding, describing, and interpreting social phenomena as perceived by individuals, groups, and cultures. </a:t>
            </a:r>
          </a:p>
          <a:p>
            <a:pPr>
              <a:defRPr/>
            </a:pPr>
            <a:r>
              <a:rPr lang="en-GB" sz="2800" dirty="0"/>
              <a:t>Researchers use qualitative approaches to explore the behaviour, feelings and experiences of people and what lies at the core of their lives. </a:t>
            </a:r>
          </a:p>
          <a:p>
            <a:pPr>
              <a:defRPr/>
            </a:pPr>
            <a:r>
              <a:rPr lang="en-GB" sz="2800" dirty="0"/>
              <a:t>Qualitative approaches are useful in the exploration of change or conﬂict.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1600" dirty="0"/>
          </a:p>
          <a:p>
            <a:pPr marL="0" indent="0" algn="r">
              <a:buFont typeface="Arial" panose="020B0604020202020204" pitchFamily="34" charset="0"/>
              <a:buNone/>
              <a:defRPr/>
            </a:pPr>
            <a:r>
              <a:rPr lang="en-GB" sz="1600" dirty="0"/>
              <a:t>(Holloway and Wheeler, 2010)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324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FEB5F1FC-138D-4E11-0942-5BE68FFB9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224"/>
            <a:ext cx="8229600" cy="1143000"/>
          </a:xfrm>
        </p:spPr>
        <p:txBody>
          <a:bodyPr/>
          <a:lstStyle/>
          <a:p>
            <a:r>
              <a:rPr lang="en-GB" altLang="en-US" dirty="0"/>
              <a:t>Key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F6978-2A1B-78EB-B000-7CB21470C6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2"/>
            <a:ext cx="8229600" cy="4176811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Qualitative researchers use ‘thick description’: they describe, analyse and interpret but also go beyond the constructions of the participants. </a:t>
            </a:r>
          </a:p>
          <a:p>
            <a:pPr>
              <a:defRPr/>
            </a:pPr>
            <a:r>
              <a:rPr lang="en-GB" sz="2400" dirty="0"/>
              <a:t>The relationship between the researcher and the researched is close and based on a position of equality as human beings. </a:t>
            </a:r>
          </a:p>
          <a:p>
            <a:pPr>
              <a:defRPr/>
            </a:pPr>
            <a:r>
              <a:rPr lang="en-GB" sz="2400" dirty="0"/>
              <a:t>Qualitative research is context-bound and researchers must be context sensitive.</a:t>
            </a:r>
          </a:p>
          <a:p>
            <a:pPr>
              <a:defRPr/>
            </a:pPr>
            <a:endParaRPr lang="en-GB" sz="2400" dirty="0"/>
          </a:p>
          <a:p>
            <a:pPr marL="0" indent="0" algn="r">
              <a:buNone/>
              <a:defRPr/>
            </a:pPr>
            <a:r>
              <a:rPr lang="en-GB" sz="1600" dirty="0"/>
              <a:t>(Holloway and Wheeler, 2010)</a:t>
            </a:r>
          </a:p>
          <a:p>
            <a:pPr>
              <a:defRPr/>
            </a:pPr>
            <a:endParaRPr lang="en-GB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6E346AE4-DA51-045D-FEDD-A0D897E70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/>
              <a:t>Quantitative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25DCB-EBC3-5412-A184-FC603F647D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 fontScale="92500" lnSpcReduction="2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Numerical data; statistics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Search for causal explanations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Testing hypothesis, prediction, control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Narrow focus 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Product oriented 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Context free.</a:t>
            </a:r>
          </a:p>
          <a:p>
            <a:pPr>
              <a:lnSpc>
                <a:spcPct val="90000"/>
              </a:lnSpc>
              <a:defRPr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2200" dirty="0"/>
              <a:t> </a:t>
            </a:r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r>
              <a:rPr lang="en-GB" sz="1600" dirty="0"/>
              <a:t>(Holloway and Wheeler, 2010)</a:t>
            </a:r>
          </a:p>
        </p:txBody>
      </p:sp>
      <p:pic>
        <p:nvPicPr>
          <p:cNvPr id="4" name="Picture 3" descr="An abstract blue pattern with numbers">
            <a:extLst>
              <a:ext uri="{FF2B5EF4-FFF2-40B4-BE49-F238E27FC236}">
                <a16:creationId xmlns:a16="http://schemas.microsoft.com/office/drawing/2014/main" id="{39974551-0900-17BB-3851-E448C2B8D2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55" r="8414" b="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741E0590-B666-49A9-B46F-EFAEBB063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075" y="188640"/>
            <a:ext cx="4895850" cy="771525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Literature review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842A30F-97A6-4560-9B10-E44D79F0D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40" y="1377106"/>
            <a:ext cx="8280920" cy="4103787"/>
          </a:xfrm>
        </p:spPr>
        <p:txBody>
          <a:bodyPr/>
          <a:lstStyle/>
          <a:p>
            <a:r>
              <a:rPr lang="en-US" altLang="en-US" sz="2000" dirty="0"/>
              <a:t>A </a:t>
            </a:r>
            <a:r>
              <a:rPr lang="en-US" altLang="en-US" sz="2000" b="1" dirty="0">
                <a:solidFill>
                  <a:srgbClr val="FF0000"/>
                </a:solidFill>
              </a:rPr>
              <a:t>critical summary </a:t>
            </a:r>
            <a:r>
              <a:rPr lang="en-US" altLang="en-US" sz="2000" dirty="0"/>
              <a:t>of research on a topic of interest, generally prepared to put a </a:t>
            </a:r>
            <a:r>
              <a:rPr lang="en-US" altLang="en-US" sz="2000" b="1" dirty="0"/>
              <a:t>research problem in context </a:t>
            </a:r>
            <a:r>
              <a:rPr lang="en-US" altLang="en-US" sz="2000" dirty="0"/>
              <a:t>or </a:t>
            </a:r>
            <a:r>
              <a:rPr lang="en-US" altLang="en-US" sz="2000" b="1" dirty="0">
                <a:solidFill>
                  <a:srgbClr val="0070C0"/>
                </a:solidFill>
              </a:rPr>
              <a:t>to identify gaps </a:t>
            </a:r>
            <a:r>
              <a:rPr lang="en-US" altLang="en-US" sz="2000" dirty="0"/>
              <a:t>and weaknesses in prior studies so as to </a:t>
            </a:r>
            <a:r>
              <a:rPr lang="en-US" altLang="en-US" sz="2000" b="1" dirty="0">
                <a:solidFill>
                  <a:srgbClr val="00B050"/>
                </a:solidFill>
              </a:rPr>
              <a:t>justify a new investigation</a:t>
            </a:r>
            <a:r>
              <a:rPr lang="en-US" altLang="en-US" sz="2000" dirty="0"/>
              <a:t>. </a:t>
            </a:r>
            <a:br>
              <a:rPr lang="en-US" altLang="en-US" sz="2000" dirty="0"/>
            </a:br>
            <a:endParaRPr lang="en-US" altLang="en-US" sz="2000" dirty="0"/>
          </a:p>
          <a:p>
            <a:r>
              <a:rPr lang="en-US" altLang="en-US" sz="2000" dirty="0"/>
              <a:t>A literature review surveys </a:t>
            </a:r>
            <a:r>
              <a:rPr lang="en-US" altLang="en-US" sz="2000" b="1" dirty="0"/>
              <a:t>scholarly articles</a:t>
            </a:r>
            <a:r>
              <a:rPr lang="en-US" altLang="en-US" sz="2000" dirty="0"/>
              <a:t>, books and other sources (e.g. dissertations, conference proceedings) relevant to a particular issue, area of research, or theory, providing a description, summary, and critical evaluation of each work. </a:t>
            </a:r>
          </a:p>
          <a:p>
            <a:endParaRPr lang="en-US" altLang="en-US" sz="2000" dirty="0"/>
          </a:p>
          <a:p>
            <a:r>
              <a:rPr lang="en-US" altLang="en-US" sz="2000" dirty="0"/>
              <a:t>The purpose is to offer an overview of significant literature published on a topic. In this instance you are encouraged to consider a topic or focus related to your area of interest within health and social care. </a:t>
            </a:r>
          </a:p>
          <a:p>
            <a:endParaRPr lang="en-US" altLang="en-US" sz="2000" dirty="0"/>
          </a:p>
          <a:p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41C2A-641E-43EE-9DA7-A35A30249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10245" name="Slide Number Placeholder 4">
            <a:extLst>
              <a:ext uri="{FF2B5EF4-FFF2-40B4-BE49-F238E27FC236}">
                <a16:creationId xmlns:a16="http://schemas.microsoft.com/office/drawing/2014/main" id="{0068AA06-F645-403C-8984-EE7F3A56155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1A13FF0-A9D6-4E35-84A6-DE553CD53D36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10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594182D4-B916-41A5-9F9A-52EF9279A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4325"/>
            <a:ext cx="8229600" cy="793750"/>
          </a:xfrm>
        </p:spPr>
        <p:txBody>
          <a:bodyPr/>
          <a:lstStyle/>
          <a:p>
            <a:r>
              <a:rPr lang="en-US" altLang="en-US" sz="4000" dirty="0"/>
              <a:t>Features of a literature review</a:t>
            </a:r>
            <a:endParaRPr lang="en-GB" alt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791E1-57F3-4BFD-834C-BC3B3AFD6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0" y="1556792"/>
            <a:ext cx="8065020" cy="3938216"/>
          </a:xfrm>
        </p:spPr>
        <p:txBody>
          <a:bodyPr/>
          <a:lstStyle/>
          <a:p>
            <a:pPr>
              <a:defRPr/>
            </a:pPr>
            <a:r>
              <a:rPr lang="en-GB" sz="2200" dirty="0"/>
              <a:t>Give a </a:t>
            </a:r>
            <a:r>
              <a:rPr lang="en-GB" sz="2200" b="1" dirty="0"/>
              <a:t>new interpretation </a:t>
            </a:r>
            <a:r>
              <a:rPr lang="en-GB" sz="2200" dirty="0"/>
              <a:t>of old material or combine new with old interpretations.</a:t>
            </a:r>
          </a:p>
          <a:p>
            <a:pPr>
              <a:defRPr/>
            </a:pPr>
            <a:r>
              <a:rPr lang="en-GB" sz="2200" dirty="0"/>
              <a:t>Trace the intellectual </a:t>
            </a:r>
            <a:r>
              <a:rPr lang="en-GB" sz="2200" b="1" dirty="0"/>
              <a:t>progression</a:t>
            </a:r>
            <a:r>
              <a:rPr lang="en-GB" sz="2200" dirty="0"/>
              <a:t> of the field, including major debates.</a:t>
            </a:r>
          </a:p>
          <a:p>
            <a:pPr>
              <a:defRPr/>
            </a:pPr>
            <a:r>
              <a:rPr lang="en-US" sz="2200" dirty="0"/>
              <a:t>Identifies </a:t>
            </a:r>
            <a:r>
              <a:rPr lang="en-US" sz="2200" b="1" dirty="0"/>
              <a:t>new ways to interpret</a:t>
            </a:r>
            <a:r>
              <a:rPr lang="en-US" sz="2200" dirty="0"/>
              <a:t> prior research.</a:t>
            </a:r>
          </a:p>
          <a:p>
            <a:pPr>
              <a:defRPr/>
            </a:pPr>
            <a:r>
              <a:rPr lang="en-US" sz="2200" dirty="0"/>
              <a:t>Reveals any </a:t>
            </a:r>
            <a:r>
              <a:rPr lang="en-US" sz="2200" b="1" dirty="0"/>
              <a:t>gaps that exist </a:t>
            </a:r>
            <a:r>
              <a:rPr lang="en-US" sz="2200" dirty="0"/>
              <a:t>in the literature.</a:t>
            </a:r>
          </a:p>
          <a:p>
            <a:pPr>
              <a:defRPr/>
            </a:pPr>
            <a:r>
              <a:rPr lang="en-US" sz="2200" b="1" dirty="0"/>
              <a:t>Resolve conflicts </a:t>
            </a:r>
            <a:r>
              <a:rPr lang="en-US" sz="2200" dirty="0"/>
              <a:t>amongst seemingly contradictory previous studies.</a:t>
            </a:r>
          </a:p>
          <a:p>
            <a:pPr>
              <a:defRPr/>
            </a:pPr>
            <a:r>
              <a:rPr lang="en-US" sz="2200" dirty="0"/>
              <a:t>Helps to locate your own research within the context of existing literature.</a:t>
            </a:r>
          </a:p>
          <a:p>
            <a:pPr>
              <a:defRPr/>
            </a:pPr>
            <a:endParaRPr lang="en-US" sz="2200" dirty="0"/>
          </a:p>
          <a:p>
            <a:pPr>
              <a:defRPr/>
            </a:pPr>
            <a:endParaRPr lang="en-GB" sz="22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12C1D3-5DE8-4858-8F06-EFF4BA7E50E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A583DC94-8C6C-411A-A7F1-DF4FF7BA35A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A037473-D316-42CB-A8F6-089DAC987AAA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11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70CF103-0C86-4CC4-99A7-7F84FC579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136525"/>
            <a:ext cx="8578850" cy="989013"/>
          </a:xfrm>
        </p:spPr>
        <p:txBody>
          <a:bodyPr/>
          <a:lstStyle/>
          <a:p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The literature review process</a:t>
            </a:r>
            <a:endParaRPr lang="en-GB" altLang="en-US" sz="4000" dirty="0"/>
          </a:p>
        </p:txBody>
      </p:sp>
      <p:pic>
        <p:nvPicPr>
          <p:cNvPr id="12291" name="Content Placeholder 5">
            <a:extLst>
              <a:ext uri="{FF2B5EF4-FFF2-40B4-BE49-F238E27FC236}">
                <a16:creationId xmlns:a16="http://schemas.microsoft.com/office/drawing/2014/main" id="{6AE3CA88-7B7C-4398-B5D9-FC0C78CD32D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1268413"/>
            <a:ext cx="8064500" cy="4248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FAE9A-1330-4966-8EA9-3584251E14A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41CF47D1-A5F5-47FF-9C5C-D451F036460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B0348CB-EFC2-4A0A-8489-65CD1C625A9D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12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39A33D2-53EF-4B42-A816-DB88458D8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365671"/>
            <a:ext cx="8578850" cy="555625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Literature review </a:t>
            </a:r>
            <a:endParaRPr lang="en-GB" alt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9C149-6F1F-467B-BD85-A09C649EC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341164"/>
            <a:ext cx="7632848" cy="4175671"/>
          </a:xfrm>
        </p:spPr>
        <p:txBody>
          <a:bodyPr/>
          <a:lstStyle/>
          <a:p>
            <a:pPr>
              <a:defRPr/>
            </a:pPr>
            <a:r>
              <a:rPr lang="en-US" sz="2800" dirty="0"/>
              <a:t>The literature review process should help shape </a:t>
            </a:r>
            <a:r>
              <a:rPr lang="en-US" sz="2800" dirty="0">
                <a:solidFill>
                  <a:srgbClr val="0070C0"/>
                </a:solidFill>
              </a:rPr>
              <a:t>what you do </a:t>
            </a:r>
            <a:r>
              <a:rPr lang="en-US" sz="2800" dirty="0"/>
              <a:t>and </a:t>
            </a:r>
            <a:r>
              <a:rPr lang="en-US" sz="2800" dirty="0">
                <a:solidFill>
                  <a:srgbClr val="0070C0"/>
                </a:solidFill>
              </a:rPr>
              <a:t>how you do it. </a:t>
            </a:r>
            <a:r>
              <a:rPr lang="en-US" sz="2800" dirty="0"/>
              <a:t>You should be prepared to change your mind or alter your approach </a:t>
            </a:r>
            <a:r>
              <a:rPr lang="en-US" sz="2800" b="1" dirty="0"/>
              <a:t>in response to what you discover</a:t>
            </a:r>
            <a:r>
              <a:rPr lang="en-US" sz="2800" dirty="0"/>
              <a:t>.</a:t>
            </a:r>
          </a:p>
          <a:p>
            <a:pPr>
              <a:defRPr/>
            </a:pPr>
            <a:endParaRPr lang="en-US" sz="2800" dirty="0"/>
          </a:p>
          <a:p>
            <a:pPr>
              <a:defRPr/>
            </a:pPr>
            <a:r>
              <a:rPr lang="en-US" sz="2800" dirty="0"/>
              <a:t>Should</a:t>
            </a:r>
            <a:r>
              <a:rPr lang="en-US" sz="2800" dirty="0">
                <a:solidFill>
                  <a:srgbClr val="FF0000"/>
                </a:solidFill>
              </a:rPr>
              <a:t> always</a:t>
            </a:r>
            <a:r>
              <a:rPr lang="en-US" sz="2800" dirty="0"/>
              <a:t> write up the literature review soon after reading the studies – otherwise you may forget what you have read.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C10CD-EFB0-435F-86D8-EB965E0986E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CFFA6583-E757-4EA8-B9DB-A1D51C4B80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86E9372-B6E3-431F-BB62-4071BCAF6F3E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5106033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39A33D2-53EF-4B42-A816-DB88458D8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365671"/>
            <a:ext cx="8578850" cy="555625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Literature review </a:t>
            </a:r>
            <a:endParaRPr lang="en-GB" alt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9C149-6F1F-467B-BD85-A09C649EC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341164"/>
            <a:ext cx="7560840" cy="4175671"/>
          </a:xfrm>
        </p:spPr>
        <p:txBody>
          <a:bodyPr/>
          <a:lstStyle/>
          <a:p>
            <a:pPr>
              <a:defRPr/>
            </a:pPr>
            <a:r>
              <a:rPr lang="en-US" sz="2600" dirty="0"/>
              <a:t>Literature reviews can give an overview of a research area.</a:t>
            </a:r>
          </a:p>
          <a:p>
            <a:pPr>
              <a:defRPr/>
            </a:pPr>
            <a:r>
              <a:rPr lang="en-US" sz="2600" dirty="0"/>
              <a:t>These can help you to learn what a research area is about before having to read primary research.</a:t>
            </a:r>
          </a:p>
          <a:p>
            <a:pPr>
              <a:defRPr/>
            </a:pPr>
            <a:r>
              <a:rPr lang="en-US" sz="2600" dirty="0"/>
              <a:t>Primary research is research papers </a:t>
            </a:r>
            <a:r>
              <a:rPr lang="en-US" sz="2600" dirty="0">
                <a:solidFill>
                  <a:schemeClr val="accent6">
                    <a:lumMod val="75000"/>
                  </a:schemeClr>
                </a:solidFill>
              </a:rPr>
              <a:t>containing new findings</a:t>
            </a:r>
            <a:r>
              <a:rPr lang="en-US" sz="2600" dirty="0">
                <a:solidFill>
                  <a:srgbClr val="FF0000"/>
                </a:solidFill>
              </a:rPr>
              <a:t> </a:t>
            </a:r>
            <a:r>
              <a:rPr lang="en-US" sz="2600" dirty="0"/>
              <a:t>- not a literature review.</a:t>
            </a:r>
          </a:p>
          <a:p>
            <a:pPr>
              <a:defRPr/>
            </a:pPr>
            <a:r>
              <a:rPr lang="en-US" sz="2600" dirty="0"/>
              <a:t>Literature reviews should always start with reading secondary research, if possible.</a:t>
            </a:r>
          </a:p>
          <a:p>
            <a:pPr>
              <a:defRPr/>
            </a:pPr>
            <a:endParaRPr 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C10CD-EFB0-435F-86D8-EB965E0986E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13/06/2024</a:t>
            </a:fld>
            <a:endParaRPr lang="en-GB" altLang="en-US" dirty="0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CFFA6583-E757-4EA8-B9DB-A1D51C4B80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86E9372-B6E3-431F-BB62-4071BCAF6F3E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14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0DE11-4054-A31F-0C5A-F10695A40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types of Literature Reviews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40265-E334-6656-DC66-7B5A2F3EA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Narrative Review</a:t>
            </a:r>
          </a:p>
          <a:p>
            <a:r>
              <a:rPr lang="en-GB" dirty="0"/>
              <a:t>Systematic Review</a:t>
            </a:r>
          </a:p>
          <a:p>
            <a:r>
              <a:rPr lang="en-GB" dirty="0"/>
              <a:t>Meta-Analysis</a:t>
            </a:r>
          </a:p>
          <a:p>
            <a:r>
              <a:rPr lang="en-GB" dirty="0"/>
              <a:t>Scoping Review.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For this module, we will focus on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Scoping Reviews</a:t>
            </a:r>
            <a:r>
              <a:rPr lang="en-GB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9905729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A7BDE-1901-E26F-11B1-0D34F0C8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What are Scoping Reviews?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ECE3E-F0F9-5D3D-CE7F-89FDE42ACD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dirty="0"/>
              <a:t>The general purpose for conducting scoping reviews is </a:t>
            </a:r>
            <a:r>
              <a:rPr lang="en-GB" b="1" dirty="0"/>
              <a:t>to identify and map the available evidence </a:t>
            </a:r>
            <a:r>
              <a:rPr lang="en-GB" dirty="0"/>
              <a:t>(i.e. published data, studies, etc.)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Colleagues reviewing documents">
            <a:extLst>
              <a:ext uri="{FF2B5EF4-FFF2-40B4-BE49-F238E27FC236}">
                <a16:creationId xmlns:a16="http://schemas.microsoft.com/office/drawing/2014/main" id="{15AE6E80-77C2-1A30-7D7C-CDC84EAA87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420" b="-2"/>
          <a:stretch/>
        </p:blipFill>
        <p:spPr>
          <a:xfrm>
            <a:off x="5292080" y="1772816"/>
            <a:ext cx="3207717" cy="31683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945661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A7BDE-1901-E26F-11B1-0D34F0C8C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 Scoping Review?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ECE3E-F0F9-5D3D-CE7F-89FDE42AC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3340968"/>
          </a:xfrm>
        </p:spPr>
        <p:txBody>
          <a:bodyPr/>
          <a:lstStyle/>
          <a:p>
            <a:r>
              <a:rPr lang="en-GB" sz="2800" dirty="0"/>
              <a:t>Scoping reviews are an ideal tool to determine the scope or coverage of a body of literature on a given topic and give clear indication of the volume of literature and studies available as well as an overview (broad or detailed) of its focus.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BB84B8-74A8-A449-6965-D5A4D1F48103}"/>
              </a:ext>
            </a:extLst>
          </p:cNvPr>
          <p:cNvSpPr txBox="1"/>
          <p:nvPr/>
        </p:nvSpPr>
        <p:spPr>
          <a:xfrm>
            <a:off x="6876256" y="5259256"/>
            <a:ext cx="20162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+mn-lt"/>
              </a:rPr>
              <a:t>(Munn,</a:t>
            </a:r>
            <a:r>
              <a:rPr lang="en-GB" sz="1400" dirty="0">
                <a:solidFill>
                  <a:srgbClr val="333333"/>
                </a:solidFill>
                <a:highlight>
                  <a:srgbClr val="FFFFFF"/>
                </a:highlight>
                <a:latin typeface="+mn-lt"/>
              </a:rPr>
              <a:t> et al., 2018)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5576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A7BDE-1901-E26F-11B1-0D34F0C8C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 Scoping Review?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ECE3E-F0F9-5D3D-CE7F-89FDE42AC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412976"/>
          </a:xfrm>
        </p:spPr>
        <p:txBody>
          <a:bodyPr/>
          <a:lstStyle/>
          <a:p>
            <a:r>
              <a:rPr lang="en-GB" sz="2800" dirty="0"/>
              <a:t>Scoping reviews are useful for examining emerging evidence when it is still unclear what other, more specific questions can be posed and valuably addressed by a more precise systematic review.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BB84B8-74A8-A449-6965-D5A4D1F48103}"/>
              </a:ext>
            </a:extLst>
          </p:cNvPr>
          <p:cNvSpPr txBox="1"/>
          <p:nvPr/>
        </p:nvSpPr>
        <p:spPr>
          <a:xfrm>
            <a:off x="6876256" y="5259256"/>
            <a:ext cx="20162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dirty="0">
                <a:effectLst/>
                <a:highlight>
                  <a:srgbClr val="FFFFFF"/>
                </a:highlight>
                <a:latin typeface="+mn-lt"/>
              </a:rPr>
              <a:t>(Munn,</a:t>
            </a:r>
            <a:r>
              <a:rPr lang="en-GB" sz="1400" dirty="0">
                <a:highlight>
                  <a:srgbClr val="FFFFFF"/>
                </a:highlight>
                <a:latin typeface="+mn-lt"/>
              </a:rPr>
              <a:t> et al., 2018)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245370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CF6D2-8615-4B41-5A24-57A384517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a Scoping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AA2D0-6264-79D2-78F8-71309AE353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scoping review can be deemed an appropriate approach to use to:</a:t>
            </a:r>
          </a:p>
          <a:p>
            <a:r>
              <a:rPr lang="en-GB" dirty="0"/>
              <a:t>map out the literature on a selected topic</a:t>
            </a:r>
          </a:p>
          <a:p>
            <a:r>
              <a:rPr lang="en-GB" dirty="0"/>
              <a:t>identify knowledge gaps, and </a:t>
            </a:r>
          </a:p>
          <a:p>
            <a:r>
              <a:rPr lang="en-GB" dirty="0"/>
              <a:t>clarify concepts to investigate in future research.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B43B3F-8F82-22FD-A3B0-38CC1EC56444}"/>
              </a:ext>
            </a:extLst>
          </p:cNvPr>
          <p:cNvSpPr txBox="1"/>
          <p:nvPr/>
        </p:nvSpPr>
        <p:spPr>
          <a:xfrm>
            <a:off x="6516216" y="5275316"/>
            <a:ext cx="23762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400" dirty="0"/>
              <a:t>(Malthouse, et al., 2024)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99158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EB2C6-FDBF-71FD-07F9-8E14DCBB3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Objectives of Scoping Reviews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CF0BA-D304-9565-23D7-E4CED2E11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839" y="126876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Scoping reviews can be conducted to meet various objectives. They may: </a:t>
            </a:r>
          </a:p>
          <a:p>
            <a:r>
              <a:rPr lang="en-GB" sz="2400" dirty="0"/>
              <a:t>examine the extent (that is, size), range (variety), and nature (characteristics) of the evidence on a topic or question</a:t>
            </a:r>
          </a:p>
          <a:p>
            <a:r>
              <a:rPr lang="en-GB" sz="2400" dirty="0"/>
              <a:t>determine the value of undertaking a systematic review </a:t>
            </a:r>
          </a:p>
          <a:p>
            <a:r>
              <a:rPr lang="en-GB" sz="2400" dirty="0"/>
              <a:t>summarise findings from a body of knowledge that is heterogeneous in methods or discipline, or </a:t>
            </a:r>
          </a:p>
          <a:p>
            <a:r>
              <a:rPr lang="en-GB" sz="2400" dirty="0"/>
              <a:t>identify gaps in the literature to aid the planning and commissioning of future research.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959978-1284-744D-2F1E-A5FC103719D2}"/>
              </a:ext>
            </a:extLst>
          </p:cNvPr>
          <p:cNvSpPr txBox="1"/>
          <p:nvPr/>
        </p:nvSpPr>
        <p:spPr>
          <a:xfrm>
            <a:off x="6636378" y="5329698"/>
            <a:ext cx="202656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200" dirty="0"/>
              <a:t>(Tricco, et al., 2018)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655063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75FF6-F929-1771-905A-91C34365A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purposes for conducting a scoping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626E6-D46C-73EA-F258-078B7F9177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identify the types of available evidence in a given field</a:t>
            </a:r>
          </a:p>
          <a:p>
            <a:r>
              <a:rPr lang="en-GB" sz="2400" dirty="0"/>
              <a:t>To clarify key concepts/ definitions in the literature</a:t>
            </a:r>
          </a:p>
          <a:p>
            <a:r>
              <a:rPr lang="en-GB" sz="2400" dirty="0"/>
              <a:t>To examine how research is conducted on a certain topic or field</a:t>
            </a:r>
          </a:p>
          <a:p>
            <a:r>
              <a:rPr lang="en-GB" sz="2400" dirty="0"/>
              <a:t>To identify key characteristics or factors related to a concept</a:t>
            </a:r>
          </a:p>
          <a:p>
            <a:r>
              <a:rPr lang="en-GB" sz="2400" dirty="0"/>
              <a:t>As a precursor to a systematic review</a:t>
            </a:r>
          </a:p>
          <a:p>
            <a:r>
              <a:rPr lang="en-GB" sz="2400" dirty="0"/>
              <a:t>To identify and analyse knowledge gaps.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CCEEAD-407A-A361-092A-433CB09AB08C}"/>
              </a:ext>
            </a:extLst>
          </p:cNvPr>
          <p:cNvSpPr txBox="1"/>
          <p:nvPr/>
        </p:nvSpPr>
        <p:spPr>
          <a:xfrm>
            <a:off x="6876256" y="5259256"/>
            <a:ext cx="20162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dirty="0">
                <a:effectLst/>
                <a:highlight>
                  <a:srgbClr val="FFFFFF"/>
                </a:highlight>
                <a:latin typeface="+mn-lt"/>
              </a:rPr>
              <a:t>(Munn,</a:t>
            </a:r>
            <a:r>
              <a:rPr lang="en-GB" sz="1400" dirty="0">
                <a:highlight>
                  <a:srgbClr val="FFFFFF"/>
                </a:highlight>
                <a:latin typeface="+mn-lt"/>
              </a:rPr>
              <a:t> et al., 2018)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12681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753E6292-CF5E-EEEE-FB4A-79A9775F8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7013"/>
            <a:ext cx="8229600" cy="1143000"/>
          </a:xfrm>
        </p:spPr>
        <p:txBody>
          <a:bodyPr/>
          <a:lstStyle/>
          <a:p>
            <a:r>
              <a:rPr lang="en-GB" altLang="en-US" b="1"/>
              <a:t>Activity</a:t>
            </a:r>
          </a:p>
        </p:txBody>
      </p:sp>
      <p:sp>
        <p:nvSpPr>
          <p:cNvPr id="50179" name="Content Placeholder 2">
            <a:extLst>
              <a:ext uri="{FF2B5EF4-FFF2-40B4-BE49-F238E27FC236}">
                <a16:creationId xmlns:a16="http://schemas.microsoft.com/office/drawing/2014/main" id="{C371DE4C-22F4-0534-C757-BB791851E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0013"/>
            <a:ext cx="8229600" cy="3916362"/>
          </a:xfrm>
        </p:spPr>
        <p:txBody>
          <a:bodyPr/>
          <a:lstStyle/>
          <a:p>
            <a:r>
              <a:rPr lang="en-GB" altLang="en-US" sz="2800" dirty="0"/>
              <a:t>Decide the research idea for your report.</a:t>
            </a:r>
          </a:p>
          <a:p>
            <a:r>
              <a:rPr lang="en-GB" altLang="en-US" sz="2800" dirty="0"/>
              <a:t>Define a title for it and consider a clear review question.</a:t>
            </a:r>
          </a:p>
          <a:p>
            <a:r>
              <a:rPr lang="en-GB" altLang="en-US" sz="2800" dirty="0"/>
              <a:t>Answer the Questions in the Week 2 tile on Moodle.</a:t>
            </a:r>
          </a:p>
          <a:p>
            <a:r>
              <a:rPr lang="en-GB" altLang="en-US" sz="2800" dirty="0"/>
              <a:t>Discuss with your peers and lecturer about your research project title and aims.</a:t>
            </a:r>
          </a:p>
          <a:p>
            <a:r>
              <a:rPr lang="en-GB" altLang="en-US" sz="2800" dirty="0"/>
              <a:t>Finalise your choice for the topic and start writing your proposal. </a:t>
            </a:r>
          </a:p>
          <a:p>
            <a:endParaRPr lang="en-GB" altLang="en-US" sz="28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9E2120AA-61D9-A628-D9E2-68C70AB96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9875107A-B34D-9B9A-A2B3-F7C618D09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6000"/>
              <a:t>Any questions?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F0EF0244-2FA8-264A-3CA2-852E9D92B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88913"/>
            <a:ext cx="7886700" cy="1179512"/>
          </a:xfrm>
        </p:spPr>
        <p:txBody>
          <a:bodyPr/>
          <a:lstStyle/>
          <a:p>
            <a:r>
              <a:rPr lang="en-GB" alt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B0C7C-9395-4DCD-E2BB-2BD6ED872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19213"/>
            <a:ext cx="7886700" cy="4219575"/>
          </a:xfrm>
        </p:spPr>
        <p:txBody>
          <a:bodyPr>
            <a:no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en-GB" sz="1400" dirty="0"/>
          </a:p>
          <a:p>
            <a:pPr>
              <a:defRPr/>
            </a:pPr>
            <a:r>
              <a:rPr lang="en-GB" altLang="en-US" sz="1400" dirty="0"/>
              <a:t>Atkinson, P., Coffey, A. &amp; Delamont, S. (2001) A debate about our canon. Qualitative Research, 1 (1), 5–21.</a:t>
            </a:r>
          </a:p>
          <a:p>
            <a:pPr>
              <a:defRPr/>
            </a:pPr>
            <a:r>
              <a:rPr lang="en-GB" altLang="en-US" sz="1400" dirty="0"/>
              <a:t>Finlay, L. (2002) Outing the researcher: the provenance, process and practice of reﬂection. Qualitative Health Research, 12 (4), 531).</a:t>
            </a:r>
          </a:p>
          <a:p>
            <a:pPr>
              <a:defRPr/>
            </a:pPr>
            <a:r>
              <a:rPr lang="en-GB" altLang="en-US" sz="1400" dirty="0"/>
              <a:t>Holloway, I. and </a:t>
            </a:r>
            <a:r>
              <a:rPr lang="en-GB" altLang="en-US" sz="1400" dirty="0" err="1"/>
              <a:t>Weeler</a:t>
            </a:r>
            <a:r>
              <a:rPr lang="en-GB" altLang="en-US" sz="1400" dirty="0"/>
              <a:t>, S. (2010) Qualitative Research in Nursing and Healthcare. 3</a:t>
            </a:r>
            <a:r>
              <a:rPr lang="en-GB" altLang="en-US" sz="1400" baseline="30000" dirty="0"/>
              <a:t>rd</a:t>
            </a:r>
            <a:r>
              <a:rPr lang="en-GB" altLang="en-US" sz="1400" dirty="0"/>
              <a:t> ed. Oxford: Willey-Blackwell.</a:t>
            </a:r>
          </a:p>
          <a:p>
            <a:pPr>
              <a:defRPr/>
            </a:pPr>
            <a:r>
              <a:rPr lang="en-GB" altLang="en-US" sz="1400" dirty="0"/>
              <a:t>Malthouse, R., et al. (2024) A scoping review and thematic analysis of the use of technology in everyday occupations amongst adults aged 55 years or older in supported housing. J </a:t>
            </a:r>
            <a:r>
              <a:rPr lang="en-GB" altLang="en-US" sz="1400" dirty="0" err="1"/>
              <a:t>Hous</a:t>
            </a:r>
            <a:r>
              <a:rPr lang="en-GB" altLang="en-US" sz="1400" dirty="0"/>
              <a:t> and the Built Environ 39, 371–411. </a:t>
            </a:r>
            <a:r>
              <a:rPr lang="en-GB" altLang="en-US" sz="1400" dirty="0">
                <a:hlinkClick r:id="rId2"/>
              </a:rPr>
              <a:t>https://doi.org/10.1007/s10901-023-10077-3</a:t>
            </a:r>
            <a:r>
              <a:rPr lang="en-GB" altLang="en-US" sz="1400" dirty="0"/>
              <a:t> </a:t>
            </a:r>
          </a:p>
          <a:p>
            <a:pPr>
              <a:defRPr/>
            </a:pPr>
            <a:r>
              <a:rPr lang="en-GB" altLang="en-US" sz="1400" dirty="0"/>
              <a:t>Munn, Z., Peters, M.D.J., Stern, C. et al. (2018) Systematic review or scoping review? Guidance for authors when choosing between a systematic or scoping review approach. BMC Med Res </a:t>
            </a:r>
            <a:r>
              <a:rPr lang="en-GB" altLang="en-US" sz="1400" dirty="0" err="1"/>
              <a:t>Methodol</a:t>
            </a:r>
            <a:r>
              <a:rPr lang="en-GB" altLang="en-US" sz="1400" dirty="0"/>
              <a:t> 18, p.143. </a:t>
            </a:r>
            <a:r>
              <a:rPr lang="en-GB" altLang="en-US" sz="1400" dirty="0">
                <a:hlinkClick r:id="rId3"/>
              </a:rPr>
              <a:t>https://doi.org/10.1186/s12874-018-0611-x</a:t>
            </a:r>
            <a:r>
              <a:rPr lang="en-GB" altLang="en-US" sz="1400" dirty="0"/>
              <a:t> </a:t>
            </a:r>
          </a:p>
          <a:p>
            <a:pPr>
              <a:defRPr/>
            </a:pPr>
            <a:r>
              <a:rPr lang="en-GB" altLang="en-US" sz="1400" dirty="0"/>
              <a:t>Tricco, A. C., et al. (2018). PRISMA Extension for Scoping Reviews (PRISMA-</a:t>
            </a:r>
            <a:r>
              <a:rPr lang="en-GB" altLang="en-US" sz="1400" dirty="0" err="1"/>
              <a:t>ScR</a:t>
            </a:r>
            <a:r>
              <a:rPr lang="en-GB" altLang="en-US" sz="1400" dirty="0"/>
              <a:t>): Checklist and Explanation. Annals of internal medicine, 169(7), 467–473. </a:t>
            </a:r>
            <a:r>
              <a:rPr lang="en-GB" altLang="en-US" sz="1400" dirty="0">
                <a:hlinkClick r:id="rId4"/>
              </a:rPr>
              <a:t>https://doi.org/10.7326/M18-0850</a:t>
            </a:r>
            <a:r>
              <a:rPr lang="en-GB" altLang="en-US" sz="1400" dirty="0"/>
              <a:t> </a:t>
            </a:r>
          </a:p>
          <a:p>
            <a:pPr>
              <a:defRPr/>
            </a:pPr>
            <a:endParaRPr lang="en-GB" altLang="en-US" sz="1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1400" dirty="0"/>
          </a:p>
          <a:p>
            <a:pPr>
              <a:defRPr/>
            </a:pPr>
            <a:endParaRPr lang="en-GB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1400</Words>
  <Application>Microsoft Office PowerPoint</Application>
  <PresentationFormat>On-screen Show (4:3)</PresentationFormat>
  <Paragraphs>146</Paragraphs>
  <Slides>24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Myriad Pro</vt:lpstr>
      <vt:lpstr>Verdana</vt:lpstr>
      <vt:lpstr>20140311PresentationUWTSDTemplate</vt:lpstr>
      <vt:lpstr>PowerPoint Presentation</vt:lpstr>
      <vt:lpstr>Lesson Objectives</vt:lpstr>
      <vt:lpstr>Module Aim  </vt:lpstr>
      <vt:lpstr>Module Learning Outcomes  </vt:lpstr>
      <vt:lpstr>Main Types of Research Methods </vt:lpstr>
      <vt:lpstr>Qualitative Research</vt:lpstr>
      <vt:lpstr>Qualitative Research</vt:lpstr>
      <vt:lpstr>Key features</vt:lpstr>
      <vt:lpstr>Quantitative Research</vt:lpstr>
      <vt:lpstr>Literature review</vt:lpstr>
      <vt:lpstr>Features of a literature review</vt:lpstr>
      <vt:lpstr>The literature review process</vt:lpstr>
      <vt:lpstr>Literature review </vt:lpstr>
      <vt:lpstr>Literature review </vt:lpstr>
      <vt:lpstr>Main types of Literature Reviews</vt:lpstr>
      <vt:lpstr>What are Scoping Reviews?</vt:lpstr>
      <vt:lpstr>Why a Scoping Review?</vt:lpstr>
      <vt:lpstr>Why a Scoping Review?</vt:lpstr>
      <vt:lpstr>Uses of a Scoping Review</vt:lpstr>
      <vt:lpstr>Objectives of Scoping Reviews</vt:lpstr>
      <vt:lpstr>Main purposes for conducting a scoping review</vt:lpstr>
      <vt:lpstr>Activity</vt:lpstr>
      <vt:lpstr>PowerPoint Presentation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Eleni Koutsogeorgou-Andreou</cp:lastModifiedBy>
  <cp:revision>66</cp:revision>
  <cp:lastPrinted>1601-01-01T00:00:00Z</cp:lastPrinted>
  <dcterms:created xsi:type="dcterms:W3CDTF">2002-10-07T19:43:58Z</dcterms:created>
  <dcterms:modified xsi:type="dcterms:W3CDTF">2024-06-13T16:57:12Z</dcterms:modified>
</cp:coreProperties>
</file>