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8"/>
  </p:notesMasterIdLst>
  <p:sldIdLst>
    <p:sldId id="256" r:id="rId2"/>
    <p:sldId id="265" r:id="rId3"/>
    <p:sldId id="261" r:id="rId4"/>
    <p:sldId id="262" r:id="rId5"/>
    <p:sldId id="260" r:id="rId6"/>
    <p:sldId id="263"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3CCFF"/>
    <a:srgbClr val="009900"/>
    <a:srgbClr val="CC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E65DAF1-B3D9-4BAB-A016-49E554374443}" v="13" dt="2018-11-06T17:28:07.5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194"/>
    <p:restoredTop sz="86869"/>
  </p:normalViewPr>
  <p:slideViewPr>
    <p:cSldViewPr snapToGrid="0" snapToObjects="1">
      <p:cViewPr varScale="1">
        <p:scale>
          <a:sx n="64" d="100"/>
          <a:sy n="64" d="100"/>
        </p:scale>
        <p:origin x="109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A6843A7-85E4-154B-9CB3-3588777A3D7A}" type="datetimeFigureOut">
              <a:rPr lang="en-US" smtClean="0"/>
              <a:t>11/21/2018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8DFE446-CF42-4C4B-BC00-6B0ACF1F3FDC}" type="slidenum">
              <a:rPr lang="en-US" smtClean="0"/>
              <a:t>‹#›</a:t>
            </a:fld>
            <a:endParaRPr lang="en-US"/>
          </a:p>
        </p:txBody>
      </p:sp>
    </p:spTree>
    <p:extLst>
      <p:ext uri="{BB962C8B-B14F-4D97-AF65-F5344CB8AC3E}">
        <p14:creationId xmlns:p14="http://schemas.microsoft.com/office/powerpoint/2010/main" val="34541445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toolshero.com/strategy/service-profit-chain/"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Johnson, G and Scholes, K. (1984) </a:t>
            </a:r>
            <a:r>
              <a:rPr lang="en-GB" sz="1200" b="0" i="1" kern="1200" dirty="0">
                <a:solidFill>
                  <a:schemeClr val="tx1"/>
                </a:solidFill>
                <a:effectLst/>
                <a:latin typeface="+mn-lt"/>
                <a:ea typeface="+mn-ea"/>
                <a:cs typeface="+mn-cs"/>
              </a:rPr>
              <a:t>Exploring Corporate Strategy. </a:t>
            </a:r>
            <a:r>
              <a:rPr lang="en-GB" sz="1200" b="0" i="0" kern="1200" dirty="0">
                <a:solidFill>
                  <a:schemeClr val="tx1"/>
                </a:solidFill>
                <a:effectLst/>
                <a:latin typeface="+mn-lt"/>
                <a:ea typeface="+mn-ea"/>
                <a:cs typeface="+mn-cs"/>
              </a:rPr>
              <a:t>Prentice-Hall, Englewood Cliffs, NJ.</a:t>
            </a:r>
          </a:p>
          <a:p>
            <a:endParaRPr lang="en-US" dirty="0"/>
          </a:p>
        </p:txBody>
      </p:sp>
      <p:sp>
        <p:nvSpPr>
          <p:cNvPr id="4" name="Slide Number Placeholder 3"/>
          <p:cNvSpPr>
            <a:spLocks noGrp="1"/>
          </p:cNvSpPr>
          <p:nvPr>
            <p:ph type="sldNum" sz="quarter" idx="5"/>
          </p:nvPr>
        </p:nvSpPr>
        <p:spPr/>
        <p:txBody>
          <a:bodyPr/>
          <a:lstStyle/>
          <a:p>
            <a:fld id="{68DFE446-CF42-4C4B-BC00-6B0ACF1F3FDC}" type="slidenum">
              <a:rPr lang="en-US" smtClean="0"/>
              <a:t>2</a:t>
            </a:fld>
            <a:endParaRPr lang="en-US"/>
          </a:p>
        </p:txBody>
      </p:sp>
    </p:spTree>
    <p:extLst>
      <p:ext uri="{BB962C8B-B14F-4D97-AF65-F5344CB8AC3E}">
        <p14:creationId xmlns:p14="http://schemas.microsoft.com/office/powerpoint/2010/main" val="37404476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8DFE446-CF42-4C4B-BC00-6B0ACF1F3FDC}" type="slidenum">
              <a:rPr lang="en-US" smtClean="0"/>
              <a:t>4</a:t>
            </a:fld>
            <a:endParaRPr lang="en-US"/>
          </a:p>
        </p:txBody>
      </p:sp>
    </p:spTree>
    <p:extLst>
      <p:ext uri="{BB962C8B-B14F-4D97-AF65-F5344CB8AC3E}">
        <p14:creationId xmlns:p14="http://schemas.microsoft.com/office/powerpoint/2010/main" val="35656547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Porter, M (1980) </a:t>
            </a:r>
            <a:r>
              <a:rPr lang="en-US" i="1" dirty="0"/>
              <a:t>Completive</a:t>
            </a:r>
            <a:r>
              <a:rPr lang="en-US" i="1" baseline="0" dirty="0"/>
              <a:t> Advantage</a:t>
            </a:r>
            <a:r>
              <a:rPr lang="en-US" baseline="0" dirty="0"/>
              <a:t>. Harvard University Press. New England.</a:t>
            </a:r>
          </a:p>
          <a:p>
            <a:endParaRPr lang="en-US" baseline="0" dirty="0"/>
          </a:p>
          <a:p>
            <a:r>
              <a:rPr lang="en-GB" sz="1200" b="1" i="0" kern="1200" dirty="0">
                <a:solidFill>
                  <a:schemeClr val="tx1"/>
                </a:solidFill>
                <a:effectLst/>
                <a:latin typeface="+mn-lt"/>
                <a:ea typeface="+mn-ea"/>
                <a:cs typeface="+mn-cs"/>
              </a:rPr>
              <a:t>The Value Chain activities</a:t>
            </a:r>
          </a:p>
          <a:p>
            <a:r>
              <a:rPr lang="en-GB" sz="1200" b="0" i="0" kern="1200" dirty="0">
                <a:solidFill>
                  <a:schemeClr val="tx1"/>
                </a:solidFill>
                <a:effectLst/>
                <a:latin typeface="+mn-lt"/>
                <a:ea typeface="+mn-ea"/>
                <a:cs typeface="+mn-cs"/>
              </a:rPr>
              <a:t>Porter’s Value Chain Analysis consists of a number of activities, namely primary activities and support activities. Primary activities have an immediate effect on the production, maintenance, sales and support of the products or services to be supplied. These activities consist of the following elements:</a:t>
            </a:r>
          </a:p>
          <a:p>
            <a:r>
              <a:rPr lang="en-GB" sz="1200" b="1" i="0" kern="1200" dirty="0">
                <a:solidFill>
                  <a:schemeClr val="tx1"/>
                </a:solidFill>
                <a:effectLst/>
                <a:latin typeface="+mn-lt"/>
                <a:ea typeface="+mn-ea"/>
                <a:cs typeface="+mn-cs"/>
              </a:rPr>
              <a:t>Inbound Logistics</a:t>
            </a:r>
          </a:p>
          <a:p>
            <a:r>
              <a:rPr lang="en-GB" sz="1200" b="0" i="0" kern="1200" dirty="0">
                <a:solidFill>
                  <a:schemeClr val="tx1"/>
                </a:solidFill>
                <a:effectLst/>
                <a:latin typeface="+mn-lt"/>
                <a:ea typeface="+mn-ea"/>
                <a:cs typeface="+mn-cs"/>
              </a:rPr>
              <a:t>These are all processes that are involved in the receiving, storing, and internal distribution of the raw materials or basic ingredients of a product or service. The relationship with the suppliers is essential to the creation of value in this matter.</a:t>
            </a:r>
          </a:p>
          <a:p>
            <a:r>
              <a:rPr lang="en-GB" sz="1200" b="1" i="0" kern="1200" dirty="0">
                <a:solidFill>
                  <a:schemeClr val="tx1"/>
                </a:solidFill>
                <a:effectLst/>
                <a:latin typeface="+mn-lt"/>
                <a:ea typeface="+mn-ea"/>
                <a:cs typeface="+mn-cs"/>
              </a:rPr>
              <a:t>Production</a:t>
            </a:r>
          </a:p>
          <a:p>
            <a:r>
              <a:rPr lang="en-GB" sz="1200" b="0" i="0" kern="1200" dirty="0">
                <a:solidFill>
                  <a:schemeClr val="tx1"/>
                </a:solidFill>
                <a:effectLst/>
                <a:latin typeface="+mn-lt"/>
                <a:ea typeface="+mn-ea"/>
                <a:cs typeface="+mn-cs"/>
              </a:rPr>
              <a:t>These are all the activities (for example production floor or production line) that convert inputs of products or services into semi-finished or finished products. Operational systems are the guiding principle for the creation of value.</a:t>
            </a:r>
          </a:p>
          <a:p>
            <a:r>
              <a:rPr lang="en-GB" sz="1200" b="1" i="0" kern="1200" dirty="0">
                <a:solidFill>
                  <a:schemeClr val="tx1"/>
                </a:solidFill>
                <a:effectLst/>
                <a:latin typeface="+mn-lt"/>
                <a:ea typeface="+mn-ea"/>
                <a:cs typeface="+mn-cs"/>
              </a:rPr>
              <a:t>Outbound logistics</a:t>
            </a:r>
          </a:p>
          <a:p>
            <a:r>
              <a:rPr lang="en-GB" sz="1200" b="0" i="0" kern="1200" dirty="0">
                <a:solidFill>
                  <a:schemeClr val="tx1"/>
                </a:solidFill>
                <a:effectLst/>
                <a:latin typeface="+mn-lt"/>
                <a:ea typeface="+mn-ea"/>
                <a:cs typeface="+mn-cs"/>
              </a:rPr>
              <a:t>These are all activities that are related to delivering the products and services to the customer. These include, for instance, storage, distribution (systems) and transport.</a:t>
            </a:r>
          </a:p>
          <a:p>
            <a:r>
              <a:rPr lang="en-GB" sz="1200" b="1" i="0" kern="1200" dirty="0">
                <a:solidFill>
                  <a:schemeClr val="tx1"/>
                </a:solidFill>
                <a:effectLst/>
                <a:latin typeface="+mn-lt"/>
                <a:ea typeface="+mn-ea"/>
                <a:cs typeface="+mn-cs"/>
              </a:rPr>
              <a:t>Marketing and Sales</a:t>
            </a:r>
          </a:p>
          <a:p>
            <a:r>
              <a:rPr lang="en-GB" sz="1200" b="0" i="0" kern="1200" dirty="0">
                <a:solidFill>
                  <a:schemeClr val="tx1"/>
                </a:solidFill>
                <a:effectLst/>
                <a:latin typeface="+mn-lt"/>
                <a:ea typeface="+mn-ea"/>
                <a:cs typeface="+mn-cs"/>
              </a:rPr>
              <a:t>These are all processes related to putting the products and services in the markets including managing and generating customer relationships. The guiding principles are setting oneself apart from the competition and creating advantages for the customer.</a:t>
            </a:r>
          </a:p>
          <a:p>
            <a:r>
              <a:rPr lang="en-GB" sz="1200" b="1" i="0" kern="1200" dirty="0">
                <a:solidFill>
                  <a:schemeClr val="tx1"/>
                </a:solidFill>
                <a:effectLst/>
                <a:latin typeface="+mn-lt"/>
                <a:ea typeface="+mn-ea"/>
                <a:cs typeface="+mn-cs"/>
              </a:rPr>
              <a:t>Service</a:t>
            </a:r>
          </a:p>
          <a:p>
            <a:r>
              <a:rPr lang="en-GB" sz="1200" b="0" i="0" kern="1200" dirty="0">
                <a:solidFill>
                  <a:schemeClr val="tx1"/>
                </a:solidFill>
                <a:effectLst/>
                <a:latin typeface="+mn-lt"/>
                <a:ea typeface="+mn-ea"/>
                <a:cs typeface="+mn-cs"/>
              </a:rPr>
              <a:t>This includes all activities that maintain the value of the products or service to customers as soon as a relationship has developed based on the procurement of services and products. The </a:t>
            </a:r>
            <a:r>
              <a:rPr lang="en-GB" sz="1200" b="0" i="0" u="none" strike="noStrike" kern="1200" dirty="0">
                <a:solidFill>
                  <a:schemeClr val="tx1"/>
                </a:solidFill>
                <a:effectLst/>
                <a:latin typeface="+mn-lt"/>
                <a:ea typeface="+mn-ea"/>
                <a:cs typeface="+mn-cs"/>
                <a:hlinkClick r:id="rId3"/>
              </a:rPr>
              <a:t>Service Profit Chain Model</a:t>
            </a:r>
            <a:r>
              <a:rPr lang="en-GB" sz="1200" b="0" i="0" kern="1200" dirty="0">
                <a:solidFill>
                  <a:schemeClr val="tx1"/>
                </a:solidFill>
                <a:effectLst/>
                <a:latin typeface="+mn-lt"/>
                <a:ea typeface="+mn-ea"/>
                <a:cs typeface="+mn-cs"/>
              </a:rPr>
              <a:t> is an alternative model, specific designed for service management and organizational growth.</a:t>
            </a:r>
          </a:p>
          <a:p>
            <a:r>
              <a:rPr lang="en-GB" sz="1200" b="1" i="0" kern="1200" dirty="0">
                <a:solidFill>
                  <a:schemeClr val="tx1"/>
                </a:solidFill>
                <a:effectLst/>
                <a:latin typeface="+mn-lt"/>
                <a:ea typeface="+mn-ea"/>
                <a:cs typeface="+mn-cs"/>
              </a:rPr>
              <a:t>Support activities of the Value Chain Analysis</a:t>
            </a:r>
          </a:p>
          <a:p>
            <a:r>
              <a:rPr lang="en-GB" sz="1200" b="0" i="0" kern="1200" dirty="0">
                <a:solidFill>
                  <a:schemeClr val="tx1"/>
                </a:solidFill>
                <a:effectLst/>
                <a:latin typeface="+mn-lt"/>
                <a:ea typeface="+mn-ea"/>
                <a:cs typeface="+mn-cs"/>
              </a:rPr>
              <a:t>Support activities within the Porter’s Value Chain Analysis assist the primary activities and they form the basis of any organization. In the figure dotted lines represent linkages between a support activity and a primary activity. A support activity such as human resource management for example is of importance within the primary activity operation but also supports other activities such as service and outbound logistics.</a:t>
            </a:r>
          </a:p>
          <a:p>
            <a:r>
              <a:rPr lang="en-GB" sz="1200" b="1" i="0" kern="1200" dirty="0">
                <a:solidFill>
                  <a:schemeClr val="tx1"/>
                </a:solidFill>
                <a:effectLst/>
                <a:latin typeface="+mn-lt"/>
                <a:ea typeface="+mn-ea"/>
                <a:cs typeface="+mn-cs"/>
              </a:rPr>
              <a:t>Firm infrastructure</a:t>
            </a:r>
          </a:p>
          <a:p>
            <a:r>
              <a:rPr lang="en-GB" sz="1200" b="0" i="0" kern="1200" dirty="0">
                <a:solidFill>
                  <a:schemeClr val="tx1"/>
                </a:solidFill>
                <a:effectLst/>
                <a:latin typeface="+mn-lt"/>
                <a:ea typeface="+mn-ea"/>
                <a:cs typeface="+mn-cs"/>
              </a:rPr>
              <a:t>This concerns the support activities within the organization that enable the organization to maintain its daily operations. Line management, administrative handling, financial management are examples of activities that create value for the organization.</a:t>
            </a:r>
          </a:p>
          <a:p>
            <a:r>
              <a:rPr lang="en-GB" sz="1200" b="1" i="0" kern="1200" dirty="0">
                <a:solidFill>
                  <a:schemeClr val="tx1"/>
                </a:solidFill>
                <a:effectLst/>
                <a:latin typeface="+mn-lt"/>
                <a:ea typeface="+mn-ea"/>
                <a:cs typeface="+mn-cs"/>
              </a:rPr>
              <a:t>Human resource management</a:t>
            </a:r>
          </a:p>
          <a:p>
            <a:r>
              <a:rPr lang="en-GB" sz="1200" b="0" i="0" kern="1200" dirty="0">
                <a:solidFill>
                  <a:schemeClr val="tx1"/>
                </a:solidFill>
                <a:effectLst/>
                <a:latin typeface="+mn-lt"/>
                <a:ea typeface="+mn-ea"/>
                <a:cs typeface="+mn-cs"/>
              </a:rPr>
              <a:t>This includes the support activities in which the development of the workforce within an organization is the key element. Examples of activities are recruiting staff, training and coaching of staff and compensating and retaining staff.</a:t>
            </a:r>
          </a:p>
          <a:p>
            <a:r>
              <a:rPr lang="en-GB" sz="1200" b="1" i="0" kern="1200" dirty="0">
                <a:solidFill>
                  <a:schemeClr val="tx1"/>
                </a:solidFill>
                <a:effectLst/>
                <a:latin typeface="+mn-lt"/>
                <a:ea typeface="+mn-ea"/>
                <a:cs typeface="+mn-cs"/>
              </a:rPr>
              <a:t>Technology development</a:t>
            </a:r>
          </a:p>
          <a:p>
            <a:r>
              <a:rPr lang="en-GB" sz="1200" b="0" i="0" kern="1200" dirty="0">
                <a:solidFill>
                  <a:schemeClr val="tx1"/>
                </a:solidFill>
                <a:effectLst/>
                <a:latin typeface="+mn-lt"/>
                <a:ea typeface="+mn-ea"/>
                <a:cs typeface="+mn-cs"/>
              </a:rPr>
              <a:t>These activities relate to the development of the products and services of the organization, both internally and externally. Examples are IT, technological innovations and improvements and the development of new products based on new technologies. These activities create value using innovation and optimization.</a:t>
            </a:r>
          </a:p>
          <a:p>
            <a:r>
              <a:rPr lang="en-GB" sz="1200" b="1" i="0" kern="1200" dirty="0">
                <a:solidFill>
                  <a:schemeClr val="tx1"/>
                </a:solidFill>
                <a:effectLst/>
                <a:latin typeface="+mn-lt"/>
                <a:ea typeface="+mn-ea"/>
                <a:cs typeface="+mn-cs"/>
              </a:rPr>
              <a:t>Procurement</a:t>
            </a:r>
          </a:p>
          <a:p>
            <a:r>
              <a:rPr lang="en-GB" sz="1200" b="0" i="0" kern="1200" dirty="0">
                <a:solidFill>
                  <a:schemeClr val="tx1"/>
                </a:solidFill>
                <a:effectLst/>
                <a:latin typeface="+mn-lt"/>
                <a:ea typeface="+mn-ea"/>
                <a:cs typeface="+mn-cs"/>
              </a:rPr>
              <a:t>These are all the support activities related to procurement to service the customer from the organization. Examples of activities are entering into and managing relationships with suppliers, negotiating to arrive at the best prices, making product purchase agreements with suppliers and outsourcing agreements. Organizations use primary and support activities as building blocks to create valuable products, services and distinctiveness.</a:t>
            </a:r>
          </a:p>
          <a:p>
            <a:endParaRPr lang="en-US" baseline="0" dirty="0"/>
          </a:p>
          <a:p>
            <a:endParaRPr lang="en-US" baseline="0" dirty="0"/>
          </a:p>
          <a:p>
            <a:r>
              <a:rPr lang="en-GB" baseline="0" dirty="0"/>
              <a:t>The significance of the value chain concept is that it separates useful activities (which allows the organisation as a all to gain competitive advantage) from activities (which hinder the company from getting in the market). Focusing on value creating activities could give the company many advantages.( The Economic Times 2016)  The Economic Times (2016). </a:t>
            </a:r>
            <a:r>
              <a:rPr lang="en-GB" i="1" baseline="0" dirty="0"/>
              <a:t>Value Chain. </a:t>
            </a:r>
            <a:r>
              <a:rPr lang="en-GB" i="0" baseline="0" dirty="0"/>
              <a:t>[online]  Available from https://</a:t>
            </a:r>
            <a:r>
              <a:rPr lang="en-GB" i="0" baseline="0" dirty="0" err="1"/>
              <a:t>www.toolshero.com</a:t>
            </a:r>
            <a:r>
              <a:rPr lang="en-GB" i="0" baseline="0" dirty="0"/>
              <a:t>/management/value-chain-analysis-porter/ [Accessed 17 September 2018]. </a:t>
            </a:r>
            <a:endParaRPr lang="en-US" baseline="0" dirty="0"/>
          </a:p>
          <a:p>
            <a:endParaRPr lang="en-US" dirty="0"/>
          </a:p>
        </p:txBody>
      </p:sp>
      <p:sp>
        <p:nvSpPr>
          <p:cNvPr id="4" name="Slide Number Placeholder 3"/>
          <p:cNvSpPr>
            <a:spLocks noGrp="1"/>
          </p:cNvSpPr>
          <p:nvPr>
            <p:ph type="sldNum" sz="quarter" idx="5"/>
          </p:nvPr>
        </p:nvSpPr>
        <p:spPr/>
        <p:txBody>
          <a:bodyPr/>
          <a:lstStyle/>
          <a:p>
            <a:fld id="{68DFE446-CF42-4C4B-BC00-6B0ACF1F3FDC}" type="slidenum">
              <a:rPr lang="en-US" smtClean="0"/>
              <a:t>5</a:t>
            </a:fld>
            <a:endParaRPr lang="en-US"/>
          </a:p>
        </p:txBody>
      </p:sp>
    </p:spTree>
    <p:extLst>
      <p:ext uri="{BB962C8B-B14F-4D97-AF65-F5344CB8AC3E}">
        <p14:creationId xmlns:p14="http://schemas.microsoft.com/office/powerpoint/2010/main" val="330034324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076AC220-7DE2-244C-AD4B-7BCF630363CE}" type="datetimeFigureOut">
              <a:rPr lang="en-US" smtClean="0"/>
              <a:t>11/21/2018</a:t>
            </a:fld>
            <a:endParaRPr lang="en-US"/>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3C43A2B-5EA9-5F49-84F4-054C115B5896}" type="slidenum">
              <a:rPr lang="en-US" smtClean="0"/>
              <a:t>‹#›</a:t>
            </a:fld>
            <a:endParaRPr lang="en-US"/>
          </a:p>
        </p:txBody>
      </p:sp>
    </p:spTree>
    <p:extLst>
      <p:ext uri="{BB962C8B-B14F-4D97-AF65-F5344CB8AC3E}">
        <p14:creationId xmlns:p14="http://schemas.microsoft.com/office/powerpoint/2010/main" val="23299388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76AC220-7DE2-244C-AD4B-7BCF630363CE}" type="datetimeFigureOut">
              <a:rPr lang="en-US" smtClean="0"/>
              <a:t>11/21/2018</a:t>
            </a:fld>
            <a:endParaRPr lang="en-US"/>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3C43A2B-5EA9-5F49-84F4-054C115B5896}" type="slidenum">
              <a:rPr lang="en-US" smtClean="0"/>
              <a:t>‹#›</a:t>
            </a:fld>
            <a:endParaRPr lang="en-US"/>
          </a:p>
        </p:txBody>
      </p:sp>
    </p:spTree>
    <p:extLst>
      <p:ext uri="{BB962C8B-B14F-4D97-AF65-F5344CB8AC3E}">
        <p14:creationId xmlns:p14="http://schemas.microsoft.com/office/powerpoint/2010/main" val="20422211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76AC220-7DE2-244C-AD4B-7BCF630363CE}" type="datetimeFigureOut">
              <a:rPr lang="en-US" smtClean="0"/>
              <a:t>11/21/2018</a:t>
            </a:fld>
            <a:endParaRPr lang="en-US"/>
          </a:p>
        </p:txBody>
      </p:sp>
      <p:sp>
        <p:nvSpPr>
          <p:cNvPr id="6" name="Slide Number Placeholder 5"/>
          <p:cNvSpPr>
            <a:spLocks noGrp="1"/>
          </p:cNvSpPr>
          <p:nvPr>
            <p:ph type="sldNum" sz="quarter" idx="12"/>
          </p:nvPr>
        </p:nvSpPr>
        <p:spPr/>
        <p:txBody>
          <a:bodyPr/>
          <a:lstStyle/>
          <a:p>
            <a:fld id="{B3C43A2B-5EA9-5F49-84F4-054C115B5896}" type="slidenum">
              <a:rPr lang="en-US" smtClean="0"/>
              <a:t>‹#›</a:t>
            </a:fld>
            <a:endParaRPr lang="en-US"/>
          </a:p>
        </p:txBody>
      </p:sp>
    </p:spTree>
    <p:extLst>
      <p:ext uri="{BB962C8B-B14F-4D97-AF65-F5344CB8AC3E}">
        <p14:creationId xmlns:p14="http://schemas.microsoft.com/office/powerpoint/2010/main" val="16831251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76AC220-7DE2-244C-AD4B-7BCF630363CE}" type="datetimeFigureOut">
              <a:rPr lang="en-US" smtClean="0"/>
              <a:t>11/21/2018</a:t>
            </a:fld>
            <a:endParaRPr lang="en-US"/>
          </a:p>
        </p:txBody>
      </p:sp>
      <p:sp>
        <p:nvSpPr>
          <p:cNvPr id="7" name="Slide Number Placeholder 6"/>
          <p:cNvSpPr>
            <a:spLocks noGrp="1"/>
          </p:cNvSpPr>
          <p:nvPr>
            <p:ph type="sldNum" sz="quarter" idx="12"/>
          </p:nvPr>
        </p:nvSpPr>
        <p:spPr/>
        <p:txBody>
          <a:bodyPr/>
          <a:lstStyle/>
          <a:p>
            <a:fld id="{B3C43A2B-5EA9-5F49-84F4-054C115B5896}" type="slidenum">
              <a:rPr lang="en-US" smtClean="0"/>
              <a:t>‹#›</a:t>
            </a:fld>
            <a:endParaRPr lang="en-US"/>
          </a:p>
        </p:txBody>
      </p:sp>
    </p:spTree>
    <p:extLst>
      <p:ext uri="{BB962C8B-B14F-4D97-AF65-F5344CB8AC3E}">
        <p14:creationId xmlns:p14="http://schemas.microsoft.com/office/powerpoint/2010/main" val="5929050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076AC220-7DE2-244C-AD4B-7BCF630363CE}" type="datetimeFigureOut">
              <a:rPr lang="en-US" smtClean="0"/>
              <a:t>11/21/2018</a:t>
            </a:fld>
            <a:endParaRPr lang="en-US"/>
          </a:p>
        </p:txBody>
      </p:sp>
      <p:sp>
        <p:nvSpPr>
          <p:cNvPr id="9" name="Slide Number Placeholder 8"/>
          <p:cNvSpPr>
            <a:spLocks noGrp="1"/>
          </p:cNvSpPr>
          <p:nvPr>
            <p:ph type="sldNum" sz="quarter" idx="12"/>
          </p:nvPr>
        </p:nvSpPr>
        <p:spPr/>
        <p:txBody>
          <a:bodyPr/>
          <a:lstStyle/>
          <a:p>
            <a:fld id="{B3C43A2B-5EA9-5F49-84F4-054C115B5896}" type="slidenum">
              <a:rPr lang="en-US" smtClean="0"/>
              <a:t>‹#›</a:t>
            </a:fld>
            <a:endParaRPr lang="en-US"/>
          </a:p>
        </p:txBody>
      </p:sp>
    </p:spTree>
    <p:extLst>
      <p:ext uri="{BB962C8B-B14F-4D97-AF65-F5344CB8AC3E}">
        <p14:creationId xmlns:p14="http://schemas.microsoft.com/office/powerpoint/2010/main" val="3446269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076AC220-7DE2-244C-AD4B-7BCF630363CE}" type="datetimeFigureOut">
              <a:rPr lang="en-US" smtClean="0"/>
              <a:t>11/21/2018</a:t>
            </a:fld>
            <a:endParaRPr lang="en-US"/>
          </a:p>
        </p:txBody>
      </p:sp>
      <p:sp>
        <p:nvSpPr>
          <p:cNvPr id="5" name="Slide Number Placeholder 4"/>
          <p:cNvSpPr>
            <a:spLocks noGrp="1"/>
          </p:cNvSpPr>
          <p:nvPr>
            <p:ph type="sldNum" sz="quarter" idx="12"/>
          </p:nvPr>
        </p:nvSpPr>
        <p:spPr/>
        <p:txBody>
          <a:bodyPr/>
          <a:lstStyle/>
          <a:p>
            <a:fld id="{B3C43A2B-5EA9-5F49-84F4-054C115B5896}" type="slidenum">
              <a:rPr lang="en-US" smtClean="0"/>
              <a:t>‹#›</a:t>
            </a:fld>
            <a:endParaRPr lang="en-US"/>
          </a:p>
        </p:txBody>
      </p:sp>
    </p:spTree>
    <p:extLst>
      <p:ext uri="{BB962C8B-B14F-4D97-AF65-F5344CB8AC3E}">
        <p14:creationId xmlns:p14="http://schemas.microsoft.com/office/powerpoint/2010/main" val="14622221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76AC220-7DE2-244C-AD4B-7BCF630363CE}" type="datetimeFigureOut">
              <a:rPr lang="en-US" smtClean="0"/>
              <a:t>11/21/2018</a:t>
            </a:fld>
            <a:endParaRPr lang="en-US"/>
          </a:p>
        </p:txBody>
      </p:sp>
      <p:sp>
        <p:nvSpPr>
          <p:cNvPr id="4" name="Slide Number Placeholder 3"/>
          <p:cNvSpPr>
            <a:spLocks noGrp="1"/>
          </p:cNvSpPr>
          <p:nvPr>
            <p:ph type="sldNum" sz="quarter" idx="12"/>
          </p:nvPr>
        </p:nvSpPr>
        <p:spPr/>
        <p:txBody>
          <a:bodyPr/>
          <a:lstStyle/>
          <a:p>
            <a:fld id="{B3C43A2B-5EA9-5F49-84F4-054C115B5896}" type="slidenum">
              <a:rPr lang="en-US" smtClean="0"/>
              <a:t>‹#›</a:t>
            </a:fld>
            <a:endParaRPr lang="en-US"/>
          </a:p>
        </p:txBody>
      </p:sp>
    </p:spTree>
    <p:extLst>
      <p:ext uri="{BB962C8B-B14F-4D97-AF65-F5344CB8AC3E}">
        <p14:creationId xmlns:p14="http://schemas.microsoft.com/office/powerpoint/2010/main" val="20006949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76AC220-7DE2-244C-AD4B-7BCF630363CE}" type="datetimeFigureOut">
              <a:rPr lang="en-US" smtClean="0"/>
              <a:t>11/21/2018</a:t>
            </a:fld>
            <a:endParaRPr lang="en-US"/>
          </a:p>
        </p:txBody>
      </p:sp>
      <p:sp>
        <p:nvSpPr>
          <p:cNvPr id="7" name="Slide Number Placeholder 6"/>
          <p:cNvSpPr>
            <a:spLocks noGrp="1"/>
          </p:cNvSpPr>
          <p:nvPr>
            <p:ph type="sldNum" sz="quarter" idx="12"/>
          </p:nvPr>
        </p:nvSpPr>
        <p:spPr/>
        <p:txBody>
          <a:bodyPr/>
          <a:lstStyle/>
          <a:p>
            <a:fld id="{B3C43A2B-5EA9-5F49-84F4-054C115B5896}" type="slidenum">
              <a:rPr lang="en-US" smtClean="0"/>
              <a:t>‹#›</a:t>
            </a:fld>
            <a:endParaRPr lang="en-US"/>
          </a:p>
        </p:txBody>
      </p:sp>
    </p:spTree>
    <p:extLst>
      <p:ext uri="{BB962C8B-B14F-4D97-AF65-F5344CB8AC3E}">
        <p14:creationId xmlns:p14="http://schemas.microsoft.com/office/powerpoint/2010/main" val="29064311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76AC220-7DE2-244C-AD4B-7BCF630363CE}" type="datetimeFigureOut">
              <a:rPr lang="en-US" smtClean="0"/>
              <a:t>11/21/2018</a:t>
            </a:fld>
            <a:endParaRPr lang="en-US"/>
          </a:p>
        </p:txBody>
      </p:sp>
      <p:sp>
        <p:nvSpPr>
          <p:cNvPr id="7" name="Slide Number Placeholder 6"/>
          <p:cNvSpPr>
            <a:spLocks noGrp="1"/>
          </p:cNvSpPr>
          <p:nvPr>
            <p:ph type="sldNum" sz="quarter" idx="12"/>
          </p:nvPr>
        </p:nvSpPr>
        <p:spPr/>
        <p:txBody>
          <a:bodyPr/>
          <a:lstStyle/>
          <a:p>
            <a:fld id="{B3C43A2B-5EA9-5F49-84F4-054C115B5896}" type="slidenum">
              <a:rPr lang="en-US" smtClean="0"/>
              <a:t>‹#›</a:t>
            </a:fld>
            <a:endParaRPr lang="en-US"/>
          </a:p>
        </p:txBody>
      </p:sp>
    </p:spTree>
    <p:extLst>
      <p:ext uri="{BB962C8B-B14F-4D97-AF65-F5344CB8AC3E}">
        <p14:creationId xmlns:p14="http://schemas.microsoft.com/office/powerpoint/2010/main" val="14919985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76AC220-7DE2-244C-AD4B-7BCF630363CE}" type="datetimeFigureOut">
              <a:rPr lang="en-US" smtClean="0"/>
              <a:t>11/21/2018</a:t>
            </a:fld>
            <a:endParaRPr lang="en-US"/>
          </a:p>
        </p:txBody>
      </p:sp>
      <p:sp>
        <p:nvSpPr>
          <p:cNvPr id="6" name="Slide Number Placeholder 5"/>
          <p:cNvSpPr>
            <a:spLocks noGrp="1"/>
          </p:cNvSpPr>
          <p:nvPr>
            <p:ph type="sldNum" sz="quarter" idx="12"/>
          </p:nvPr>
        </p:nvSpPr>
        <p:spPr/>
        <p:txBody>
          <a:bodyPr/>
          <a:lstStyle/>
          <a:p>
            <a:fld id="{B3C43A2B-5EA9-5F49-84F4-054C115B5896}" type="slidenum">
              <a:rPr lang="en-US" smtClean="0"/>
              <a:t>‹#›</a:t>
            </a:fld>
            <a:endParaRPr lang="en-US"/>
          </a:p>
        </p:txBody>
      </p:sp>
    </p:spTree>
    <p:extLst>
      <p:ext uri="{BB962C8B-B14F-4D97-AF65-F5344CB8AC3E}">
        <p14:creationId xmlns:p14="http://schemas.microsoft.com/office/powerpoint/2010/main" val="10803524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76AC220-7DE2-244C-AD4B-7BCF630363CE}" type="datetimeFigureOut">
              <a:rPr lang="en-US" smtClean="0"/>
              <a:t>11/21/2018</a:t>
            </a:fld>
            <a:endParaRPr lang="en-US"/>
          </a:p>
        </p:txBody>
      </p:sp>
      <p:sp>
        <p:nvSpPr>
          <p:cNvPr id="6" name="Slide Number Placeholder 5"/>
          <p:cNvSpPr>
            <a:spLocks noGrp="1"/>
          </p:cNvSpPr>
          <p:nvPr>
            <p:ph type="sldNum" sz="quarter" idx="12"/>
          </p:nvPr>
        </p:nvSpPr>
        <p:spPr/>
        <p:txBody>
          <a:bodyPr/>
          <a:lstStyle/>
          <a:p>
            <a:fld id="{B3C43A2B-5EA9-5F49-84F4-054C115B5896}" type="slidenum">
              <a:rPr lang="en-US" smtClean="0"/>
              <a:t>‹#›</a:t>
            </a:fld>
            <a:endParaRPr lang="en-US"/>
          </a:p>
        </p:txBody>
      </p:sp>
    </p:spTree>
    <p:extLst>
      <p:ext uri="{BB962C8B-B14F-4D97-AF65-F5344CB8AC3E}">
        <p14:creationId xmlns:p14="http://schemas.microsoft.com/office/powerpoint/2010/main" val="19367308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076AC220-7DE2-244C-AD4B-7BCF630363CE}" type="datetimeFigureOut">
              <a:rPr lang="en-US" smtClean="0"/>
              <a:t>11/21/2018</a:t>
            </a:fld>
            <a:endParaRPr lang="en-US"/>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B3C43A2B-5EA9-5F49-84F4-054C115B5896}" type="slidenum">
              <a:rPr lang="en-US" smtClean="0"/>
              <a:t>‹#›</a:t>
            </a:fld>
            <a:endParaRPr lang="en-US"/>
          </a:p>
        </p:txBody>
      </p:sp>
    </p:spTree>
    <p:extLst>
      <p:ext uri="{BB962C8B-B14F-4D97-AF65-F5344CB8AC3E}">
        <p14:creationId xmlns:p14="http://schemas.microsoft.com/office/powerpoint/2010/main" val="34730881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2FCD8-A8DE-1644-AF52-4FC9C4EDEE7B}"/>
              </a:ext>
            </a:extLst>
          </p:cNvPr>
          <p:cNvSpPr>
            <a:spLocks noGrp="1"/>
          </p:cNvSpPr>
          <p:nvPr>
            <p:ph type="ctrTitle"/>
          </p:nvPr>
        </p:nvSpPr>
        <p:spPr/>
        <p:txBody>
          <a:bodyPr/>
          <a:lstStyle/>
          <a:p>
            <a:r>
              <a:rPr lang="en-US" dirty="0">
                <a:solidFill>
                  <a:schemeClr val="bg1"/>
                </a:solidFill>
              </a:rPr>
              <a:t>BMSK6004</a:t>
            </a:r>
            <a:br>
              <a:rPr lang="en-US" dirty="0">
                <a:solidFill>
                  <a:schemeClr val="bg1"/>
                </a:solidFill>
              </a:rPr>
            </a:br>
            <a:r>
              <a:rPr lang="en-US" dirty="0">
                <a:solidFill>
                  <a:schemeClr val="bg1"/>
                </a:solidFill>
              </a:rPr>
              <a:t>Strategic Management for SME’s</a:t>
            </a:r>
          </a:p>
        </p:txBody>
      </p:sp>
      <p:sp>
        <p:nvSpPr>
          <p:cNvPr id="3" name="Subtitle 2">
            <a:extLst>
              <a:ext uri="{FF2B5EF4-FFF2-40B4-BE49-F238E27FC236}">
                <a16:creationId xmlns:a16="http://schemas.microsoft.com/office/drawing/2014/main" id="{BEAB293E-D506-274B-8473-8DFCAC021359}"/>
              </a:ext>
            </a:extLst>
          </p:cNvPr>
          <p:cNvSpPr>
            <a:spLocks noGrp="1"/>
          </p:cNvSpPr>
          <p:nvPr>
            <p:ph type="subTitle" idx="1"/>
          </p:nvPr>
        </p:nvSpPr>
        <p:spPr>
          <a:xfrm>
            <a:off x="1825824" y="3744615"/>
            <a:ext cx="8534400" cy="863961"/>
          </a:xfrm>
        </p:spPr>
        <p:txBody>
          <a:bodyPr/>
          <a:lstStyle/>
          <a:p>
            <a:r>
              <a:rPr lang="en-US" dirty="0">
                <a:solidFill>
                  <a:schemeClr val="bg1"/>
                </a:solidFill>
              </a:rPr>
              <a:t>Evening Session 3</a:t>
            </a:r>
          </a:p>
        </p:txBody>
      </p:sp>
    </p:spTree>
    <p:extLst>
      <p:ext uri="{BB962C8B-B14F-4D97-AF65-F5344CB8AC3E}">
        <p14:creationId xmlns:p14="http://schemas.microsoft.com/office/powerpoint/2010/main" val="26911184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BA8BB2F3-9A6D-4E41-9BCC-2C70C22766F4}"/>
              </a:ext>
            </a:extLst>
          </p:cNvPr>
          <p:cNvPicPr>
            <a:picLocks noGrp="1" noChangeAspect="1"/>
          </p:cNvPicPr>
          <p:nvPr>
            <p:ph idx="1"/>
          </p:nvPr>
        </p:nvPicPr>
        <p:blipFill>
          <a:blip r:embed="rId3"/>
          <a:stretch>
            <a:fillRect/>
          </a:stretch>
        </p:blipFill>
        <p:spPr>
          <a:xfrm>
            <a:off x="2509346" y="636059"/>
            <a:ext cx="7173308" cy="5042026"/>
          </a:xfrm>
          <a:prstGeom prst="rect">
            <a:avLst/>
          </a:prstGeom>
        </p:spPr>
      </p:pic>
      <p:sp>
        <p:nvSpPr>
          <p:cNvPr id="2" name="Title 1">
            <a:extLst>
              <a:ext uri="{FF2B5EF4-FFF2-40B4-BE49-F238E27FC236}">
                <a16:creationId xmlns:a16="http://schemas.microsoft.com/office/drawing/2014/main" id="{313A7656-6CC9-5549-AE38-58005CAA8CA8}"/>
              </a:ext>
            </a:extLst>
          </p:cNvPr>
          <p:cNvSpPr>
            <a:spLocks noGrp="1"/>
          </p:cNvSpPr>
          <p:nvPr>
            <p:ph type="title"/>
          </p:nvPr>
        </p:nvSpPr>
        <p:spPr>
          <a:xfrm>
            <a:off x="473964" y="329184"/>
            <a:ext cx="11244072" cy="306875"/>
          </a:xfrm>
        </p:spPr>
        <p:txBody>
          <a:bodyPr>
            <a:noAutofit/>
          </a:bodyPr>
          <a:lstStyle/>
          <a:p>
            <a:r>
              <a:rPr lang="en-GB" sz="3200" dirty="0">
                <a:solidFill>
                  <a:srgbClr val="0070C0"/>
                </a:solidFill>
              </a:rPr>
              <a:t>Summary model of the elements of strategic management</a:t>
            </a:r>
            <a:br>
              <a:rPr lang="en-GB" sz="3200" dirty="0">
                <a:solidFill>
                  <a:srgbClr val="0070C0"/>
                </a:solidFill>
              </a:rPr>
            </a:br>
            <a:endParaRPr lang="en-US" sz="3200" dirty="0">
              <a:solidFill>
                <a:srgbClr val="0070C0"/>
              </a:solidFill>
            </a:endParaRPr>
          </a:p>
        </p:txBody>
      </p:sp>
      <p:sp>
        <p:nvSpPr>
          <p:cNvPr id="5" name="TextBox 4">
            <a:extLst>
              <a:ext uri="{FF2B5EF4-FFF2-40B4-BE49-F238E27FC236}">
                <a16:creationId xmlns:a16="http://schemas.microsoft.com/office/drawing/2014/main" id="{489ECB4D-D847-9A4F-8EB8-E80A94020DFD}"/>
              </a:ext>
            </a:extLst>
          </p:cNvPr>
          <p:cNvSpPr txBox="1"/>
          <p:nvPr/>
        </p:nvSpPr>
        <p:spPr>
          <a:xfrm>
            <a:off x="8181171" y="5138746"/>
            <a:ext cx="3864525" cy="461665"/>
          </a:xfrm>
          <a:prstGeom prst="rect">
            <a:avLst/>
          </a:prstGeom>
          <a:noFill/>
        </p:spPr>
        <p:txBody>
          <a:bodyPr wrap="square" rtlCol="0">
            <a:spAutoFit/>
          </a:bodyPr>
          <a:lstStyle/>
          <a:p>
            <a:pPr lvl="0" algn="ctr">
              <a:defRPr/>
            </a:pPr>
            <a:r>
              <a:rPr lang="en-GB" sz="1200" dirty="0"/>
              <a:t>Johnson, G and Scholes, K. (1984) </a:t>
            </a:r>
            <a:r>
              <a:rPr lang="en-GB" sz="1200" i="1" dirty="0"/>
              <a:t>Exploring Corporate </a:t>
            </a:r>
          </a:p>
          <a:p>
            <a:pPr lvl="0" algn="ctr">
              <a:defRPr/>
            </a:pPr>
            <a:r>
              <a:rPr lang="en-GB" sz="1200" i="1" dirty="0"/>
              <a:t>Strategy. </a:t>
            </a:r>
            <a:r>
              <a:rPr lang="en-GB" sz="1200" dirty="0"/>
              <a:t>Prentice-Hall, Englewood Cliffs, NJ.</a:t>
            </a:r>
          </a:p>
        </p:txBody>
      </p:sp>
    </p:spTree>
    <p:extLst>
      <p:ext uri="{BB962C8B-B14F-4D97-AF65-F5344CB8AC3E}">
        <p14:creationId xmlns:p14="http://schemas.microsoft.com/office/powerpoint/2010/main" val="36926003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81BA8D8-4D18-B448-BE9A-8B37A338C9DE}"/>
              </a:ext>
            </a:extLst>
          </p:cNvPr>
          <p:cNvPicPr>
            <a:picLocks noChangeAspect="1"/>
          </p:cNvPicPr>
          <p:nvPr/>
        </p:nvPicPr>
        <p:blipFill>
          <a:blip r:embed="rId2"/>
          <a:stretch>
            <a:fillRect/>
          </a:stretch>
        </p:blipFill>
        <p:spPr>
          <a:xfrm>
            <a:off x="1706881" y="0"/>
            <a:ext cx="8851391" cy="5693664"/>
          </a:xfrm>
          <a:prstGeom prst="rect">
            <a:avLst/>
          </a:prstGeom>
        </p:spPr>
      </p:pic>
    </p:spTree>
    <p:extLst>
      <p:ext uri="{BB962C8B-B14F-4D97-AF65-F5344CB8AC3E}">
        <p14:creationId xmlns:p14="http://schemas.microsoft.com/office/powerpoint/2010/main" val="38730893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30FBE-9966-7245-A5AD-554586ABD9B7}"/>
              </a:ext>
            </a:extLst>
          </p:cNvPr>
          <p:cNvSpPr>
            <a:spLocks noGrp="1"/>
          </p:cNvSpPr>
          <p:nvPr>
            <p:ph type="title"/>
          </p:nvPr>
        </p:nvSpPr>
        <p:spPr>
          <a:xfrm>
            <a:off x="2926165" y="4315967"/>
            <a:ext cx="2109131" cy="480417"/>
          </a:xfrm>
        </p:spPr>
        <p:txBody>
          <a:bodyPr/>
          <a:lstStyle/>
          <a:p>
            <a:r>
              <a:rPr lang="en-US" dirty="0"/>
              <a:t>Cultural Web</a:t>
            </a:r>
          </a:p>
        </p:txBody>
      </p:sp>
      <p:sp>
        <p:nvSpPr>
          <p:cNvPr id="4" name="Text Placeholder 3">
            <a:extLst>
              <a:ext uri="{FF2B5EF4-FFF2-40B4-BE49-F238E27FC236}">
                <a16:creationId xmlns:a16="http://schemas.microsoft.com/office/drawing/2014/main" id="{1A5BE27E-174A-4444-836C-E0BD593AA00D}"/>
              </a:ext>
            </a:extLst>
          </p:cNvPr>
          <p:cNvSpPr>
            <a:spLocks noGrp="1"/>
          </p:cNvSpPr>
          <p:nvPr>
            <p:ph type="body" sz="half" idx="2"/>
          </p:nvPr>
        </p:nvSpPr>
        <p:spPr>
          <a:xfrm>
            <a:off x="353568" y="414073"/>
            <a:ext cx="4331758" cy="3811588"/>
          </a:xfrm>
        </p:spPr>
        <p:txBody>
          <a:bodyPr>
            <a:normAutofit fontScale="92500" lnSpcReduction="10000"/>
          </a:bodyPr>
          <a:lstStyle/>
          <a:p>
            <a:pPr marL="285750" indent="-285750">
              <a:buFont typeface="Arial" panose="020B0604020202020204" pitchFamily="34" charset="0"/>
              <a:buChar char="•"/>
            </a:pPr>
            <a:r>
              <a:rPr lang="en-GB" sz="1700" b="1" dirty="0">
                <a:solidFill>
                  <a:srgbClr val="CC00CC"/>
                </a:solidFill>
              </a:rPr>
              <a:t>Stories: </a:t>
            </a:r>
            <a:r>
              <a:rPr lang="en-GB" dirty="0">
                <a:solidFill>
                  <a:srgbClr val="CC00CC"/>
                </a:solidFill>
              </a:rPr>
              <a:t>Events and people from the past and present. </a:t>
            </a:r>
            <a:endParaRPr lang="en-GB" dirty="0">
              <a:solidFill>
                <a:srgbClr val="CC00CC"/>
              </a:solidFill>
              <a:effectLst/>
            </a:endParaRPr>
          </a:p>
          <a:p>
            <a:pPr marL="285750" indent="-285750">
              <a:buFont typeface="Arial" panose="020B0604020202020204" pitchFamily="34" charset="0"/>
              <a:buChar char="•"/>
            </a:pPr>
            <a:r>
              <a:rPr lang="en-GB" sz="1700" b="1" dirty="0">
                <a:solidFill>
                  <a:srgbClr val="0070C0"/>
                </a:solidFill>
              </a:rPr>
              <a:t>Rituals and routines: </a:t>
            </a:r>
            <a:r>
              <a:rPr lang="en-GB" dirty="0">
                <a:solidFill>
                  <a:srgbClr val="0070C0"/>
                </a:solidFill>
              </a:rPr>
              <a:t>Procedures for doing things within the organisation. </a:t>
            </a:r>
            <a:endParaRPr lang="en-GB" dirty="0">
              <a:solidFill>
                <a:srgbClr val="0070C0"/>
              </a:solidFill>
              <a:effectLst/>
            </a:endParaRPr>
          </a:p>
          <a:p>
            <a:pPr marL="285750" indent="-285750">
              <a:buFont typeface="Arial" panose="020B0604020202020204" pitchFamily="34" charset="0"/>
              <a:buChar char="•"/>
            </a:pPr>
            <a:r>
              <a:rPr lang="en-GB" sz="1700" b="1" dirty="0">
                <a:solidFill>
                  <a:srgbClr val="FF0000"/>
                </a:solidFill>
              </a:rPr>
              <a:t>Control systems: </a:t>
            </a:r>
            <a:r>
              <a:rPr lang="en-GB" dirty="0">
                <a:solidFill>
                  <a:srgbClr val="FF0000"/>
                </a:solidFill>
              </a:rPr>
              <a:t>The level of control by which activities are controlled. </a:t>
            </a:r>
            <a:endParaRPr lang="en-GB" dirty="0">
              <a:solidFill>
                <a:srgbClr val="FF0000"/>
              </a:solidFill>
              <a:effectLst/>
            </a:endParaRPr>
          </a:p>
          <a:p>
            <a:pPr marL="285750" indent="-285750">
              <a:buFont typeface="Arial" panose="020B0604020202020204" pitchFamily="34" charset="0"/>
              <a:buChar char="•"/>
            </a:pPr>
            <a:r>
              <a:rPr lang="en-GB" sz="1700" b="1" dirty="0">
                <a:solidFill>
                  <a:srgbClr val="009900"/>
                </a:solidFill>
              </a:rPr>
              <a:t>Organisational structures: </a:t>
            </a:r>
            <a:r>
              <a:rPr lang="en-GB" dirty="0">
                <a:solidFill>
                  <a:srgbClr val="009900"/>
                </a:solidFill>
              </a:rPr>
              <a:t>Formal and informal power relationships. </a:t>
            </a:r>
            <a:endParaRPr lang="en-GB" dirty="0">
              <a:solidFill>
                <a:srgbClr val="009900"/>
              </a:solidFill>
              <a:effectLst/>
            </a:endParaRPr>
          </a:p>
          <a:p>
            <a:pPr marL="285750" indent="-285750">
              <a:buFont typeface="Arial" panose="020B0604020202020204" pitchFamily="34" charset="0"/>
              <a:buChar char="•"/>
            </a:pPr>
            <a:r>
              <a:rPr lang="en-GB" sz="1700" b="1" dirty="0">
                <a:solidFill>
                  <a:srgbClr val="002060"/>
                </a:solidFill>
              </a:rPr>
              <a:t>Power structures: </a:t>
            </a:r>
            <a:r>
              <a:rPr lang="en-GB" dirty="0">
                <a:solidFill>
                  <a:srgbClr val="002060"/>
                </a:solidFill>
              </a:rPr>
              <a:t>Groups/functions/departments of the organisation that are associated with the core assumptions of the organisation. </a:t>
            </a:r>
            <a:endParaRPr lang="en-GB" dirty="0">
              <a:solidFill>
                <a:srgbClr val="002060"/>
              </a:solidFill>
              <a:effectLst/>
            </a:endParaRPr>
          </a:p>
          <a:p>
            <a:pPr marL="285750" indent="-285750">
              <a:buFont typeface="Arial" panose="020B0604020202020204" pitchFamily="34" charset="0"/>
              <a:buChar char="•"/>
            </a:pPr>
            <a:r>
              <a:rPr lang="en-GB" sz="1700" b="1" dirty="0">
                <a:solidFill>
                  <a:srgbClr val="C00000"/>
                </a:solidFill>
              </a:rPr>
              <a:t>Symbols: </a:t>
            </a:r>
            <a:r>
              <a:rPr lang="en-GB" dirty="0">
                <a:solidFill>
                  <a:srgbClr val="C00000"/>
                </a:solidFill>
              </a:rPr>
              <a:t>Logos, office layouts, titles, etc. that reflect hierarchy or difference. </a:t>
            </a:r>
            <a:endParaRPr lang="en-GB" dirty="0">
              <a:solidFill>
                <a:srgbClr val="C00000"/>
              </a:solidFill>
              <a:effectLst/>
            </a:endParaRPr>
          </a:p>
          <a:p>
            <a:pPr marL="285750" indent="-285750">
              <a:buFont typeface="Arial" panose="020B0604020202020204" pitchFamily="34" charset="0"/>
              <a:buChar char="•"/>
            </a:pPr>
            <a:r>
              <a:rPr lang="en-GB" sz="1700" b="1" dirty="0">
                <a:solidFill>
                  <a:srgbClr val="33CCFF"/>
                </a:solidFill>
              </a:rPr>
              <a:t>Paradigm: </a:t>
            </a:r>
            <a:r>
              <a:rPr lang="en-GB" dirty="0">
                <a:solidFill>
                  <a:srgbClr val="33CCFF"/>
                </a:solidFill>
              </a:rPr>
              <a:t>Encapsulates and reinforces the behaviours observed in the other elements of the web. </a:t>
            </a:r>
            <a:endParaRPr lang="en-GB" dirty="0">
              <a:solidFill>
                <a:srgbClr val="33CCFF"/>
              </a:solidFill>
              <a:effectLst/>
            </a:endParaRPr>
          </a:p>
          <a:p>
            <a:endParaRPr lang="en-US" dirty="0"/>
          </a:p>
        </p:txBody>
      </p:sp>
      <p:pic>
        <p:nvPicPr>
          <p:cNvPr id="8" name="Picture 7">
            <a:extLst>
              <a:ext uri="{FF2B5EF4-FFF2-40B4-BE49-F238E27FC236}">
                <a16:creationId xmlns:a16="http://schemas.microsoft.com/office/drawing/2014/main" id="{FB62D5E2-24B0-714F-8543-374FF0E41A6F}"/>
              </a:ext>
            </a:extLst>
          </p:cNvPr>
          <p:cNvPicPr>
            <a:picLocks noChangeAspect="1"/>
          </p:cNvPicPr>
          <p:nvPr/>
        </p:nvPicPr>
        <p:blipFill>
          <a:blip r:embed="rId3"/>
          <a:stretch>
            <a:fillRect/>
          </a:stretch>
        </p:blipFill>
        <p:spPr>
          <a:xfrm>
            <a:off x="5154507" y="144949"/>
            <a:ext cx="6908800" cy="5181600"/>
          </a:xfrm>
          <a:prstGeom prst="rect">
            <a:avLst/>
          </a:prstGeom>
        </p:spPr>
      </p:pic>
    </p:spTree>
    <p:extLst>
      <p:ext uri="{BB962C8B-B14F-4D97-AF65-F5344CB8AC3E}">
        <p14:creationId xmlns:p14="http://schemas.microsoft.com/office/powerpoint/2010/main" val="34443250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3E78B-B977-B446-BA7A-2AA757DCDA7A}"/>
              </a:ext>
            </a:extLst>
          </p:cNvPr>
          <p:cNvSpPr>
            <a:spLocks noGrp="1"/>
          </p:cNvSpPr>
          <p:nvPr>
            <p:ph type="title"/>
          </p:nvPr>
        </p:nvSpPr>
        <p:spPr/>
        <p:txBody>
          <a:bodyPr/>
          <a:lstStyle/>
          <a:p>
            <a:r>
              <a:rPr lang="en-US" dirty="0"/>
              <a:t>Porter’s Value Chain</a:t>
            </a:r>
          </a:p>
        </p:txBody>
      </p:sp>
      <p:pic>
        <p:nvPicPr>
          <p:cNvPr id="5" name="Content Placeholder 4">
            <a:extLst>
              <a:ext uri="{FF2B5EF4-FFF2-40B4-BE49-F238E27FC236}">
                <a16:creationId xmlns:a16="http://schemas.microsoft.com/office/drawing/2014/main" id="{A3E69F71-7F96-DE4E-9695-DB152D08022D}"/>
              </a:ext>
            </a:extLst>
          </p:cNvPr>
          <p:cNvPicPr>
            <a:picLocks noGrp="1" noChangeAspect="1"/>
          </p:cNvPicPr>
          <p:nvPr>
            <p:ph idx="1"/>
          </p:nvPr>
        </p:nvPicPr>
        <p:blipFill>
          <a:blip r:embed="rId3"/>
          <a:stretch>
            <a:fillRect/>
          </a:stretch>
        </p:blipFill>
        <p:spPr>
          <a:xfrm>
            <a:off x="2306175" y="1600200"/>
            <a:ext cx="7579649" cy="3916363"/>
          </a:xfrm>
        </p:spPr>
      </p:pic>
    </p:spTree>
    <p:extLst>
      <p:ext uri="{BB962C8B-B14F-4D97-AF65-F5344CB8AC3E}">
        <p14:creationId xmlns:p14="http://schemas.microsoft.com/office/powerpoint/2010/main" val="39412037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A1FF331-AA0A-F146-B435-B409B65AD738}"/>
              </a:ext>
            </a:extLst>
          </p:cNvPr>
          <p:cNvPicPr>
            <a:picLocks noChangeAspect="1"/>
          </p:cNvPicPr>
          <p:nvPr/>
        </p:nvPicPr>
        <p:blipFill>
          <a:blip r:embed="rId2"/>
          <a:stretch>
            <a:fillRect/>
          </a:stretch>
        </p:blipFill>
        <p:spPr>
          <a:xfrm>
            <a:off x="2755392" y="160326"/>
            <a:ext cx="6882384" cy="5485078"/>
          </a:xfrm>
          <a:prstGeom prst="rect">
            <a:avLst/>
          </a:prstGeom>
        </p:spPr>
      </p:pic>
    </p:spTree>
    <p:extLst>
      <p:ext uri="{BB962C8B-B14F-4D97-AF65-F5344CB8AC3E}">
        <p14:creationId xmlns:p14="http://schemas.microsoft.com/office/powerpoint/2010/main" val="2874570190"/>
      </p:ext>
    </p:extLst>
  </p:cSld>
  <p:clrMapOvr>
    <a:masterClrMapping/>
  </p:clrMapOvr>
</p:sld>
</file>

<file path=ppt/theme/theme1.xml><?xml version="1.0" encoding="utf-8"?>
<a:theme xmlns:a="http://schemas.openxmlformats.org/drawingml/2006/main" name="Default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Default Theme" id="{4EDD5D2F-0DA9-45A0-9D74-260097302066}" vid="{328693C3-4DA8-45CE-A288-7D0FF9D8548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Default Theme</Template>
  <TotalTime>75</TotalTime>
  <Words>429</Words>
  <Application>Microsoft Office PowerPoint</Application>
  <PresentationFormat>Widescreen</PresentationFormat>
  <Paragraphs>45</Paragraphs>
  <Slides>6</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Myriad Pro</vt:lpstr>
      <vt:lpstr>Default Theme</vt:lpstr>
      <vt:lpstr>BMSK6004 Strategic Management for SME’s</vt:lpstr>
      <vt:lpstr>Summary model of the elements of strategic management </vt:lpstr>
      <vt:lpstr>PowerPoint Presentation</vt:lpstr>
      <vt:lpstr>Cultural Web</vt:lpstr>
      <vt:lpstr>Porter’s Value Chain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Strategic Management for SME’s</dc:title>
  <dc:creator>Andrew Maund</dc:creator>
  <cp:lastModifiedBy>Paul Tinkler</cp:lastModifiedBy>
  <cp:revision>7</cp:revision>
  <dcterms:created xsi:type="dcterms:W3CDTF">2018-11-06T14:37:19Z</dcterms:created>
  <dcterms:modified xsi:type="dcterms:W3CDTF">2018-11-21T22:46:49Z</dcterms:modified>
</cp:coreProperties>
</file>