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dobinson23@icloud.com" userId="5f3b0524e35e3aba" providerId="LiveId" clId="{33A4B9D2-9441-47C7-865E-8CCAF4DEC668}"/>
    <pc:docChg chg="custSel addSld modSld">
      <pc:chgData name="sarahdobinson23@icloud.com" userId="5f3b0524e35e3aba" providerId="LiveId" clId="{33A4B9D2-9441-47C7-865E-8CCAF4DEC668}" dt="2026-03-16T09:36:47.011" v="1003" actId="115"/>
      <pc:docMkLst>
        <pc:docMk/>
      </pc:docMkLst>
      <pc:sldChg chg="modSp new mod">
        <pc:chgData name="sarahdobinson23@icloud.com" userId="5f3b0524e35e3aba" providerId="LiveId" clId="{33A4B9D2-9441-47C7-865E-8CCAF4DEC668}" dt="2026-03-16T09:36:47.011" v="1003" actId="115"/>
        <pc:sldMkLst>
          <pc:docMk/>
          <pc:sldMk cId="2885503990" sldId="264"/>
        </pc:sldMkLst>
        <pc:spChg chg="mod">
          <ac:chgData name="sarahdobinson23@icloud.com" userId="5f3b0524e35e3aba" providerId="LiveId" clId="{33A4B9D2-9441-47C7-865E-8CCAF4DEC668}" dt="2026-03-11T16:13:53.309" v="988" actId="14100"/>
          <ac:spMkLst>
            <pc:docMk/>
            <pc:sldMk cId="2885503990" sldId="264"/>
            <ac:spMk id="2" creationId="{6F078616-3C07-62FA-6C24-FEC938F79477}"/>
          </ac:spMkLst>
        </pc:spChg>
        <pc:spChg chg="mod">
          <ac:chgData name="sarahdobinson23@icloud.com" userId="5f3b0524e35e3aba" providerId="LiveId" clId="{33A4B9D2-9441-47C7-865E-8CCAF4DEC668}" dt="2026-03-11T16:14:02.134" v="994" actId="27636"/>
          <ac:spMkLst>
            <pc:docMk/>
            <pc:sldMk cId="2885503990" sldId="264"/>
            <ac:spMk id="3" creationId="{2CF9AC60-418A-EFDC-8D0D-6DF17AF87B77}"/>
          </ac:spMkLst>
        </pc:spChg>
        <pc:spChg chg="mod">
          <ac:chgData name="sarahdobinson23@icloud.com" userId="5f3b0524e35e3aba" providerId="LiveId" clId="{33A4B9D2-9441-47C7-865E-8CCAF4DEC668}" dt="2026-03-11T16:14:29.731" v="999" actId="14100"/>
          <ac:spMkLst>
            <pc:docMk/>
            <pc:sldMk cId="2885503990" sldId="264"/>
            <ac:spMk id="4" creationId="{7A7F365C-89FD-6679-10EC-440D2F4E5927}"/>
          </ac:spMkLst>
        </pc:spChg>
        <pc:spChg chg="mod">
          <ac:chgData name="sarahdobinson23@icloud.com" userId="5f3b0524e35e3aba" providerId="LiveId" clId="{33A4B9D2-9441-47C7-865E-8CCAF4DEC668}" dt="2026-03-11T16:14:36.648" v="1001" actId="14100"/>
          <ac:spMkLst>
            <pc:docMk/>
            <pc:sldMk cId="2885503990" sldId="264"/>
            <ac:spMk id="5" creationId="{90000191-22A4-DDF7-C544-63CF90576982}"/>
          </ac:spMkLst>
        </pc:spChg>
        <pc:spChg chg="mod">
          <ac:chgData name="sarahdobinson23@icloud.com" userId="5f3b0524e35e3aba" providerId="LiveId" clId="{33A4B9D2-9441-47C7-865E-8CCAF4DEC668}" dt="2026-03-16T09:36:47.011" v="1003" actId="115"/>
          <ac:spMkLst>
            <pc:docMk/>
            <pc:sldMk cId="2885503990" sldId="264"/>
            <ac:spMk id="6" creationId="{F97462CE-1819-20D5-2F49-C6D8202AAC1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50442D-EBA0-48D4-8B65-B240D3BD95A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EDB45FD-B59D-4C27-BCE5-D4A493323913}">
      <dgm:prSet/>
      <dgm:spPr/>
      <dgm:t>
        <a:bodyPr/>
        <a:lstStyle/>
        <a:p>
          <a:r>
            <a:rPr lang="en-GB" b="1"/>
            <a:t>Lifespan theory consisting of eight stages </a:t>
          </a:r>
          <a:endParaRPr lang="en-US"/>
        </a:p>
      </dgm:t>
    </dgm:pt>
    <dgm:pt modelId="{3C57A893-E5AE-4A0C-9682-E3BED4D77F8D}" type="parTrans" cxnId="{03E603AB-7EEE-4C99-9B95-3967A794AA71}">
      <dgm:prSet/>
      <dgm:spPr/>
      <dgm:t>
        <a:bodyPr/>
        <a:lstStyle/>
        <a:p>
          <a:endParaRPr lang="en-US"/>
        </a:p>
      </dgm:t>
    </dgm:pt>
    <dgm:pt modelId="{9D284C43-0C31-4DF3-BED5-4C3202405B89}" type="sibTrans" cxnId="{03E603AB-7EEE-4C99-9B95-3967A794AA71}">
      <dgm:prSet/>
      <dgm:spPr/>
      <dgm:t>
        <a:bodyPr/>
        <a:lstStyle/>
        <a:p>
          <a:endParaRPr lang="en-US"/>
        </a:p>
      </dgm:t>
    </dgm:pt>
    <dgm:pt modelId="{33C28800-FC9F-43F4-A3C9-0A4470EF8D32}">
      <dgm:prSet/>
      <dgm:spPr/>
      <dgm:t>
        <a:bodyPr/>
        <a:lstStyle/>
        <a:p>
          <a:r>
            <a:rPr lang="en-GB"/>
            <a:t>Each stage involves a psychosocial crisis </a:t>
          </a:r>
          <a:endParaRPr lang="en-US"/>
        </a:p>
      </dgm:t>
    </dgm:pt>
    <dgm:pt modelId="{5DAA25DC-C560-4A31-AD91-32D18D1BA8E6}" type="parTrans" cxnId="{5966AB81-6236-4188-A6DD-1CC7A7A82F1C}">
      <dgm:prSet/>
      <dgm:spPr/>
      <dgm:t>
        <a:bodyPr/>
        <a:lstStyle/>
        <a:p>
          <a:endParaRPr lang="en-US"/>
        </a:p>
      </dgm:t>
    </dgm:pt>
    <dgm:pt modelId="{9E29D9EB-5579-49B1-9960-A3B51CA4C2C4}" type="sibTrans" cxnId="{5966AB81-6236-4188-A6DD-1CC7A7A82F1C}">
      <dgm:prSet/>
      <dgm:spPr/>
      <dgm:t>
        <a:bodyPr/>
        <a:lstStyle/>
        <a:p>
          <a:endParaRPr lang="en-US"/>
        </a:p>
      </dgm:t>
    </dgm:pt>
    <dgm:pt modelId="{890166E5-682C-4B23-B977-BC64D3615C10}">
      <dgm:prSet/>
      <dgm:spPr/>
      <dgm:t>
        <a:bodyPr/>
        <a:lstStyle/>
        <a:p>
          <a:r>
            <a:rPr lang="en-GB"/>
            <a:t>Successful resolution leads to a healthy  development </a:t>
          </a:r>
          <a:endParaRPr lang="en-US"/>
        </a:p>
      </dgm:t>
    </dgm:pt>
    <dgm:pt modelId="{B98A5117-0F2F-4018-BC4D-F25B63586C8A}" type="parTrans" cxnId="{7319F026-8096-4815-9247-2B1F03F93778}">
      <dgm:prSet/>
      <dgm:spPr/>
      <dgm:t>
        <a:bodyPr/>
        <a:lstStyle/>
        <a:p>
          <a:endParaRPr lang="en-US"/>
        </a:p>
      </dgm:t>
    </dgm:pt>
    <dgm:pt modelId="{0186A9EC-8CDF-4A5F-9C7D-B2C8D3FE13C6}" type="sibTrans" cxnId="{7319F026-8096-4815-9247-2B1F03F93778}">
      <dgm:prSet/>
      <dgm:spPr/>
      <dgm:t>
        <a:bodyPr/>
        <a:lstStyle/>
        <a:p>
          <a:endParaRPr lang="en-US"/>
        </a:p>
      </dgm:t>
    </dgm:pt>
    <dgm:pt modelId="{3592A0ED-17EA-42FB-93C3-D71829AB3AB9}">
      <dgm:prSet/>
      <dgm:spPr/>
      <dgm:t>
        <a:bodyPr/>
        <a:lstStyle/>
        <a:p>
          <a:r>
            <a:rPr lang="en-GB"/>
            <a:t>Adolescence (12-18 years): Identity VS Role confusion </a:t>
          </a:r>
          <a:endParaRPr lang="en-US"/>
        </a:p>
      </dgm:t>
    </dgm:pt>
    <dgm:pt modelId="{B22ACD9E-E421-4269-B98F-E852BC1C0DC6}" type="parTrans" cxnId="{EA956295-3F2E-4FD6-BE89-35E135D1DA1E}">
      <dgm:prSet/>
      <dgm:spPr/>
      <dgm:t>
        <a:bodyPr/>
        <a:lstStyle/>
        <a:p>
          <a:endParaRPr lang="en-US"/>
        </a:p>
      </dgm:t>
    </dgm:pt>
    <dgm:pt modelId="{E3A8969F-3A46-46C3-90EF-4206BBA9D406}" type="sibTrans" cxnId="{EA956295-3F2E-4FD6-BE89-35E135D1DA1E}">
      <dgm:prSet/>
      <dgm:spPr/>
      <dgm:t>
        <a:bodyPr/>
        <a:lstStyle/>
        <a:p>
          <a:endParaRPr lang="en-US"/>
        </a:p>
      </dgm:t>
    </dgm:pt>
    <dgm:pt modelId="{034174EE-58FA-4B57-9549-81CB46370067}">
      <dgm:prSet/>
      <dgm:spPr/>
      <dgm:t>
        <a:bodyPr/>
        <a:lstStyle/>
        <a:p>
          <a:r>
            <a:rPr lang="en-GB"/>
            <a:t>Focuses on developing a sense of self and personal identity (Erikson, 1968)</a:t>
          </a:r>
          <a:endParaRPr lang="en-US"/>
        </a:p>
      </dgm:t>
    </dgm:pt>
    <dgm:pt modelId="{E058F190-79A2-45C6-AE61-3C277BE07677}" type="parTrans" cxnId="{AB923961-7A1B-4DCF-8F3D-1D1BAFA48AB3}">
      <dgm:prSet/>
      <dgm:spPr/>
      <dgm:t>
        <a:bodyPr/>
        <a:lstStyle/>
        <a:p>
          <a:endParaRPr lang="en-US"/>
        </a:p>
      </dgm:t>
    </dgm:pt>
    <dgm:pt modelId="{8F992E68-E9BD-4933-B031-B5D5A38A4539}" type="sibTrans" cxnId="{AB923961-7A1B-4DCF-8F3D-1D1BAFA48AB3}">
      <dgm:prSet/>
      <dgm:spPr/>
      <dgm:t>
        <a:bodyPr/>
        <a:lstStyle/>
        <a:p>
          <a:endParaRPr lang="en-US"/>
        </a:p>
      </dgm:t>
    </dgm:pt>
    <dgm:pt modelId="{1C0A43B7-E64E-4F8F-BEEA-FAE6DA21490B}" type="pres">
      <dgm:prSet presAssocID="{B250442D-EBA0-48D4-8B65-B240D3BD95A9}" presName="linear" presStyleCnt="0">
        <dgm:presLayoutVars>
          <dgm:animLvl val="lvl"/>
          <dgm:resizeHandles val="exact"/>
        </dgm:presLayoutVars>
      </dgm:prSet>
      <dgm:spPr/>
    </dgm:pt>
    <dgm:pt modelId="{66810C03-F229-4803-9ED8-4895C5B6480A}" type="pres">
      <dgm:prSet presAssocID="{EEDB45FD-B59D-4C27-BCE5-D4A49332391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56C0F5C-5846-44A2-A817-5D113657950E}" type="pres">
      <dgm:prSet presAssocID="{9D284C43-0C31-4DF3-BED5-4C3202405B89}" presName="spacer" presStyleCnt="0"/>
      <dgm:spPr/>
    </dgm:pt>
    <dgm:pt modelId="{9168D7C7-888E-474E-B9CF-B7A022CCB3B4}" type="pres">
      <dgm:prSet presAssocID="{33C28800-FC9F-43F4-A3C9-0A4470EF8D3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684E198-65CD-45A7-8C3A-25E787AD5390}" type="pres">
      <dgm:prSet presAssocID="{9E29D9EB-5579-49B1-9960-A3B51CA4C2C4}" presName="spacer" presStyleCnt="0"/>
      <dgm:spPr/>
    </dgm:pt>
    <dgm:pt modelId="{C405354A-0E3D-4B0F-99DA-73EA167C4D46}" type="pres">
      <dgm:prSet presAssocID="{890166E5-682C-4B23-B977-BC64D3615C1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8C0DAB4-2EC8-4B61-A82C-D9CC709F2349}" type="pres">
      <dgm:prSet presAssocID="{0186A9EC-8CDF-4A5F-9C7D-B2C8D3FE13C6}" presName="spacer" presStyleCnt="0"/>
      <dgm:spPr/>
    </dgm:pt>
    <dgm:pt modelId="{A5031661-3C02-4630-96A4-AF33A7B01F2A}" type="pres">
      <dgm:prSet presAssocID="{3592A0ED-17EA-42FB-93C3-D71829AB3AB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957A9AA-D016-4F2F-A598-56081A908524}" type="pres">
      <dgm:prSet presAssocID="{E3A8969F-3A46-46C3-90EF-4206BBA9D406}" presName="spacer" presStyleCnt="0"/>
      <dgm:spPr/>
    </dgm:pt>
    <dgm:pt modelId="{B0624E40-CC6A-4829-9022-4E97A04E53DE}" type="pres">
      <dgm:prSet presAssocID="{034174EE-58FA-4B57-9549-81CB4637006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EFCDC17-BA54-4841-8319-8B05C99B6506}" type="presOf" srcId="{3592A0ED-17EA-42FB-93C3-D71829AB3AB9}" destId="{A5031661-3C02-4630-96A4-AF33A7B01F2A}" srcOrd="0" destOrd="0" presId="urn:microsoft.com/office/officeart/2005/8/layout/vList2"/>
    <dgm:cxn modelId="{7319F026-8096-4815-9247-2B1F03F93778}" srcId="{B250442D-EBA0-48D4-8B65-B240D3BD95A9}" destId="{890166E5-682C-4B23-B977-BC64D3615C10}" srcOrd="2" destOrd="0" parTransId="{B98A5117-0F2F-4018-BC4D-F25B63586C8A}" sibTransId="{0186A9EC-8CDF-4A5F-9C7D-B2C8D3FE13C6}"/>
    <dgm:cxn modelId="{AB923961-7A1B-4DCF-8F3D-1D1BAFA48AB3}" srcId="{B250442D-EBA0-48D4-8B65-B240D3BD95A9}" destId="{034174EE-58FA-4B57-9549-81CB46370067}" srcOrd="4" destOrd="0" parTransId="{E058F190-79A2-45C6-AE61-3C277BE07677}" sibTransId="{8F992E68-E9BD-4933-B031-B5D5A38A4539}"/>
    <dgm:cxn modelId="{5966AB81-6236-4188-A6DD-1CC7A7A82F1C}" srcId="{B250442D-EBA0-48D4-8B65-B240D3BD95A9}" destId="{33C28800-FC9F-43F4-A3C9-0A4470EF8D32}" srcOrd="1" destOrd="0" parTransId="{5DAA25DC-C560-4A31-AD91-32D18D1BA8E6}" sibTransId="{9E29D9EB-5579-49B1-9960-A3B51CA4C2C4}"/>
    <dgm:cxn modelId="{90F0E382-8D80-4987-9846-F98DCAFF2607}" type="presOf" srcId="{EEDB45FD-B59D-4C27-BCE5-D4A493323913}" destId="{66810C03-F229-4803-9ED8-4895C5B6480A}" srcOrd="0" destOrd="0" presId="urn:microsoft.com/office/officeart/2005/8/layout/vList2"/>
    <dgm:cxn modelId="{EA956295-3F2E-4FD6-BE89-35E135D1DA1E}" srcId="{B250442D-EBA0-48D4-8B65-B240D3BD95A9}" destId="{3592A0ED-17EA-42FB-93C3-D71829AB3AB9}" srcOrd="3" destOrd="0" parTransId="{B22ACD9E-E421-4269-B98F-E852BC1C0DC6}" sibTransId="{E3A8969F-3A46-46C3-90EF-4206BBA9D406}"/>
    <dgm:cxn modelId="{3DCAD2A5-3940-4F6A-970D-2C6E4C1EF6DD}" type="presOf" srcId="{33C28800-FC9F-43F4-A3C9-0A4470EF8D32}" destId="{9168D7C7-888E-474E-B9CF-B7A022CCB3B4}" srcOrd="0" destOrd="0" presId="urn:microsoft.com/office/officeart/2005/8/layout/vList2"/>
    <dgm:cxn modelId="{00EDA9AA-2DDE-44D3-8D5A-8DE41A2D4946}" type="presOf" srcId="{B250442D-EBA0-48D4-8B65-B240D3BD95A9}" destId="{1C0A43B7-E64E-4F8F-BEEA-FAE6DA21490B}" srcOrd="0" destOrd="0" presId="urn:microsoft.com/office/officeart/2005/8/layout/vList2"/>
    <dgm:cxn modelId="{03E603AB-7EEE-4C99-9B95-3967A794AA71}" srcId="{B250442D-EBA0-48D4-8B65-B240D3BD95A9}" destId="{EEDB45FD-B59D-4C27-BCE5-D4A493323913}" srcOrd="0" destOrd="0" parTransId="{3C57A893-E5AE-4A0C-9682-E3BED4D77F8D}" sibTransId="{9D284C43-0C31-4DF3-BED5-4C3202405B89}"/>
    <dgm:cxn modelId="{7282FCE6-0FFD-4838-A5CC-BAA22BB9B7E3}" type="presOf" srcId="{034174EE-58FA-4B57-9549-81CB46370067}" destId="{B0624E40-CC6A-4829-9022-4E97A04E53DE}" srcOrd="0" destOrd="0" presId="urn:microsoft.com/office/officeart/2005/8/layout/vList2"/>
    <dgm:cxn modelId="{182717FB-A873-4C3E-8F44-FAD0D3D8AC82}" type="presOf" srcId="{890166E5-682C-4B23-B977-BC64D3615C10}" destId="{C405354A-0E3D-4B0F-99DA-73EA167C4D46}" srcOrd="0" destOrd="0" presId="urn:microsoft.com/office/officeart/2005/8/layout/vList2"/>
    <dgm:cxn modelId="{CD8E560F-BB43-409A-A97A-409C131BA57B}" type="presParOf" srcId="{1C0A43B7-E64E-4F8F-BEEA-FAE6DA21490B}" destId="{66810C03-F229-4803-9ED8-4895C5B6480A}" srcOrd="0" destOrd="0" presId="urn:microsoft.com/office/officeart/2005/8/layout/vList2"/>
    <dgm:cxn modelId="{E82911D5-10B8-4AC5-8316-AE88DBCAC867}" type="presParOf" srcId="{1C0A43B7-E64E-4F8F-BEEA-FAE6DA21490B}" destId="{E56C0F5C-5846-44A2-A817-5D113657950E}" srcOrd="1" destOrd="0" presId="urn:microsoft.com/office/officeart/2005/8/layout/vList2"/>
    <dgm:cxn modelId="{EB9044F7-6385-4AB6-A02B-C78DEFCDB70A}" type="presParOf" srcId="{1C0A43B7-E64E-4F8F-BEEA-FAE6DA21490B}" destId="{9168D7C7-888E-474E-B9CF-B7A022CCB3B4}" srcOrd="2" destOrd="0" presId="urn:microsoft.com/office/officeart/2005/8/layout/vList2"/>
    <dgm:cxn modelId="{BC65754D-38F5-4760-AA33-5199302DFEDF}" type="presParOf" srcId="{1C0A43B7-E64E-4F8F-BEEA-FAE6DA21490B}" destId="{A684E198-65CD-45A7-8C3A-25E787AD5390}" srcOrd="3" destOrd="0" presId="urn:microsoft.com/office/officeart/2005/8/layout/vList2"/>
    <dgm:cxn modelId="{8DCAEBA0-D49B-4670-B24B-EA7094338B60}" type="presParOf" srcId="{1C0A43B7-E64E-4F8F-BEEA-FAE6DA21490B}" destId="{C405354A-0E3D-4B0F-99DA-73EA167C4D46}" srcOrd="4" destOrd="0" presId="urn:microsoft.com/office/officeart/2005/8/layout/vList2"/>
    <dgm:cxn modelId="{EED3CA48-C59B-4232-9155-D3D9C5C947F7}" type="presParOf" srcId="{1C0A43B7-E64E-4F8F-BEEA-FAE6DA21490B}" destId="{58C0DAB4-2EC8-4B61-A82C-D9CC709F2349}" srcOrd="5" destOrd="0" presId="urn:microsoft.com/office/officeart/2005/8/layout/vList2"/>
    <dgm:cxn modelId="{CD9E5CFC-9152-452D-903F-F2B88381B6AE}" type="presParOf" srcId="{1C0A43B7-E64E-4F8F-BEEA-FAE6DA21490B}" destId="{A5031661-3C02-4630-96A4-AF33A7B01F2A}" srcOrd="6" destOrd="0" presId="urn:microsoft.com/office/officeart/2005/8/layout/vList2"/>
    <dgm:cxn modelId="{46EF8D5C-31BC-4D64-AC03-1ACF0A3AC179}" type="presParOf" srcId="{1C0A43B7-E64E-4F8F-BEEA-FAE6DA21490B}" destId="{B957A9AA-D016-4F2F-A598-56081A908524}" srcOrd="7" destOrd="0" presId="urn:microsoft.com/office/officeart/2005/8/layout/vList2"/>
    <dgm:cxn modelId="{0CD91172-DE9A-459F-A3E8-2D694E88B614}" type="presParOf" srcId="{1C0A43B7-E64E-4F8F-BEEA-FAE6DA21490B}" destId="{B0624E40-CC6A-4829-9022-4E97A04E53D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44C98D-05D3-41D8-BC0D-B1DAE6F09E0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EFDE94-4CC5-42AA-A9D6-19B5CE6D9D1D}">
      <dgm:prSet/>
      <dgm:spPr/>
      <dgm:t>
        <a:bodyPr/>
        <a:lstStyle/>
        <a:p>
          <a:r>
            <a:rPr lang="en-GB"/>
            <a:t>Jenny should have access to  bereavement counselling to support emotional processing (Worden, 2009)</a:t>
          </a:r>
          <a:endParaRPr lang="en-US"/>
        </a:p>
      </dgm:t>
    </dgm:pt>
    <dgm:pt modelId="{D65DF700-E108-41F0-9940-4300F5BAFCB5}" type="parTrans" cxnId="{EF215194-1033-4AA4-8AE7-C16A72697143}">
      <dgm:prSet/>
      <dgm:spPr/>
      <dgm:t>
        <a:bodyPr/>
        <a:lstStyle/>
        <a:p>
          <a:endParaRPr lang="en-US"/>
        </a:p>
      </dgm:t>
    </dgm:pt>
    <dgm:pt modelId="{B532B6B6-369D-4AB8-83F1-29E1A73A3D47}" type="sibTrans" cxnId="{EF215194-1033-4AA4-8AE7-C16A72697143}">
      <dgm:prSet/>
      <dgm:spPr/>
      <dgm:t>
        <a:bodyPr/>
        <a:lstStyle/>
        <a:p>
          <a:endParaRPr lang="en-US"/>
        </a:p>
      </dgm:t>
    </dgm:pt>
    <dgm:pt modelId="{84580114-7F51-41FF-BC52-2F4BAD1CE35B}">
      <dgm:prSet/>
      <dgm:spPr/>
      <dgm:t>
        <a:bodyPr/>
        <a:lstStyle/>
        <a:p>
          <a:r>
            <a:rPr lang="en-GB"/>
            <a:t>Support for young Carers services to reduce stress and provide guidance (Aldridge &amp; Becker, 1993)</a:t>
          </a:r>
          <a:endParaRPr lang="en-US"/>
        </a:p>
      </dgm:t>
    </dgm:pt>
    <dgm:pt modelId="{0F59374D-0D45-4BE9-A9CE-B7A970C3AD9F}" type="parTrans" cxnId="{6C020EB0-21B9-4C57-B1D6-AEF70E1A1564}">
      <dgm:prSet/>
      <dgm:spPr/>
      <dgm:t>
        <a:bodyPr/>
        <a:lstStyle/>
        <a:p>
          <a:endParaRPr lang="en-US"/>
        </a:p>
      </dgm:t>
    </dgm:pt>
    <dgm:pt modelId="{30585E3B-2123-49C8-8429-C03D30AA547F}" type="sibTrans" cxnId="{6C020EB0-21B9-4C57-B1D6-AEF70E1A1564}">
      <dgm:prSet/>
      <dgm:spPr/>
      <dgm:t>
        <a:bodyPr/>
        <a:lstStyle/>
        <a:p>
          <a:endParaRPr lang="en-US"/>
        </a:p>
      </dgm:t>
    </dgm:pt>
    <dgm:pt modelId="{0A0138E4-1BE7-4D14-8C8B-988D4D90444A}">
      <dgm:prSet/>
      <dgm:spPr/>
      <dgm:t>
        <a:bodyPr/>
        <a:lstStyle/>
        <a:p>
          <a:r>
            <a:rPr lang="en-GB"/>
            <a:t>Social pastoral support and flexible academic standards for young careers (stamatopoulos, 2018)</a:t>
          </a:r>
          <a:endParaRPr lang="en-US"/>
        </a:p>
      </dgm:t>
    </dgm:pt>
    <dgm:pt modelId="{09C0D7BC-1A99-4700-963B-AF53C6A3934E}" type="parTrans" cxnId="{ACED188A-B368-40E6-81C3-6FE30FB03CA6}">
      <dgm:prSet/>
      <dgm:spPr/>
      <dgm:t>
        <a:bodyPr/>
        <a:lstStyle/>
        <a:p>
          <a:endParaRPr lang="en-US"/>
        </a:p>
      </dgm:t>
    </dgm:pt>
    <dgm:pt modelId="{2761E127-FC97-49B3-8360-CCD29E36483A}" type="sibTrans" cxnId="{ACED188A-B368-40E6-81C3-6FE30FB03CA6}">
      <dgm:prSet/>
      <dgm:spPr/>
      <dgm:t>
        <a:bodyPr/>
        <a:lstStyle/>
        <a:p>
          <a:endParaRPr lang="en-US"/>
        </a:p>
      </dgm:t>
    </dgm:pt>
    <dgm:pt modelId="{699F4331-DA74-4D81-8D77-F60B9AD60A44}">
      <dgm:prSet/>
      <dgm:spPr/>
      <dgm:t>
        <a:bodyPr/>
        <a:lstStyle/>
        <a:p>
          <a:r>
            <a:rPr lang="en-GB"/>
            <a:t>Finding Jenny positive peer groups which helps develop a sense of identity and emotional resilience (Steinberg, 2017)</a:t>
          </a:r>
          <a:endParaRPr lang="en-US"/>
        </a:p>
      </dgm:t>
    </dgm:pt>
    <dgm:pt modelId="{3BDDA251-94C1-4760-97AE-4940A1530390}" type="parTrans" cxnId="{D7F251E7-9AC7-4915-B504-E7B3C7C04886}">
      <dgm:prSet/>
      <dgm:spPr/>
      <dgm:t>
        <a:bodyPr/>
        <a:lstStyle/>
        <a:p>
          <a:endParaRPr lang="en-US"/>
        </a:p>
      </dgm:t>
    </dgm:pt>
    <dgm:pt modelId="{CDAFCD6C-1138-46FD-9F70-F6952DE23005}" type="sibTrans" cxnId="{D7F251E7-9AC7-4915-B504-E7B3C7C04886}">
      <dgm:prSet/>
      <dgm:spPr/>
      <dgm:t>
        <a:bodyPr/>
        <a:lstStyle/>
        <a:p>
          <a:endParaRPr lang="en-US"/>
        </a:p>
      </dgm:t>
    </dgm:pt>
    <dgm:pt modelId="{F4266387-63CF-41CE-BE08-E5F7AAA54C70}">
      <dgm:prSet/>
      <dgm:spPr/>
      <dgm:t>
        <a:bodyPr/>
        <a:lstStyle/>
        <a:p>
          <a:r>
            <a:rPr lang="en-GB" b="1" u="sng"/>
            <a:t>This All supports Jenny Navigate Eriksons stage of Identity VS Role Confusion (Erikson, 1968)</a:t>
          </a:r>
          <a:endParaRPr lang="en-US"/>
        </a:p>
      </dgm:t>
    </dgm:pt>
    <dgm:pt modelId="{EE24C1CA-A548-43F1-9F05-8E6C39832BA0}" type="parTrans" cxnId="{5938A2C9-5130-44AF-953C-E67A77EBFA41}">
      <dgm:prSet/>
      <dgm:spPr/>
      <dgm:t>
        <a:bodyPr/>
        <a:lstStyle/>
        <a:p>
          <a:endParaRPr lang="en-US"/>
        </a:p>
      </dgm:t>
    </dgm:pt>
    <dgm:pt modelId="{7F550A45-876C-4A07-9B80-7EF1DD13483F}" type="sibTrans" cxnId="{5938A2C9-5130-44AF-953C-E67A77EBFA41}">
      <dgm:prSet/>
      <dgm:spPr/>
      <dgm:t>
        <a:bodyPr/>
        <a:lstStyle/>
        <a:p>
          <a:endParaRPr lang="en-US"/>
        </a:p>
      </dgm:t>
    </dgm:pt>
    <dgm:pt modelId="{E22AC38B-522F-48D0-B2EB-BE956B9A0CA4}" type="pres">
      <dgm:prSet presAssocID="{A244C98D-05D3-41D8-BC0D-B1DAE6F09E01}" presName="diagram" presStyleCnt="0">
        <dgm:presLayoutVars>
          <dgm:dir/>
          <dgm:resizeHandles val="exact"/>
        </dgm:presLayoutVars>
      </dgm:prSet>
      <dgm:spPr/>
    </dgm:pt>
    <dgm:pt modelId="{287CB35A-B50B-4968-96B0-99A464A3E7AC}" type="pres">
      <dgm:prSet presAssocID="{8EEFDE94-4CC5-42AA-A9D6-19B5CE6D9D1D}" presName="node" presStyleLbl="node1" presStyleIdx="0" presStyleCnt="5">
        <dgm:presLayoutVars>
          <dgm:bulletEnabled val="1"/>
        </dgm:presLayoutVars>
      </dgm:prSet>
      <dgm:spPr/>
    </dgm:pt>
    <dgm:pt modelId="{61521DB7-259B-4783-94CD-7C2DEF4F3A14}" type="pres">
      <dgm:prSet presAssocID="{B532B6B6-369D-4AB8-83F1-29E1A73A3D47}" presName="sibTrans" presStyleCnt="0"/>
      <dgm:spPr/>
    </dgm:pt>
    <dgm:pt modelId="{291EE442-FCA4-492A-A2AE-162CDE686789}" type="pres">
      <dgm:prSet presAssocID="{84580114-7F51-41FF-BC52-2F4BAD1CE35B}" presName="node" presStyleLbl="node1" presStyleIdx="1" presStyleCnt="5">
        <dgm:presLayoutVars>
          <dgm:bulletEnabled val="1"/>
        </dgm:presLayoutVars>
      </dgm:prSet>
      <dgm:spPr/>
    </dgm:pt>
    <dgm:pt modelId="{04CC18F9-21DE-4DFE-B946-41D9A1E0A8D3}" type="pres">
      <dgm:prSet presAssocID="{30585E3B-2123-49C8-8429-C03D30AA547F}" presName="sibTrans" presStyleCnt="0"/>
      <dgm:spPr/>
    </dgm:pt>
    <dgm:pt modelId="{A5E033F0-FC8B-4787-892C-6EEDD9B4AFA4}" type="pres">
      <dgm:prSet presAssocID="{0A0138E4-1BE7-4D14-8C8B-988D4D90444A}" presName="node" presStyleLbl="node1" presStyleIdx="2" presStyleCnt="5">
        <dgm:presLayoutVars>
          <dgm:bulletEnabled val="1"/>
        </dgm:presLayoutVars>
      </dgm:prSet>
      <dgm:spPr/>
    </dgm:pt>
    <dgm:pt modelId="{5345BF75-3B0E-4257-9518-64B1E6817A5D}" type="pres">
      <dgm:prSet presAssocID="{2761E127-FC97-49B3-8360-CCD29E36483A}" presName="sibTrans" presStyleCnt="0"/>
      <dgm:spPr/>
    </dgm:pt>
    <dgm:pt modelId="{1089A6AD-2B8D-46C5-99CD-341E5E06220A}" type="pres">
      <dgm:prSet presAssocID="{699F4331-DA74-4D81-8D77-F60B9AD60A44}" presName="node" presStyleLbl="node1" presStyleIdx="3" presStyleCnt="5">
        <dgm:presLayoutVars>
          <dgm:bulletEnabled val="1"/>
        </dgm:presLayoutVars>
      </dgm:prSet>
      <dgm:spPr/>
    </dgm:pt>
    <dgm:pt modelId="{5BEA36C5-E909-407F-B62E-4B534AC12B90}" type="pres">
      <dgm:prSet presAssocID="{CDAFCD6C-1138-46FD-9F70-F6952DE23005}" presName="sibTrans" presStyleCnt="0"/>
      <dgm:spPr/>
    </dgm:pt>
    <dgm:pt modelId="{34F2856E-0CD6-4A04-BE2E-1F21387E112A}" type="pres">
      <dgm:prSet presAssocID="{F4266387-63CF-41CE-BE08-E5F7AAA54C70}" presName="node" presStyleLbl="node1" presStyleIdx="4" presStyleCnt="5">
        <dgm:presLayoutVars>
          <dgm:bulletEnabled val="1"/>
        </dgm:presLayoutVars>
      </dgm:prSet>
      <dgm:spPr/>
    </dgm:pt>
  </dgm:ptLst>
  <dgm:cxnLst>
    <dgm:cxn modelId="{8B218B1D-B714-46D7-83DD-B375C8EAF72A}" type="presOf" srcId="{84580114-7F51-41FF-BC52-2F4BAD1CE35B}" destId="{291EE442-FCA4-492A-A2AE-162CDE686789}" srcOrd="0" destOrd="0" presId="urn:microsoft.com/office/officeart/2005/8/layout/default"/>
    <dgm:cxn modelId="{23D46E38-CCAA-4518-9C2A-D5FB65122621}" type="presOf" srcId="{8EEFDE94-4CC5-42AA-A9D6-19B5CE6D9D1D}" destId="{287CB35A-B50B-4968-96B0-99A464A3E7AC}" srcOrd="0" destOrd="0" presId="urn:microsoft.com/office/officeart/2005/8/layout/default"/>
    <dgm:cxn modelId="{6C94E67D-9B5D-42DC-9438-04CE85BD6AEF}" type="presOf" srcId="{0A0138E4-1BE7-4D14-8C8B-988D4D90444A}" destId="{A5E033F0-FC8B-4787-892C-6EEDD9B4AFA4}" srcOrd="0" destOrd="0" presId="urn:microsoft.com/office/officeart/2005/8/layout/default"/>
    <dgm:cxn modelId="{0D18E885-9D88-460F-8828-C0522FC23533}" type="presOf" srcId="{F4266387-63CF-41CE-BE08-E5F7AAA54C70}" destId="{34F2856E-0CD6-4A04-BE2E-1F21387E112A}" srcOrd="0" destOrd="0" presId="urn:microsoft.com/office/officeart/2005/8/layout/default"/>
    <dgm:cxn modelId="{ACED188A-B368-40E6-81C3-6FE30FB03CA6}" srcId="{A244C98D-05D3-41D8-BC0D-B1DAE6F09E01}" destId="{0A0138E4-1BE7-4D14-8C8B-988D4D90444A}" srcOrd="2" destOrd="0" parTransId="{09C0D7BC-1A99-4700-963B-AF53C6A3934E}" sibTransId="{2761E127-FC97-49B3-8360-CCD29E36483A}"/>
    <dgm:cxn modelId="{EF215194-1033-4AA4-8AE7-C16A72697143}" srcId="{A244C98D-05D3-41D8-BC0D-B1DAE6F09E01}" destId="{8EEFDE94-4CC5-42AA-A9D6-19B5CE6D9D1D}" srcOrd="0" destOrd="0" parTransId="{D65DF700-E108-41F0-9940-4300F5BAFCB5}" sibTransId="{B532B6B6-369D-4AB8-83F1-29E1A73A3D47}"/>
    <dgm:cxn modelId="{6C020EB0-21B9-4C57-B1D6-AEF70E1A1564}" srcId="{A244C98D-05D3-41D8-BC0D-B1DAE6F09E01}" destId="{84580114-7F51-41FF-BC52-2F4BAD1CE35B}" srcOrd="1" destOrd="0" parTransId="{0F59374D-0D45-4BE9-A9CE-B7A970C3AD9F}" sibTransId="{30585E3B-2123-49C8-8429-C03D30AA547F}"/>
    <dgm:cxn modelId="{6F791ABB-88CB-4D09-838F-5B5A5C2D7835}" type="presOf" srcId="{A244C98D-05D3-41D8-BC0D-B1DAE6F09E01}" destId="{E22AC38B-522F-48D0-B2EB-BE956B9A0CA4}" srcOrd="0" destOrd="0" presId="urn:microsoft.com/office/officeart/2005/8/layout/default"/>
    <dgm:cxn modelId="{5938A2C9-5130-44AF-953C-E67A77EBFA41}" srcId="{A244C98D-05D3-41D8-BC0D-B1DAE6F09E01}" destId="{F4266387-63CF-41CE-BE08-E5F7AAA54C70}" srcOrd="4" destOrd="0" parTransId="{EE24C1CA-A548-43F1-9F05-8E6C39832BA0}" sibTransId="{7F550A45-876C-4A07-9B80-7EF1DD13483F}"/>
    <dgm:cxn modelId="{F0F3D8CF-0763-4653-A954-84CE1B8C5DA8}" type="presOf" srcId="{699F4331-DA74-4D81-8D77-F60B9AD60A44}" destId="{1089A6AD-2B8D-46C5-99CD-341E5E06220A}" srcOrd="0" destOrd="0" presId="urn:microsoft.com/office/officeart/2005/8/layout/default"/>
    <dgm:cxn modelId="{D7F251E7-9AC7-4915-B504-E7B3C7C04886}" srcId="{A244C98D-05D3-41D8-BC0D-B1DAE6F09E01}" destId="{699F4331-DA74-4D81-8D77-F60B9AD60A44}" srcOrd="3" destOrd="0" parTransId="{3BDDA251-94C1-4760-97AE-4940A1530390}" sibTransId="{CDAFCD6C-1138-46FD-9F70-F6952DE23005}"/>
    <dgm:cxn modelId="{1FCDDA58-E1EB-42BB-ABAE-62CD40D4087A}" type="presParOf" srcId="{E22AC38B-522F-48D0-B2EB-BE956B9A0CA4}" destId="{287CB35A-B50B-4968-96B0-99A464A3E7AC}" srcOrd="0" destOrd="0" presId="urn:microsoft.com/office/officeart/2005/8/layout/default"/>
    <dgm:cxn modelId="{916EBD3B-FD9D-4EC1-990D-B2C4DB16BC0A}" type="presParOf" srcId="{E22AC38B-522F-48D0-B2EB-BE956B9A0CA4}" destId="{61521DB7-259B-4783-94CD-7C2DEF4F3A14}" srcOrd="1" destOrd="0" presId="urn:microsoft.com/office/officeart/2005/8/layout/default"/>
    <dgm:cxn modelId="{5C38535C-B3F5-4F64-A0F9-2FECA19EA95F}" type="presParOf" srcId="{E22AC38B-522F-48D0-B2EB-BE956B9A0CA4}" destId="{291EE442-FCA4-492A-A2AE-162CDE686789}" srcOrd="2" destOrd="0" presId="urn:microsoft.com/office/officeart/2005/8/layout/default"/>
    <dgm:cxn modelId="{5E088CF8-EC26-400A-A09D-D9A87F15369B}" type="presParOf" srcId="{E22AC38B-522F-48D0-B2EB-BE956B9A0CA4}" destId="{04CC18F9-21DE-4DFE-B946-41D9A1E0A8D3}" srcOrd="3" destOrd="0" presId="urn:microsoft.com/office/officeart/2005/8/layout/default"/>
    <dgm:cxn modelId="{21B5384E-3DE6-49A0-86EA-119464E9C2B7}" type="presParOf" srcId="{E22AC38B-522F-48D0-B2EB-BE956B9A0CA4}" destId="{A5E033F0-FC8B-4787-892C-6EEDD9B4AFA4}" srcOrd="4" destOrd="0" presId="urn:microsoft.com/office/officeart/2005/8/layout/default"/>
    <dgm:cxn modelId="{87194EB4-D45D-4CA7-9AF6-5609F1E2234B}" type="presParOf" srcId="{E22AC38B-522F-48D0-B2EB-BE956B9A0CA4}" destId="{5345BF75-3B0E-4257-9518-64B1E6817A5D}" srcOrd="5" destOrd="0" presId="urn:microsoft.com/office/officeart/2005/8/layout/default"/>
    <dgm:cxn modelId="{6D3921B5-C85E-490F-82AA-6F705A38BD2A}" type="presParOf" srcId="{E22AC38B-522F-48D0-B2EB-BE956B9A0CA4}" destId="{1089A6AD-2B8D-46C5-99CD-341E5E06220A}" srcOrd="6" destOrd="0" presId="urn:microsoft.com/office/officeart/2005/8/layout/default"/>
    <dgm:cxn modelId="{88619359-A1F5-485F-B130-D9FDEB269B72}" type="presParOf" srcId="{E22AC38B-522F-48D0-B2EB-BE956B9A0CA4}" destId="{5BEA36C5-E909-407F-B62E-4B534AC12B90}" srcOrd="7" destOrd="0" presId="urn:microsoft.com/office/officeart/2005/8/layout/default"/>
    <dgm:cxn modelId="{E072A687-565E-4860-9F7F-874F0ACF5D86}" type="presParOf" srcId="{E22AC38B-522F-48D0-B2EB-BE956B9A0CA4}" destId="{34F2856E-0CD6-4A04-BE2E-1F21387E112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221109-E8F2-4B5C-BC4B-348C147F954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1A73F2-AE4E-4B2B-BDB3-08504B51E08D}">
      <dgm:prSet/>
      <dgm:spPr/>
      <dgm:t>
        <a:bodyPr/>
        <a:lstStyle/>
        <a:p>
          <a:r>
            <a:rPr lang="en-GB" baseline="0"/>
            <a:t>Erik Erikson’s Psychosocial theory explains how identity develops during Adolescence (Erikson, 1968)</a:t>
          </a:r>
          <a:endParaRPr lang="en-US"/>
        </a:p>
      </dgm:t>
    </dgm:pt>
    <dgm:pt modelId="{AE3A11C7-E8DE-4547-95C5-A51530EE4B36}" type="parTrans" cxnId="{46777FE0-F192-4FC5-887D-3E1D36BB254D}">
      <dgm:prSet/>
      <dgm:spPr/>
      <dgm:t>
        <a:bodyPr/>
        <a:lstStyle/>
        <a:p>
          <a:endParaRPr lang="en-US"/>
        </a:p>
      </dgm:t>
    </dgm:pt>
    <dgm:pt modelId="{0D1C45BD-A7B2-4BB8-A10B-B142B15FFAEF}" type="sibTrans" cxnId="{46777FE0-F192-4FC5-887D-3E1D36BB254D}">
      <dgm:prSet/>
      <dgm:spPr/>
      <dgm:t>
        <a:bodyPr/>
        <a:lstStyle/>
        <a:p>
          <a:endParaRPr lang="en-US"/>
        </a:p>
      </dgm:t>
    </dgm:pt>
    <dgm:pt modelId="{3D7BB851-9417-454F-BE2F-FA2B278EF1DD}">
      <dgm:prSet/>
      <dgm:spPr/>
      <dgm:t>
        <a:bodyPr/>
        <a:lstStyle/>
        <a:p>
          <a:r>
            <a:rPr lang="en-GB" baseline="0"/>
            <a:t>Jenny may experience some challenges during the Identity VS Role Confusion stage due to bereavement and caring responsibilities </a:t>
          </a:r>
          <a:endParaRPr lang="en-US"/>
        </a:p>
      </dgm:t>
    </dgm:pt>
    <dgm:pt modelId="{E8FB50C0-9E1D-4068-92BD-7DC8734F2CFB}" type="parTrans" cxnId="{6A1609A1-5DF6-4A11-97DA-8B94AB9D9179}">
      <dgm:prSet/>
      <dgm:spPr/>
      <dgm:t>
        <a:bodyPr/>
        <a:lstStyle/>
        <a:p>
          <a:endParaRPr lang="en-US"/>
        </a:p>
      </dgm:t>
    </dgm:pt>
    <dgm:pt modelId="{5E44897E-E18A-4E6A-8BD6-10C1D31D95B1}" type="sibTrans" cxnId="{6A1609A1-5DF6-4A11-97DA-8B94AB9D9179}">
      <dgm:prSet/>
      <dgm:spPr/>
      <dgm:t>
        <a:bodyPr/>
        <a:lstStyle/>
        <a:p>
          <a:endParaRPr lang="en-US"/>
        </a:p>
      </dgm:t>
    </dgm:pt>
    <dgm:pt modelId="{AFFA6B7D-04E4-48B0-8368-B6957FF316AD}">
      <dgm:prSet/>
      <dgm:spPr/>
      <dgm:t>
        <a:bodyPr/>
        <a:lstStyle/>
        <a:p>
          <a:r>
            <a:rPr lang="en-GB" baseline="0"/>
            <a:t>Nature and Nurture factors can influence her emotional development </a:t>
          </a:r>
          <a:endParaRPr lang="en-US"/>
        </a:p>
      </dgm:t>
    </dgm:pt>
    <dgm:pt modelId="{E12BA0FC-600F-4BE1-9937-2BB0E5A44C3C}" type="parTrans" cxnId="{0A6031EE-5E7A-4AF3-BC39-5E6184128D96}">
      <dgm:prSet/>
      <dgm:spPr/>
      <dgm:t>
        <a:bodyPr/>
        <a:lstStyle/>
        <a:p>
          <a:endParaRPr lang="en-US"/>
        </a:p>
      </dgm:t>
    </dgm:pt>
    <dgm:pt modelId="{D5E8B44D-A3ED-4B72-8D2D-C97676151DE3}" type="sibTrans" cxnId="{0A6031EE-5E7A-4AF3-BC39-5E6184128D96}">
      <dgm:prSet/>
      <dgm:spPr/>
      <dgm:t>
        <a:bodyPr/>
        <a:lstStyle/>
        <a:p>
          <a:endParaRPr lang="en-US"/>
        </a:p>
      </dgm:t>
    </dgm:pt>
    <dgm:pt modelId="{E443E293-F61E-40C7-A04D-651973AEC2D5}">
      <dgm:prSet/>
      <dgm:spPr/>
      <dgm:t>
        <a:bodyPr/>
        <a:lstStyle/>
        <a:p>
          <a:r>
            <a:rPr lang="en-GB" baseline="0"/>
            <a:t>Having appropriate support strategies in place can assist jenny to develop a positive  sense of identity and wellbeing. </a:t>
          </a:r>
          <a:endParaRPr lang="en-US"/>
        </a:p>
      </dgm:t>
    </dgm:pt>
    <dgm:pt modelId="{49104817-197C-4106-9318-A516C521A466}" type="parTrans" cxnId="{AB931124-3B94-4AF5-BFFC-B78A6BF33C1F}">
      <dgm:prSet/>
      <dgm:spPr/>
      <dgm:t>
        <a:bodyPr/>
        <a:lstStyle/>
        <a:p>
          <a:endParaRPr lang="en-US"/>
        </a:p>
      </dgm:t>
    </dgm:pt>
    <dgm:pt modelId="{BDE1345A-73F3-4CC5-AE44-F8CE870F56CB}" type="sibTrans" cxnId="{AB931124-3B94-4AF5-BFFC-B78A6BF33C1F}">
      <dgm:prSet/>
      <dgm:spPr/>
      <dgm:t>
        <a:bodyPr/>
        <a:lstStyle/>
        <a:p>
          <a:endParaRPr lang="en-US"/>
        </a:p>
      </dgm:t>
    </dgm:pt>
    <dgm:pt modelId="{1776B0DC-69FC-4EAB-8301-ECB9E9551042}" type="pres">
      <dgm:prSet presAssocID="{AC221109-E8F2-4B5C-BC4B-348C147F9546}" presName="vert0" presStyleCnt="0">
        <dgm:presLayoutVars>
          <dgm:dir/>
          <dgm:animOne val="branch"/>
          <dgm:animLvl val="lvl"/>
        </dgm:presLayoutVars>
      </dgm:prSet>
      <dgm:spPr/>
    </dgm:pt>
    <dgm:pt modelId="{90718BEE-E3F0-4EFA-8975-298B4FACFB98}" type="pres">
      <dgm:prSet presAssocID="{311A73F2-AE4E-4B2B-BDB3-08504B51E08D}" presName="thickLine" presStyleLbl="alignNode1" presStyleIdx="0" presStyleCnt="4"/>
      <dgm:spPr/>
    </dgm:pt>
    <dgm:pt modelId="{F953DA55-10CF-48C8-B238-D2142F27A7DA}" type="pres">
      <dgm:prSet presAssocID="{311A73F2-AE4E-4B2B-BDB3-08504B51E08D}" presName="horz1" presStyleCnt="0"/>
      <dgm:spPr/>
    </dgm:pt>
    <dgm:pt modelId="{4D37443D-C76A-4A69-957A-1D275FD96291}" type="pres">
      <dgm:prSet presAssocID="{311A73F2-AE4E-4B2B-BDB3-08504B51E08D}" presName="tx1" presStyleLbl="revTx" presStyleIdx="0" presStyleCnt="4"/>
      <dgm:spPr/>
    </dgm:pt>
    <dgm:pt modelId="{3C8796D6-1CBF-4DF1-BFE9-F074655590D9}" type="pres">
      <dgm:prSet presAssocID="{311A73F2-AE4E-4B2B-BDB3-08504B51E08D}" presName="vert1" presStyleCnt="0"/>
      <dgm:spPr/>
    </dgm:pt>
    <dgm:pt modelId="{0BA65498-3A85-49CA-BE9E-FFB4EA60F6CF}" type="pres">
      <dgm:prSet presAssocID="{3D7BB851-9417-454F-BE2F-FA2B278EF1DD}" presName="thickLine" presStyleLbl="alignNode1" presStyleIdx="1" presStyleCnt="4"/>
      <dgm:spPr/>
    </dgm:pt>
    <dgm:pt modelId="{31BACA3F-6350-49BA-AACF-89BF18DC35B2}" type="pres">
      <dgm:prSet presAssocID="{3D7BB851-9417-454F-BE2F-FA2B278EF1DD}" presName="horz1" presStyleCnt="0"/>
      <dgm:spPr/>
    </dgm:pt>
    <dgm:pt modelId="{FCD697CE-242A-40A7-A082-596D23A59711}" type="pres">
      <dgm:prSet presAssocID="{3D7BB851-9417-454F-BE2F-FA2B278EF1DD}" presName="tx1" presStyleLbl="revTx" presStyleIdx="1" presStyleCnt="4"/>
      <dgm:spPr/>
    </dgm:pt>
    <dgm:pt modelId="{51C01C30-5EB5-421C-AAFE-F925150C1A1F}" type="pres">
      <dgm:prSet presAssocID="{3D7BB851-9417-454F-BE2F-FA2B278EF1DD}" presName="vert1" presStyleCnt="0"/>
      <dgm:spPr/>
    </dgm:pt>
    <dgm:pt modelId="{604672C0-CCD9-44EF-9A7B-7D8A6E1A11F5}" type="pres">
      <dgm:prSet presAssocID="{AFFA6B7D-04E4-48B0-8368-B6957FF316AD}" presName="thickLine" presStyleLbl="alignNode1" presStyleIdx="2" presStyleCnt="4"/>
      <dgm:spPr/>
    </dgm:pt>
    <dgm:pt modelId="{94226A78-39E4-4F02-AEEA-61C62D2DC3F2}" type="pres">
      <dgm:prSet presAssocID="{AFFA6B7D-04E4-48B0-8368-B6957FF316AD}" presName="horz1" presStyleCnt="0"/>
      <dgm:spPr/>
    </dgm:pt>
    <dgm:pt modelId="{58AC4CE0-9DE6-4F9D-91F8-51C6BCC108FF}" type="pres">
      <dgm:prSet presAssocID="{AFFA6B7D-04E4-48B0-8368-B6957FF316AD}" presName="tx1" presStyleLbl="revTx" presStyleIdx="2" presStyleCnt="4"/>
      <dgm:spPr/>
    </dgm:pt>
    <dgm:pt modelId="{09B14A6B-D317-431B-ABD1-65C5381EFD08}" type="pres">
      <dgm:prSet presAssocID="{AFFA6B7D-04E4-48B0-8368-B6957FF316AD}" presName="vert1" presStyleCnt="0"/>
      <dgm:spPr/>
    </dgm:pt>
    <dgm:pt modelId="{45C11E17-A542-40FA-BD18-2BF5ED7C8BCD}" type="pres">
      <dgm:prSet presAssocID="{E443E293-F61E-40C7-A04D-651973AEC2D5}" presName="thickLine" presStyleLbl="alignNode1" presStyleIdx="3" presStyleCnt="4"/>
      <dgm:spPr/>
    </dgm:pt>
    <dgm:pt modelId="{9CD68E0C-0AE5-444C-A429-93C9F2FA4422}" type="pres">
      <dgm:prSet presAssocID="{E443E293-F61E-40C7-A04D-651973AEC2D5}" presName="horz1" presStyleCnt="0"/>
      <dgm:spPr/>
    </dgm:pt>
    <dgm:pt modelId="{EBDFE28F-4945-408C-A785-93DEEA3FFA18}" type="pres">
      <dgm:prSet presAssocID="{E443E293-F61E-40C7-A04D-651973AEC2D5}" presName="tx1" presStyleLbl="revTx" presStyleIdx="3" presStyleCnt="4"/>
      <dgm:spPr/>
    </dgm:pt>
    <dgm:pt modelId="{A8CE8F2A-870C-43E8-BFFE-BCBCA47B31FD}" type="pres">
      <dgm:prSet presAssocID="{E443E293-F61E-40C7-A04D-651973AEC2D5}" presName="vert1" presStyleCnt="0"/>
      <dgm:spPr/>
    </dgm:pt>
  </dgm:ptLst>
  <dgm:cxnLst>
    <dgm:cxn modelId="{AB931124-3B94-4AF5-BFFC-B78A6BF33C1F}" srcId="{AC221109-E8F2-4B5C-BC4B-348C147F9546}" destId="{E443E293-F61E-40C7-A04D-651973AEC2D5}" srcOrd="3" destOrd="0" parTransId="{49104817-197C-4106-9318-A516C521A466}" sibTransId="{BDE1345A-73F3-4CC5-AE44-F8CE870F56CB}"/>
    <dgm:cxn modelId="{1E9C9F8A-AFED-4AD3-A28E-FE6498984A30}" type="presOf" srcId="{AFFA6B7D-04E4-48B0-8368-B6957FF316AD}" destId="{58AC4CE0-9DE6-4F9D-91F8-51C6BCC108FF}" srcOrd="0" destOrd="0" presId="urn:microsoft.com/office/officeart/2008/layout/LinedList"/>
    <dgm:cxn modelId="{562A0B8B-1581-4272-82AD-3739FF330434}" type="presOf" srcId="{E443E293-F61E-40C7-A04D-651973AEC2D5}" destId="{EBDFE28F-4945-408C-A785-93DEEA3FFA18}" srcOrd="0" destOrd="0" presId="urn:microsoft.com/office/officeart/2008/layout/LinedList"/>
    <dgm:cxn modelId="{556A8B97-D3D0-49AD-AC77-AD1DAD831065}" type="presOf" srcId="{AC221109-E8F2-4B5C-BC4B-348C147F9546}" destId="{1776B0DC-69FC-4EAB-8301-ECB9E9551042}" srcOrd="0" destOrd="0" presId="urn:microsoft.com/office/officeart/2008/layout/LinedList"/>
    <dgm:cxn modelId="{BDD08398-3FDE-4A3E-9766-03B280BA719B}" type="presOf" srcId="{3D7BB851-9417-454F-BE2F-FA2B278EF1DD}" destId="{FCD697CE-242A-40A7-A082-596D23A59711}" srcOrd="0" destOrd="0" presId="urn:microsoft.com/office/officeart/2008/layout/LinedList"/>
    <dgm:cxn modelId="{6A1609A1-5DF6-4A11-97DA-8B94AB9D9179}" srcId="{AC221109-E8F2-4B5C-BC4B-348C147F9546}" destId="{3D7BB851-9417-454F-BE2F-FA2B278EF1DD}" srcOrd="1" destOrd="0" parTransId="{E8FB50C0-9E1D-4068-92BD-7DC8734F2CFB}" sibTransId="{5E44897E-E18A-4E6A-8BD6-10C1D31D95B1}"/>
    <dgm:cxn modelId="{828DA7A5-3F5E-4F4B-9E51-4D27FEADDDD7}" type="presOf" srcId="{311A73F2-AE4E-4B2B-BDB3-08504B51E08D}" destId="{4D37443D-C76A-4A69-957A-1D275FD96291}" srcOrd="0" destOrd="0" presId="urn:microsoft.com/office/officeart/2008/layout/LinedList"/>
    <dgm:cxn modelId="{46777FE0-F192-4FC5-887D-3E1D36BB254D}" srcId="{AC221109-E8F2-4B5C-BC4B-348C147F9546}" destId="{311A73F2-AE4E-4B2B-BDB3-08504B51E08D}" srcOrd="0" destOrd="0" parTransId="{AE3A11C7-E8DE-4547-95C5-A51530EE4B36}" sibTransId="{0D1C45BD-A7B2-4BB8-A10B-B142B15FFAEF}"/>
    <dgm:cxn modelId="{0A6031EE-5E7A-4AF3-BC39-5E6184128D96}" srcId="{AC221109-E8F2-4B5C-BC4B-348C147F9546}" destId="{AFFA6B7D-04E4-48B0-8368-B6957FF316AD}" srcOrd="2" destOrd="0" parTransId="{E12BA0FC-600F-4BE1-9937-2BB0E5A44C3C}" sibTransId="{D5E8B44D-A3ED-4B72-8D2D-C97676151DE3}"/>
    <dgm:cxn modelId="{B3C87507-9D86-4BC8-B3FE-AA694DC14B97}" type="presParOf" srcId="{1776B0DC-69FC-4EAB-8301-ECB9E9551042}" destId="{90718BEE-E3F0-4EFA-8975-298B4FACFB98}" srcOrd="0" destOrd="0" presId="urn:microsoft.com/office/officeart/2008/layout/LinedList"/>
    <dgm:cxn modelId="{19F6AE1F-E620-4424-A2F8-CCF708A8F4FA}" type="presParOf" srcId="{1776B0DC-69FC-4EAB-8301-ECB9E9551042}" destId="{F953DA55-10CF-48C8-B238-D2142F27A7DA}" srcOrd="1" destOrd="0" presId="urn:microsoft.com/office/officeart/2008/layout/LinedList"/>
    <dgm:cxn modelId="{51AE95AD-1452-4962-BEBC-86979F804939}" type="presParOf" srcId="{F953DA55-10CF-48C8-B238-D2142F27A7DA}" destId="{4D37443D-C76A-4A69-957A-1D275FD96291}" srcOrd="0" destOrd="0" presId="urn:microsoft.com/office/officeart/2008/layout/LinedList"/>
    <dgm:cxn modelId="{9787FFF3-308B-4664-8380-72C1B9E68398}" type="presParOf" srcId="{F953DA55-10CF-48C8-B238-D2142F27A7DA}" destId="{3C8796D6-1CBF-4DF1-BFE9-F074655590D9}" srcOrd="1" destOrd="0" presId="urn:microsoft.com/office/officeart/2008/layout/LinedList"/>
    <dgm:cxn modelId="{1C984F41-295C-4098-B653-482BD7A5AE66}" type="presParOf" srcId="{1776B0DC-69FC-4EAB-8301-ECB9E9551042}" destId="{0BA65498-3A85-49CA-BE9E-FFB4EA60F6CF}" srcOrd="2" destOrd="0" presId="urn:microsoft.com/office/officeart/2008/layout/LinedList"/>
    <dgm:cxn modelId="{48E72C00-70B1-40A9-AC3A-EB311802FBE4}" type="presParOf" srcId="{1776B0DC-69FC-4EAB-8301-ECB9E9551042}" destId="{31BACA3F-6350-49BA-AACF-89BF18DC35B2}" srcOrd="3" destOrd="0" presId="urn:microsoft.com/office/officeart/2008/layout/LinedList"/>
    <dgm:cxn modelId="{459476BD-87B3-4CB1-A4A5-65FCA5717533}" type="presParOf" srcId="{31BACA3F-6350-49BA-AACF-89BF18DC35B2}" destId="{FCD697CE-242A-40A7-A082-596D23A59711}" srcOrd="0" destOrd="0" presId="urn:microsoft.com/office/officeart/2008/layout/LinedList"/>
    <dgm:cxn modelId="{C76612BB-6BA7-49DE-AC81-2CBB49D540AB}" type="presParOf" srcId="{31BACA3F-6350-49BA-AACF-89BF18DC35B2}" destId="{51C01C30-5EB5-421C-AAFE-F925150C1A1F}" srcOrd="1" destOrd="0" presId="urn:microsoft.com/office/officeart/2008/layout/LinedList"/>
    <dgm:cxn modelId="{4D9AC56E-4B9C-45B8-AB21-E05AF15E87D4}" type="presParOf" srcId="{1776B0DC-69FC-4EAB-8301-ECB9E9551042}" destId="{604672C0-CCD9-44EF-9A7B-7D8A6E1A11F5}" srcOrd="4" destOrd="0" presId="urn:microsoft.com/office/officeart/2008/layout/LinedList"/>
    <dgm:cxn modelId="{896A208E-D777-46B5-997F-12DB66435E38}" type="presParOf" srcId="{1776B0DC-69FC-4EAB-8301-ECB9E9551042}" destId="{94226A78-39E4-4F02-AEEA-61C62D2DC3F2}" srcOrd="5" destOrd="0" presId="urn:microsoft.com/office/officeart/2008/layout/LinedList"/>
    <dgm:cxn modelId="{220A5A55-03C7-4286-8C97-01776B4EF482}" type="presParOf" srcId="{94226A78-39E4-4F02-AEEA-61C62D2DC3F2}" destId="{58AC4CE0-9DE6-4F9D-91F8-51C6BCC108FF}" srcOrd="0" destOrd="0" presId="urn:microsoft.com/office/officeart/2008/layout/LinedList"/>
    <dgm:cxn modelId="{42EC85C4-3D53-4F2B-8CB4-C090142E6CC7}" type="presParOf" srcId="{94226A78-39E4-4F02-AEEA-61C62D2DC3F2}" destId="{09B14A6B-D317-431B-ABD1-65C5381EFD08}" srcOrd="1" destOrd="0" presId="urn:microsoft.com/office/officeart/2008/layout/LinedList"/>
    <dgm:cxn modelId="{B5970F34-354E-4A52-8417-354CDC834205}" type="presParOf" srcId="{1776B0DC-69FC-4EAB-8301-ECB9E9551042}" destId="{45C11E17-A542-40FA-BD18-2BF5ED7C8BCD}" srcOrd="6" destOrd="0" presId="urn:microsoft.com/office/officeart/2008/layout/LinedList"/>
    <dgm:cxn modelId="{00BE6BEE-F8FA-48DF-9064-6F72BD026FC3}" type="presParOf" srcId="{1776B0DC-69FC-4EAB-8301-ECB9E9551042}" destId="{9CD68E0C-0AE5-444C-A429-93C9F2FA4422}" srcOrd="7" destOrd="0" presId="urn:microsoft.com/office/officeart/2008/layout/LinedList"/>
    <dgm:cxn modelId="{12AC88E7-149D-4F6F-B75E-8174B636EC2F}" type="presParOf" srcId="{9CD68E0C-0AE5-444C-A429-93C9F2FA4422}" destId="{EBDFE28F-4945-408C-A785-93DEEA3FFA18}" srcOrd="0" destOrd="0" presId="urn:microsoft.com/office/officeart/2008/layout/LinedList"/>
    <dgm:cxn modelId="{E28FC24E-8F7F-490D-82BB-93291BC668EF}" type="presParOf" srcId="{9CD68E0C-0AE5-444C-A429-93C9F2FA4422}" destId="{A8CE8F2A-870C-43E8-BFFE-BCBCA47B31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10C03-F229-4803-9ED8-4895C5B6480A}">
      <dsp:nvSpPr>
        <dsp:cNvPr id="0" name=""/>
        <dsp:cNvSpPr/>
      </dsp:nvSpPr>
      <dsp:spPr>
        <a:xfrm>
          <a:off x="0" y="824"/>
          <a:ext cx="5568287" cy="106418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Lifespan theory consisting of eight stages </a:t>
          </a:r>
          <a:endParaRPr lang="en-US" sz="2800" kern="1200"/>
        </a:p>
      </dsp:txBody>
      <dsp:txXfrm>
        <a:off x="51949" y="52773"/>
        <a:ext cx="5464389" cy="960290"/>
      </dsp:txXfrm>
    </dsp:sp>
    <dsp:sp modelId="{9168D7C7-888E-474E-B9CF-B7A022CCB3B4}">
      <dsp:nvSpPr>
        <dsp:cNvPr id="0" name=""/>
        <dsp:cNvSpPr/>
      </dsp:nvSpPr>
      <dsp:spPr>
        <a:xfrm>
          <a:off x="0" y="1145652"/>
          <a:ext cx="5568287" cy="10641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Each stage involves a psychosocial crisis </a:t>
          </a:r>
          <a:endParaRPr lang="en-US" sz="2800" kern="1200"/>
        </a:p>
      </dsp:txBody>
      <dsp:txXfrm>
        <a:off x="51949" y="1197601"/>
        <a:ext cx="5464389" cy="960290"/>
      </dsp:txXfrm>
    </dsp:sp>
    <dsp:sp modelId="{C405354A-0E3D-4B0F-99DA-73EA167C4D46}">
      <dsp:nvSpPr>
        <dsp:cNvPr id="0" name=""/>
        <dsp:cNvSpPr/>
      </dsp:nvSpPr>
      <dsp:spPr>
        <a:xfrm>
          <a:off x="0" y="2290480"/>
          <a:ext cx="5568287" cy="106418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Successful resolution leads to a healthy  development </a:t>
          </a:r>
          <a:endParaRPr lang="en-US" sz="2800" kern="1200"/>
        </a:p>
      </dsp:txBody>
      <dsp:txXfrm>
        <a:off x="51949" y="2342429"/>
        <a:ext cx="5464389" cy="960290"/>
      </dsp:txXfrm>
    </dsp:sp>
    <dsp:sp modelId="{A5031661-3C02-4630-96A4-AF33A7B01F2A}">
      <dsp:nvSpPr>
        <dsp:cNvPr id="0" name=""/>
        <dsp:cNvSpPr/>
      </dsp:nvSpPr>
      <dsp:spPr>
        <a:xfrm>
          <a:off x="0" y="3435309"/>
          <a:ext cx="5568287" cy="106418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Adolescence (12-18 years): Identity VS Role confusion </a:t>
          </a:r>
          <a:endParaRPr lang="en-US" sz="2800" kern="1200"/>
        </a:p>
      </dsp:txBody>
      <dsp:txXfrm>
        <a:off x="51949" y="3487258"/>
        <a:ext cx="5464389" cy="960290"/>
      </dsp:txXfrm>
    </dsp:sp>
    <dsp:sp modelId="{B0624E40-CC6A-4829-9022-4E97A04E53DE}">
      <dsp:nvSpPr>
        <dsp:cNvPr id="0" name=""/>
        <dsp:cNvSpPr/>
      </dsp:nvSpPr>
      <dsp:spPr>
        <a:xfrm>
          <a:off x="0" y="4580137"/>
          <a:ext cx="5568287" cy="106418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Focuses on developing a sense of self and personal identity (Erikson, 1968)</a:t>
          </a:r>
          <a:endParaRPr lang="en-US" sz="2800" kern="1200"/>
        </a:p>
      </dsp:txBody>
      <dsp:txXfrm>
        <a:off x="51949" y="4632086"/>
        <a:ext cx="5464389" cy="9602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CB35A-B50B-4968-96B0-99A464A3E7AC}">
      <dsp:nvSpPr>
        <dsp:cNvPr id="0" name=""/>
        <dsp:cNvSpPr/>
      </dsp:nvSpPr>
      <dsp:spPr>
        <a:xfrm>
          <a:off x="526839" y="649"/>
          <a:ext cx="2816037" cy="16896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Jenny should have access to  bereavement counselling to support emotional processing (Worden, 2009)</a:t>
          </a:r>
          <a:endParaRPr lang="en-US" sz="2000" kern="1200"/>
        </a:p>
      </dsp:txBody>
      <dsp:txXfrm>
        <a:off x="526839" y="649"/>
        <a:ext cx="2816037" cy="1689622"/>
      </dsp:txXfrm>
    </dsp:sp>
    <dsp:sp modelId="{291EE442-FCA4-492A-A2AE-162CDE686789}">
      <dsp:nvSpPr>
        <dsp:cNvPr id="0" name=""/>
        <dsp:cNvSpPr/>
      </dsp:nvSpPr>
      <dsp:spPr>
        <a:xfrm>
          <a:off x="3624480" y="649"/>
          <a:ext cx="2816037" cy="16896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Support for young Carers services to reduce stress and provide guidance (Aldridge &amp; Becker, 1993)</a:t>
          </a:r>
          <a:endParaRPr lang="en-US" sz="2000" kern="1200"/>
        </a:p>
      </dsp:txBody>
      <dsp:txXfrm>
        <a:off x="3624480" y="649"/>
        <a:ext cx="2816037" cy="1689622"/>
      </dsp:txXfrm>
    </dsp:sp>
    <dsp:sp modelId="{A5E033F0-FC8B-4787-892C-6EEDD9B4AFA4}">
      <dsp:nvSpPr>
        <dsp:cNvPr id="0" name=""/>
        <dsp:cNvSpPr/>
      </dsp:nvSpPr>
      <dsp:spPr>
        <a:xfrm>
          <a:off x="6722121" y="649"/>
          <a:ext cx="2816037" cy="16896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Social pastoral support and flexible academic standards for young careers (stamatopoulos, 2018)</a:t>
          </a:r>
          <a:endParaRPr lang="en-US" sz="2000" kern="1200"/>
        </a:p>
      </dsp:txBody>
      <dsp:txXfrm>
        <a:off x="6722121" y="649"/>
        <a:ext cx="2816037" cy="1689622"/>
      </dsp:txXfrm>
    </dsp:sp>
    <dsp:sp modelId="{1089A6AD-2B8D-46C5-99CD-341E5E06220A}">
      <dsp:nvSpPr>
        <dsp:cNvPr id="0" name=""/>
        <dsp:cNvSpPr/>
      </dsp:nvSpPr>
      <dsp:spPr>
        <a:xfrm>
          <a:off x="2075660" y="1971875"/>
          <a:ext cx="2816037" cy="16896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Finding Jenny positive peer groups which helps develop a sense of identity and emotional resilience (Steinberg, 2017)</a:t>
          </a:r>
          <a:endParaRPr lang="en-US" sz="2000" kern="1200"/>
        </a:p>
      </dsp:txBody>
      <dsp:txXfrm>
        <a:off x="2075660" y="1971875"/>
        <a:ext cx="2816037" cy="1689622"/>
      </dsp:txXfrm>
    </dsp:sp>
    <dsp:sp modelId="{34F2856E-0CD6-4A04-BE2E-1F21387E112A}">
      <dsp:nvSpPr>
        <dsp:cNvPr id="0" name=""/>
        <dsp:cNvSpPr/>
      </dsp:nvSpPr>
      <dsp:spPr>
        <a:xfrm>
          <a:off x="5173300" y="1971875"/>
          <a:ext cx="2816037" cy="16896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/>
            <a:t>This All supports Jenny Navigate Eriksons stage of Identity VS Role Confusion (Erikson, 1968)</a:t>
          </a:r>
          <a:endParaRPr lang="en-US" sz="2000" kern="1200"/>
        </a:p>
      </dsp:txBody>
      <dsp:txXfrm>
        <a:off x="5173300" y="1971875"/>
        <a:ext cx="2816037" cy="16896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718BEE-E3F0-4EFA-8975-298B4FACFB98}">
      <dsp:nvSpPr>
        <dsp:cNvPr id="0" name=""/>
        <dsp:cNvSpPr/>
      </dsp:nvSpPr>
      <dsp:spPr>
        <a:xfrm>
          <a:off x="0" y="0"/>
          <a:ext cx="556828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7443D-C76A-4A69-957A-1D275FD96291}">
      <dsp:nvSpPr>
        <dsp:cNvPr id="0" name=""/>
        <dsp:cNvSpPr/>
      </dsp:nvSpPr>
      <dsp:spPr>
        <a:xfrm>
          <a:off x="0" y="0"/>
          <a:ext cx="5568287" cy="141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Erik Erikson’s Psychosocial theory explains how identity develops during Adolescence (Erikson, 1968)</a:t>
          </a:r>
          <a:endParaRPr lang="en-US" sz="2300" kern="1200"/>
        </a:p>
      </dsp:txBody>
      <dsp:txXfrm>
        <a:off x="0" y="0"/>
        <a:ext cx="5568287" cy="1411287"/>
      </dsp:txXfrm>
    </dsp:sp>
    <dsp:sp modelId="{0BA65498-3A85-49CA-BE9E-FFB4EA60F6CF}">
      <dsp:nvSpPr>
        <dsp:cNvPr id="0" name=""/>
        <dsp:cNvSpPr/>
      </dsp:nvSpPr>
      <dsp:spPr>
        <a:xfrm>
          <a:off x="0" y="1411287"/>
          <a:ext cx="5568287" cy="0"/>
        </a:xfrm>
        <a:prstGeom prst="line">
          <a:avLst/>
        </a:prstGeom>
        <a:solidFill>
          <a:schemeClr val="accent2">
            <a:hueOff val="283300"/>
            <a:satOff val="-5633"/>
            <a:lumOff val="1699"/>
            <a:alphaOff val="0"/>
          </a:schemeClr>
        </a:solidFill>
        <a:ln w="12700" cap="flat" cmpd="sng" algn="ctr">
          <a:solidFill>
            <a:schemeClr val="accent2">
              <a:hueOff val="283300"/>
              <a:satOff val="-5633"/>
              <a:lumOff val="16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697CE-242A-40A7-A082-596D23A59711}">
      <dsp:nvSpPr>
        <dsp:cNvPr id="0" name=""/>
        <dsp:cNvSpPr/>
      </dsp:nvSpPr>
      <dsp:spPr>
        <a:xfrm>
          <a:off x="0" y="1411287"/>
          <a:ext cx="5568287" cy="141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Jenny may experience some challenges during the Identity VS Role Confusion stage due to bereavement and caring responsibilities </a:t>
          </a:r>
          <a:endParaRPr lang="en-US" sz="2300" kern="1200"/>
        </a:p>
      </dsp:txBody>
      <dsp:txXfrm>
        <a:off x="0" y="1411287"/>
        <a:ext cx="5568287" cy="1411287"/>
      </dsp:txXfrm>
    </dsp:sp>
    <dsp:sp modelId="{604672C0-CCD9-44EF-9A7B-7D8A6E1A11F5}">
      <dsp:nvSpPr>
        <dsp:cNvPr id="0" name=""/>
        <dsp:cNvSpPr/>
      </dsp:nvSpPr>
      <dsp:spPr>
        <a:xfrm>
          <a:off x="0" y="2822574"/>
          <a:ext cx="5568287" cy="0"/>
        </a:xfrm>
        <a:prstGeom prst="line">
          <a:avLst/>
        </a:prstGeom>
        <a:solidFill>
          <a:schemeClr val="accent2">
            <a:hueOff val="566599"/>
            <a:satOff val="-11266"/>
            <a:lumOff val="3399"/>
            <a:alphaOff val="0"/>
          </a:schemeClr>
        </a:solidFill>
        <a:ln w="12700" cap="flat" cmpd="sng" algn="ctr">
          <a:solidFill>
            <a:schemeClr val="accent2">
              <a:hueOff val="566599"/>
              <a:satOff val="-11266"/>
              <a:lumOff val="33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C4CE0-9DE6-4F9D-91F8-51C6BCC108FF}">
      <dsp:nvSpPr>
        <dsp:cNvPr id="0" name=""/>
        <dsp:cNvSpPr/>
      </dsp:nvSpPr>
      <dsp:spPr>
        <a:xfrm>
          <a:off x="0" y="2822574"/>
          <a:ext cx="5568287" cy="141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Nature and Nurture factors can influence her emotional development </a:t>
          </a:r>
          <a:endParaRPr lang="en-US" sz="2300" kern="1200"/>
        </a:p>
      </dsp:txBody>
      <dsp:txXfrm>
        <a:off x="0" y="2822574"/>
        <a:ext cx="5568287" cy="1411287"/>
      </dsp:txXfrm>
    </dsp:sp>
    <dsp:sp modelId="{45C11E17-A542-40FA-BD18-2BF5ED7C8BCD}">
      <dsp:nvSpPr>
        <dsp:cNvPr id="0" name=""/>
        <dsp:cNvSpPr/>
      </dsp:nvSpPr>
      <dsp:spPr>
        <a:xfrm>
          <a:off x="0" y="4233862"/>
          <a:ext cx="5568287" cy="0"/>
        </a:xfrm>
        <a:prstGeom prst="line">
          <a:avLst/>
        </a:prstGeom>
        <a:solidFill>
          <a:schemeClr val="accent2">
            <a:hueOff val="849899"/>
            <a:satOff val="-16899"/>
            <a:lumOff val="5098"/>
            <a:alphaOff val="0"/>
          </a:schemeClr>
        </a:solidFill>
        <a:ln w="12700" cap="flat" cmpd="sng" algn="ctr">
          <a:solidFill>
            <a:schemeClr val="accent2">
              <a:hueOff val="849899"/>
              <a:satOff val="-16899"/>
              <a:lumOff val="5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FE28F-4945-408C-A785-93DEEA3FFA18}">
      <dsp:nvSpPr>
        <dsp:cNvPr id="0" name=""/>
        <dsp:cNvSpPr/>
      </dsp:nvSpPr>
      <dsp:spPr>
        <a:xfrm>
          <a:off x="0" y="4233862"/>
          <a:ext cx="5568287" cy="141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Having appropriate support strategies in place can assist jenny to develop a positive  sense of identity and wellbeing. </a:t>
          </a:r>
          <a:endParaRPr lang="en-US" sz="2300" kern="1200"/>
        </a:p>
      </dsp:txBody>
      <dsp:txXfrm>
        <a:off x="0" y="4233862"/>
        <a:ext cx="5568287" cy="14112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0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51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25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11,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031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11,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45673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11,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2714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11,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53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11,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46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11,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597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79477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11,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800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11, 2026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59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14" r:id="rId7"/>
    <p:sldLayoutId id="2147483715" r:id="rId8"/>
    <p:sldLayoutId id="2147483716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lopesca.blogspot.com/2019/10/psicologia-8-idades-segundoerik-erikson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.pressbooks.tru.ca/chapter/15-4-dissociative-disorder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sci.libretexts.org/Under_Construction/Book:_Human_Relations/1:_What_is_Human_Relations%3F/1.2:_Personality_and_Attitude_Effect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EE920-5322-2A8C-4908-86B6A5DCA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126" y="359230"/>
            <a:ext cx="7419474" cy="260285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Analysis of Jennys Phycological Development </a:t>
            </a:r>
            <a:r>
              <a:rPr lang="en-GB" u="sng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using Eriksons Psychosocial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2E8A4-7E35-3D42-76A7-8A08971A8C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1730" y="3104607"/>
            <a:ext cx="7298869" cy="260285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Abadi ExtraLight" panose="020F0502020204030204" pitchFamily="34" charset="0"/>
              </a:rPr>
              <a:t>Sarah-May Dobinson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badi ExtraLight" panose="020F0502020204030204" pitchFamily="34" charset="0"/>
              </a:rPr>
              <a:t>LCHS4010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badi ExtraLight" panose="020F0502020204030204" pitchFamily="34" charset="0"/>
              </a:rPr>
              <a:t>2441437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badi ExtraLight" panose="020F0502020204030204" pitchFamily="34" charset="0"/>
              </a:rPr>
              <a:t>Farah Wiita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A6EF49-8C37-33BC-E70A-7D39F02200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96" r="31193" b="2"/>
          <a:stretch>
            <a:fillRect/>
          </a:stretch>
        </p:blipFill>
        <p:spPr>
          <a:xfrm>
            <a:off x="9088960" y="631370"/>
            <a:ext cx="3103039" cy="6237515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3433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4F52D-AC45-EC0A-7128-0F754C669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 Objectives </a:t>
            </a:r>
            <a:endParaRPr lang="en-GB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16583-D867-1679-D928-8E0D4E7EA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995" y="733425"/>
            <a:ext cx="4889480" cy="5391150"/>
          </a:xfrm>
        </p:spPr>
        <p:txBody>
          <a:bodyPr anchor="ctr">
            <a:normAutofit/>
          </a:bodyPr>
          <a:lstStyle/>
          <a:p>
            <a:r>
              <a:rPr lang="en-GB" dirty="0"/>
              <a:t>Overview of Jenny as a 16-year-old young carer</a:t>
            </a:r>
          </a:p>
          <a:p>
            <a:r>
              <a:rPr lang="en-GB" dirty="0"/>
              <a:t>Introduction to Erikson’s Psychosocial Theory</a:t>
            </a:r>
          </a:p>
          <a:p>
            <a:r>
              <a:rPr lang="en-GB" dirty="0"/>
              <a:t>Focus on Identity vs Role Confusion </a:t>
            </a:r>
          </a:p>
          <a:p>
            <a:r>
              <a:rPr lang="en-GB" dirty="0"/>
              <a:t>Consideration of Nature and Nurture influences</a:t>
            </a:r>
          </a:p>
          <a:p>
            <a:r>
              <a:rPr lang="en-GB" dirty="0"/>
              <a:t>Development of appropriate support Strategy's </a:t>
            </a:r>
          </a:p>
        </p:txBody>
      </p:sp>
    </p:spTree>
    <p:extLst>
      <p:ext uri="{BB962C8B-B14F-4D97-AF65-F5344CB8AC3E}">
        <p14:creationId xmlns:p14="http://schemas.microsoft.com/office/powerpoint/2010/main" val="275436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0022CF-D73B-45FB-8DD4-1B1C0C92E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79C8-4BFF-62AF-E1C6-FCB14654E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173942" cy="2133600"/>
          </a:xfrm>
        </p:spPr>
        <p:txBody>
          <a:bodyPr>
            <a:normAutofit/>
          </a:bodyPr>
          <a:lstStyle/>
          <a:p>
            <a:r>
              <a:rPr lang="en-GB" u="sng" dirty="0"/>
              <a:t>Eriksons Psychosocial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27BD18-2CFB-8241-9809-3918A35D9D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9206468"/>
              </p:ext>
            </p:extLst>
          </p:nvPr>
        </p:nvGraphicFramePr>
        <p:xfrm>
          <a:off x="5629701" y="609601"/>
          <a:ext cx="5568287" cy="5645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0B9B113-52DA-E73B-005E-FE24A498A4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34488" y="2647882"/>
            <a:ext cx="4353198" cy="38787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64CC8E-D9A4-209F-B887-1AEC4D2F0E56}"/>
              </a:ext>
            </a:extLst>
          </p:cNvPr>
          <p:cNvSpPr txBox="1"/>
          <p:nvPr/>
        </p:nvSpPr>
        <p:spPr>
          <a:xfrm flipH="1">
            <a:off x="534488" y="5945071"/>
            <a:ext cx="26876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mbo"/>
                <a:ea typeface="+mn-ea"/>
                <a:cs typeface="+mn-cs"/>
                <a:hlinkClick r:id="rId8" tooltip="https://lopesca.blogspot.com/2019/10/psicologia-8-idades-segundoerik-erikson.html"/>
              </a:rPr>
              <a:t>This Photo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mbo"/>
                <a:ea typeface="+mn-ea"/>
                <a:cs typeface="+mn-cs"/>
              </a:rPr>
              <a:t> by Unknown Author is licensed under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mbo"/>
                <a:ea typeface="+mn-ea"/>
                <a:cs typeface="+mn-cs"/>
                <a:hlinkClick r:id="rId9" tooltip="https://creativecommons.org/licenses/by-nc-nd/3.0/"/>
              </a:rPr>
              <a:t>CC BY-NC-ND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emb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9229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F5DC7-9508-0187-AD2A-5EE3E1973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6335" y="609601"/>
            <a:ext cx="3937094" cy="1216024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200" b="1" u="sng"/>
              <a:t>Applying Eriksons theory to jenny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9DF534-0339-A069-0B13-33F893702B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433" r="374" b="1"/>
          <a:stretch>
            <a:fillRect/>
          </a:stretch>
        </p:blipFill>
        <p:spPr>
          <a:xfrm>
            <a:off x="489415" y="1436913"/>
            <a:ext cx="4347626" cy="4811485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0EB28-C93B-66A0-CA33-85067D8C5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2799" y="2147356"/>
            <a:ext cx="3885061" cy="41070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Jenny is 16, this places her in the identity VS role confusion stage (Erikson, 1968)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Adolescence is a key period which enables the sense of identity (Kroger, 2017).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Bereavement may disrupt emotional security during this stage of development (Dowdney, 2000)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Having such responsibilities as being a carer at a young age may limit opportunities for identity exploration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Increased adult expectations may increase the risk of role confusion (Erikson, 1968)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74DB13-59CB-7072-BB9A-A883E37370E9}"/>
              </a:ext>
            </a:extLst>
          </p:cNvPr>
          <p:cNvSpPr txBox="1"/>
          <p:nvPr/>
        </p:nvSpPr>
        <p:spPr>
          <a:xfrm flipH="1">
            <a:off x="664027" y="5451786"/>
            <a:ext cx="198120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embo"/>
                <a:ea typeface="+mn-ea"/>
                <a:cs typeface="+mn-cs"/>
                <a:hlinkClick r:id="rId3" tooltip="https://psychology.pressbooks.tru.ca/chapter/15-4-dissociative-disord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embo"/>
                <a:ea typeface="+mn-ea"/>
                <a:cs typeface="+mn-cs"/>
              </a:rPr>
              <a:t> by Unknown Author is licensed under 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embo"/>
                <a:ea typeface="+mn-ea"/>
                <a:cs typeface="+mn-cs"/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kumimoji="0" lang="en-GB" sz="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emb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3094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F078616-3C07-62FA-6C24-FEC938F79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619" y="1387279"/>
            <a:ext cx="3027786" cy="447940"/>
          </a:xfrm>
        </p:spPr>
        <p:txBody>
          <a:bodyPr>
            <a:normAutofit/>
          </a:bodyPr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9AC60-418A-EFDC-8D0D-6DF17AF87B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557" y="1835220"/>
            <a:ext cx="4793647" cy="39289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Erikson’s Identity vs Role confusion stage explains how Adolescents develop a sense of being themself (Erikson, 1968). </a:t>
            </a:r>
          </a:p>
          <a:p>
            <a:r>
              <a:rPr lang="en-GB" dirty="0"/>
              <a:t>Helps understand how life events like bereavement or family disruption can affect identity development. </a:t>
            </a:r>
          </a:p>
          <a:p>
            <a:r>
              <a:rPr lang="en-GB" dirty="0"/>
              <a:t>Recognises the importance of social relationships, family and environment in shaping identity.</a:t>
            </a:r>
          </a:p>
          <a:p>
            <a:r>
              <a:rPr lang="en-GB" dirty="0"/>
              <a:t>Useful for professionals because it highlights the needs for support and guidance during adolescence.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F365C-89FD-6679-10EC-440D2F4E59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3086" y="1066982"/>
            <a:ext cx="4678396" cy="768237"/>
          </a:xfrm>
        </p:spPr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000191-22A4-DDF7-C544-63CF905769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948543"/>
            <a:ext cx="4765483" cy="4328711"/>
          </a:xfrm>
        </p:spPr>
        <p:txBody>
          <a:bodyPr/>
          <a:lstStyle/>
          <a:p>
            <a:r>
              <a:rPr lang="en-GB" dirty="0"/>
              <a:t>Eriksons stages are general theories and may not be applied to every individual</a:t>
            </a:r>
          </a:p>
          <a:p>
            <a:r>
              <a:rPr lang="en-GB" dirty="0"/>
              <a:t>The theory assumes development comes in fixed stages, but people may develop at different rates</a:t>
            </a:r>
          </a:p>
          <a:p>
            <a:r>
              <a:rPr lang="en-GB" dirty="0"/>
              <a:t>Eriksons theory dies not consider cultural or individual differences</a:t>
            </a:r>
          </a:p>
          <a:p>
            <a:r>
              <a:rPr lang="en-GB" dirty="0"/>
              <a:t>Some aspects of the theory are difficult to scientifically test which limits evidence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97462CE-1819-20D5-2F49-C6D8202AA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39" y="243068"/>
            <a:ext cx="9553544" cy="823913"/>
          </a:xfrm>
        </p:spPr>
        <p:txBody>
          <a:bodyPr>
            <a:normAutofit/>
          </a:bodyPr>
          <a:lstStyle/>
          <a:p>
            <a:r>
              <a:rPr lang="en-GB" sz="1600" b="1" u="sng" dirty="0"/>
              <a:t>Strengths and weaknesses of Erikson's theory relating to jenny .</a:t>
            </a:r>
          </a:p>
        </p:txBody>
      </p:sp>
    </p:spTree>
    <p:extLst>
      <p:ext uri="{BB962C8B-B14F-4D97-AF65-F5344CB8AC3E}">
        <p14:creationId xmlns:p14="http://schemas.microsoft.com/office/powerpoint/2010/main" val="2885503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75FF50A-FA7C-D551-1160-583537712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458687"/>
            <a:ext cx="4452938" cy="526981"/>
          </a:xfrm>
        </p:spPr>
        <p:txBody>
          <a:bodyPr/>
          <a:lstStyle/>
          <a:p>
            <a:r>
              <a:rPr lang="en-GB" u="sng" dirty="0"/>
              <a:t>Nature (Biological)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EEC1B-2DFB-9B5C-B4F2-06B821D3B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9162" y="1985668"/>
            <a:ext cx="4452938" cy="4062985"/>
          </a:xfrm>
        </p:spPr>
        <p:txBody>
          <a:bodyPr/>
          <a:lstStyle/>
          <a:p>
            <a:r>
              <a:rPr lang="en-GB" dirty="0"/>
              <a:t>Adolescence  involves significant  hormonal and neurological changes which affects emotional regulation (Blakemore, 2018)</a:t>
            </a:r>
          </a:p>
          <a:p>
            <a:r>
              <a:rPr lang="en-GB" dirty="0"/>
              <a:t>Increased Vulnerability to stress during teenage brain development (Blakemore, 2018)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741F0-F0B1-C17C-35F0-01FCCAE5E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21829" y="1578429"/>
            <a:ext cx="4939654" cy="407239"/>
          </a:xfrm>
        </p:spPr>
        <p:txBody>
          <a:bodyPr/>
          <a:lstStyle/>
          <a:p>
            <a:r>
              <a:rPr lang="en-GB" dirty="0"/>
              <a:t>Nurture (environmental)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F8B2F0-F917-D790-A998-1CE527A4C9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21829" y="1985668"/>
            <a:ext cx="4939654" cy="3152389"/>
          </a:xfrm>
        </p:spPr>
        <p:txBody>
          <a:bodyPr/>
          <a:lstStyle/>
          <a:p>
            <a:r>
              <a:rPr lang="en-GB" dirty="0"/>
              <a:t>Parental bereavement can disrupt phycological development (Melhem et al., 2011)</a:t>
            </a:r>
          </a:p>
          <a:p>
            <a:r>
              <a:rPr lang="en-GB" dirty="0"/>
              <a:t>Young carers responsibilities can increase emotional stress and limit normal adolescent experiences (Aldridge and Becker, 2003)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74B24A9-4C90-16D9-822C-51D131B0E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993" y="82620"/>
            <a:ext cx="9810604" cy="1216024"/>
          </a:xfrm>
        </p:spPr>
        <p:txBody>
          <a:bodyPr/>
          <a:lstStyle/>
          <a:p>
            <a:r>
              <a:rPr lang="en-GB" dirty="0"/>
              <a:t>Nature and Nurture influences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FEE515A-260A-17B7-5D4B-481A18ADB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3837" y="4343573"/>
            <a:ext cx="9938657" cy="18534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FC1245-9C7B-3D9A-33B6-33A4316EA586}"/>
              </a:ext>
            </a:extLst>
          </p:cNvPr>
          <p:cNvSpPr txBox="1"/>
          <p:nvPr/>
        </p:nvSpPr>
        <p:spPr>
          <a:xfrm>
            <a:off x="4278085" y="6180879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ocialsci.libretexts.org/Under_Construction/Book:_Human_Relations/1:_What_is_Human_Relations%3F/1.2:_Personality_and_Attitude_Effect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165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55A71-E054-55C0-9789-D4A8C991C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b="1" u="sng"/>
              <a:t>Support strategies for jenny</a:t>
            </a:r>
            <a:endParaRPr lang="en-GB" b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CAC234-E3B9-E506-DDFF-3790131498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878292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827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60022CF-D73B-45FB-8DD4-1B1C0C92E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573E3-C991-B424-E829-B2C5E56D8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4173942" cy="5644775"/>
          </a:xfrm>
        </p:spPr>
        <p:txBody>
          <a:bodyPr>
            <a:normAutofit/>
          </a:bodyPr>
          <a:lstStyle/>
          <a:p>
            <a:r>
              <a:rPr lang="en-GB" b="1" u="sng" dirty="0"/>
              <a:t>Conclusion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B4AD926-863D-5D3C-80BC-36753D49A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807311"/>
              </p:ext>
            </p:extLst>
          </p:nvPr>
        </p:nvGraphicFramePr>
        <p:xfrm>
          <a:off x="5629701" y="609601"/>
          <a:ext cx="5568287" cy="5645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6188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6292-5244-2611-7D4A-9815ED89B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686" y="0"/>
            <a:ext cx="8586368" cy="446314"/>
          </a:xfrm>
        </p:spPr>
        <p:txBody>
          <a:bodyPr>
            <a:normAutofit/>
          </a:bodyPr>
          <a:lstStyle/>
          <a:p>
            <a:r>
              <a:rPr lang="en-GB" sz="1800" b="1" u="sng" dirty="0"/>
              <a:t>References</a:t>
            </a:r>
            <a:r>
              <a:rPr lang="en-GB" sz="18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F2166-34B6-B186-8AFD-1501D6AE2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74" y="696685"/>
            <a:ext cx="11240023" cy="5481491"/>
          </a:xfrm>
        </p:spPr>
        <p:txBody>
          <a:bodyPr>
            <a:normAutofit fontScale="25000" lnSpcReduction="20000"/>
          </a:bodyPr>
          <a:lstStyle/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Aldridge, J. and Becker, S. (1993)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Children who care: Inside the world of young carers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Loughborough: Young Carers Research Group.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Aldridge, J. and Becker, S. (2003)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Children caring for parents with mental illness: Perspectives of young carers, parents and professionals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Bristol: Policy Press.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Blakemore, S.-J. (2018)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Inventing ourselves: The secret life of the teenage brain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London: Doubleday.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Dowdney, L. (2000) ‘Childhood bereavement following parental death’,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Journal of Child Psychology and Psychiatry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41(7), pp. 819–830.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Erikson, E.H. (1950)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Childhood and society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New York: W.W. Norton.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Erikson, E.H. (1968)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Identity: Youth and crisis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New York: W.W. Norton.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Melhem, N.M., Porta, G., </a:t>
            </a:r>
            <a:r>
              <a:rPr lang="en-GB" sz="3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Shamseddeen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W., Payne, M.W. and Brent, D.A. (2011) ‘Grief in children and adolescents bereaved by sudden parental death’,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Archives of General Psychiatry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68(9), pp. 911–919.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Stamatopoulos, V. (2018) ‘The young carer penalty: Exploring the costs of caregiving among young people’,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International Journal of Care and Caring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2(3), pp. 367–382.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Steinberg, L. (2017)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Adolescence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11th </a:t>
            </a:r>
            <a:r>
              <a:rPr lang="en-GB" sz="3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edn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New York: McGraw-Hill Education.</a:t>
            </a:r>
          </a:p>
          <a:p>
            <a:pPr algn="l" fontAlgn="base">
              <a:buNone/>
            </a:pPr>
            <a:b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sz="36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Worden, J.W. (2009) </a:t>
            </a:r>
            <a:r>
              <a:rPr lang="en-GB" sz="3600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Grief counselling and grief therapy: A handbook for the mental health practitioner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4th </a:t>
            </a:r>
            <a:r>
              <a:rPr lang="en-GB" sz="3600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edn</a:t>
            </a:r>
            <a:r>
              <a:rPr lang="en-GB" sz="36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 New York: Springer.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679818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7157</TotalTime>
  <Words>870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Abadi ExtraLight</vt:lpstr>
      <vt:lpstr>ADLaM Display</vt:lpstr>
      <vt:lpstr>Arial</vt:lpstr>
      <vt:lpstr>Bembo</vt:lpstr>
      <vt:lpstr>Segoe UI</vt:lpstr>
      <vt:lpstr>ArchiveVTI</vt:lpstr>
      <vt:lpstr>Analysis of Jennys Phycological Development using Eriksons Psychosocial Theory</vt:lpstr>
      <vt:lpstr> Objectives </vt:lpstr>
      <vt:lpstr>Eriksons Psychosocial Theory</vt:lpstr>
      <vt:lpstr>Applying Eriksons theory to jenny</vt:lpstr>
      <vt:lpstr>Strengths and weaknesses of Erikson's theory relating to jenny .</vt:lpstr>
      <vt:lpstr>Nature and Nurture influences</vt:lpstr>
      <vt:lpstr>Support strategies for jenny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sarahdobinson23@icloud.com</dc:creator>
  <cp:lastModifiedBy>sarahdobinson23@icloud.com</cp:lastModifiedBy>
  <cp:revision>2</cp:revision>
  <dcterms:created xsi:type="dcterms:W3CDTF">2026-03-03T20:40:52Z</dcterms:created>
  <dcterms:modified xsi:type="dcterms:W3CDTF">2026-03-16T09:36:55Z</dcterms:modified>
</cp:coreProperties>
</file>