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7" d="100"/>
          <a:sy n="87" d="100"/>
        </p:scale>
        <p:origin x="24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8556E-D05D-4B65-80A8-A30BBC5088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DA5265-AE6B-4CBF-8E13-7BC6E9FA64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8AB9B8-004F-4F91-9743-3C8EA76463DE}"/>
              </a:ext>
            </a:extLst>
          </p:cNvPr>
          <p:cNvSpPr>
            <a:spLocks noGrp="1"/>
          </p:cNvSpPr>
          <p:nvPr>
            <p:ph type="dt" sz="half" idx="10"/>
          </p:nvPr>
        </p:nvSpPr>
        <p:spPr/>
        <p:txBody>
          <a:bodyPr/>
          <a:lstStyle/>
          <a:p>
            <a:fld id="{522EE17D-F4F2-4C93-A993-B3FDF4EA75B0}" type="datetimeFigureOut">
              <a:rPr lang="en-GB" smtClean="0"/>
              <a:t>30/10/2020</a:t>
            </a:fld>
            <a:endParaRPr lang="en-GB"/>
          </a:p>
        </p:txBody>
      </p:sp>
      <p:sp>
        <p:nvSpPr>
          <p:cNvPr id="5" name="Footer Placeholder 4">
            <a:extLst>
              <a:ext uri="{FF2B5EF4-FFF2-40B4-BE49-F238E27FC236}">
                <a16:creationId xmlns:a16="http://schemas.microsoft.com/office/drawing/2014/main" id="{34EA2D3C-D71D-494A-948A-9AA4323EAA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90B99A-CAD5-4511-A663-107AC40C1205}"/>
              </a:ext>
            </a:extLst>
          </p:cNvPr>
          <p:cNvSpPr>
            <a:spLocks noGrp="1"/>
          </p:cNvSpPr>
          <p:nvPr>
            <p:ph type="sldNum" sz="quarter" idx="12"/>
          </p:nvPr>
        </p:nvSpPr>
        <p:spPr/>
        <p:txBody>
          <a:bodyPr/>
          <a:lstStyle/>
          <a:p>
            <a:fld id="{26FD7AFA-CFD5-482E-8047-2AE947534870}" type="slidenum">
              <a:rPr lang="en-GB" smtClean="0"/>
              <a:t>‹#›</a:t>
            </a:fld>
            <a:endParaRPr lang="en-GB"/>
          </a:p>
        </p:txBody>
      </p:sp>
    </p:spTree>
    <p:extLst>
      <p:ext uri="{BB962C8B-B14F-4D97-AF65-F5344CB8AC3E}">
        <p14:creationId xmlns:p14="http://schemas.microsoft.com/office/powerpoint/2010/main" val="1284077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09A58-8BDD-44F7-A4FF-B65B4534E2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E267F0-94F6-4511-948D-25E47FE811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2BA5E7-701F-4B33-A2F4-6484A0E95A68}"/>
              </a:ext>
            </a:extLst>
          </p:cNvPr>
          <p:cNvSpPr>
            <a:spLocks noGrp="1"/>
          </p:cNvSpPr>
          <p:nvPr>
            <p:ph type="dt" sz="half" idx="10"/>
          </p:nvPr>
        </p:nvSpPr>
        <p:spPr/>
        <p:txBody>
          <a:bodyPr/>
          <a:lstStyle/>
          <a:p>
            <a:fld id="{522EE17D-F4F2-4C93-A993-B3FDF4EA75B0}" type="datetimeFigureOut">
              <a:rPr lang="en-GB" smtClean="0"/>
              <a:t>30/10/2020</a:t>
            </a:fld>
            <a:endParaRPr lang="en-GB"/>
          </a:p>
        </p:txBody>
      </p:sp>
      <p:sp>
        <p:nvSpPr>
          <p:cNvPr id="5" name="Footer Placeholder 4">
            <a:extLst>
              <a:ext uri="{FF2B5EF4-FFF2-40B4-BE49-F238E27FC236}">
                <a16:creationId xmlns:a16="http://schemas.microsoft.com/office/drawing/2014/main" id="{225DC304-EC45-425C-994E-FCE951CF42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A93B50-9737-413E-BB71-B6CC3D1A4844}"/>
              </a:ext>
            </a:extLst>
          </p:cNvPr>
          <p:cNvSpPr>
            <a:spLocks noGrp="1"/>
          </p:cNvSpPr>
          <p:nvPr>
            <p:ph type="sldNum" sz="quarter" idx="12"/>
          </p:nvPr>
        </p:nvSpPr>
        <p:spPr/>
        <p:txBody>
          <a:bodyPr/>
          <a:lstStyle/>
          <a:p>
            <a:fld id="{26FD7AFA-CFD5-482E-8047-2AE947534870}" type="slidenum">
              <a:rPr lang="en-GB" smtClean="0"/>
              <a:t>‹#›</a:t>
            </a:fld>
            <a:endParaRPr lang="en-GB"/>
          </a:p>
        </p:txBody>
      </p:sp>
    </p:spTree>
    <p:extLst>
      <p:ext uri="{BB962C8B-B14F-4D97-AF65-F5344CB8AC3E}">
        <p14:creationId xmlns:p14="http://schemas.microsoft.com/office/powerpoint/2010/main" val="1870792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20CB3-8F92-4101-967D-E885A869A74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277E89-7B2B-4434-A671-F19EC82699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664774-2531-40E5-87FF-31FAD695110A}"/>
              </a:ext>
            </a:extLst>
          </p:cNvPr>
          <p:cNvSpPr>
            <a:spLocks noGrp="1"/>
          </p:cNvSpPr>
          <p:nvPr>
            <p:ph type="dt" sz="half" idx="10"/>
          </p:nvPr>
        </p:nvSpPr>
        <p:spPr/>
        <p:txBody>
          <a:bodyPr/>
          <a:lstStyle/>
          <a:p>
            <a:fld id="{522EE17D-F4F2-4C93-A993-B3FDF4EA75B0}" type="datetimeFigureOut">
              <a:rPr lang="en-GB" smtClean="0"/>
              <a:t>30/10/2020</a:t>
            </a:fld>
            <a:endParaRPr lang="en-GB"/>
          </a:p>
        </p:txBody>
      </p:sp>
      <p:sp>
        <p:nvSpPr>
          <p:cNvPr id="5" name="Footer Placeholder 4">
            <a:extLst>
              <a:ext uri="{FF2B5EF4-FFF2-40B4-BE49-F238E27FC236}">
                <a16:creationId xmlns:a16="http://schemas.microsoft.com/office/drawing/2014/main" id="{54173B83-AC4A-433A-BB1E-0DBD40D87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9D727B-6844-4B46-954E-CF54FBAFD315}"/>
              </a:ext>
            </a:extLst>
          </p:cNvPr>
          <p:cNvSpPr>
            <a:spLocks noGrp="1"/>
          </p:cNvSpPr>
          <p:nvPr>
            <p:ph type="sldNum" sz="quarter" idx="12"/>
          </p:nvPr>
        </p:nvSpPr>
        <p:spPr/>
        <p:txBody>
          <a:bodyPr/>
          <a:lstStyle/>
          <a:p>
            <a:fld id="{26FD7AFA-CFD5-482E-8047-2AE947534870}" type="slidenum">
              <a:rPr lang="en-GB" smtClean="0"/>
              <a:t>‹#›</a:t>
            </a:fld>
            <a:endParaRPr lang="en-GB"/>
          </a:p>
        </p:txBody>
      </p:sp>
    </p:spTree>
    <p:extLst>
      <p:ext uri="{BB962C8B-B14F-4D97-AF65-F5344CB8AC3E}">
        <p14:creationId xmlns:p14="http://schemas.microsoft.com/office/powerpoint/2010/main" val="1420452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49E65-3324-4DB3-B8F8-A4D5FF939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8C34E6-DC83-4C86-852E-0868A19D87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DCF480-FB16-4B69-ADCA-19C7955DCF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3B30D5-35A2-4A86-BBAE-5C7A146F24E3}"/>
              </a:ext>
            </a:extLst>
          </p:cNvPr>
          <p:cNvSpPr>
            <a:spLocks noGrp="1"/>
          </p:cNvSpPr>
          <p:nvPr>
            <p:ph type="dt" sz="half" idx="10"/>
          </p:nvPr>
        </p:nvSpPr>
        <p:spPr/>
        <p:txBody>
          <a:bodyPr/>
          <a:lstStyle/>
          <a:p>
            <a:fld id="{522EE17D-F4F2-4C93-A993-B3FDF4EA75B0}" type="datetimeFigureOut">
              <a:rPr lang="en-GB" smtClean="0"/>
              <a:t>30/10/2020</a:t>
            </a:fld>
            <a:endParaRPr lang="en-GB"/>
          </a:p>
        </p:txBody>
      </p:sp>
      <p:sp>
        <p:nvSpPr>
          <p:cNvPr id="6" name="Footer Placeholder 5">
            <a:extLst>
              <a:ext uri="{FF2B5EF4-FFF2-40B4-BE49-F238E27FC236}">
                <a16:creationId xmlns:a16="http://schemas.microsoft.com/office/drawing/2014/main" id="{6BE56205-2978-4B14-844E-6237241246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22E360-F393-4EA3-BE1C-6F800D0BB100}"/>
              </a:ext>
            </a:extLst>
          </p:cNvPr>
          <p:cNvSpPr>
            <a:spLocks noGrp="1"/>
          </p:cNvSpPr>
          <p:nvPr>
            <p:ph type="sldNum" sz="quarter" idx="12"/>
          </p:nvPr>
        </p:nvSpPr>
        <p:spPr/>
        <p:txBody>
          <a:bodyPr/>
          <a:lstStyle/>
          <a:p>
            <a:fld id="{26FD7AFA-CFD5-482E-8047-2AE947534870}" type="slidenum">
              <a:rPr lang="en-GB" smtClean="0"/>
              <a:t>‹#›</a:t>
            </a:fld>
            <a:endParaRPr lang="en-GB"/>
          </a:p>
        </p:txBody>
      </p:sp>
    </p:spTree>
    <p:extLst>
      <p:ext uri="{BB962C8B-B14F-4D97-AF65-F5344CB8AC3E}">
        <p14:creationId xmlns:p14="http://schemas.microsoft.com/office/powerpoint/2010/main" val="3609285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C6C14-5A3B-43E6-A8C4-6801F10CF4B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841B56-CD81-41A6-8307-83DB068B09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68A44C-352F-4EF3-A9CC-08B8D30819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C031A1-AAC8-427B-AE1A-7718177B18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F5E77C-C5E7-4A70-A999-1AB04E7587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B689B3-D3D8-43F7-B50D-38FB6573F613}"/>
              </a:ext>
            </a:extLst>
          </p:cNvPr>
          <p:cNvSpPr>
            <a:spLocks noGrp="1"/>
          </p:cNvSpPr>
          <p:nvPr>
            <p:ph type="dt" sz="half" idx="10"/>
          </p:nvPr>
        </p:nvSpPr>
        <p:spPr/>
        <p:txBody>
          <a:bodyPr/>
          <a:lstStyle/>
          <a:p>
            <a:fld id="{522EE17D-F4F2-4C93-A993-B3FDF4EA75B0}" type="datetimeFigureOut">
              <a:rPr lang="en-GB" smtClean="0"/>
              <a:t>30/10/2020</a:t>
            </a:fld>
            <a:endParaRPr lang="en-GB"/>
          </a:p>
        </p:txBody>
      </p:sp>
      <p:sp>
        <p:nvSpPr>
          <p:cNvPr id="8" name="Footer Placeholder 7">
            <a:extLst>
              <a:ext uri="{FF2B5EF4-FFF2-40B4-BE49-F238E27FC236}">
                <a16:creationId xmlns:a16="http://schemas.microsoft.com/office/drawing/2014/main" id="{D8A87280-46E9-4589-A3BC-C2C3BF09FF8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6BFF04-7E60-4FE3-AB38-6394351ACBAD}"/>
              </a:ext>
            </a:extLst>
          </p:cNvPr>
          <p:cNvSpPr>
            <a:spLocks noGrp="1"/>
          </p:cNvSpPr>
          <p:nvPr>
            <p:ph type="sldNum" sz="quarter" idx="12"/>
          </p:nvPr>
        </p:nvSpPr>
        <p:spPr/>
        <p:txBody>
          <a:bodyPr/>
          <a:lstStyle/>
          <a:p>
            <a:fld id="{26FD7AFA-CFD5-482E-8047-2AE947534870}" type="slidenum">
              <a:rPr lang="en-GB" smtClean="0"/>
              <a:t>‹#›</a:t>
            </a:fld>
            <a:endParaRPr lang="en-GB"/>
          </a:p>
        </p:txBody>
      </p:sp>
    </p:spTree>
    <p:extLst>
      <p:ext uri="{BB962C8B-B14F-4D97-AF65-F5344CB8AC3E}">
        <p14:creationId xmlns:p14="http://schemas.microsoft.com/office/powerpoint/2010/main" val="273548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43FDC-EDDB-41ED-AC1B-F41BCA96CE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C3D878-8174-48A7-A3F0-D8A6E246F8BB}"/>
              </a:ext>
            </a:extLst>
          </p:cNvPr>
          <p:cNvSpPr>
            <a:spLocks noGrp="1"/>
          </p:cNvSpPr>
          <p:nvPr>
            <p:ph type="dt" sz="half" idx="10"/>
          </p:nvPr>
        </p:nvSpPr>
        <p:spPr/>
        <p:txBody>
          <a:bodyPr/>
          <a:lstStyle/>
          <a:p>
            <a:fld id="{522EE17D-F4F2-4C93-A993-B3FDF4EA75B0}" type="datetimeFigureOut">
              <a:rPr lang="en-GB" smtClean="0"/>
              <a:t>30/10/2020</a:t>
            </a:fld>
            <a:endParaRPr lang="en-GB"/>
          </a:p>
        </p:txBody>
      </p:sp>
      <p:sp>
        <p:nvSpPr>
          <p:cNvPr id="4" name="Footer Placeholder 3">
            <a:extLst>
              <a:ext uri="{FF2B5EF4-FFF2-40B4-BE49-F238E27FC236}">
                <a16:creationId xmlns:a16="http://schemas.microsoft.com/office/drawing/2014/main" id="{16212588-23F0-43D7-9DA4-57D9494F16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749B52-EC79-49D4-B457-47FB14AB0CAC}"/>
              </a:ext>
            </a:extLst>
          </p:cNvPr>
          <p:cNvSpPr>
            <a:spLocks noGrp="1"/>
          </p:cNvSpPr>
          <p:nvPr>
            <p:ph type="sldNum" sz="quarter" idx="12"/>
          </p:nvPr>
        </p:nvSpPr>
        <p:spPr/>
        <p:txBody>
          <a:bodyPr/>
          <a:lstStyle/>
          <a:p>
            <a:fld id="{26FD7AFA-CFD5-482E-8047-2AE947534870}" type="slidenum">
              <a:rPr lang="en-GB" smtClean="0"/>
              <a:t>‹#›</a:t>
            </a:fld>
            <a:endParaRPr lang="en-GB"/>
          </a:p>
        </p:txBody>
      </p:sp>
    </p:spTree>
    <p:extLst>
      <p:ext uri="{BB962C8B-B14F-4D97-AF65-F5344CB8AC3E}">
        <p14:creationId xmlns:p14="http://schemas.microsoft.com/office/powerpoint/2010/main" val="28709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B5BCF1-239E-4040-9A88-4FA127B9BE7A}"/>
              </a:ext>
            </a:extLst>
          </p:cNvPr>
          <p:cNvSpPr>
            <a:spLocks noGrp="1"/>
          </p:cNvSpPr>
          <p:nvPr>
            <p:ph type="dt" sz="half" idx="10"/>
          </p:nvPr>
        </p:nvSpPr>
        <p:spPr/>
        <p:txBody>
          <a:bodyPr/>
          <a:lstStyle/>
          <a:p>
            <a:fld id="{522EE17D-F4F2-4C93-A993-B3FDF4EA75B0}" type="datetimeFigureOut">
              <a:rPr lang="en-GB" smtClean="0"/>
              <a:t>30/10/2020</a:t>
            </a:fld>
            <a:endParaRPr lang="en-GB"/>
          </a:p>
        </p:txBody>
      </p:sp>
      <p:sp>
        <p:nvSpPr>
          <p:cNvPr id="3" name="Footer Placeholder 2">
            <a:extLst>
              <a:ext uri="{FF2B5EF4-FFF2-40B4-BE49-F238E27FC236}">
                <a16:creationId xmlns:a16="http://schemas.microsoft.com/office/drawing/2014/main" id="{0CD81ABE-D953-4FB2-8DDE-DBF51731F8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2B6FA1-8EC3-4327-B0AA-6D99F9803F0A}"/>
              </a:ext>
            </a:extLst>
          </p:cNvPr>
          <p:cNvSpPr>
            <a:spLocks noGrp="1"/>
          </p:cNvSpPr>
          <p:nvPr>
            <p:ph type="sldNum" sz="quarter" idx="12"/>
          </p:nvPr>
        </p:nvSpPr>
        <p:spPr/>
        <p:txBody>
          <a:bodyPr/>
          <a:lstStyle/>
          <a:p>
            <a:fld id="{26FD7AFA-CFD5-482E-8047-2AE947534870}" type="slidenum">
              <a:rPr lang="en-GB" smtClean="0"/>
              <a:t>‹#›</a:t>
            </a:fld>
            <a:endParaRPr lang="en-GB"/>
          </a:p>
        </p:txBody>
      </p:sp>
    </p:spTree>
    <p:extLst>
      <p:ext uri="{BB962C8B-B14F-4D97-AF65-F5344CB8AC3E}">
        <p14:creationId xmlns:p14="http://schemas.microsoft.com/office/powerpoint/2010/main" val="2047864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28969-CC48-47CE-A974-B90684624D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C7F2B5-391F-433A-8E27-9DE96C179C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A88D8D-9004-4C82-B2B8-1AD0AE8B04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5E44CF-0261-43E6-9D25-39173E60D424}"/>
              </a:ext>
            </a:extLst>
          </p:cNvPr>
          <p:cNvSpPr>
            <a:spLocks noGrp="1"/>
          </p:cNvSpPr>
          <p:nvPr>
            <p:ph type="dt" sz="half" idx="10"/>
          </p:nvPr>
        </p:nvSpPr>
        <p:spPr/>
        <p:txBody>
          <a:bodyPr/>
          <a:lstStyle/>
          <a:p>
            <a:fld id="{522EE17D-F4F2-4C93-A993-B3FDF4EA75B0}" type="datetimeFigureOut">
              <a:rPr lang="en-GB" smtClean="0"/>
              <a:t>30/10/2020</a:t>
            </a:fld>
            <a:endParaRPr lang="en-GB"/>
          </a:p>
        </p:txBody>
      </p:sp>
      <p:sp>
        <p:nvSpPr>
          <p:cNvPr id="6" name="Footer Placeholder 5">
            <a:extLst>
              <a:ext uri="{FF2B5EF4-FFF2-40B4-BE49-F238E27FC236}">
                <a16:creationId xmlns:a16="http://schemas.microsoft.com/office/drawing/2014/main" id="{E9CD2017-A5C0-423A-BFF5-A944E0FC33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EF2C2-8AF7-44F8-AC43-C096D5E5224B}"/>
              </a:ext>
            </a:extLst>
          </p:cNvPr>
          <p:cNvSpPr>
            <a:spLocks noGrp="1"/>
          </p:cNvSpPr>
          <p:nvPr>
            <p:ph type="sldNum" sz="quarter" idx="12"/>
          </p:nvPr>
        </p:nvSpPr>
        <p:spPr/>
        <p:txBody>
          <a:bodyPr/>
          <a:lstStyle/>
          <a:p>
            <a:fld id="{26FD7AFA-CFD5-482E-8047-2AE947534870}" type="slidenum">
              <a:rPr lang="en-GB" smtClean="0"/>
              <a:t>‹#›</a:t>
            </a:fld>
            <a:endParaRPr lang="en-GB"/>
          </a:p>
        </p:txBody>
      </p:sp>
    </p:spTree>
    <p:extLst>
      <p:ext uri="{BB962C8B-B14F-4D97-AF65-F5344CB8AC3E}">
        <p14:creationId xmlns:p14="http://schemas.microsoft.com/office/powerpoint/2010/main" val="614432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8E8C0-7F90-4815-8F9F-75C364C476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73E4B3-70C8-4BEA-A99D-954B864DFC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76E1F6-D973-4D03-BDD3-AFF79C282B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AE24E7-881E-4506-BDC6-E0247D3E2B8F}"/>
              </a:ext>
            </a:extLst>
          </p:cNvPr>
          <p:cNvSpPr>
            <a:spLocks noGrp="1"/>
          </p:cNvSpPr>
          <p:nvPr>
            <p:ph type="dt" sz="half" idx="10"/>
          </p:nvPr>
        </p:nvSpPr>
        <p:spPr/>
        <p:txBody>
          <a:bodyPr/>
          <a:lstStyle/>
          <a:p>
            <a:fld id="{522EE17D-F4F2-4C93-A993-B3FDF4EA75B0}" type="datetimeFigureOut">
              <a:rPr lang="en-GB" smtClean="0"/>
              <a:t>30/10/2020</a:t>
            </a:fld>
            <a:endParaRPr lang="en-GB"/>
          </a:p>
        </p:txBody>
      </p:sp>
      <p:sp>
        <p:nvSpPr>
          <p:cNvPr id="6" name="Footer Placeholder 5">
            <a:extLst>
              <a:ext uri="{FF2B5EF4-FFF2-40B4-BE49-F238E27FC236}">
                <a16:creationId xmlns:a16="http://schemas.microsoft.com/office/drawing/2014/main" id="{082F6B7E-F64C-4A7E-9FDF-FC6D8131FE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E64F82-6B90-4BCF-AA14-2E6213DE0617}"/>
              </a:ext>
            </a:extLst>
          </p:cNvPr>
          <p:cNvSpPr>
            <a:spLocks noGrp="1"/>
          </p:cNvSpPr>
          <p:nvPr>
            <p:ph type="sldNum" sz="quarter" idx="12"/>
          </p:nvPr>
        </p:nvSpPr>
        <p:spPr/>
        <p:txBody>
          <a:bodyPr/>
          <a:lstStyle/>
          <a:p>
            <a:fld id="{26FD7AFA-CFD5-482E-8047-2AE947534870}" type="slidenum">
              <a:rPr lang="en-GB" smtClean="0"/>
              <a:t>‹#›</a:t>
            </a:fld>
            <a:endParaRPr lang="en-GB"/>
          </a:p>
        </p:txBody>
      </p:sp>
    </p:spTree>
    <p:extLst>
      <p:ext uri="{BB962C8B-B14F-4D97-AF65-F5344CB8AC3E}">
        <p14:creationId xmlns:p14="http://schemas.microsoft.com/office/powerpoint/2010/main" val="1605477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F5ACD-CBF3-4B73-9E1F-9B48A10B7B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6030D5-BC84-43BE-9F98-CE1F38C8C3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86DFD7-60E1-444E-A359-B01B177E0231}"/>
              </a:ext>
            </a:extLst>
          </p:cNvPr>
          <p:cNvSpPr>
            <a:spLocks noGrp="1"/>
          </p:cNvSpPr>
          <p:nvPr>
            <p:ph type="dt" sz="half" idx="10"/>
          </p:nvPr>
        </p:nvSpPr>
        <p:spPr/>
        <p:txBody>
          <a:bodyPr/>
          <a:lstStyle/>
          <a:p>
            <a:fld id="{522EE17D-F4F2-4C93-A993-B3FDF4EA75B0}" type="datetimeFigureOut">
              <a:rPr lang="en-GB" smtClean="0"/>
              <a:t>30/10/2020</a:t>
            </a:fld>
            <a:endParaRPr lang="en-GB"/>
          </a:p>
        </p:txBody>
      </p:sp>
      <p:sp>
        <p:nvSpPr>
          <p:cNvPr id="5" name="Footer Placeholder 4">
            <a:extLst>
              <a:ext uri="{FF2B5EF4-FFF2-40B4-BE49-F238E27FC236}">
                <a16:creationId xmlns:a16="http://schemas.microsoft.com/office/drawing/2014/main" id="{A32E5709-4986-4D1C-A255-0CCF51F470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4EB212-DC56-4E40-8880-220A37846D3D}"/>
              </a:ext>
            </a:extLst>
          </p:cNvPr>
          <p:cNvSpPr>
            <a:spLocks noGrp="1"/>
          </p:cNvSpPr>
          <p:nvPr>
            <p:ph type="sldNum" sz="quarter" idx="12"/>
          </p:nvPr>
        </p:nvSpPr>
        <p:spPr/>
        <p:txBody>
          <a:bodyPr/>
          <a:lstStyle/>
          <a:p>
            <a:fld id="{26FD7AFA-CFD5-482E-8047-2AE947534870}" type="slidenum">
              <a:rPr lang="en-GB" smtClean="0"/>
              <a:t>‹#›</a:t>
            </a:fld>
            <a:endParaRPr lang="en-GB"/>
          </a:p>
        </p:txBody>
      </p:sp>
    </p:spTree>
    <p:extLst>
      <p:ext uri="{BB962C8B-B14F-4D97-AF65-F5344CB8AC3E}">
        <p14:creationId xmlns:p14="http://schemas.microsoft.com/office/powerpoint/2010/main" val="2508369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524935-EA70-4FF6-BEAF-25D4E1B9DE1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4CEED8-6BC8-4E1E-BB55-9FCE6FDA93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E3FA56-EA44-43BD-BBD4-8B51CE99B33E}"/>
              </a:ext>
            </a:extLst>
          </p:cNvPr>
          <p:cNvSpPr>
            <a:spLocks noGrp="1"/>
          </p:cNvSpPr>
          <p:nvPr>
            <p:ph type="dt" sz="half" idx="10"/>
          </p:nvPr>
        </p:nvSpPr>
        <p:spPr/>
        <p:txBody>
          <a:bodyPr/>
          <a:lstStyle/>
          <a:p>
            <a:fld id="{522EE17D-F4F2-4C93-A993-B3FDF4EA75B0}" type="datetimeFigureOut">
              <a:rPr lang="en-GB" smtClean="0"/>
              <a:t>30/10/2020</a:t>
            </a:fld>
            <a:endParaRPr lang="en-GB"/>
          </a:p>
        </p:txBody>
      </p:sp>
      <p:sp>
        <p:nvSpPr>
          <p:cNvPr id="5" name="Footer Placeholder 4">
            <a:extLst>
              <a:ext uri="{FF2B5EF4-FFF2-40B4-BE49-F238E27FC236}">
                <a16:creationId xmlns:a16="http://schemas.microsoft.com/office/drawing/2014/main" id="{24DC4CD4-1E00-4DDB-9F2D-4B71124133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5CF94-D2BD-4E33-9818-AABC56778397}"/>
              </a:ext>
            </a:extLst>
          </p:cNvPr>
          <p:cNvSpPr>
            <a:spLocks noGrp="1"/>
          </p:cNvSpPr>
          <p:nvPr>
            <p:ph type="sldNum" sz="quarter" idx="12"/>
          </p:nvPr>
        </p:nvSpPr>
        <p:spPr/>
        <p:txBody>
          <a:bodyPr/>
          <a:lstStyle/>
          <a:p>
            <a:fld id="{26FD7AFA-CFD5-482E-8047-2AE947534870}" type="slidenum">
              <a:rPr lang="en-GB" smtClean="0"/>
              <a:t>‹#›</a:t>
            </a:fld>
            <a:endParaRPr lang="en-GB"/>
          </a:p>
        </p:txBody>
      </p:sp>
    </p:spTree>
    <p:extLst>
      <p:ext uri="{BB962C8B-B14F-4D97-AF65-F5344CB8AC3E}">
        <p14:creationId xmlns:p14="http://schemas.microsoft.com/office/powerpoint/2010/main" val="852963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D12A5E-FB1E-4175-BE27-A6F88CA918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6FA652-0F09-4953-9ED7-0334435F75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F985B5-F7A9-490D-BE90-2BAFE0D9A9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EE17D-F4F2-4C93-A993-B3FDF4EA75B0}" type="datetimeFigureOut">
              <a:rPr lang="en-GB" smtClean="0"/>
              <a:t>30/10/2020</a:t>
            </a:fld>
            <a:endParaRPr lang="en-GB"/>
          </a:p>
        </p:txBody>
      </p:sp>
      <p:sp>
        <p:nvSpPr>
          <p:cNvPr id="5" name="Footer Placeholder 4">
            <a:extLst>
              <a:ext uri="{FF2B5EF4-FFF2-40B4-BE49-F238E27FC236}">
                <a16:creationId xmlns:a16="http://schemas.microsoft.com/office/drawing/2014/main" id="{D9712D77-4DF4-410C-BAEE-52030F80CE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30883A-7DDC-475E-BD1F-D059BF3E86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FD7AFA-CFD5-482E-8047-2AE947534870}" type="slidenum">
              <a:rPr lang="en-GB" smtClean="0"/>
              <a:t>‹#›</a:t>
            </a:fld>
            <a:endParaRPr lang="en-GB"/>
          </a:p>
        </p:txBody>
      </p:sp>
    </p:spTree>
    <p:extLst>
      <p:ext uri="{BB962C8B-B14F-4D97-AF65-F5344CB8AC3E}">
        <p14:creationId xmlns:p14="http://schemas.microsoft.com/office/powerpoint/2010/main" val="40641761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scikit-learn.org/stable/auto_examples/cluster/plot_kmeans_silhouette_analysis.html#sphx-glr-auto-examples-cluster-plot-kmeans-silhouette-analysis-py"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EF847-2496-4406-9D4F-FB8593FAB030}"/>
              </a:ext>
            </a:extLst>
          </p:cNvPr>
          <p:cNvSpPr>
            <a:spLocks noGrp="1"/>
          </p:cNvSpPr>
          <p:nvPr>
            <p:ph type="ctrTitle"/>
          </p:nvPr>
        </p:nvSpPr>
        <p:spPr/>
        <p:txBody>
          <a:bodyPr/>
          <a:lstStyle/>
          <a:p>
            <a:r>
              <a:rPr lang="en-GB" dirty="0"/>
              <a:t>How many clusters?</a:t>
            </a:r>
          </a:p>
        </p:txBody>
      </p:sp>
      <p:sp>
        <p:nvSpPr>
          <p:cNvPr id="3" name="Subtitle 2">
            <a:extLst>
              <a:ext uri="{FF2B5EF4-FFF2-40B4-BE49-F238E27FC236}">
                <a16:creationId xmlns:a16="http://schemas.microsoft.com/office/drawing/2014/main" id="{96A94FF8-2071-4D65-A5E5-138DD9B0E58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67986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CD162-8E7A-47EB-86A9-03CA85FB953A}"/>
              </a:ext>
            </a:extLst>
          </p:cNvPr>
          <p:cNvSpPr>
            <a:spLocks noGrp="1"/>
          </p:cNvSpPr>
          <p:nvPr>
            <p:ph type="title"/>
          </p:nvPr>
        </p:nvSpPr>
        <p:spPr/>
        <p:txBody>
          <a:bodyPr>
            <a:normAutofit fontScale="90000"/>
          </a:bodyPr>
          <a:lstStyle/>
          <a:p>
            <a:r>
              <a:rPr lang="en-GB" dirty="0"/>
              <a:t>So we can cluster but how many clusters do we specify?  What is the optimum k in k-means?</a:t>
            </a:r>
          </a:p>
        </p:txBody>
      </p:sp>
      <p:sp>
        <p:nvSpPr>
          <p:cNvPr id="3" name="Content Placeholder 2">
            <a:extLst>
              <a:ext uri="{FF2B5EF4-FFF2-40B4-BE49-F238E27FC236}">
                <a16:creationId xmlns:a16="http://schemas.microsoft.com/office/drawing/2014/main" id="{74BE4164-F06B-4F39-B9F8-E3ED0677242D}"/>
              </a:ext>
            </a:extLst>
          </p:cNvPr>
          <p:cNvSpPr>
            <a:spLocks noGrp="1"/>
          </p:cNvSpPr>
          <p:nvPr>
            <p:ph idx="1"/>
          </p:nvPr>
        </p:nvSpPr>
        <p:spPr/>
        <p:txBody>
          <a:bodyPr/>
          <a:lstStyle/>
          <a:p>
            <a:pPr marL="0" indent="0">
              <a:buNone/>
            </a:pPr>
            <a:r>
              <a:rPr lang="en-GB" dirty="0"/>
              <a:t>Here are two common methods..</a:t>
            </a:r>
          </a:p>
        </p:txBody>
      </p:sp>
    </p:spTree>
    <p:extLst>
      <p:ext uri="{BB962C8B-B14F-4D97-AF65-F5344CB8AC3E}">
        <p14:creationId xmlns:p14="http://schemas.microsoft.com/office/powerpoint/2010/main" val="956893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73EE5-EA41-4F68-BDEF-5CFB056064B9}"/>
              </a:ext>
            </a:extLst>
          </p:cNvPr>
          <p:cNvSpPr>
            <a:spLocks noGrp="1"/>
          </p:cNvSpPr>
          <p:nvPr>
            <p:ph type="title"/>
          </p:nvPr>
        </p:nvSpPr>
        <p:spPr/>
        <p:txBody>
          <a:bodyPr>
            <a:normAutofit/>
          </a:bodyPr>
          <a:lstStyle/>
          <a:p>
            <a:r>
              <a:rPr lang="en-GB" dirty="0"/>
              <a:t>Silhouette Analysis</a:t>
            </a:r>
            <a:br>
              <a:rPr lang="en-GB" dirty="0"/>
            </a:br>
            <a:r>
              <a:rPr lang="en-GB" sz="1200" dirty="0">
                <a:hlinkClick r:id="rId2"/>
              </a:rPr>
              <a:t>https://scikit-learn.org/stable/auto_examples/cluster/plot_kmeans_silhouette_analysis.html#sphx-glr-auto-examples-cluster-plot-kmeans-silhouette-analysis-py</a:t>
            </a:r>
            <a:br>
              <a:rPr lang="en-GB" sz="1200" dirty="0"/>
            </a:br>
            <a:endParaRPr lang="en-GB" sz="1200" dirty="0"/>
          </a:p>
        </p:txBody>
      </p:sp>
      <p:sp>
        <p:nvSpPr>
          <p:cNvPr id="3" name="Content Placeholder 2">
            <a:extLst>
              <a:ext uri="{FF2B5EF4-FFF2-40B4-BE49-F238E27FC236}">
                <a16:creationId xmlns:a16="http://schemas.microsoft.com/office/drawing/2014/main" id="{69403DCD-166E-440F-90D4-D0174D2A6455}"/>
              </a:ext>
            </a:extLst>
          </p:cNvPr>
          <p:cNvSpPr>
            <a:spLocks noGrp="1"/>
          </p:cNvSpPr>
          <p:nvPr>
            <p:ph idx="1"/>
          </p:nvPr>
        </p:nvSpPr>
        <p:spPr/>
        <p:txBody>
          <a:bodyPr>
            <a:normAutofit lnSpcReduction="10000"/>
          </a:bodyPr>
          <a:lstStyle/>
          <a:p>
            <a:pPr algn="l"/>
            <a:r>
              <a:rPr lang="en-GB" b="0" i="0" dirty="0">
                <a:solidFill>
                  <a:srgbClr val="212529"/>
                </a:solidFill>
                <a:effectLst/>
                <a:latin typeface="-apple-system"/>
              </a:rPr>
              <a:t>Quantifies the separation distance between clusters. </a:t>
            </a:r>
          </a:p>
          <a:p>
            <a:r>
              <a:rPr lang="en-GB" b="0" i="0" dirty="0">
                <a:solidFill>
                  <a:srgbClr val="212529"/>
                </a:solidFill>
                <a:effectLst/>
                <a:latin typeface="-apple-system"/>
              </a:rPr>
              <a:t>This measure has a range of [-1, 1].</a:t>
            </a:r>
          </a:p>
          <a:p>
            <a:pPr lvl="1"/>
            <a:r>
              <a:rPr lang="en-GB" b="0" i="0" dirty="0">
                <a:solidFill>
                  <a:srgbClr val="212529"/>
                </a:solidFill>
                <a:effectLst/>
                <a:latin typeface="-apple-system"/>
              </a:rPr>
              <a:t>Silhouette coefficients near +1 indicate that a sample is far away from neighbouring clusters. </a:t>
            </a:r>
          </a:p>
          <a:p>
            <a:pPr lvl="1"/>
            <a:r>
              <a:rPr lang="en-GB" b="0" i="0" dirty="0">
                <a:solidFill>
                  <a:srgbClr val="212529"/>
                </a:solidFill>
                <a:effectLst/>
                <a:latin typeface="-apple-system"/>
              </a:rPr>
              <a:t>A value of 0 indicates that the sample is on or very close to the decision boundary between two neighbouring clusters and,</a:t>
            </a:r>
          </a:p>
          <a:p>
            <a:pPr lvl="1"/>
            <a:r>
              <a:rPr lang="en-GB" b="0" i="0" dirty="0">
                <a:solidFill>
                  <a:srgbClr val="212529"/>
                </a:solidFill>
                <a:effectLst/>
                <a:latin typeface="-apple-system"/>
              </a:rPr>
              <a:t> negative values indicate that those samples might have been assigned to the wrong cluster.</a:t>
            </a:r>
          </a:p>
          <a:p>
            <a:r>
              <a:rPr lang="en-GB" b="0" i="0" dirty="0">
                <a:solidFill>
                  <a:srgbClr val="212529"/>
                </a:solidFill>
                <a:effectLst/>
                <a:latin typeface="-apple-system"/>
              </a:rPr>
              <a:t>Additionally, the silhouette plot displays a measure of how close each point in one cluster is to points in the neighbouring clusters and thus provides a way to assess parameters like number of clusters visually. </a:t>
            </a:r>
          </a:p>
          <a:p>
            <a:endParaRPr lang="en-GB" dirty="0"/>
          </a:p>
        </p:txBody>
      </p:sp>
    </p:spTree>
    <p:extLst>
      <p:ext uri="{BB962C8B-B14F-4D97-AF65-F5344CB8AC3E}">
        <p14:creationId xmlns:p14="http://schemas.microsoft.com/office/powerpoint/2010/main" val="1371525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7A76457-70FD-4B6B-86DC-4B5DB45494E9}"/>
              </a:ext>
            </a:extLst>
          </p:cNvPr>
          <p:cNvPicPr>
            <a:picLocks noChangeAspect="1"/>
          </p:cNvPicPr>
          <p:nvPr/>
        </p:nvPicPr>
        <p:blipFill>
          <a:blip r:embed="rId2"/>
          <a:stretch>
            <a:fillRect/>
          </a:stretch>
        </p:blipFill>
        <p:spPr>
          <a:xfrm>
            <a:off x="428625" y="942975"/>
            <a:ext cx="11334750" cy="4972050"/>
          </a:xfrm>
          <a:prstGeom prst="rect">
            <a:avLst/>
          </a:prstGeom>
        </p:spPr>
      </p:pic>
    </p:spTree>
    <p:extLst>
      <p:ext uri="{BB962C8B-B14F-4D97-AF65-F5344CB8AC3E}">
        <p14:creationId xmlns:p14="http://schemas.microsoft.com/office/powerpoint/2010/main" val="2862985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92DAC-A99A-4132-982D-A87090D3CC4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56D0BC18-7DE4-41D8-997F-91D9B4BBD72A}"/>
              </a:ext>
            </a:extLst>
          </p:cNvPr>
          <p:cNvPicPr>
            <a:picLocks noGrp="1" noChangeAspect="1"/>
          </p:cNvPicPr>
          <p:nvPr>
            <p:ph idx="1"/>
          </p:nvPr>
        </p:nvPicPr>
        <p:blipFill>
          <a:blip r:embed="rId2"/>
          <a:stretch>
            <a:fillRect/>
          </a:stretch>
        </p:blipFill>
        <p:spPr>
          <a:xfrm>
            <a:off x="1426271" y="1825625"/>
            <a:ext cx="9339457" cy="4351338"/>
          </a:xfrm>
        </p:spPr>
      </p:pic>
    </p:spTree>
    <p:extLst>
      <p:ext uri="{BB962C8B-B14F-4D97-AF65-F5344CB8AC3E}">
        <p14:creationId xmlns:p14="http://schemas.microsoft.com/office/powerpoint/2010/main" val="4250057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0D4F8-2684-4BC3-8BAF-A92A7C0EC019}"/>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34189F18-3CD1-4261-A3EA-A67CF6DCD95D}"/>
              </a:ext>
            </a:extLst>
          </p:cNvPr>
          <p:cNvPicPr>
            <a:picLocks noGrp="1" noChangeAspect="1"/>
          </p:cNvPicPr>
          <p:nvPr>
            <p:ph idx="1"/>
          </p:nvPr>
        </p:nvPicPr>
        <p:blipFill>
          <a:blip r:embed="rId2"/>
          <a:stretch>
            <a:fillRect/>
          </a:stretch>
        </p:blipFill>
        <p:spPr>
          <a:xfrm>
            <a:off x="1506509" y="1825625"/>
            <a:ext cx="9178982" cy="4351338"/>
          </a:xfrm>
        </p:spPr>
      </p:pic>
    </p:spTree>
    <p:extLst>
      <p:ext uri="{BB962C8B-B14F-4D97-AF65-F5344CB8AC3E}">
        <p14:creationId xmlns:p14="http://schemas.microsoft.com/office/powerpoint/2010/main" val="913068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0FB7C-6738-420A-AB12-CC4DDD4344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81A74B7-ECE1-4C17-B3F8-1CBEAE1B9950}"/>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66504131-A720-4A04-82A3-70C9566BE7B8}"/>
              </a:ext>
            </a:extLst>
          </p:cNvPr>
          <p:cNvPicPr>
            <a:picLocks noChangeAspect="1"/>
          </p:cNvPicPr>
          <p:nvPr/>
        </p:nvPicPr>
        <p:blipFill>
          <a:blip r:embed="rId2"/>
          <a:stretch>
            <a:fillRect/>
          </a:stretch>
        </p:blipFill>
        <p:spPr>
          <a:xfrm>
            <a:off x="633412" y="952500"/>
            <a:ext cx="10925175" cy="4953000"/>
          </a:xfrm>
          <a:prstGeom prst="rect">
            <a:avLst/>
          </a:prstGeom>
        </p:spPr>
      </p:pic>
    </p:spTree>
    <p:extLst>
      <p:ext uri="{BB962C8B-B14F-4D97-AF65-F5344CB8AC3E}">
        <p14:creationId xmlns:p14="http://schemas.microsoft.com/office/powerpoint/2010/main" val="3336382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0426BFB-32AB-42D8-B389-A6BA227AA181}"/>
              </a:ext>
            </a:extLst>
          </p:cNvPr>
          <p:cNvPicPr>
            <a:picLocks noGrp="1" noChangeAspect="1"/>
          </p:cNvPicPr>
          <p:nvPr>
            <p:ph idx="1"/>
          </p:nvPr>
        </p:nvPicPr>
        <p:blipFill>
          <a:blip r:embed="rId2"/>
          <a:stretch>
            <a:fillRect/>
          </a:stretch>
        </p:blipFill>
        <p:spPr>
          <a:xfrm>
            <a:off x="-52388" y="5569818"/>
            <a:ext cx="6200553" cy="1409014"/>
          </a:xfrm>
        </p:spPr>
      </p:pic>
      <p:pic>
        <p:nvPicPr>
          <p:cNvPr id="7" name="Picture 6">
            <a:extLst>
              <a:ext uri="{FF2B5EF4-FFF2-40B4-BE49-F238E27FC236}">
                <a16:creationId xmlns:a16="http://schemas.microsoft.com/office/drawing/2014/main" id="{9D9FBF10-1FB9-459C-9923-EC5CB70C58F0}"/>
              </a:ext>
            </a:extLst>
          </p:cNvPr>
          <p:cNvPicPr>
            <a:picLocks noChangeAspect="1"/>
          </p:cNvPicPr>
          <p:nvPr/>
        </p:nvPicPr>
        <p:blipFill>
          <a:blip r:embed="rId3"/>
          <a:stretch>
            <a:fillRect/>
          </a:stretch>
        </p:blipFill>
        <p:spPr>
          <a:xfrm>
            <a:off x="0" y="202382"/>
            <a:ext cx="6294474" cy="2761105"/>
          </a:xfrm>
          <a:prstGeom prst="rect">
            <a:avLst/>
          </a:prstGeom>
        </p:spPr>
      </p:pic>
      <p:pic>
        <p:nvPicPr>
          <p:cNvPr id="8" name="Content Placeholder 4">
            <a:extLst>
              <a:ext uri="{FF2B5EF4-FFF2-40B4-BE49-F238E27FC236}">
                <a16:creationId xmlns:a16="http://schemas.microsoft.com/office/drawing/2014/main" id="{8B38524C-6EB6-4A1F-8E63-E7C14F96A909}"/>
              </a:ext>
            </a:extLst>
          </p:cNvPr>
          <p:cNvPicPr>
            <a:picLocks noChangeAspect="1"/>
          </p:cNvPicPr>
          <p:nvPr/>
        </p:nvPicPr>
        <p:blipFill>
          <a:blip r:embed="rId4"/>
          <a:stretch>
            <a:fillRect/>
          </a:stretch>
        </p:blipFill>
        <p:spPr>
          <a:xfrm>
            <a:off x="6124681" y="118437"/>
            <a:ext cx="6067319" cy="2826819"/>
          </a:xfrm>
          <a:prstGeom prst="rect">
            <a:avLst/>
          </a:prstGeom>
        </p:spPr>
      </p:pic>
      <p:pic>
        <p:nvPicPr>
          <p:cNvPr id="9" name="Content Placeholder 4">
            <a:extLst>
              <a:ext uri="{FF2B5EF4-FFF2-40B4-BE49-F238E27FC236}">
                <a16:creationId xmlns:a16="http://schemas.microsoft.com/office/drawing/2014/main" id="{4F079B56-DD69-429B-974C-44534DF024D1}"/>
              </a:ext>
            </a:extLst>
          </p:cNvPr>
          <p:cNvPicPr>
            <a:picLocks noChangeAspect="1"/>
          </p:cNvPicPr>
          <p:nvPr/>
        </p:nvPicPr>
        <p:blipFill>
          <a:blip r:embed="rId5"/>
          <a:stretch>
            <a:fillRect/>
          </a:stretch>
        </p:blipFill>
        <p:spPr>
          <a:xfrm>
            <a:off x="132932" y="2826944"/>
            <a:ext cx="5963068" cy="2826819"/>
          </a:xfrm>
          <a:prstGeom prst="rect">
            <a:avLst/>
          </a:prstGeom>
        </p:spPr>
      </p:pic>
      <p:pic>
        <p:nvPicPr>
          <p:cNvPr id="11" name="Picture 10">
            <a:extLst>
              <a:ext uri="{FF2B5EF4-FFF2-40B4-BE49-F238E27FC236}">
                <a16:creationId xmlns:a16="http://schemas.microsoft.com/office/drawing/2014/main" id="{EBE0F74C-E5BE-4169-86B2-607081493BC1}"/>
              </a:ext>
            </a:extLst>
          </p:cNvPr>
          <p:cNvPicPr>
            <a:picLocks noChangeAspect="1"/>
          </p:cNvPicPr>
          <p:nvPr/>
        </p:nvPicPr>
        <p:blipFill>
          <a:blip r:embed="rId6"/>
          <a:stretch>
            <a:fillRect/>
          </a:stretch>
        </p:blipFill>
        <p:spPr>
          <a:xfrm>
            <a:off x="6148165" y="2861310"/>
            <a:ext cx="6043835" cy="2740012"/>
          </a:xfrm>
          <a:prstGeom prst="rect">
            <a:avLst/>
          </a:prstGeom>
        </p:spPr>
      </p:pic>
    </p:spTree>
    <p:extLst>
      <p:ext uri="{BB962C8B-B14F-4D97-AF65-F5344CB8AC3E}">
        <p14:creationId xmlns:p14="http://schemas.microsoft.com/office/powerpoint/2010/main" val="1129941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0FB7C-6738-420A-AB12-CC4DDD4344D3}"/>
              </a:ext>
            </a:extLst>
          </p:cNvPr>
          <p:cNvSpPr>
            <a:spLocks noGrp="1"/>
          </p:cNvSpPr>
          <p:nvPr>
            <p:ph type="title"/>
          </p:nvPr>
        </p:nvSpPr>
        <p:spPr>
          <a:xfrm>
            <a:off x="838200" y="365125"/>
            <a:ext cx="10515600" cy="6088838"/>
          </a:xfrm>
        </p:spPr>
        <p:txBody>
          <a:bodyPr>
            <a:noAutofit/>
          </a:bodyPr>
          <a:lstStyle/>
          <a:p>
            <a:pPr marR="0" lvl="0" defTabSz="914400" rtl="0" eaLnBrk="0" fontAlgn="base" latinLnBrk="0" hangingPunct="0">
              <a:lnSpc>
                <a:spcPct val="100000"/>
              </a:lnSpc>
              <a:spcBef>
                <a:spcPct val="0"/>
              </a:spcBef>
              <a:spcAft>
                <a:spcPct val="0"/>
              </a:spcAft>
              <a:tabLst/>
            </a:pPr>
            <a:r>
              <a:rPr kumimoji="0" lang="en-US" altLang="en-US" sz="2800" b="0" i="0" u="none" strike="noStrike" cap="none" normalizeH="0" baseline="0" dirty="0">
                <a:ln>
                  <a:noFill/>
                </a:ln>
                <a:solidFill>
                  <a:srgbClr val="212529"/>
                </a:solidFill>
                <a:effectLst/>
                <a:latin typeface="-apple-system"/>
              </a:rPr>
              <a:t>The silhouette plot shows that the </a:t>
            </a:r>
            <a:r>
              <a:rPr kumimoji="0" lang="en-US" altLang="en-US" sz="2800" b="0" i="0" u="none" strike="noStrike" cap="none" normalizeH="0" baseline="0" dirty="0" err="1">
                <a:ln>
                  <a:noFill/>
                </a:ln>
                <a:solidFill>
                  <a:srgbClr val="222222"/>
                </a:solidFill>
                <a:effectLst/>
                <a:latin typeface="SFMono-Regular"/>
              </a:rPr>
              <a:t>n_clusters</a:t>
            </a:r>
            <a:r>
              <a:rPr kumimoji="0" lang="en-US" altLang="en-US" sz="2800" b="0" i="0" u="none" strike="noStrike" cap="none" normalizeH="0" baseline="0" dirty="0">
                <a:ln>
                  <a:noFill/>
                </a:ln>
                <a:solidFill>
                  <a:srgbClr val="212529"/>
                </a:solidFill>
                <a:effectLst/>
                <a:latin typeface="-apple-system"/>
              </a:rPr>
              <a:t> value of 3, 5 and 6 are a bad pick for the given data due to the presence of clusters with below average silhouette scores and wide fluctuations in the size of the silhouette plots. </a:t>
            </a:r>
            <a:br>
              <a:rPr kumimoji="0" lang="en-US" altLang="en-US" sz="2800" b="0" i="0" u="none" strike="noStrike" cap="none" normalizeH="0" baseline="0" dirty="0">
                <a:ln>
                  <a:noFill/>
                </a:ln>
                <a:solidFill>
                  <a:srgbClr val="212529"/>
                </a:solidFill>
                <a:effectLst/>
                <a:latin typeface="-apple-system"/>
              </a:rPr>
            </a:br>
            <a:br>
              <a:rPr kumimoji="0" lang="en-US" altLang="en-US" sz="2800" b="0" i="0" u="none" strike="noStrike" cap="none" normalizeH="0" baseline="0" dirty="0">
                <a:ln>
                  <a:noFill/>
                </a:ln>
                <a:solidFill>
                  <a:srgbClr val="212529"/>
                </a:solidFill>
                <a:effectLst/>
                <a:latin typeface="-apple-system"/>
              </a:rPr>
            </a:br>
            <a:r>
              <a:rPr kumimoji="0" lang="en-US" altLang="en-US" sz="2800" b="0" i="0" u="none" strike="noStrike" cap="none" normalizeH="0" baseline="0" dirty="0">
                <a:ln>
                  <a:noFill/>
                </a:ln>
                <a:solidFill>
                  <a:srgbClr val="212529"/>
                </a:solidFill>
                <a:effectLst/>
                <a:latin typeface="-apple-system"/>
              </a:rPr>
              <a:t>Silhouette analysis is more ambivalent in deciding between 2 and 4.</a:t>
            </a:r>
            <a:br>
              <a:rPr kumimoji="0" lang="en-US" altLang="en-US" sz="2800" b="0" i="0" u="none" strike="noStrike" cap="none" normalizeH="0" baseline="0" dirty="0">
                <a:ln>
                  <a:noFill/>
                </a:ln>
                <a:solidFill>
                  <a:srgbClr val="212529"/>
                </a:solidFill>
                <a:effectLst/>
                <a:latin typeface="-apple-system"/>
              </a:rPr>
            </a:br>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12529"/>
                </a:solidFill>
                <a:effectLst/>
                <a:latin typeface="-apple-system"/>
              </a:rPr>
              <a:t>The silhouette plot for cluster 0 when </a:t>
            </a:r>
            <a:r>
              <a:rPr kumimoji="0" lang="en-US" altLang="en-US" sz="2800" b="0" i="0" u="none" strike="noStrike" cap="none" normalizeH="0" baseline="0" dirty="0" err="1">
                <a:ln>
                  <a:noFill/>
                </a:ln>
                <a:solidFill>
                  <a:srgbClr val="222222"/>
                </a:solidFill>
                <a:effectLst/>
                <a:latin typeface="SFMono-Regular"/>
              </a:rPr>
              <a:t>n_clusters</a:t>
            </a:r>
            <a:r>
              <a:rPr kumimoji="0" lang="en-US" altLang="en-US" sz="2800" b="0" i="0" u="none" strike="noStrike" cap="none" normalizeH="0" baseline="0" dirty="0">
                <a:ln>
                  <a:noFill/>
                </a:ln>
                <a:solidFill>
                  <a:srgbClr val="212529"/>
                </a:solidFill>
                <a:effectLst/>
                <a:latin typeface="-apple-system"/>
              </a:rPr>
              <a:t> is equal to 2, is bigger in size owing to the grouping of the 3 sub clusters into one big cluster. </a:t>
            </a:r>
            <a:br>
              <a:rPr kumimoji="0" lang="en-US" altLang="en-US" sz="2800" b="0" i="0" u="none" strike="noStrike" cap="none" normalizeH="0" baseline="0" dirty="0">
                <a:ln>
                  <a:noFill/>
                </a:ln>
                <a:solidFill>
                  <a:srgbClr val="212529"/>
                </a:solidFill>
                <a:effectLst/>
                <a:latin typeface="-apple-system"/>
              </a:rPr>
            </a:br>
            <a:r>
              <a:rPr kumimoji="0" lang="en-US" altLang="en-US" sz="2800" b="0" i="0" u="none" strike="noStrike" cap="none" normalizeH="0" baseline="0" dirty="0">
                <a:ln>
                  <a:noFill/>
                </a:ln>
                <a:solidFill>
                  <a:srgbClr val="212529"/>
                </a:solidFill>
                <a:effectLst/>
                <a:latin typeface="-apple-system"/>
              </a:rPr>
              <a:t>However when the </a:t>
            </a:r>
            <a:r>
              <a:rPr kumimoji="0" lang="en-US" altLang="en-US" sz="2800" b="0" i="0" u="none" strike="noStrike" cap="none" normalizeH="0" baseline="0" dirty="0" err="1">
                <a:ln>
                  <a:noFill/>
                </a:ln>
                <a:solidFill>
                  <a:srgbClr val="222222"/>
                </a:solidFill>
                <a:effectLst/>
                <a:latin typeface="SFMono-Regular"/>
              </a:rPr>
              <a:t>n_clusters</a:t>
            </a:r>
            <a:r>
              <a:rPr kumimoji="0" lang="en-US" altLang="en-US" sz="2800" b="0" i="0" u="none" strike="noStrike" cap="none" normalizeH="0" baseline="0" dirty="0">
                <a:ln>
                  <a:noFill/>
                </a:ln>
                <a:solidFill>
                  <a:srgbClr val="212529"/>
                </a:solidFill>
                <a:effectLst/>
                <a:latin typeface="-apple-system"/>
              </a:rPr>
              <a:t> is equal to 4, all the plots are more or less of similar thickness and hence are of similar sizes as can be also verified from the labelled scatter plot.</a:t>
            </a:r>
            <a:br>
              <a:rPr kumimoji="0" lang="en-US" altLang="en-US" sz="2800" b="0" i="0" u="none" strike="noStrike" cap="none" normalizeH="0" baseline="0" dirty="0">
                <a:ln>
                  <a:noFill/>
                </a:ln>
                <a:solidFill>
                  <a:schemeClr val="tx1"/>
                </a:solidFill>
                <a:effectLst/>
                <a:latin typeface="Arial" panose="020B0604020202020204" pitchFamily="34" charset="0"/>
              </a:rPr>
            </a:br>
            <a:endParaRPr lang="en-GB" sz="2800" dirty="0"/>
          </a:p>
        </p:txBody>
      </p:sp>
    </p:spTree>
    <p:extLst>
      <p:ext uri="{BB962C8B-B14F-4D97-AF65-F5344CB8AC3E}">
        <p14:creationId xmlns:p14="http://schemas.microsoft.com/office/powerpoint/2010/main" val="2944610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CAAE35-4A96-46B7-8ED4-DEE85ED11575}"/>
              </a:ext>
            </a:extLst>
          </p:cNvPr>
          <p:cNvSpPr>
            <a:spLocks noGrp="1"/>
          </p:cNvSpPr>
          <p:nvPr>
            <p:ph idx="1"/>
          </p:nvPr>
        </p:nvSpPr>
        <p:spPr>
          <a:xfrm>
            <a:off x="838200" y="457200"/>
            <a:ext cx="10515600" cy="5719763"/>
          </a:xfrm>
        </p:spPr>
        <p:txBody>
          <a:bodyPr>
            <a:norm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242729"/>
                </a:solidFill>
                <a:effectLst/>
                <a:latin typeface="Arial" panose="020B0604020202020204" pitchFamily="34" charset="0"/>
                <a:cs typeface="Arial" panose="020B0604020202020204" pitchFamily="34" charset="0"/>
              </a:rPr>
              <a:t>A higher Silhouette Coefficient score relates to a model with better-defined clusters. The Silhouette Coefficient is defined for each sample and is composed of two scores: </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inherit"/>
              </a:rPr>
              <a:t>a: The mean distance between a sample and all other points in the same class.</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inherit"/>
              </a:rPr>
              <a:t>b: The mean distance between a sample and all other points in the next nearest cluster.</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242729"/>
                </a:solidFill>
                <a:effectLst/>
                <a:latin typeface="Arial" panose="020B0604020202020204" pitchFamily="34" charset="0"/>
                <a:cs typeface="Arial" panose="020B0604020202020204" pitchFamily="34" charset="0"/>
              </a:rPr>
              <a:t>The Silhouette Coefficient is for a single sample is then given as:</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242729"/>
                </a:solidFill>
                <a:effectLst/>
                <a:latin typeface="Arial" panose="020B0604020202020204" pitchFamily="34" charset="0"/>
                <a:cs typeface="Arial" panose="020B0604020202020204" pitchFamily="34" charset="0"/>
              </a:rPr>
              <a:t>  </a:t>
            </a:r>
            <a:r>
              <a:rPr kumimoji="0" lang="en-US" altLang="en-US" sz="6000" b="0" i="0" u="none" strike="noStrike" cap="none" normalizeH="0" baseline="0" dirty="0">
                <a:ln>
                  <a:noFill/>
                </a:ln>
                <a:solidFill>
                  <a:srgbClr val="242729"/>
                </a:solidFill>
                <a:effectLst/>
                <a:latin typeface="Arial" panose="020B0604020202020204" pitchFamily="34" charset="0"/>
                <a:cs typeface="Arial" panose="020B0604020202020204" pitchFamily="34" charset="0"/>
              </a:rPr>
              <a:t>            </a:t>
            </a:r>
            <a:endParaRPr kumimoji="0" lang="en-US" altLang="en-US" sz="2000" b="0" i="0" u="none" strike="noStrike" cap="none" normalizeH="0" baseline="0" dirty="0">
              <a:ln>
                <a:noFill/>
              </a:ln>
              <a:solidFill>
                <a:schemeClr val="tx1"/>
              </a:solidFill>
              <a:effectLst/>
            </a:endParaRPr>
          </a:p>
          <a:p>
            <a:endParaRPr lang="en-GB" dirty="0"/>
          </a:p>
        </p:txBody>
      </p:sp>
      <p:sp>
        <p:nvSpPr>
          <p:cNvPr id="4" name="Rectangle 1">
            <a:extLst>
              <a:ext uri="{FF2B5EF4-FFF2-40B4-BE49-F238E27FC236}">
                <a16:creationId xmlns:a16="http://schemas.microsoft.com/office/drawing/2014/main" id="{1299E4C7-70E2-4698-AAF4-AF3501D40C38}"/>
              </a:ext>
            </a:extLst>
          </p:cNvPr>
          <p:cNvSpPr>
            <a:spLocks noChangeArrowheads="1"/>
          </p:cNvSpPr>
          <p:nvPr/>
        </p:nvSpPr>
        <p:spPr bwMode="auto">
          <a:xfrm>
            <a:off x="0" y="9010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050" name="Picture 2">
            <a:extLst>
              <a:ext uri="{FF2B5EF4-FFF2-40B4-BE49-F238E27FC236}">
                <a16:creationId xmlns:a16="http://schemas.microsoft.com/office/drawing/2014/main" id="{872882DA-4193-460C-82F0-7E2237ED7C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8392" y="4284921"/>
            <a:ext cx="3813751" cy="150450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D9301FF-9783-4BD6-9BC1-6364E27344D7}"/>
              </a:ext>
            </a:extLst>
          </p:cNvPr>
          <p:cNvSpPr txBox="1"/>
          <p:nvPr/>
        </p:nvSpPr>
        <p:spPr>
          <a:xfrm>
            <a:off x="838200" y="6109121"/>
            <a:ext cx="10846981" cy="523220"/>
          </a:xfrm>
          <a:prstGeom prst="rect">
            <a:avLst/>
          </a:prstGeom>
          <a:noFill/>
        </p:spPr>
        <p:txBody>
          <a:bodyPr wrap="square" rtlCol="0">
            <a:spAutoFit/>
          </a:bodyPr>
          <a:lstStyle/>
          <a:p>
            <a:r>
              <a:rPr lang="en-GB" sz="2800" b="1" dirty="0"/>
              <a:t>The silhouette score for k- clusters is the average of all these values. </a:t>
            </a:r>
          </a:p>
        </p:txBody>
      </p:sp>
    </p:spTree>
    <p:extLst>
      <p:ext uri="{BB962C8B-B14F-4D97-AF65-F5344CB8AC3E}">
        <p14:creationId xmlns:p14="http://schemas.microsoft.com/office/powerpoint/2010/main" val="2959152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4B46-5135-4D45-9DFC-060018B06C78}"/>
              </a:ext>
            </a:extLst>
          </p:cNvPr>
          <p:cNvSpPr>
            <a:spLocks noGrp="1"/>
          </p:cNvSpPr>
          <p:nvPr>
            <p:ph type="title"/>
          </p:nvPr>
        </p:nvSpPr>
        <p:spPr/>
        <p:txBody>
          <a:bodyPr/>
          <a:lstStyle/>
          <a:p>
            <a:r>
              <a:rPr lang="en-GB" dirty="0"/>
              <a:t>Elbow Method  curve</a:t>
            </a:r>
          </a:p>
        </p:txBody>
      </p:sp>
      <p:sp>
        <p:nvSpPr>
          <p:cNvPr id="4" name="Rectangle 1">
            <a:extLst>
              <a:ext uri="{FF2B5EF4-FFF2-40B4-BE49-F238E27FC236}">
                <a16:creationId xmlns:a16="http://schemas.microsoft.com/office/drawing/2014/main" id="{6A1DC2F7-C004-4B1C-83A8-0EEBD3199F8F}"/>
              </a:ext>
            </a:extLst>
          </p:cNvPr>
          <p:cNvSpPr>
            <a:spLocks noGrp="1" noChangeArrowheads="1"/>
          </p:cNvSpPr>
          <p:nvPr>
            <p:ph idx="1"/>
          </p:nvPr>
        </p:nvSpPr>
        <p:spPr bwMode="auto">
          <a:xfrm>
            <a:off x="838200" y="4992875"/>
            <a:ext cx="9350317"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2400" dirty="0">
                <a:latin typeface="inherit"/>
              </a:rPr>
              <a:t>F</a:t>
            </a:r>
            <a:r>
              <a:rPr kumimoji="0" lang="en-US" altLang="en-US" sz="2400" b="0" i="0" u="none" strike="noStrike" cap="none" normalizeH="0" baseline="0" dirty="0">
                <a:ln>
                  <a:noFill/>
                </a:ln>
                <a:solidFill>
                  <a:schemeClr val="tx1"/>
                </a:solidFill>
                <a:effectLst/>
                <a:latin typeface="inherit"/>
              </a:rPr>
              <a:t>or  each k clusters we calculate the sum of squares error (SSE)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inherit"/>
              </a:rPr>
              <a:t> of the distances of each sample to its cluster </a:t>
            </a:r>
            <a:r>
              <a:rPr kumimoji="0" lang="en-US" altLang="en-US" sz="2400" b="0" i="0" u="none" strike="noStrike" cap="none" normalizeH="0" baseline="0" dirty="0" err="1">
                <a:ln>
                  <a:noFill/>
                </a:ln>
                <a:solidFill>
                  <a:schemeClr val="tx1"/>
                </a:solidFill>
                <a:effectLst/>
                <a:latin typeface="inherit"/>
              </a:rPr>
              <a:t>centre</a:t>
            </a:r>
            <a:r>
              <a:rPr kumimoji="0" lang="en-US" altLang="en-US" sz="2400" b="0" i="0" u="none" strike="noStrike" cap="none" normalizeH="0" baseline="0" dirty="0">
                <a:ln>
                  <a:noFill/>
                </a:ln>
                <a:solidFill>
                  <a:schemeClr val="tx1"/>
                </a:solidFill>
                <a:effectLst/>
                <a:latin typeface="inherit"/>
              </a:rPr>
              <a:t>. </a:t>
            </a:r>
            <a:endParaRPr lang="en-US" altLang="en-US" sz="2400" dirty="0">
              <a:latin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400" dirty="0">
                <a:latin typeface="inherit"/>
              </a:rPr>
              <a:t>It’s t</a:t>
            </a:r>
            <a:r>
              <a:rPr kumimoji="0" lang="en-US" altLang="en-US" sz="2400" b="0" i="0" u="none" strike="noStrike" cap="none" normalizeH="0" baseline="0" dirty="0">
                <a:ln>
                  <a:noFill/>
                </a:ln>
                <a:solidFill>
                  <a:schemeClr val="tx1"/>
                </a:solidFill>
                <a:effectLst/>
                <a:latin typeface="inherit"/>
              </a:rPr>
              <a:t>he same </a:t>
            </a:r>
            <a:r>
              <a:rPr lang="en-US" altLang="en-US" sz="2400" dirty="0">
                <a:latin typeface="inherit"/>
              </a:rPr>
              <a:t>calculation as used by k-means to find the best cluster </a:t>
            </a:r>
            <a:r>
              <a:rPr lang="en-US" altLang="en-US" sz="2400" dirty="0" err="1">
                <a:latin typeface="inherit"/>
              </a:rPr>
              <a:t>centre</a:t>
            </a:r>
            <a:r>
              <a:rPr lang="en-US" altLang="en-US" sz="2400" dirty="0">
                <a:latin typeface="inherit"/>
              </a:rPr>
              <a:t>.</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400" dirty="0">
                <a:latin typeface="inherit"/>
              </a:rPr>
              <a:t>The SSE is also known as </a:t>
            </a:r>
            <a:r>
              <a:rPr lang="en-US" altLang="en-US" sz="2400">
                <a:latin typeface="inherit"/>
              </a:rPr>
              <a:t>the inertia</a:t>
            </a:r>
            <a:r>
              <a:rPr lang="en-US" altLang="en-US" sz="2400" dirty="0">
                <a:latin typeface="inherit"/>
              </a:rPr>
              <a:t>.</a:t>
            </a:r>
          </a:p>
        </p:txBody>
      </p:sp>
      <p:pic>
        <p:nvPicPr>
          <p:cNvPr id="3076" name="Picture 4">
            <a:extLst>
              <a:ext uri="{FF2B5EF4-FFF2-40B4-BE49-F238E27FC236}">
                <a16:creationId xmlns:a16="http://schemas.microsoft.com/office/drawing/2014/main" id="{DBE3C279-5486-4205-A0C8-F0493258B2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3630" y="1255124"/>
            <a:ext cx="5256170" cy="392241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B494770-7292-4A22-B11F-C889E2E19563}"/>
              </a:ext>
            </a:extLst>
          </p:cNvPr>
          <p:cNvSpPr txBox="1"/>
          <p:nvPr/>
        </p:nvSpPr>
        <p:spPr>
          <a:xfrm>
            <a:off x="6962660" y="1586429"/>
            <a:ext cx="3448280" cy="2677656"/>
          </a:xfrm>
          <a:prstGeom prst="rect">
            <a:avLst/>
          </a:prstGeom>
          <a:noFill/>
        </p:spPr>
        <p:txBody>
          <a:bodyPr wrap="square" rtlCol="0">
            <a:spAutoFit/>
          </a:bodyPr>
          <a:lstStyle/>
          <a:p>
            <a:r>
              <a:rPr lang="en-GB" sz="2800" dirty="0"/>
              <a:t>We locate the elbow in the curve –see left.  A higher number of clusters results in diminishing returns after this point.</a:t>
            </a:r>
          </a:p>
        </p:txBody>
      </p:sp>
    </p:spTree>
    <p:extLst>
      <p:ext uri="{BB962C8B-B14F-4D97-AF65-F5344CB8AC3E}">
        <p14:creationId xmlns:p14="http://schemas.microsoft.com/office/powerpoint/2010/main" val="70084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472</Words>
  <Application>Microsoft Office PowerPoint</Application>
  <PresentationFormat>Widescreen</PresentationFormat>
  <Paragraphs>23</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-apple-system</vt:lpstr>
      <vt:lpstr>Arial</vt:lpstr>
      <vt:lpstr>Calibri</vt:lpstr>
      <vt:lpstr>Calibri Light</vt:lpstr>
      <vt:lpstr>inherit</vt:lpstr>
      <vt:lpstr>SFMono-Regular</vt:lpstr>
      <vt:lpstr>Office Theme</vt:lpstr>
      <vt:lpstr>How many clusters?</vt:lpstr>
      <vt:lpstr>So we can cluster but how many clusters do we specify?  What is the optimum k in k-means?</vt:lpstr>
      <vt:lpstr>Silhouette Analysis https://scikit-learn.org/stable/auto_examples/cluster/plot_kmeans_silhouette_analysis.html#sphx-glr-auto-examples-cluster-plot-kmeans-silhouette-analysis-py </vt:lpstr>
      <vt:lpstr>PowerPoint Presentation</vt:lpstr>
      <vt:lpstr>PowerPoint Presentation</vt:lpstr>
      <vt:lpstr>PowerPoint Presentation</vt:lpstr>
      <vt:lpstr>PowerPoint Presentation</vt:lpstr>
      <vt:lpstr>PowerPoint Presentation</vt:lpstr>
      <vt:lpstr>The silhouette plot shows that the n_clusters value of 3, 5 and 6 are a bad pick for the given data due to the presence of clusters with below average silhouette scores and wide fluctuations in the size of the silhouette plots.   Silhouette analysis is more ambivalent in deciding between 2 and 4.  The silhouette plot for cluster 0 when n_clusters is equal to 2, is bigger in size owing to the grouping of the 3 sub clusters into one big cluster.  However when the n_clusters is equal to 4, all the plots are more or less of similar thickness and hence are of similar sizes as can be also verified from the labelled scatter plot. </vt:lpstr>
      <vt:lpstr>PowerPoint Presentation</vt:lpstr>
      <vt:lpstr>Elbow Method  curve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many clusters?</dc:title>
  <dc:creator>Gordon Dickers</dc:creator>
  <cp:lastModifiedBy>Gordon Dickers</cp:lastModifiedBy>
  <cp:revision>8</cp:revision>
  <dcterms:created xsi:type="dcterms:W3CDTF">2020-10-30T12:50:17Z</dcterms:created>
  <dcterms:modified xsi:type="dcterms:W3CDTF">2020-10-30T15:32:05Z</dcterms:modified>
</cp:coreProperties>
</file>