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62" r:id="rId2"/>
    <p:sldId id="256" r:id="rId3"/>
    <p:sldId id="257"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514"/>
    <p:restoredTop sz="93910"/>
  </p:normalViewPr>
  <p:slideViewPr>
    <p:cSldViewPr snapToGrid="0">
      <p:cViewPr varScale="1">
        <p:scale>
          <a:sx n="108" d="100"/>
          <a:sy n="108" d="100"/>
        </p:scale>
        <p:origin x="38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A7D780-09C0-5E4D-8366-22BD16D4280E}" type="datetimeFigureOut">
              <a:rPr lang="en-US" smtClean="0"/>
              <a:t>6/13/26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14C071-9FD1-E64B-8304-C27A086DC314}" type="slidenum">
              <a:rPr lang="en-US" smtClean="0"/>
              <a:t>‹#›</a:t>
            </a:fld>
            <a:endParaRPr lang="en-US"/>
          </a:p>
        </p:txBody>
      </p:sp>
    </p:spTree>
    <p:extLst>
      <p:ext uri="{BB962C8B-B14F-4D97-AF65-F5344CB8AC3E}">
        <p14:creationId xmlns:p14="http://schemas.microsoft.com/office/powerpoint/2010/main" val="1361452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14C071-9FD1-E64B-8304-C27A086DC314}" type="slidenum">
              <a:rPr lang="en-US" smtClean="0"/>
              <a:t>4</a:t>
            </a:fld>
            <a:endParaRPr lang="en-US"/>
          </a:p>
        </p:txBody>
      </p:sp>
    </p:spTree>
    <p:extLst>
      <p:ext uri="{BB962C8B-B14F-4D97-AF65-F5344CB8AC3E}">
        <p14:creationId xmlns:p14="http://schemas.microsoft.com/office/powerpoint/2010/main" val="3332327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BA07E-9488-EA85-6C6E-70C4EB859EF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4E4CBAC-8ECB-2366-8F2D-188F9FA08D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E084EC6-C673-6444-C8B7-B06A3B0CDDA2}"/>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5" name="Footer Placeholder 4">
            <a:extLst>
              <a:ext uri="{FF2B5EF4-FFF2-40B4-BE49-F238E27FC236}">
                <a16:creationId xmlns:a16="http://schemas.microsoft.com/office/drawing/2014/main" id="{31BBC564-8736-3898-E444-10F9FBCC5E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534DD9-BF1D-1DF0-64E3-ABF450EE11B8}"/>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3409222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9C231-9522-5086-42D7-9F1816250BA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631BFF-9285-A6A8-AF78-18F56FCF30B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A1622D-E29D-750E-B39A-75ED4FF70A1A}"/>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5" name="Footer Placeholder 4">
            <a:extLst>
              <a:ext uri="{FF2B5EF4-FFF2-40B4-BE49-F238E27FC236}">
                <a16:creationId xmlns:a16="http://schemas.microsoft.com/office/drawing/2014/main" id="{25B034A6-BF5C-150C-F8DE-77CF5BD620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7FB49-89DF-D06A-42E2-D551F0E57D3F}"/>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3449057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8B6C3-59E2-05E5-E7B7-C73FF0D488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34E97DB-2B15-12DE-2E4F-3CCC934FFA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FBF358-3597-6C5B-5341-662C08B97506}"/>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5" name="Footer Placeholder 4">
            <a:extLst>
              <a:ext uri="{FF2B5EF4-FFF2-40B4-BE49-F238E27FC236}">
                <a16:creationId xmlns:a16="http://schemas.microsoft.com/office/drawing/2014/main" id="{D0738C2D-3447-F5DE-BEBD-31874B3EC8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A647E7-C8BF-5CC7-94A7-93282893A0B9}"/>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1958426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3E79E-C83E-8096-FEDA-3869166CEC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4FDF77D-A07B-9D06-6D02-A6E04EC8B2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3F1F587-9D7E-D26C-4936-7A207DDFA3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C6FFD7F-5FAD-314B-8987-21D1F1099752}"/>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6" name="Footer Placeholder 5">
            <a:extLst>
              <a:ext uri="{FF2B5EF4-FFF2-40B4-BE49-F238E27FC236}">
                <a16:creationId xmlns:a16="http://schemas.microsoft.com/office/drawing/2014/main" id="{F9D4F55D-63F0-3BEB-8EBC-A93E634A63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3B4394-43A0-0C8B-5FDD-1AAB28667D75}"/>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3293582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A6B32-2136-3953-A2F2-A72F8FD775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4E36D9-1D9A-FD99-AA76-273E2AED26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56A0B59-9349-8963-4A32-9F3558E6E1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C54E5A7-5056-45A8-2539-CCB8D20AB2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8272827-36B3-7E2C-E578-CE8D248C28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BA79A16-6423-5EB3-5D66-D2FC647F29ED}"/>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8" name="Footer Placeholder 7">
            <a:extLst>
              <a:ext uri="{FF2B5EF4-FFF2-40B4-BE49-F238E27FC236}">
                <a16:creationId xmlns:a16="http://schemas.microsoft.com/office/drawing/2014/main" id="{F890FD75-BB18-9BED-1BE8-CA1E430C408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DC7794C-C3AD-0F86-94FF-A5DF3A45D284}"/>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1498182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3AD7E-806D-671E-D5B9-8CBF8B482EE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F8CB6F0-A886-72EE-8F2F-F6C4BE8A3BF6}"/>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4" name="Footer Placeholder 3">
            <a:extLst>
              <a:ext uri="{FF2B5EF4-FFF2-40B4-BE49-F238E27FC236}">
                <a16:creationId xmlns:a16="http://schemas.microsoft.com/office/drawing/2014/main" id="{29E1EE62-731C-7604-EDF4-FAC4182C854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CB618C-6DFE-7F27-EDDC-93A323E03CE6}"/>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2955563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029640-01F9-FECC-ACEA-CED886B750B8}"/>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3" name="Footer Placeholder 2">
            <a:extLst>
              <a:ext uri="{FF2B5EF4-FFF2-40B4-BE49-F238E27FC236}">
                <a16:creationId xmlns:a16="http://schemas.microsoft.com/office/drawing/2014/main" id="{E87F54AF-403C-2CEE-3DD3-AAB63432B1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AACBD3-7246-2DAE-3F47-0F2356F7984E}"/>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948151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9CA15-71CE-C1A7-8443-5ADBCE9806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D5DB628-6572-145A-0740-01FDA3A8AC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713C9CE-DEBC-77B2-0417-A8D2051222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5437AD-A26C-CBF5-EEB1-1427860A536B}"/>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6" name="Footer Placeholder 5">
            <a:extLst>
              <a:ext uri="{FF2B5EF4-FFF2-40B4-BE49-F238E27FC236}">
                <a16:creationId xmlns:a16="http://schemas.microsoft.com/office/drawing/2014/main" id="{C34C6F78-DFF6-C8A7-F812-A3EE9D97B9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FCEDF7-6019-7A6C-85D7-6DF1CA2835D8}"/>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4105375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FC46D-3D11-CA23-FBC0-6793152C2D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3F2CD73-1791-569A-689E-335A87FA81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12EDF83-CD38-D583-9565-156565C2EB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AD3FDD0-6F73-91C7-0E86-9FEE63A0CE23}"/>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6" name="Footer Placeholder 5">
            <a:extLst>
              <a:ext uri="{FF2B5EF4-FFF2-40B4-BE49-F238E27FC236}">
                <a16:creationId xmlns:a16="http://schemas.microsoft.com/office/drawing/2014/main" id="{1789CC61-5EAB-8C59-D6E5-9F5CF7F2AB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BCA080-0C7E-849A-D713-1A2983930F29}"/>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456450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2F39B-8406-B4FE-FE30-E19E3742A17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FE7254-E425-98BB-B17B-5C63A5CD00B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475B55-527F-3C86-75B0-4D39974FD8EC}"/>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5" name="Footer Placeholder 4">
            <a:extLst>
              <a:ext uri="{FF2B5EF4-FFF2-40B4-BE49-F238E27FC236}">
                <a16:creationId xmlns:a16="http://schemas.microsoft.com/office/drawing/2014/main" id="{5C8B8B66-F1D1-7CBB-79B0-9948317CC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BA2FEA-374F-E9C0-F227-0989B6EA4847}"/>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517929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D02954-40D4-98A3-A015-A6FAFEE6060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A99A569-9186-5D5F-E9A6-D08F0AA2C5D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CCCC98-0155-DF71-ACED-BA56CE33A383}"/>
              </a:ext>
            </a:extLst>
          </p:cNvPr>
          <p:cNvSpPr>
            <a:spLocks noGrp="1"/>
          </p:cNvSpPr>
          <p:nvPr>
            <p:ph type="dt" sz="half" idx="10"/>
          </p:nvPr>
        </p:nvSpPr>
        <p:spPr/>
        <p:txBody>
          <a:bodyPr/>
          <a:lstStyle/>
          <a:p>
            <a:fld id="{C3FC3097-F640-5047-913F-4ABED18F7B08}" type="datetimeFigureOut">
              <a:rPr lang="en-US" smtClean="0"/>
              <a:t>6/13/26</a:t>
            </a:fld>
            <a:endParaRPr lang="en-US"/>
          </a:p>
        </p:txBody>
      </p:sp>
      <p:sp>
        <p:nvSpPr>
          <p:cNvPr id="5" name="Footer Placeholder 4">
            <a:extLst>
              <a:ext uri="{FF2B5EF4-FFF2-40B4-BE49-F238E27FC236}">
                <a16:creationId xmlns:a16="http://schemas.microsoft.com/office/drawing/2014/main" id="{7C11435C-105D-6332-AA59-15C79CB52A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BBB0AF-D82D-B5B8-AE1A-6072F78175C8}"/>
              </a:ext>
            </a:extLst>
          </p:cNvPr>
          <p:cNvSpPr>
            <a:spLocks noGrp="1"/>
          </p:cNvSpPr>
          <p:nvPr>
            <p:ph type="sldNum" sz="quarter" idx="12"/>
          </p:nvPr>
        </p:nvSpPr>
        <p:spPr/>
        <p:txBody>
          <a:bodyPr/>
          <a:lstStyle/>
          <a:p>
            <a:fld id="{146AE787-B1BD-B044-9AD4-DF7C4986C657}" type="slidenum">
              <a:rPr lang="en-US" smtClean="0"/>
              <a:t>‹#›</a:t>
            </a:fld>
            <a:endParaRPr lang="en-US"/>
          </a:p>
        </p:txBody>
      </p:sp>
    </p:spTree>
    <p:extLst>
      <p:ext uri="{BB962C8B-B14F-4D97-AF65-F5344CB8AC3E}">
        <p14:creationId xmlns:p14="http://schemas.microsoft.com/office/powerpoint/2010/main" val="4168016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9C4716-720C-6C93-6860-65DCD6820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64F7CB-8B36-2177-6E72-5EB16C1A38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E1F362-408C-FEC3-816C-634C3042A3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3FC3097-F640-5047-913F-4ABED18F7B08}" type="datetimeFigureOut">
              <a:rPr lang="en-US" smtClean="0"/>
              <a:t>6/13/26</a:t>
            </a:fld>
            <a:endParaRPr lang="en-US"/>
          </a:p>
        </p:txBody>
      </p:sp>
      <p:sp>
        <p:nvSpPr>
          <p:cNvPr id="5" name="Footer Placeholder 4">
            <a:extLst>
              <a:ext uri="{FF2B5EF4-FFF2-40B4-BE49-F238E27FC236}">
                <a16:creationId xmlns:a16="http://schemas.microsoft.com/office/drawing/2014/main" id="{6B7C4BAF-43D5-CA53-6D2B-E55031C450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9192A72-7D4F-D84C-DFF6-816D798038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6AE787-B1BD-B044-9AD4-DF7C4986C657}" type="slidenum">
              <a:rPr lang="en-US" smtClean="0"/>
              <a:t>‹#›</a:t>
            </a:fld>
            <a:endParaRPr lang="en-US"/>
          </a:p>
        </p:txBody>
      </p:sp>
    </p:spTree>
    <p:extLst>
      <p:ext uri="{BB962C8B-B14F-4D97-AF65-F5344CB8AC3E}">
        <p14:creationId xmlns:p14="http://schemas.microsoft.com/office/powerpoint/2010/main" val="3283628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legislation.gov.uk/ukpga/1989/41/contents" TargetMode="External"/><Relationship Id="rId7" Type="http://schemas.openxmlformats.org/officeDocument/2006/relationships/hyperlink" Target="https://www.nhs.uk/live-well/eat-well/food-guidelines-and-food-labels/the-eatwell-guide/" TargetMode="External"/><Relationship Id="rId2" Type="http://schemas.openxmlformats.org/officeDocument/2006/relationships/hyperlink" Target="https://dictionary.cambridge.org/dictionary/english/lifestyle" TargetMode="External"/><Relationship Id="rId1" Type="http://schemas.openxmlformats.org/officeDocument/2006/relationships/slideLayout" Target="../slideLayouts/slideLayout2.xml"/><Relationship Id="rId6" Type="http://schemas.openxmlformats.org/officeDocument/2006/relationships/hyperlink" Target="https://www.mentalhealth.org.uk/explore-mental-health/blogs/what-well-being-how-can-we-measure-it-and-how-can-we-support-people-improve-it" TargetMode="External"/><Relationship Id="rId5" Type="http://schemas.openxmlformats.org/officeDocument/2006/relationships/hyperlink" Target="https://equaleducationpartners.com/blog/curriculum-for-wales-the-four-purposes/" TargetMode="External"/><Relationship Id="rId4" Type="http://schemas.openxmlformats.org/officeDocument/2006/relationships/hyperlink" Target="https://www.legislation.gov.uk/ukpga/2004/31/contents"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hw.nhs.wales/topic/mental-health-and-wellbeing/" TargetMode="External"/><Relationship Id="rId7" Type="http://schemas.openxmlformats.org/officeDocument/2006/relationships/hyperlink" Target="https://psychologydos.weebly.com/psych-journal/journal-8-urie-bronfenbrenners-ecological-systems-theory" TargetMode="External"/><Relationship Id="rId2" Type="http://schemas.openxmlformats.org/officeDocument/2006/relationships/hyperlink" Target="https://www.gov.uk/search/all?keywords=wellbeing+support" TargetMode="External"/><Relationship Id="rId1" Type="http://schemas.openxmlformats.org/officeDocument/2006/relationships/slideLayout" Target="../slideLayouts/slideLayout2.xml"/><Relationship Id="rId6" Type="http://schemas.openxmlformats.org/officeDocument/2006/relationships/hyperlink" Target="http://eznow7jgmenpjz.pic3.eznetonline.com/upload/MASLOW_YQfG.pdf" TargetMode="External"/><Relationship Id="rId5" Type="http://schemas.openxmlformats.org/officeDocument/2006/relationships/hyperlink" Target="https://doi.org/10.1093/phe/phad017" TargetMode="External"/><Relationship Id="rId4" Type="http://schemas.openxmlformats.org/officeDocument/2006/relationships/hyperlink" Target="https://doi.org/10.1007/978-3-031-38762-3_4"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gov.wales/well-being-future-generations-act-essentials-html" TargetMode="External"/><Relationship Id="rId7" Type="http://schemas.openxmlformats.org/officeDocument/2006/relationships/hyperlink" Target="https://doi.org/10.1007/978-981-97-0821-5_159-2" TargetMode="External"/><Relationship Id="rId2" Type="http://schemas.openxmlformats.org/officeDocument/2006/relationships/hyperlink" Target="https://www.unicef.org.uk/what-we-do/un-convention-child-rights/" TargetMode="External"/><Relationship Id="rId1" Type="http://schemas.openxmlformats.org/officeDocument/2006/relationships/slideLayout" Target="../slideLayouts/slideLayout2.xml"/><Relationship Id="rId6" Type="http://schemas.openxmlformats.org/officeDocument/2006/relationships/hyperlink" Target="https://www.who.int/data/gho/data/major-themes/health-and-well-being" TargetMode="External"/><Relationship Id="rId5" Type="http://schemas.openxmlformats.org/officeDocument/2006/relationships/hyperlink" Target="https://hwb.gov.wales/curriculum-for-wales/health-and-well-being/statements-of-what-matters/" TargetMode="External"/><Relationship Id="rId4" Type="http://schemas.openxmlformats.org/officeDocument/2006/relationships/hyperlink" Target="https://hwb.gov.wales/curriculum-for-wales/health-and-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6AFB61-AAE2-AE9F-B17C-5F08C0AA1275}"/>
              </a:ext>
            </a:extLst>
          </p:cNvPr>
          <p:cNvSpPr txBox="1"/>
          <p:nvPr/>
        </p:nvSpPr>
        <p:spPr>
          <a:xfrm>
            <a:off x="902525" y="2268188"/>
            <a:ext cx="11079678" cy="2308324"/>
          </a:xfrm>
          <a:prstGeom prst="rect">
            <a:avLst/>
          </a:prstGeom>
          <a:noFill/>
        </p:spPr>
        <p:txBody>
          <a:bodyPr wrap="square" rtlCol="0">
            <a:spAutoFit/>
          </a:bodyPr>
          <a:lstStyle/>
          <a:p>
            <a:r>
              <a:rPr lang="en-US" dirty="0"/>
              <a:t>Module Code: </a:t>
            </a:r>
            <a:r>
              <a:rPr lang="en-GB" dirty="0"/>
              <a:t> ECEY5009/C</a:t>
            </a:r>
          </a:p>
          <a:p>
            <a:r>
              <a:rPr lang="en-US" dirty="0"/>
              <a:t>Student Number: 2503246</a:t>
            </a:r>
          </a:p>
          <a:p>
            <a:r>
              <a:rPr lang="en-US" dirty="0"/>
              <a:t>Word Count: 1800</a:t>
            </a:r>
          </a:p>
          <a:p>
            <a:r>
              <a:rPr lang="en-GB" dirty="0"/>
              <a:t>I confirm that I have not used any AI tools in the research and creation of this assignment . I confirm that I have not presented any AI generated materials as my own work. I confirm that I have copies of my drafts, notes, and other resources I used, which I may be asked to provide in evidence. </a:t>
            </a:r>
          </a:p>
          <a:p>
            <a:endParaRPr lang="en-GB" dirty="0"/>
          </a:p>
          <a:p>
            <a:endParaRPr lang="en-US" dirty="0"/>
          </a:p>
        </p:txBody>
      </p:sp>
    </p:spTree>
    <p:extLst>
      <p:ext uri="{BB962C8B-B14F-4D97-AF65-F5344CB8AC3E}">
        <p14:creationId xmlns:p14="http://schemas.microsoft.com/office/powerpoint/2010/main" val="4109489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A1FA04-666E-1F24-B33A-467DA02CB9D4}"/>
              </a:ext>
            </a:extLst>
          </p:cNvPr>
          <p:cNvSpPr txBox="1"/>
          <p:nvPr/>
        </p:nvSpPr>
        <p:spPr>
          <a:xfrm>
            <a:off x="3542181" y="4669"/>
            <a:ext cx="5097780" cy="461665"/>
          </a:xfrm>
          <a:prstGeom prst="rect">
            <a:avLst/>
          </a:prstGeom>
          <a:noFill/>
        </p:spPr>
        <p:txBody>
          <a:bodyPr wrap="square" rtlCol="0">
            <a:spAutoFit/>
          </a:bodyPr>
          <a:lstStyle/>
          <a:p>
            <a:pPr algn="ctr"/>
            <a:r>
              <a:rPr lang="en-US" sz="2400" b="1" dirty="0"/>
              <a:t>Health, Well-being and Lifestyles</a:t>
            </a:r>
          </a:p>
        </p:txBody>
      </p:sp>
      <p:sp>
        <p:nvSpPr>
          <p:cNvPr id="12" name="Rounded Rectangle 11">
            <a:extLst>
              <a:ext uri="{FF2B5EF4-FFF2-40B4-BE49-F238E27FC236}">
                <a16:creationId xmlns:a16="http://schemas.microsoft.com/office/drawing/2014/main" id="{8979FBE2-1C43-650B-0A35-124B1AAC80E2}"/>
              </a:ext>
            </a:extLst>
          </p:cNvPr>
          <p:cNvSpPr/>
          <p:nvPr/>
        </p:nvSpPr>
        <p:spPr>
          <a:xfrm>
            <a:off x="73934" y="432776"/>
            <a:ext cx="3767870" cy="6440061"/>
          </a:xfrm>
          <a:prstGeom prst="roundRect">
            <a:avLst/>
          </a:prstGeom>
          <a:solidFill>
            <a:schemeClr val="accent5">
              <a:lumMod val="40000"/>
              <a:lumOff val="60000"/>
            </a:schemeClr>
          </a:solid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TextBox 42">
            <a:extLst>
              <a:ext uri="{FF2B5EF4-FFF2-40B4-BE49-F238E27FC236}">
                <a16:creationId xmlns:a16="http://schemas.microsoft.com/office/drawing/2014/main" id="{9FF47245-B365-B002-88BD-BA009A06C57A}"/>
              </a:ext>
            </a:extLst>
          </p:cNvPr>
          <p:cNvSpPr txBox="1"/>
          <p:nvPr/>
        </p:nvSpPr>
        <p:spPr>
          <a:xfrm>
            <a:off x="437269" y="474610"/>
            <a:ext cx="2800350" cy="584775"/>
          </a:xfrm>
          <a:prstGeom prst="rect">
            <a:avLst/>
          </a:prstGeom>
          <a:noFill/>
        </p:spPr>
        <p:txBody>
          <a:bodyPr wrap="square" rtlCol="0">
            <a:spAutoFit/>
          </a:bodyPr>
          <a:lstStyle/>
          <a:p>
            <a:pPr algn="ctr"/>
            <a:r>
              <a:rPr lang="en-US" sz="1600" b="1" dirty="0"/>
              <a:t>Introduction</a:t>
            </a:r>
          </a:p>
          <a:p>
            <a:pPr algn="ctr"/>
            <a:endParaRPr lang="en-US" sz="1600" b="1" dirty="0"/>
          </a:p>
        </p:txBody>
      </p:sp>
      <p:sp>
        <p:nvSpPr>
          <p:cNvPr id="46" name="Rectangle 4">
            <a:extLst>
              <a:ext uri="{FF2B5EF4-FFF2-40B4-BE49-F238E27FC236}">
                <a16:creationId xmlns:a16="http://schemas.microsoft.com/office/drawing/2014/main" id="{199CF227-5C53-8E6A-AC6B-CAAFF1BADC8F}"/>
              </a:ext>
            </a:extLst>
          </p:cNvPr>
          <p:cNvSpPr>
            <a:spLocks noChangeArrowheads="1"/>
          </p:cNvSpPr>
          <p:nvPr/>
        </p:nvSpPr>
        <p:spPr bwMode="auto">
          <a:xfrm rot="10800000" flipV="1">
            <a:off x="257475" y="766998"/>
            <a:ext cx="3400787"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200" dirty="0"/>
              <a:t>Health and wellbeing are important parts of a person's growth, development and overall quality of life. In the past, health was often seen simply as the absence of illness or disease. (</a:t>
            </a:r>
            <a:r>
              <a:rPr lang="en-GB" sz="1200" dirty="0" err="1"/>
              <a:t>Schramme</a:t>
            </a:r>
            <a:r>
              <a:rPr lang="en-GB" sz="1200" dirty="0"/>
              <a:t>, T. (2023). Today, health is understood as a wider concept that includes physical, mental, emotional and social wellbeing. A person's health and wellbeing can be affected by many factors, such as their lifestyle choices, family circumstances, education, relationships, income and the environment in which they live. (Public Health Wales, </a:t>
            </a:r>
            <a:r>
              <a:rPr lang="en-GB" sz="1200" dirty="0" err="1"/>
              <a:t>n.d</a:t>
            </a:r>
            <a:r>
              <a:rPr lang="en-GB" sz="1200" dirty="0"/>
              <a:t>). </a:t>
            </a:r>
          </a:p>
          <a:p>
            <a:r>
              <a:rPr lang="en-GB" sz="1200" dirty="0"/>
              <a:t>Building healthy lifestyle habits from an early age can help people maintain good physical and mental health throughout their lives. Schools and educational settings have an important role in promoting health and wellbeing by encouraging healthy behaviours, supporting emotional wellbeing and resilience, and providing opportunities for physical activity and positive social interactions.</a:t>
            </a:r>
          </a:p>
          <a:p>
            <a:r>
              <a:rPr lang="en-GB" sz="1200" dirty="0"/>
              <a:t>This poster explores key theories and concepts related to health, wellbeing and lifestyles, including Maslow's Hierarchy of Needs and Bronfenbrenner's Ecological Systems Theory. It also examines the factors that influence health and wellbeing, relevant legislation and guidance, and links to the Curriculum for Wales. Understanding these concepts can help practitioners support children and young people in achieving positive health and wellbeing outcomes.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ndParaRPr>
          </a:p>
        </p:txBody>
      </p:sp>
      <p:sp>
        <p:nvSpPr>
          <p:cNvPr id="3" name="Rounded Rectangle 2">
            <a:extLst>
              <a:ext uri="{FF2B5EF4-FFF2-40B4-BE49-F238E27FC236}">
                <a16:creationId xmlns:a16="http://schemas.microsoft.com/office/drawing/2014/main" id="{86F783C7-1CD3-BD19-DDB7-B1FDF5B81C6C}"/>
              </a:ext>
            </a:extLst>
          </p:cNvPr>
          <p:cNvSpPr/>
          <p:nvPr/>
        </p:nvSpPr>
        <p:spPr>
          <a:xfrm>
            <a:off x="3925696" y="514966"/>
            <a:ext cx="4166278" cy="6355586"/>
          </a:xfrm>
          <a:prstGeom prst="roundRect">
            <a:avLst>
              <a:gd name="adj" fmla="val 16667"/>
            </a:avLst>
          </a:prstGeom>
          <a:solidFill>
            <a:srgbClr val="00B0F0"/>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59B192FD-9534-A859-0B2B-622458ADA704}"/>
              </a:ext>
            </a:extLst>
          </p:cNvPr>
          <p:cNvSpPr txBox="1"/>
          <p:nvPr/>
        </p:nvSpPr>
        <p:spPr>
          <a:xfrm>
            <a:off x="4063408" y="656261"/>
            <a:ext cx="4112458" cy="6617196"/>
          </a:xfrm>
          <a:prstGeom prst="rect">
            <a:avLst/>
          </a:prstGeom>
          <a:noFill/>
        </p:spPr>
        <p:txBody>
          <a:bodyPr wrap="square" rtlCol="0">
            <a:spAutoFit/>
          </a:bodyPr>
          <a:lstStyle/>
          <a:p>
            <a:pPr algn="ctr"/>
            <a:r>
              <a:rPr lang="en-US" sz="1600" b="1" dirty="0"/>
              <a:t>Concepts </a:t>
            </a:r>
          </a:p>
          <a:p>
            <a:r>
              <a:rPr lang="en-US" sz="1200" b="1" dirty="0"/>
              <a:t>Health:</a:t>
            </a:r>
          </a:p>
          <a:p>
            <a:r>
              <a:rPr lang="en-GB" sz="1200" dirty="0"/>
              <a:t>Health means how well a person is in their body, mind, and social life, not just whether they are ill or not. It includes physical health (how the body is working), mental health (how a person feels and copes), and social health (how they interact with others). Good health helps people cope with everyday life, build relationships, and take part in work, study, or play. Health can be affected by things like lifestyle choices, the environment, and access to healthcare and support. ( World Health Organization, 2022). </a:t>
            </a:r>
          </a:p>
          <a:p>
            <a:r>
              <a:rPr lang="en-GB" sz="1200" b="1" dirty="0"/>
              <a:t>Wellbeing:</a:t>
            </a:r>
            <a:endParaRPr lang="en-GB" sz="1200" dirty="0"/>
          </a:p>
          <a:p>
            <a:r>
              <a:rPr lang="en-GB" sz="1200" dirty="0"/>
              <a:t>The Mental Health Foundation (2015), explains that wellbeing  is how people feel and how they function on a personal and social level. This can be how a person feels in themselves and how well they are coping with everyday life. It includes emotional wellbeing (feelings like happiness or stress), mental wellbeing (how someone deals with thoughts and problems), and social wellbeing (relationships with family, friends, and others). Good wellbeing means a person feels happy, safe, and able to manage daily life. In early years settings, wellbeing is supported by caring adults, safe environments, and opportunities for children to play and learn. Public Health England (2019), has useful information on wellbeing and how to support it. </a:t>
            </a:r>
          </a:p>
          <a:p>
            <a:r>
              <a:rPr lang="en-GB" sz="1200" b="1" dirty="0"/>
              <a:t>Lifestyles: </a:t>
            </a:r>
          </a:p>
          <a:p>
            <a:r>
              <a:rPr lang="en-GB" sz="1200" b="1" dirty="0"/>
              <a:t> </a:t>
            </a:r>
            <a:r>
              <a:rPr lang="en-GB" sz="1200" dirty="0"/>
              <a:t>The definition of lifestyle is the way someone is living, the things that a person usually does. (Cambridge Dictionary, (2019). This refers to the everyday choices and habits that people have, which can affect their health and wellbeing. Healthy choices can support physical and mental health, while unhealthy habits may increase the risk of illness and other health problems.</a:t>
            </a:r>
            <a:endParaRPr lang="en-GB" sz="1200" b="1" dirty="0"/>
          </a:p>
          <a:p>
            <a:endParaRPr lang="en-GB" sz="1200" dirty="0"/>
          </a:p>
          <a:p>
            <a:endParaRPr lang="en-US" sz="1200" dirty="0"/>
          </a:p>
        </p:txBody>
      </p:sp>
      <p:sp>
        <p:nvSpPr>
          <p:cNvPr id="5" name="Rounded Rectangle 4">
            <a:extLst>
              <a:ext uri="{FF2B5EF4-FFF2-40B4-BE49-F238E27FC236}">
                <a16:creationId xmlns:a16="http://schemas.microsoft.com/office/drawing/2014/main" id="{8E8A5FEF-96C2-6095-16DA-CA0A00704EF2}"/>
              </a:ext>
            </a:extLst>
          </p:cNvPr>
          <p:cNvSpPr/>
          <p:nvPr/>
        </p:nvSpPr>
        <p:spPr>
          <a:xfrm>
            <a:off x="8229686" y="766997"/>
            <a:ext cx="3849932" cy="6063198"/>
          </a:xfrm>
          <a:prstGeom prst="roundRect">
            <a:avLst/>
          </a:prstGeom>
          <a:solidFill>
            <a:schemeClr val="accent2">
              <a:lumMod val="60000"/>
              <a:lumOff val="4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814EA566-0C93-D0CB-57D7-FA0565659E6A}"/>
              </a:ext>
            </a:extLst>
          </p:cNvPr>
          <p:cNvSpPr txBox="1"/>
          <p:nvPr/>
        </p:nvSpPr>
        <p:spPr>
          <a:xfrm>
            <a:off x="8639961" y="864261"/>
            <a:ext cx="3493477" cy="892552"/>
          </a:xfrm>
          <a:prstGeom prst="rect">
            <a:avLst/>
          </a:prstGeom>
          <a:noFill/>
        </p:spPr>
        <p:txBody>
          <a:bodyPr wrap="square" rtlCol="0">
            <a:spAutoFit/>
          </a:bodyPr>
          <a:lstStyle/>
          <a:p>
            <a:pPr algn="ctr"/>
            <a:r>
              <a:rPr lang="en-US" sz="1400" b="1" dirty="0"/>
              <a:t>Theoretical Perspectives</a:t>
            </a:r>
          </a:p>
          <a:p>
            <a:endParaRPr lang="en-US" sz="1200" b="1" dirty="0"/>
          </a:p>
          <a:p>
            <a:r>
              <a:rPr lang="en-US" sz="1200" b="1" dirty="0"/>
              <a:t>Maslow’s Hierarchy Of Needs:</a:t>
            </a:r>
          </a:p>
          <a:p>
            <a:r>
              <a:rPr lang="en-US" sz="1400" b="1" dirty="0"/>
              <a:t> </a:t>
            </a:r>
          </a:p>
        </p:txBody>
      </p:sp>
      <p:sp>
        <p:nvSpPr>
          <p:cNvPr id="9" name="Rectangle 1">
            <a:extLst>
              <a:ext uri="{FF2B5EF4-FFF2-40B4-BE49-F238E27FC236}">
                <a16:creationId xmlns:a16="http://schemas.microsoft.com/office/drawing/2014/main" id="{9BCCF188-8291-0C9A-2700-23C07B564AC0}"/>
              </a:ext>
            </a:extLst>
          </p:cNvPr>
          <p:cNvSpPr>
            <a:spLocks noChangeArrowheads="1"/>
          </p:cNvSpPr>
          <p:nvPr/>
        </p:nvSpPr>
        <p:spPr bwMode="auto">
          <a:xfrm rot="10800000" flipV="1">
            <a:off x="8407913" y="1518035"/>
            <a:ext cx="3493478"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rPr>
              <a:t>Abraham Maslow developed the theory known as Maslow's Hierarchy of needs in 1943. According to this theory people cannot reach their full potential unless their basic needs are met. The theory is often shown as a pyramid with five levels: physiological needs (food, water, shelter, and sleep); safety needs (security and protection); love and belonging (positive relationships and social connections); esteem needs (confidence, accomplishment, and self-respect); and self-actualization. Maslow's theory explores the importance of both physical and emotional wellbeing. However, some researchers argue that individuals may not always progress through the stages in the same order, as personal experiences and cultural differences can influence priorities. Overall, the theory demonstrates that health and wellbeing depend on more than physical health alone, as unmet needs can negatively affect a person's development, learning and quality of life. This is relevant to health, wellbeing and lifestyles because it shows how a person's daily living conditions and lifestyle choices affect whether their physical, social and emotional needs are met, which in turn influences their overall wellbeing. (Simon, J.A. et al.) </a:t>
            </a:r>
            <a:endParaRPr kumimoji="0" lang="en-US" altLang="en-US" sz="12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732156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BAA9A0C-4EC1-6A30-E267-7519BCD20946}"/>
              </a:ext>
            </a:extLst>
          </p:cNvPr>
          <p:cNvSpPr txBox="1"/>
          <p:nvPr/>
        </p:nvSpPr>
        <p:spPr>
          <a:xfrm>
            <a:off x="4126830" y="18067"/>
            <a:ext cx="5416061" cy="646331"/>
          </a:xfrm>
          <a:prstGeom prst="rect">
            <a:avLst/>
          </a:prstGeom>
          <a:noFill/>
        </p:spPr>
        <p:txBody>
          <a:bodyPr wrap="square" rtlCol="0">
            <a:spAutoFit/>
          </a:bodyPr>
          <a:lstStyle/>
          <a:p>
            <a:r>
              <a:rPr lang="en-US" b="1" dirty="0"/>
              <a:t>Health, Well-being and Lifestyles</a:t>
            </a:r>
          </a:p>
          <a:p>
            <a:endParaRPr lang="en-US" dirty="0"/>
          </a:p>
        </p:txBody>
      </p:sp>
      <p:sp>
        <p:nvSpPr>
          <p:cNvPr id="7" name="Rounded Rectangle 6">
            <a:extLst>
              <a:ext uri="{FF2B5EF4-FFF2-40B4-BE49-F238E27FC236}">
                <a16:creationId xmlns:a16="http://schemas.microsoft.com/office/drawing/2014/main" id="{45F951B9-B6A6-CD74-5D02-F8150FF9FB0E}"/>
              </a:ext>
            </a:extLst>
          </p:cNvPr>
          <p:cNvSpPr/>
          <p:nvPr/>
        </p:nvSpPr>
        <p:spPr>
          <a:xfrm>
            <a:off x="128954" y="193431"/>
            <a:ext cx="3681046" cy="6471138"/>
          </a:xfrm>
          <a:prstGeom prst="roundRect">
            <a:avLst/>
          </a:prstGeom>
          <a:solidFill>
            <a:schemeClr val="accent2">
              <a:lumMod val="60000"/>
              <a:lumOff val="4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5E24839-9F50-950B-EF13-FDAEB0697D44}"/>
              </a:ext>
            </a:extLst>
          </p:cNvPr>
          <p:cNvSpPr txBox="1"/>
          <p:nvPr/>
        </p:nvSpPr>
        <p:spPr>
          <a:xfrm>
            <a:off x="357554" y="193431"/>
            <a:ext cx="3223846" cy="707886"/>
          </a:xfrm>
          <a:prstGeom prst="rect">
            <a:avLst/>
          </a:prstGeom>
          <a:noFill/>
        </p:spPr>
        <p:txBody>
          <a:bodyPr wrap="square" rtlCol="0">
            <a:spAutoFit/>
          </a:bodyPr>
          <a:lstStyle/>
          <a:p>
            <a:pPr algn="ctr"/>
            <a:r>
              <a:rPr lang="en-US" sz="1400" b="1" dirty="0"/>
              <a:t>Theoretical Perspectives</a:t>
            </a:r>
          </a:p>
          <a:p>
            <a:pPr algn="ctr"/>
            <a:endParaRPr lang="en-US" sz="1400" dirty="0"/>
          </a:p>
          <a:p>
            <a:endParaRPr lang="en-US" sz="1200" dirty="0"/>
          </a:p>
        </p:txBody>
      </p:sp>
      <p:sp>
        <p:nvSpPr>
          <p:cNvPr id="9" name="Rectangle 1">
            <a:extLst>
              <a:ext uri="{FF2B5EF4-FFF2-40B4-BE49-F238E27FC236}">
                <a16:creationId xmlns:a16="http://schemas.microsoft.com/office/drawing/2014/main" id="{A37D500A-D348-C007-3F61-52F7A3AA31A2}"/>
              </a:ext>
            </a:extLst>
          </p:cNvPr>
          <p:cNvSpPr>
            <a:spLocks noChangeArrowheads="1"/>
          </p:cNvSpPr>
          <p:nvPr/>
        </p:nvSpPr>
        <p:spPr bwMode="auto">
          <a:xfrm rot="10800000" flipV="1">
            <a:off x="216876" y="517340"/>
            <a:ext cx="3593124"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rPr>
              <a:t>Bronfenbrenner’s Ecological Systems Theory: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rPr>
              <a:t>Bronfenbrenner’s Ecological Systems Theory explains that a child’s development is shaped by the different environments around them. These include their immediate surroundings like family, friends and school, the links between these settings such as home and schools working together, and wider influences like parents’ jobs, local services, culture, laws and society. It also includes changes that happen over time, such as life events or growing up. The theory shows that a person’s development and wellbeing are not only affected by them as an individual, but also by everything going on around them. These different influences can affect a child’s health, wellbeing and lifestyle choices in both positive and negative ways. This links to health, wellbeing and lifestyles because it shows that people’s health and wellbeing are shaped by their relationships, surroundings and life experiences, not just their own choices. (</a:t>
            </a:r>
            <a:r>
              <a:rPr kumimoji="0" lang="en-US" altLang="en-US" sz="1200" b="0" i="0" u="none" strike="noStrike" cap="none" normalizeH="0" baseline="0" dirty="0" err="1">
                <a:ln>
                  <a:noFill/>
                </a:ln>
                <a:solidFill>
                  <a:srgbClr val="000000"/>
                </a:solidFill>
                <a:effectLst/>
              </a:rPr>
              <a:t>Sadownik</a:t>
            </a:r>
            <a:r>
              <a:rPr kumimoji="0" lang="en-US" altLang="en-US" sz="1200" b="0" i="0" u="none" strike="noStrike" cap="none" normalizeH="0" baseline="0" dirty="0">
                <a:ln>
                  <a:noFill/>
                </a:ln>
                <a:solidFill>
                  <a:srgbClr val="000000"/>
                </a:solidFill>
                <a:effectLst/>
              </a:rPr>
              <a:t>, A. (2023). </a:t>
            </a:r>
            <a:endParaRPr kumimoji="0" lang="en-US" altLang="en-US" sz="1200" b="0" i="0" u="none" strike="noStrike" cap="none" normalizeH="0" baseline="0" dirty="0">
              <a:ln>
                <a:noFill/>
              </a:ln>
              <a:solidFill>
                <a:schemeClr val="tx1"/>
              </a:solidFill>
              <a:effectLst/>
            </a:endParaRPr>
          </a:p>
        </p:txBody>
      </p:sp>
      <p:pic>
        <p:nvPicPr>
          <p:cNvPr id="2051" name="Picture 3" descr="Journal #8: Urie Bronfenbrenner's Ecological Systems Theory﻿ - Study of the  Mind">
            <a:extLst>
              <a:ext uri="{FF2B5EF4-FFF2-40B4-BE49-F238E27FC236}">
                <a16:creationId xmlns:a16="http://schemas.microsoft.com/office/drawing/2014/main" id="{176435C9-02C7-BFC1-884F-F1CA2D8BC5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554" y="4579991"/>
            <a:ext cx="1732424" cy="169642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995067B-3E7E-C0A9-E758-436BCEFABB98}"/>
              </a:ext>
            </a:extLst>
          </p:cNvPr>
          <p:cNvSpPr txBox="1"/>
          <p:nvPr/>
        </p:nvSpPr>
        <p:spPr>
          <a:xfrm>
            <a:off x="2255396" y="4996233"/>
            <a:ext cx="1389185" cy="523220"/>
          </a:xfrm>
          <a:prstGeom prst="rect">
            <a:avLst/>
          </a:prstGeom>
          <a:noFill/>
        </p:spPr>
        <p:txBody>
          <a:bodyPr wrap="square" rtlCol="0">
            <a:spAutoFit/>
          </a:bodyPr>
          <a:lstStyle/>
          <a:p>
            <a:r>
              <a:rPr lang="en-US" sz="1400" dirty="0"/>
              <a:t>Study of the mind, (2015).</a:t>
            </a:r>
          </a:p>
        </p:txBody>
      </p:sp>
      <p:sp>
        <p:nvSpPr>
          <p:cNvPr id="11" name="Rounded Rectangle 10">
            <a:extLst>
              <a:ext uri="{FF2B5EF4-FFF2-40B4-BE49-F238E27FC236}">
                <a16:creationId xmlns:a16="http://schemas.microsoft.com/office/drawing/2014/main" id="{5AFE751E-1E43-2B46-8B99-89C19ED4F9A0}"/>
              </a:ext>
            </a:extLst>
          </p:cNvPr>
          <p:cNvSpPr/>
          <p:nvPr/>
        </p:nvSpPr>
        <p:spPr>
          <a:xfrm>
            <a:off x="3925594" y="527538"/>
            <a:ext cx="3484609" cy="6137031"/>
          </a:xfrm>
          <a:prstGeom prst="roundRect">
            <a:avLst/>
          </a:prstGeom>
          <a:solidFill>
            <a:schemeClr val="accent1">
              <a:lumMod val="60000"/>
              <a:lumOff val="40000"/>
            </a:schemeClr>
          </a:solid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698D7E81-858B-358D-CA57-5B2FA684A7A3}"/>
              </a:ext>
            </a:extLst>
          </p:cNvPr>
          <p:cNvSpPr/>
          <p:nvPr/>
        </p:nvSpPr>
        <p:spPr>
          <a:xfrm>
            <a:off x="7556170" y="901317"/>
            <a:ext cx="2692236" cy="5763252"/>
          </a:xfrm>
          <a:prstGeom prst="roundRect">
            <a:avLst/>
          </a:prstGeom>
          <a:solidFill>
            <a:schemeClr val="accent5">
              <a:lumMod val="40000"/>
              <a:lumOff val="60000"/>
            </a:schemeClr>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9485C40A-A3B0-9941-7094-6B4C1CAF1EF4}"/>
              </a:ext>
            </a:extLst>
          </p:cNvPr>
          <p:cNvSpPr txBox="1"/>
          <p:nvPr/>
        </p:nvSpPr>
        <p:spPr>
          <a:xfrm>
            <a:off x="4043703" y="626120"/>
            <a:ext cx="3152744" cy="523220"/>
          </a:xfrm>
          <a:prstGeom prst="rect">
            <a:avLst/>
          </a:prstGeom>
          <a:noFill/>
        </p:spPr>
        <p:txBody>
          <a:bodyPr wrap="square" rtlCol="0">
            <a:spAutoFit/>
          </a:bodyPr>
          <a:lstStyle/>
          <a:p>
            <a:pPr algn="ctr"/>
            <a:r>
              <a:rPr lang="en-GB" sz="1400" b="1" dirty="0"/>
              <a:t>Factors Influencing Health and Wellbeing</a:t>
            </a:r>
            <a:endParaRPr lang="en-US" sz="1400" b="1" dirty="0"/>
          </a:p>
        </p:txBody>
      </p:sp>
      <p:sp>
        <p:nvSpPr>
          <p:cNvPr id="17" name="Rectangle 5">
            <a:extLst>
              <a:ext uri="{FF2B5EF4-FFF2-40B4-BE49-F238E27FC236}">
                <a16:creationId xmlns:a16="http://schemas.microsoft.com/office/drawing/2014/main" id="{D10E4B06-D9F8-0F39-EA71-DF44A1793134}"/>
              </a:ext>
            </a:extLst>
          </p:cNvPr>
          <p:cNvSpPr>
            <a:spLocks noChangeArrowheads="1"/>
          </p:cNvSpPr>
          <p:nvPr/>
        </p:nvSpPr>
        <p:spPr bwMode="auto">
          <a:xfrm rot="10800000" flipV="1">
            <a:off x="3997191" y="1080811"/>
            <a:ext cx="3245768"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rPr>
              <a:t>Zaid, F.A and Liamputtong, P (2025), explains that health and wellbeing are influenced by many different factors that often work together. Biological factors such as age, genetics and existing health conditions can affect a person’s overall health and their risk of developing certain illnesses. Social factors, including relationships with family, friends and the wider community, also play an important role, as strong support networks can improve wellbeing while isolation or poor relationships can have a negative effect. Economic factors such as income, employment and housing can influence access to healthy food, safe living conditions and healthcare. Environmental factors, including air quality, access to green spaces and safe surroundings, can also impact both physical and mental health. In addition, lifestyle factors such as diet, exercise, sleep and habits like smoking or drinking alcohol can directly affect a person’s health and wellbeing. Overall, these factors show that health and wellbeing are shaped by a combination of personal choices and wider life circumstances.</a:t>
            </a:r>
            <a:endParaRPr kumimoji="0" lang="en-US" altLang="en-US" sz="1200" b="0" i="0" u="none" strike="noStrike" cap="none" normalizeH="0" baseline="0" dirty="0">
              <a:ln>
                <a:noFill/>
              </a:ln>
              <a:solidFill>
                <a:schemeClr val="tx1"/>
              </a:solidFill>
              <a:effectLst/>
            </a:endParaRPr>
          </a:p>
        </p:txBody>
      </p:sp>
      <p:sp>
        <p:nvSpPr>
          <p:cNvPr id="18" name="TextBox 17">
            <a:extLst>
              <a:ext uri="{FF2B5EF4-FFF2-40B4-BE49-F238E27FC236}">
                <a16:creationId xmlns:a16="http://schemas.microsoft.com/office/drawing/2014/main" id="{D3962E78-A460-F291-6A41-B73E8116834C}"/>
              </a:ext>
            </a:extLst>
          </p:cNvPr>
          <p:cNvSpPr txBox="1"/>
          <p:nvPr/>
        </p:nvSpPr>
        <p:spPr>
          <a:xfrm>
            <a:off x="7777083" y="1015997"/>
            <a:ext cx="3077308" cy="307777"/>
          </a:xfrm>
          <a:prstGeom prst="rect">
            <a:avLst/>
          </a:prstGeom>
          <a:noFill/>
        </p:spPr>
        <p:txBody>
          <a:bodyPr wrap="square" rtlCol="0">
            <a:spAutoFit/>
          </a:bodyPr>
          <a:lstStyle/>
          <a:p>
            <a:r>
              <a:rPr lang="en-GB" sz="1400" b="1" dirty="0"/>
              <a:t>Legislation and Guidance</a:t>
            </a:r>
            <a:endParaRPr lang="en-US" sz="1400" b="1" dirty="0"/>
          </a:p>
        </p:txBody>
      </p:sp>
      <p:sp>
        <p:nvSpPr>
          <p:cNvPr id="20" name="Rectangle 6">
            <a:extLst>
              <a:ext uri="{FF2B5EF4-FFF2-40B4-BE49-F238E27FC236}">
                <a16:creationId xmlns:a16="http://schemas.microsoft.com/office/drawing/2014/main" id="{0F96A395-F597-31BA-6E89-4184E137ACD6}"/>
              </a:ext>
            </a:extLst>
          </p:cNvPr>
          <p:cNvSpPr>
            <a:spLocks noChangeArrowheads="1"/>
          </p:cNvSpPr>
          <p:nvPr/>
        </p:nvSpPr>
        <p:spPr bwMode="auto">
          <a:xfrm rot="10800000" flipV="1">
            <a:off x="7556170" y="1438454"/>
            <a:ext cx="2550811"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rPr>
              <a:t>There are several laws and policies that help to support and protect health and wellbeing. The Children Act 1989 and 2004 explains that they focus on keeping children safe and making sure their welfare is the most important consideration. GOV.UK, (2013), says that The Equality Act 2010 helps to protect people from discrimination and ensures everyone has equal opportunities, which supports positive wellbeing. The United Nations Convention on the Rights of the Child (UNCRC), (</a:t>
            </a:r>
            <a:r>
              <a:rPr kumimoji="0" lang="en-US" altLang="en-US" sz="1200" b="0" i="0" u="none" strike="noStrike" cap="none" normalizeH="0" baseline="0" dirty="0" err="1">
                <a:ln>
                  <a:noFill/>
                </a:ln>
                <a:solidFill>
                  <a:srgbClr val="000000"/>
                </a:solidFill>
                <a:effectLst/>
              </a:rPr>
              <a:t>n.d</a:t>
            </a:r>
            <a:r>
              <a:rPr kumimoji="0" lang="en-US" altLang="en-US" sz="1200" b="0" i="0" u="none" strike="noStrike" cap="none" normalizeH="0" baseline="0" dirty="0">
                <a:ln>
                  <a:noFill/>
                </a:ln>
                <a:solidFill>
                  <a:srgbClr val="000000"/>
                </a:solidFill>
                <a:effectLst/>
              </a:rPr>
              <a:t>)  sets out children’s rights</a:t>
            </a:r>
            <a:r>
              <a:rPr lang="en-US" altLang="en-US" sz="1200" dirty="0">
                <a:solidFill>
                  <a:srgbClr val="000000"/>
                </a:solidFill>
              </a:rPr>
              <a:t>. I</a:t>
            </a:r>
            <a:r>
              <a:rPr kumimoji="0" lang="en-US" altLang="en-US" sz="1200" b="0" i="0" u="none" strike="noStrike" cap="none" normalizeH="0" baseline="0" dirty="0">
                <a:ln>
                  <a:noFill/>
                </a:ln>
                <a:solidFill>
                  <a:srgbClr val="000000"/>
                </a:solidFill>
                <a:effectLst/>
              </a:rPr>
              <a:t>ncluding the right to health, safety, education and care. The Well-being of Future Generations (Wales) Act 2015 aims to improve the long-term social, economic, environmental and cultural wellbeing of people in Wales. Together, these laws and policies help to promote safety, fairness and positive wellbeing for individuals and communities. ( Welsh Government, (2015). </a:t>
            </a:r>
            <a:endParaRPr kumimoji="0" lang="en-US" altLang="en-US" sz="1200" b="0" i="0" u="none" strike="noStrike" cap="none" normalizeH="0" baseline="0" dirty="0">
              <a:ln>
                <a:noFill/>
              </a:ln>
              <a:solidFill>
                <a:schemeClr val="tx1"/>
              </a:solidFill>
              <a:effectLst/>
            </a:endParaRPr>
          </a:p>
        </p:txBody>
      </p:sp>
      <p:pic>
        <p:nvPicPr>
          <p:cNvPr id="2" name="Picture 2" descr="Cury School - Improving Mental Health and Wellbeing">
            <a:extLst>
              <a:ext uri="{FF2B5EF4-FFF2-40B4-BE49-F238E27FC236}">
                <a16:creationId xmlns:a16="http://schemas.microsoft.com/office/drawing/2014/main" id="{9720889D-52D9-14E4-7E62-0215AAA11D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61602" y="1693105"/>
            <a:ext cx="1613523" cy="38263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6F8327-4E32-9374-F96D-9AEC26002F12}"/>
              </a:ext>
            </a:extLst>
          </p:cNvPr>
          <p:cNvSpPr txBox="1"/>
          <p:nvPr/>
        </p:nvSpPr>
        <p:spPr>
          <a:xfrm>
            <a:off x="10248406" y="1369940"/>
            <a:ext cx="1904009" cy="276999"/>
          </a:xfrm>
          <a:prstGeom prst="rect">
            <a:avLst/>
          </a:prstGeom>
          <a:noFill/>
        </p:spPr>
        <p:txBody>
          <a:bodyPr wrap="square">
            <a:spAutoFit/>
          </a:bodyPr>
          <a:lstStyle/>
          <a:p>
            <a:pPr algn="ctr"/>
            <a:r>
              <a:rPr lang="en-US" sz="1200" b="1" dirty="0"/>
              <a:t>Cury School, (2026).</a:t>
            </a:r>
          </a:p>
        </p:txBody>
      </p:sp>
    </p:spTree>
    <p:extLst>
      <p:ext uri="{BB962C8B-B14F-4D97-AF65-F5344CB8AC3E}">
        <p14:creationId xmlns:p14="http://schemas.microsoft.com/office/powerpoint/2010/main" val="1951864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EF3B21-8567-CF7F-4C08-45B13FC9FD62}"/>
              </a:ext>
            </a:extLst>
          </p:cNvPr>
          <p:cNvSpPr txBox="1"/>
          <p:nvPr/>
        </p:nvSpPr>
        <p:spPr>
          <a:xfrm>
            <a:off x="3493477" y="0"/>
            <a:ext cx="5310554" cy="646331"/>
          </a:xfrm>
          <a:prstGeom prst="rect">
            <a:avLst/>
          </a:prstGeom>
          <a:noFill/>
        </p:spPr>
        <p:txBody>
          <a:bodyPr wrap="square" rtlCol="0">
            <a:spAutoFit/>
          </a:bodyPr>
          <a:lstStyle/>
          <a:p>
            <a:pPr algn="ctr"/>
            <a:r>
              <a:rPr lang="en-US" b="1" dirty="0"/>
              <a:t>Health, Well-being and Lifestyles</a:t>
            </a:r>
          </a:p>
          <a:p>
            <a:endParaRPr lang="en-US" dirty="0"/>
          </a:p>
        </p:txBody>
      </p:sp>
      <p:sp>
        <p:nvSpPr>
          <p:cNvPr id="5" name="Rounded Rectangle 4">
            <a:extLst>
              <a:ext uri="{FF2B5EF4-FFF2-40B4-BE49-F238E27FC236}">
                <a16:creationId xmlns:a16="http://schemas.microsoft.com/office/drawing/2014/main" id="{B9B36875-87F0-43A5-64C7-7253E58BD3A4}"/>
              </a:ext>
            </a:extLst>
          </p:cNvPr>
          <p:cNvSpPr/>
          <p:nvPr/>
        </p:nvSpPr>
        <p:spPr>
          <a:xfrm>
            <a:off x="-43" y="367031"/>
            <a:ext cx="3751383" cy="6350491"/>
          </a:xfrm>
          <a:prstGeom prst="roundRect">
            <a:avLst/>
          </a:prstGeom>
          <a:solidFill>
            <a:schemeClr val="accent5">
              <a:lumMod val="40000"/>
              <a:lumOff val="60000"/>
            </a:schemeClr>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817F40D-FC60-BB51-C0DB-A4782A6EFCC1}"/>
              </a:ext>
            </a:extLst>
          </p:cNvPr>
          <p:cNvSpPr txBox="1"/>
          <p:nvPr/>
        </p:nvSpPr>
        <p:spPr>
          <a:xfrm>
            <a:off x="386817" y="387596"/>
            <a:ext cx="2977662" cy="523220"/>
          </a:xfrm>
          <a:prstGeom prst="rect">
            <a:avLst/>
          </a:prstGeom>
          <a:noFill/>
        </p:spPr>
        <p:txBody>
          <a:bodyPr wrap="square" rtlCol="0">
            <a:spAutoFit/>
          </a:bodyPr>
          <a:lstStyle/>
          <a:p>
            <a:pPr algn="ctr"/>
            <a:r>
              <a:rPr lang="en-US" sz="1400" b="1" dirty="0"/>
              <a:t>Curriculum links</a:t>
            </a:r>
          </a:p>
          <a:p>
            <a:endParaRPr lang="en-US" sz="1400" b="1" dirty="0"/>
          </a:p>
        </p:txBody>
      </p:sp>
      <p:sp>
        <p:nvSpPr>
          <p:cNvPr id="7" name="Rectangle 1">
            <a:extLst>
              <a:ext uri="{FF2B5EF4-FFF2-40B4-BE49-F238E27FC236}">
                <a16:creationId xmlns:a16="http://schemas.microsoft.com/office/drawing/2014/main" id="{B8C56C4F-7D57-C408-AAB6-887DF8C81681}"/>
              </a:ext>
            </a:extLst>
          </p:cNvPr>
          <p:cNvSpPr>
            <a:spLocks noChangeArrowheads="1"/>
          </p:cNvSpPr>
          <p:nvPr/>
        </p:nvSpPr>
        <p:spPr bwMode="auto">
          <a:xfrm rot="10800000" flipV="1">
            <a:off x="109995" y="633787"/>
            <a:ext cx="3590386" cy="58169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200" b="0" i="0" u="none" strike="noStrike" cap="none" normalizeH="0" baseline="0" dirty="0">
                <a:ln>
                  <a:noFill/>
                </a:ln>
                <a:solidFill>
                  <a:srgbClr val="000000"/>
                </a:solidFill>
                <a:effectLst/>
              </a:rPr>
              <a:t>In early years education, the Curriculum for Wales places health and wellbeing at the center of children’s learning and development. </a:t>
            </a:r>
            <a:r>
              <a:rPr lang="en-GB" sz="1200" dirty="0"/>
              <a:t>The Health and Well-being Area of Learning and Experience takes a holistic approach to supporting health and wellbeing. It aims to help learners develop the skills, knowledge and confidence needed to manage the opportunities and challenges they may face throughout life. The area focuses on physical health and development, mental health, and emotional and social wellbeing. It encourages learners to recognise how these different aspects are connected and influence one another. It also highlights the importance of good health and wellbeing in helping individuals engage effectively in learning and achieve their full potential. (HWB, (2019).  </a:t>
            </a:r>
            <a:r>
              <a:rPr kumimoji="0" lang="en-US" altLang="en-US" sz="1200" b="0" i="0" u="none" strike="noStrike" cap="none" normalizeH="0" baseline="0" dirty="0">
                <a:ln>
                  <a:noFill/>
                </a:ln>
                <a:solidFill>
                  <a:srgbClr val="000000"/>
                </a:solidFill>
                <a:effectLst/>
              </a:rPr>
              <a:t>They also help young children begin to understand how to look after their bodies, feelings and relationships in simple, age-appropriate ways. It supports them to develop healthy habits such as being active, eating well, resting and learning how to stay safe. It also encourages emotional development by helping children understand their feelings, build confidence and form positive relationships with others. Early years settings support this by providing safe, caring environments where children can play, explore and learn through everyday routines and activities. Overall, the curriculum helps young children build the foundations for healthy lifestyles and positive wellbeing that can continue as they grow.</a:t>
            </a:r>
            <a:endParaRPr kumimoji="0" lang="en-US" altLang="en-US" sz="1200" b="0" i="0" u="none" strike="noStrike" cap="none" normalizeH="0" baseline="0" dirty="0">
              <a:ln>
                <a:noFill/>
              </a:ln>
              <a:solidFill>
                <a:schemeClr val="tx1"/>
              </a:solidFill>
              <a:effectLst/>
            </a:endParaRPr>
          </a:p>
        </p:txBody>
      </p:sp>
      <p:sp>
        <p:nvSpPr>
          <p:cNvPr id="8" name="Rounded Rectangle 7">
            <a:extLst>
              <a:ext uri="{FF2B5EF4-FFF2-40B4-BE49-F238E27FC236}">
                <a16:creationId xmlns:a16="http://schemas.microsoft.com/office/drawing/2014/main" id="{CC47D51C-F2F6-6559-B1E9-6A4BA43402CE}"/>
              </a:ext>
            </a:extLst>
          </p:cNvPr>
          <p:cNvSpPr/>
          <p:nvPr/>
        </p:nvSpPr>
        <p:spPr>
          <a:xfrm>
            <a:off x="9401762" y="1548460"/>
            <a:ext cx="2769016" cy="5182042"/>
          </a:xfrm>
          <a:prstGeom prst="roundRect">
            <a:avLst/>
          </a:prstGeom>
          <a:solidFill>
            <a:schemeClr val="accent2">
              <a:lumMod val="60000"/>
              <a:lumOff val="4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35335987-B721-349B-FAAD-995C519494FF}"/>
              </a:ext>
            </a:extLst>
          </p:cNvPr>
          <p:cNvSpPr txBox="1"/>
          <p:nvPr/>
        </p:nvSpPr>
        <p:spPr>
          <a:xfrm>
            <a:off x="10020808" y="1623882"/>
            <a:ext cx="1711569" cy="307777"/>
          </a:xfrm>
          <a:prstGeom prst="rect">
            <a:avLst/>
          </a:prstGeom>
          <a:noFill/>
        </p:spPr>
        <p:txBody>
          <a:bodyPr wrap="square" rtlCol="0">
            <a:spAutoFit/>
          </a:bodyPr>
          <a:lstStyle/>
          <a:p>
            <a:pPr algn="ctr"/>
            <a:r>
              <a:rPr lang="en-US" sz="1400" b="1" dirty="0"/>
              <a:t>Conclusion</a:t>
            </a:r>
          </a:p>
        </p:txBody>
      </p:sp>
      <p:sp>
        <p:nvSpPr>
          <p:cNvPr id="11" name="Rectangle 2">
            <a:extLst>
              <a:ext uri="{FF2B5EF4-FFF2-40B4-BE49-F238E27FC236}">
                <a16:creationId xmlns:a16="http://schemas.microsoft.com/office/drawing/2014/main" id="{BD076DA1-E9AA-F613-44CA-E84C44A66CAE}"/>
              </a:ext>
            </a:extLst>
          </p:cNvPr>
          <p:cNvSpPr>
            <a:spLocks noChangeArrowheads="1"/>
          </p:cNvSpPr>
          <p:nvPr/>
        </p:nvSpPr>
        <p:spPr bwMode="auto">
          <a:xfrm rot="10800000" flipV="1">
            <a:off x="9469670" y="1944132"/>
            <a:ext cx="272964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rPr>
              <a:t>Overall, health and wellbeing are wide concepts that include more than just physical health. They cover a person’s mental, emotional and social wellbeing and are affected by many different factors such as family, education, environment, money and lifestyle choices. Theories such as Maslow’s Hierarchy of Needs and Bronfenbrenner’s Ecological Systems Theory help to explain how these  shape a person’s development and wellbeing. Laws, policies and the Curriculum for Wales also support and promote health and wellbeing, especially in early years settings. In practice, this means looking at the whole child and making sure they are supported in safe environments with positive relationships and healthy routines. Understanding health, wellbeing and lifestyles is important for helping children and young people grow, develop and live healthy, balanced lives.</a:t>
            </a:r>
            <a:endParaRPr kumimoji="0" lang="en-US" altLang="en-US" sz="1200" b="0" i="0" u="none" strike="noStrike" cap="none" normalizeH="0" baseline="0" dirty="0">
              <a:ln>
                <a:noFill/>
              </a:ln>
              <a:solidFill>
                <a:schemeClr val="tx1"/>
              </a:solidFill>
              <a:effectLst/>
            </a:endParaRPr>
          </a:p>
        </p:txBody>
      </p:sp>
      <p:sp>
        <p:nvSpPr>
          <p:cNvPr id="2" name="Rounded Rectangle 1">
            <a:extLst>
              <a:ext uri="{FF2B5EF4-FFF2-40B4-BE49-F238E27FC236}">
                <a16:creationId xmlns:a16="http://schemas.microsoft.com/office/drawing/2014/main" id="{9E141F6A-A8B6-A9ED-ACB9-D0AE8FE1603F}"/>
              </a:ext>
            </a:extLst>
          </p:cNvPr>
          <p:cNvSpPr/>
          <p:nvPr/>
        </p:nvSpPr>
        <p:spPr>
          <a:xfrm>
            <a:off x="3810419" y="387596"/>
            <a:ext cx="5532264" cy="6479662"/>
          </a:xfrm>
          <a:prstGeom prst="roundRect">
            <a:avLst/>
          </a:prstGeom>
          <a:solidFill>
            <a:schemeClr val="accent1">
              <a:lumMod val="60000"/>
              <a:lumOff val="4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43A98C3-3BDE-8989-462A-3E3E9388D9AC}"/>
              </a:ext>
            </a:extLst>
          </p:cNvPr>
          <p:cNvSpPr txBox="1"/>
          <p:nvPr/>
        </p:nvSpPr>
        <p:spPr>
          <a:xfrm>
            <a:off x="4866043" y="399195"/>
            <a:ext cx="3159676" cy="307777"/>
          </a:xfrm>
          <a:prstGeom prst="rect">
            <a:avLst/>
          </a:prstGeom>
          <a:noFill/>
        </p:spPr>
        <p:txBody>
          <a:bodyPr wrap="square" rtlCol="0">
            <a:spAutoFit/>
          </a:bodyPr>
          <a:lstStyle/>
          <a:p>
            <a:pPr algn="ctr"/>
            <a:r>
              <a:rPr lang="en-US" sz="1400" b="1" dirty="0"/>
              <a:t>Application to early years practice </a:t>
            </a:r>
          </a:p>
        </p:txBody>
      </p:sp>
      <p:sp>
        <p:nvSpPr>
          <p:cNvPr id="14" name="Rectangle 2">
            <a:extLst>
              <a:ext uri="{FF2B5EF4-FFF2-40B4-BE49-F238E27FC236}">
                <a16:creationId xmlns:a16="http://schemas.microsoft.com/office/drawing/2014/main" id="{F0CC5D07-E11D-B158-CFCC-F2837EEEE5E8}"/>
              </a:ext>
            </a:extLst>
          </p:cNvPr>
          <p:cNvSpPr>
            <a:spLocks noChangeArrowheads="1"/>
          </p:cNvSpPr>
          <p:nvPr/>
        </p:nvSpPr>
        <p:spPr bwMode="auto">
          <a:xfrm>
            <a:off x="3925515" y="608245"/>
            <a:ext cx="5326812"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r>
              <a:rPr kumimoji="0" lang="en-US" altLang="en-US" sz="1200" b="0" i="0" u="none" strike="noStrike" cap="none" normalizeH="0" baseline="0" dirty="0">
                <a:ln>
                  <a:noFill/>
                </a:ln>
                <a:solidFill>
                  <a:srgbClr val="000000"/>
                </a:solidFill>
                <a:effectLst/>
                <a:latin typeface="+mn-lt"/>
              </a:rPr>
              <a:t>In early years practice, health, wellbeing and lifestyles are supported through everyday routines, play-based learning and positive interactions. Practitioners help children develop healthy habits such as eating a balanced diet, following healthy eating guidelines, taking regular physical activity, getting enough rest and maintaining good hygiene. These approaches are informed by national guidance, including NHS healthy eating recommendations. </a:t>
            </a:r>
            <a:r>
              <a:rPr lang="en-GB" sz="1200" dirty="0">
                <a:latin typeface="+mn-lt"/>
              </a:rPr>
              <a:t>The Eatwell Guide divides the foods and drinks we consume into 5 main food groups and practitioners need to ensure all 5 are provided . (NHS, (2022).</a:t>
            </a:r>
            <a:r>
              <a:rPr kumimoji="0" lang="en-US" altLang="en-US" sz="1200" b="0" i="0" u="none" strike="noStrike" cap="none" normalizeH="0" baseline="0" dirty="0">
                <a:ln>
                  <a:noFill/>
                </a:ln>
                <a:solidFill>
                  <a:srgbClr val="000000"/>
                </a:solidFill>
                <a:effectLst/>
                <a:latin typeface="+mn-lt"/>
              </a:rPr>
              <a:t> This ensures children receive appropriate nutrition and develop positive lifestyle choices. </a:t>
            </a:r>
            <a:endParaRPr kumimoji="0" lang="en-US" altLang="en-US" sz="12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mn-lt"/>
              </a:rPr>
              <a:t>Practitioners also work closely in partnership with parents and carers by sharing information about available support and guidance to promote children’s health and wellbeing at home, helping to maintain consistency between home and the early years setting. Children are supported to understand and express their emotions through activities such as storytelling, role play and circle time, which helps to build emotional wellbeing, confidence and self-awareness. Social development is encouraged through sharing, taking turns, communication and forming positive relationships with others.</a:t>
            </a:r>
            <a:endParaRPr kumimoji="0" lang="en-US" altLang="en-US" sz="12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mn-lt"/>
              </a:rPr>
              <a:t>Early years settings provide safe, caring and supportive environments where children feel secure and valued, while practitioners model positive healthy choices and help children learn how to keep themselves safe. Overall, early years practice lays the foundations for lifelong health, wellbeing and positive lifestyle choices. (Welsh Government, (2020). </a:t>
            </a:r>
          </a:p>
          <a:p>
            <a:r>
              <a:rPr lang="en-US" altLang="en-US" sz="1200" dirty="0">
                <a:solidFill>
                  <a:srgbClr val="000000"/>
                </a:solidFill>
                <a:latin typeface="+mn-lt"/>
              </a:rPr>
              <a:t>Overall early years practice are required to follow the governments four purposes. </a:t>
            </a:r>
            <a:r>
              <a:rPr lang="en-GB" sz="1200" dirty="0">
                <a:latin typeface="+mn-lt"/>
              </a:rPr>
              <a:t>The Four Purposes of the Curriculum for Wales describe what schools want all children and young people to become. They aim to help learners become ambitious and capable, so they enjoy learning and try their best. They also support children to become healthy and confident individuals who understand how to look after their physical, emotional and mental wellbeing. The framework encourages learners to be caring and responsible members of society who respect others and understand their role in the community. It also helps them become creative and able individuals who can solve problems and work well with others. (Equal Education Partners,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3180132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AB4D96BD-1284-0356-4001-C7467F864139}"/>
              </a:ext>
            </a:extLst>
          </p:cNvPr>
          <p:cNvSpPr>
            <a:spLocks noChangeArrowheads="1"/>
          </p:cNvSpPr>
          <p:nvPr/>
        </p:nvSpPr>
        <p:spPr bwMode="auto">
          <a:xfrm>
            <a:off x="570015" y="1132391"/>
            <a:ext cx="10030691"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Cambridge Dictionary (2019</a:t>
            </a:r>
            <a:r>
              <a:rPr kumimoji="0" lang="en-US" altLang="en-US" sz="1400" b="0" i="1" u="none" strike="noStrike" cap="none" normalizeH="0" baseline="0" dirty="0">
                <a:ln>
                  <a:noFill/>
                </a:ln>
                <a:solidFill>
                  <a:srgbClr val="000000"/>
                </a:solidFill>
                <a:effectLst/>
                <a:latin typeface="+mn-lt"/>
              </a:rPr>
              <a:t>) Lifestyle. </a:t>
            </a:r>
            <a:r>
              <a:rPr kumimoji="0" lang="en-US" altLang="en-US" sz="1400" b="0" i="0" u="none" strike="noStrike" cap="none" normalizeH="0" baseline="0" dirty="0">
                <a:ln>
                  <a:noFill/>
                </a:ln>
                <a:solidFill>
                  <a:srgbClr val="000000"/>
                </a:solidFill>
                <a:effectLst/>
                <a:latin typeface="+mn-lt"/>
              </a:rPr>
              <a:t>Available at: </a:t>
            </a:r>
            <a:r>
              <a:rPr kumimoji="0" lang="en-US" altLang="en-US" sz="1400" b="0" i="0" u="none" strike="noStrike" cap="none" normalizeH="0" baseline="0" dirty="0">
                <a:ln>
                  <a:noFill/>
                </a:ln>
                <a:solidFill>
                  <a:srgbClr val="000000"/>
                </a:solidFill>
                <a:effectLst/>
                <a:latin typeface="+mn-lt"/>
                <a:hlinkClick r:id="rId2"/>
              </a:rPr>
              <a:t>https://dictionary.cambridge.org/dictionary/english/lifestyle</a:t>
            </a:r>
            <a:r>
              <a:rPr kumimoji="0" lang="en-US" altLang="en-US" sz="1400" b="0" i="0" u="none" strike="noStrike" cap="none" normalizeH="0" baseline="0" dirty="0">
                <a:ln>
                  <a:noFill/>
                </a:ln>
                <a:solidFill>
                  <a:srgbClr val="000000"/>
                </a:solidFill>
                <a:effectLst/>
                <a:latin typeface="+mn-lt"/>
              </a:rPr>
              <a:t>(Accessed: 4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Children Act (1989) </a:t>
            </a:r>
            <a:r>
              <a:rPr kumimoji="0" lang="en-US" altLang="en-US" sz="1400" b="0" i="1" u="none" strike="noStrike" cap="none" normalizeH="0" baseline="0" dirty="0">
                <a:ln>
                  <a:noFill/>
                </a:ln>
                <a:solidFill>
                  <a:srgbClr val="000000"/>
                </a:solidFill>
                <a:effectLst/>
                <a:latin typeface="+mn-lt"/>
              </a:rPr>
              <a:t>Children Act 1989</a:t>
            </a:r>
            <a:r>
              <a:rPr kumimoji="0" lang="en-US" altLang="en-US" sz="1400" b="0" i="0" u="none" strike="noStrike" cap="none" normalizeH="0" baseline="0" dirty="0">
                <a:ln>
                  <a:noFill/>
                </a:ln>
                <a:solidFill>
                  <a:srgbClr val="000000"/>
                </a:solidFill>
                <a:effectLst/>
                <a:latin typeface="+mn-lt"/>
              </a:rPr>
              <a:t>. Available at: </a:t>
            </a:r>
            <a:r>
              <a:rPr kumimoji="0" lang="en-US" altLang="en-US" sz="1400" b="0" i="0" u="none" strike="noStrike" cap="none" normalizeH="0" baseline="0" dirty="0">
                <a:ln>
                  <a:noFill/>
                </a:ln>
                <a:solidFill>
                  <a:srgbClr val="000000"/>
                </a:solidFill>
                <a:effectLst/>
                <a:latin typeface="+mn-lt"/>
                <a:hlinkClick r:id="rId3"/>
              </a:rPr>
              <a:t>https://www.legislation.gov.uk/ukpga/1989/41/contents</a:t>
            </a:r>
            <a:r>
              <a:rPr kumimoji="0" lang="en-US" altLang="en-US" sz="1400" b="0" i="0" u="none" strike="noStrike" cap="none" normalizeH="0" baseline="0" dirty="0">
                <a:ln>
                  <a:noFill/>
                </a:ln>
                <a:solidFill>
                  <a:srgbClr val="000000"/>
                </a:solidFill>
                <a:effectLst/>
                <a:latin typeface="+mn-lt"/>
              </a:rPr>
              <a:t> (Accessed: 11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Children Act (2004) </a:t>
            </a:r>
            <a:r>
              <a:rPr kumimoji="0" lang="en-US" altLang="en-US" sz="1400" b="0" i="1" u="none" strike="noStrike" cap="none" normalizeH="0" baseline="0" dirty="0">
                <a:ln>
                  <a:noFill/>
                </a:ln>
                <a:solidFill>
                  <a:srgbClr val="000000"/>
                </a:solidFill>
                <a:effectLst/>
                <a:latin typeface="+mn-lt"/>
              </a:rPr>
              <a:t>Children Act 2004</a:t>
            </a:r>
            <a:r>
              <a:rPr kumimoji="0" lang="en-US" altLang="en-US" sz="1400" b="0" i="0" u="none" strike="noStrike" cap="none" normalizeH="0" baseline="0" dirty="0">
                <a:ln>
                  <a:noFill/>
                </a:ln>
                <a:solidFill>
                  <a:srgbClr val="000000"/>
                </a:solidFill>
                <a:effectLst/>
                <a:latin typeface="+mn-lt"/>
              </a:rPr>
              <a:t>. Available at: </a:t>
            </a:r>
            <a:r>
              <a:rPr kumimoji="0" lang="en-US" altLang="en-US" sz="1400" b="0" i="0" u="none" strike="noStrike" cap="none" normalizeH="0" baseline="0" dirty="0">
                <a:ln>
                  <a:noFill/>
                </a:ln>
                <a:solidFill>
                  <a:srgbClr val="000000"/>
                </a:solidFill>
                <a:effectLst/>
                <a:latin typeface="+mn-lt"/>
                <a:hlinkClick r:id="rId4"/>
              </a:rPr>
              <a:t>https://www.legislation.gov.uk/ukpga/2004/31/contents</a:t>
            </a:r>
            <a:r>
              <a:rPr kumimoji="0" lang="en-US" altLang="en-US" sz="1400" b="0" i="0" u="none" strike="noStrike" cap="none" normalizeH="0" baseline="0" dirty="0">
                <a:ln>
                  <a:noFill/>
                </a:ln>
                <a:solidFill>
                  <a:srgbClr val="000000"/>
                </a:solidFill>
                <a:effectLst/>
                <a:latin typeface="+mn-lt"/>
              </a:rPr>
              <a:t> (Accessed: 11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Equal Education Partners (2023) </a:t>
            </a:r>
            <a:r>
              <a:rPr kumimoji="0" lang="en-US" altLang="en-US" sz="1400" b="0" i="1" u="none" strike="noStrike" cap="none" normalizeH="0" baseline="0" dirty="0">
                <a:ln>
                  <a:noFill/>
                </a:ln>
                <a:solidFill>
                  <a:srgbClr val="000000"/>
                </a:solidFill>
                <a:effectLst/>
                <a:latin typeface="+mn-lt"/>
              </a:rPr>
              <a:t>Curriculum for Wales: The Four Purposes</a:t>
            </a:r>
            <a:r>
              <a:rPr kumimoji="0" lang="en-US" altLang="en-US" sz="1400" b="0" i="0" u="none" strike="noStrike" cap="none" normalizeH="0" baseline="0" dirty="0">
                <a:ln>
                  <a:noFill/>
                </a:ln>
                <a:solidFill>
                  <a:srgbClr val="000000"/>
                </a:solidFill>
                <a:effectLst/>
                <a:latin typeface="+mn-lt"/>
              </a:rPr>
              <a:t>. Available at: </a:t>
            </a:r>
            <a:r>
              <a:rPr kumimoji="0" lang="en-US" altLang="en-US" sz="1400" b="0" i="0" u="none" strike="noStrike" cap="none" normalizeH="0" baseline="0" dirty="0">
                <a:ln>
                  <a:noFill/>
                </a:ln>
                <a:solidFill>
                  <a:srgbClr val="000000"/>
                </a:solidFill>
                <a:effectLst/>
                <a:latin typeface="+mn-lt"/>
                <a:hlinkClick r:id="rId5"/>
              </a:rPr>
              <a:t>https://equaleducationpartners.com/blog/curriculum-for-wales-the-four-purposes/</a:t>
            </a:r>
            <a:r>
              <a:rPr kumimoji="0" lang="en-US" altLang="en-US" sz="1400" b="0" i="0" u="none" strike="noStrike" cap="none" normalizeH="0" baseline="0" dirty="0">
                <a:ln>
                  <a:noFill/>
                </a:ln>
                <a:solidFill>
                  <a:srgbClr val="000000"/>
                </a:solidFill>
                <a:effectLst/>
                <a:latin typeface="+mn-lt"/>
              </a:rPr>
              <a:t> (Accessed: 11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Mental Health Foundation (2015)</a:t>
            </a:r>
            <a:r>
              <a:rPr kumimoji="0" lang="en-US" altLang="en-US" sz="1400" b="0" i="1" u="none" strike="noStrike" cap="none" normalizeH="0" baseline="0" dirty="0">
                <a:ln>
                  <a:noFill/>
                </a:ln>
                <a:solidFill>
                  <a:srgbClr val="000000"/>
                </a:solidFill>
                <a:effectLst/>
                <a:latin typeface="+mn-lt"/>
              </a:rPr>
              <a:t> What is well-being, how can we measure it and how can we support people to improve it?</a:t>
            </a:r>
            <a:r>
              <a:rPr kumimoji="0" lang="en-US" altLang="en-US" sz="1400" b="0" i="0" u="none" strike="noStrike" cap="none" normalizeH="0" baseline="0" dirty="0">
                <a:ln>
                  <a:noFill/>
                </a:ln>
                <a:solidFill>
                  <a:srgbClr val="000000"/>
                </a:solidFill>
                <a:effectLst/>
                <a:latin typeface="+mn-lt"/>
              </a:rPr>
              <a:t> Available at: </a:t>
            </a:r>
            <a:r>
              <a:rPr kumimoji="0" lang="en-US" altLang="en-US" sz="1400" b="0" i="0" u="none" strike="noStrike" cap="none" normalizeH="0" baseline="0" dirty="0">
                <a:ln>
                  <a:noFill/>
                </a:ln>
                <a:solidFill>
                  <a:srgbClr val="000000"/>
                </a:solidFill>
                <a:effectLst/>
                <a:latin typeface="+mn-lt"/>
                <a:hlinkClick r:id="rId6"/>
              </a:rPr>
              <a:t>https://www.mentalhealth.org.uk/explore-mental-health/blogs/what-well-being-how-can-we-measure-it-and-how-can-we-support-people-improve-it</a:t>
            </a:r>
            <a:r>
              <a:rPr kumimoji="0" lang="en-US" altLang="en-US" sz="1400" b="0" i="0" u="none" strike="noStrike" cap="none" normalizeH="0" baseline="0" dirty="0">
                <a:ln>
                  <a:noFill/>
                </a:ln>
                <a:solidFill>
                  <a:srgbClr val="000000"/>
                </a:solidFill>
                <a:effectLst/>
                <a:latin typeface="+mn-lt"/>
              </a:rPr>
              <a:t> (Accessed: 3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NHS (2022) </a:t>
            </a:r>
            <a:r>
              <a:rPr kumimoji="0" lang="en-US" altLang="en-US" sz="1400" b="0" i="1" u="none" strike="noStrike" cap="none" normalizeH="0" baseline="0" dirty="0">
                <a:ln>
                  <a:noFill/>
                </a:ln>
                <a:solidFill>
                  <a:srgbClr val="000000"/>
                </a:solidFill>
                <a:effectLst/>
                <a:latin typeface="+mn-lt"/>
              </a:rPr>
              <a:t>The Eatwell Guide. </a:t>
            </a:r>
            <a:r>
              <a:rPr kumimoji="0" lang="en-US" altLang="en-US" sz="1400" b="0" i="0" u="none" strike="noStrike" cap="none" normalizeH="0" baseline="0" dirty="0">
                <a:ln>
                  <a:noFill/>
                </a:ln>
                <a:solidFill>
                  <a:srgbClr val="000000"/>
                </a:solidFill>
                <a:effectLst/>
                <a:latin typeface="+mn-lt"/>
              </a:rPr>
              <a:t>Available at: </a:t>
            </a:r>
            <a:r>
              <a:rPr kumimoji="0" lang="en-US" altLang="en-US" sz="1400" b="0" i="0" u="none" strike="noStrike" cap="none" normalizeH="0" baseline="0" dirty="0">
                <a:ln>
                  <a:noFill/>
                </a:ln>
                <a:solidFill>
                  <a:srgbClr val="000000"/>
                </a:solidFill>
                <a:effectLst/>
                <a:latin typeface="+mn-lt"/>
                <a:hlinkClick r:id="rId7"/>
              </a:rPr>
              <a:t>https://www.nhs.uk/live-well/eat-well/food-guidelines-and-food-labels/the-eatwell-guide/</a:t>
            </a:r>
            <a:r>
              <a:rPr kumimoji="0" lang="en-US" altLang="en-US" sz="1400" b="0" i="0" u="none" strike="noStrike" cap="none" normalizeH="0" baseline="0" dirty="0">
                <a:ln>
                  <a:noFill/>
                </a:ln>
                <a:solidFill>
                  <a:srgbClr val="000000"/>
                </a:solidFill>
                <a:effectLst/>
                <a:latin typeface="+mn-lt"/>
              </a:rPr>
              <a:t> (Accessed: 11 June 2026).</a:t>
            </a:r>
            <a:endParaRPr kumimoji="0" lang="en-US" altLang="en-US" sz="14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3101496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6" name="Rectangle 3">
            <a:extLst>
              <a:ext uri="{FF2B5EF4-FFF2-40B4-BE49-F238E27FC236}">
                <a16:creationId xmlns:a16="http://schemas.microsoft.com/office/drawing/2014/main" id="{3C386297-4E21-4666-16DE-7846997BBF96}"/>
              </a:ext>
            </a:extLst>
          </p:cNvPr>
          <p:cNvSpPr>
            <a:spLocks noChangeArrowheads="1"/>
          </p:cNvSpPr>
          <p:nvPr/>
        </p:nvSpPr>
        <p:spPr bwMode="auto">
          <a:xfrm>
            <a:off x="961902" y="746606"/>
            <a:ext cx="9021288"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Public Health England (2019) </a:t>
            </a:r>
            <a:r>
              <a:rPr kumimoji="0" lang="en-US" altLang="en-US" sz="1400" b="0" i="1" u="none" strike="noStrike" cap="none" normalizeH="0" baseline="0" dirty="0">
                <a:ln>
                  <a:noFill/>
                </a:ln>
                <a:solidFill>
                  <a:srgbClr val="000000"/>
                </a:solidFill>
                <a:effectLst/>
                <a:latin typeface="+mn-lt"/>
              </a:rPr>
              <a:t>Wellbeing search resources</a:t>
            </a:r>
            <a:r>
              <a:rPr kumimoji="0" lang="en-US" altLang="en-US" sz="1400" b="0" i="0" u="none" strike="noStrike" cap="none" normalizeH="0" baseline="0" dirty="0">
                <a:ln>
                  <a:noFill/>
                </a:ln>
                <a:solidFill>
                  <a:srgbClr val="000000"/>
                </a:solidFill>
                <a:effectLst/>
                <a:latin typeface="+mn-lt"/>
              </a:rPr>
              <a:t>. Available at: </a:t>
            </a:r>
            <a:r>
              <a:rPr kumimoji="0" lang="en-US" altLang="en-US" sz="1400" b="0" i="0" u="none" strike="noStrike" cap="none" normalizeH="0" baseline="0" dirty="0">
                <a:ln>
                  <a:noFill/>
                </a:ln>
                <a:solidFill>
                  <a:srgbClr val="000000"/>
                </a:solidFill>
                <a:effectLst/>
                <a:latin typeface="+mn-lt"/>
                <a:hlinkClick r:id="rId2"/>
              </a:rPr>
              <a:t>https://www.gov.uk/search/all?keywords=wellbeing+support</a:t>
            </a:r>
            <a:r>
              <a:rPr kumimoji="0" lang="en-US" altLang="en-US" sz="1400" b="0" i="0" u="none" strike="noStrike" cap="none" normalizeH="0" baseline="0" dirty="0">
                <a:ln>
                  <a:noFill/>
                </a:ln>
                <a:solidFill>
                  <a:srgbClr val="000000"/>
                </a:solidFill>
                <a:effectLst/>
                <a:latin typeface="+mn-lt"/>
              </a:rPr>
              <a:t> (Accessed: 13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Public Health Wales (n.d.) </a:t>
            </a:r>
            <a:r>
              <a:rPr kumimoji="0" lang="en-US" altLang="en-US" sz="1400" b="0" i="1" u="none" strike="noStrike" cap="none" normalizeH="0" baseline="0" dirty="0">
                <a:ln>
                  <a:noFill/>
                </a:ln>
                <a:solidFill>
                  <a:srgbClr val="000000"/>
                </a:solidFill>
                <a:effectLst/>
                <a:latin typeface="+mn-lt"/>
              </a:rPr>
              <a:t>Mental health and wellbeing. </a:t>
            </a:r>
            <a:r>
              <a:rPr kumimoji="0" lang="en-US" altLang="en-US" sz="1400" b="0" i="0" u="none" strike="noStrike" cap="none" normalizeH="0" baseline="0" dirty="0">
                <a:ln>
                  <a:noFill/>
                </a:ln>
                <a:solidFill>
                  <a:srgbClr val="000000"/>
                </a:solidFill>
                <a:effectLst/>
                <a:latin typeface="+mn-lt"/>
              </a:rPr>
              <a:t>Available at: </a:t>
            </a:r>
            <a:r>
              <a:rPr kumimoji="0" lang="en-US" altLang="en-US" sz="1400" b="0" i="0" u="none" strike="noStrike" cap="none" normalizeH="0" baseline="0" dirty="0">
                <a:ln>
                  <a:noFill/>
                </a:ln>
                <a:solidFill>
                  <a:srgbClr val="000000"/>
                </a:solidFill>
                <a:effectLst/>
                <a:latin typeface="+mn-lt"/>
                <a:hlinkClick r:id="rId3"/>
              </a:rPr>
              <a:t>https://phw.nhs.wales/topic/mental-health-and-wellbeing/</a:t>
            </a:r>
            <a:r>
              <a:rPr kumimoji="0" lang="en-US" altLang="en-US" sz="1400" b="0" i="0" u="none" strike="noStrike" cap="none" normalizeH="0" baseline="0" dirty="0">
                <a:ln>
                  <a:noFill/>
                </a:ln>
                <a:solidFill>
                  <a:srgbClr val="000000"/>
                </a:solidFill>
                <a:effectLst/>
                <a:latin typeface="+mn-lt"/>
              </a:rPr>
              <a:t> (Accessed: 11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rgbClr val="000000"/>
                </a:solidFill>
                <a:effectLst/>
                <a:latin typeface="+mn-lt"/>
              </a:rPr>
              <a:t>Sadownik</a:t>
            </a:r>
            <a:r>
              <a:rPr kumimoji="0" lang="en-US" altLang="en-US" sz="1400" b="0" i="0" u="none" strike="noStrike" cap="none" normalizeH="0" baseline="0" dirty="0">
                <a:ln>
                  <a:noFill/>
                </a:ln>
                <a:solidFill>
                  <a:srgbClr val="000000"/>
                </a:solidFill>
                <a:effectLst/>
                <a:latin typeface="+mn-lt"/>
              </a:rPr>
              <a:t>, A.R. (2023) </a:t>
            </a:r>
            <a:r>
              <a:rPr kumimoji="0" lang="en-US" altLang="en-US" sz="1400" b="0" i="1" u="none" strike="noStrike" cap="none" normalizeH="0" baseline="0" dirty="0">
                <a:ln>
                  <a:noFill/>
                </a:ln>
                <a:solidFill>
                  <a:srgbClr val="000000"/>
                </a:solidFill>
                <a:effectLst/>
                <a:latin typeface="+mn-lt"/>
              </a:rPr>
              <a:t>‘Bronfenbrenner: Ecology of Human Development in Ecology of Collaboration’, in </a:t>
            </a:r>
            <a:r>
              <a:rPr kumimoji="0" lang="en-US" altLang="en-US" sz="1400" b="0" i="1" u="none" strike="noStrike" cap="none" normalizeH="0" baseline="0" dirty="0" err="1">
                <a:ln>
                  <a:noFill/>
                </a:ln>
                <a:solidFill>
                  <a:srgbClr val="000000"/>
                </a:solidFill>
                <a:effectLst/>
                <a:latin typeface="+mn-lt"/>
              </a:rPr>
              <a:t>Sadownik</a:t>
            </a:r>
            <a:r>
              <a:rPr kumimoji="0" lang="en-US" altLang="en-US" sz="1400" b="0" i="1" u="none" strike="noStrike" cap="none" normalizeH="0" baseline="0" dirty="0">
                <a:ln>
                  <a:noFill/>
                </a:ln>
                <a:solidFill>
                  <a:srgbClr val="000000"/>
                </a:solidFill>
                <a:effectLst/>
                <a:latin typeface="+mn-lt"/>
              </a:rPr>
              <a:t>, A.R. and Višnjić Jevtić, A. (eds.) Re-</a:t>
            </a:r>
            <a:r>
              <a:rPr kumimoji="0" lang="en-US" altLang="en-US" sz="1400" b="0" i="1" u="none" strike="noStrike" cap="none" normalizeH="0" baseline="0" dirty="0" err="1">
                <a:ln>
                  <a:noFill/>
                </a:ln>
                <a:solidFill>
                  <a:srgbClr val="000000"/>
                </a:solidFill>
                <a:effectLst/>
                <a:latin typeface="+mn-lt"/>
              </a:rPr>
              <a:t>theorising</a:t>
            </a:r>
            <a:r>
              <a:rPr kumimoji="0" lang="en-US" altLang="en-US" sz="1400" b="0" i="1" u="none" strike="noStrike" cap="none" normalizeH="0" baseline="0" dirty="0">
                <a:ln>
                  <a:noFill/>
                </a:ln>
                <a:solidFill>
                  <a:srgbClr val="000000"/>
                </a:solidFill>
                <a:effectLst/>
                <a:latin typeface="+mn-lt"/>
              </a:rPr>
              <a:t> More-than-parental Involvement in Early Childhood Education and Care. Cham: Springer.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Available at: </a:t>
            </a:r>
            <a:r>
              <a:rPr kumimoji="0" lang="en-US" altLang="en-US" sz="1400" b="0" i="0" u="none" strike="noStrike" cap="none" normalizeH="0" baseline="0" dirty="0">
                <a:ln>
                  <a:noFill/>
                </a:ln>
                <a:solidFill>
                  <a:srgbClr val="000000"/>
                </a:solidFill>
                <a:effectLst/>
                <a:latin typeface="+mn-lt"/>
                <a:hlinkClick r:id="rId4"/>
              </a:rPr>
              <a:t>https://doi.org/10.1007/978-3-031-38762-3_4</a:t>
            </a:r>
            <a:r>
              <a:rPr kumimoji="0" lang="en-US" altLang="en-US" sz="1400" b="0" i="0" u="none" strike="noStrike" cap="none" normalizeH="0" baseline="0" dirty="0">
                <a:ln>
                  <a:noFill/>
                </a:ln>
                <a:solidFill>
                  <a:srgbClr val="000000"/>
                </a:solidFill>
                <a:effectLst/>
                <a:latin typeface="+mn-lt"/>
              </a:rPr>
              <a:t> (Accessed: 13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rgbClr val="000000"/>
                </a:solidFill>
                <a:effectLst/>
                <a:latin typeface="+mn-lt"/>
              </a:rPr>
              <a:t>Schramme</a:t>
            </a:r>
            <a:r>
              <a:rPr kumimoji="0" lang="en-US" altLang="en-US" sz="1400" b="0" i="0" u="none" strike="noStrike" cap="none" normalizeH="0" baseline="0" dirty="0">
                <a:ln>
                  <a:noFill/>
                </a:ln>
                <a:solidFill>
                  <a:srgbClr val="000000"/>
                </a:solidFill>
                <a:effectLst/>
                <a:latin typeface="+mn-lt"/>
              </a:rPr>
              <a:t>, T. (2023) </a:t>
            </a:r>
            <a:r>
              <a:rPr kumimoji="0" lang="en-US" altLang="en-US" sz="1400" b="0" i="1" u="none" strike="noStrike" cap="none" normalizeH="0" baseline="0" dirty="0">
                <a:ln>
                  <a:noFill/>
                </a:ln>
                <a:solidFill>
                  <a:srgbClr val="000000"/>
                </a:solidFill>
                <a:effectLst/>
                <a:latin typeface="+mn-lt"/>
              </a:rPr>
              <a:t>‘Health as Complete Well-Being: the WHO Definition and beyond’, Public Health Ethics</a:t>
            </a:r>
            <a:r>
              <a:rPr kumimoji="0" lang="en-US" altLang="en-US" sz="1400" b="0" i="0" u="none" strike="noStrike" cap="none" normalizeH="0" baseline="0" dirty="0">
                <a:ln>
                  <a:noFill/>
                </a:ln>
                <a:solidFill>
                  <a:srgbClr val="000000"/>
                </a:solidFill>
                <a:effectLst/>
                <a:latin typeface="+mn-lt"/>
              </a:rPr>
              <a:t>, 16(3), pp.210–218. </a:t>
            </a:r>
            <a:r>
              <a:rPr kumimoji="0" lang="en-US" altLang="en-US" sz="1400" b="0" i="0" u="none" strike="noStrike" cap="none" normalizeH="0" baseline="0" dirty="0" err="1">
                <a:ln>
                  <a:noFill/>
                </a:ln>
                <a:solidFill>
                  <a:srgbClr val="000000"/>
                </a:solidFill>
                <a:effectLst/>
                <a:latin typeface="+mn-lt"/>
              </a:rPr>
              <a:t>doi</a:t>
            </a:r>
            <a:r>
              <a:rPr kumimoji="0" lang="en-US" altLang="en-US" sz="1400" b="0" i="0" u="none" strike="noStrike" cap="none" normalizeH="0" baseline="0" dirty="0">
                <a:ln>
                  <a:noFill/>
                </a:ln>
                <a:solidFill>
                  <a:srgbClr val="000000"/>
                </a:solidFill>
                <a:effectLst/>
                <a:latin typeface="+mn-lt"/>
              </a:rPr>
              <a:t>: </a:t>
            </a:r>
            <a:r>
              <a:rPr kumimoji="0" lang="en-US" altLang="en-US" sz="1400" b="0" i="0" u="none" strike="noStrike" cap="none" normalizeH="0" baseline="0" dirty="0">
                <a:ln>
                  <a:noFill/>
                </a:ln>
                <a:solidFill>
                  <a:srgbClr val="000000"/>
                </a:solidFill>
                <a:effectLst/>
                <a:latin typeface="+mn-lt"/>
                <a:hlinkClick r:id="rId5"/>
              </a:rPr>
              <a:t>https://doi.org/10.1093/phe/phad017</a:t>
            </a:r>
            <a:r>
              <a:rPr kumimoji="0" lang="en-US" altLang="en-US" sz="1400" b="0" i="0" u="none" strike="noStrike" cap="none" normalizeH="0" baseline="0" dirty="0">
                <a:ln>
                  <a:noFill/>
                </a:ln>
                <a:solidFill>
                  <a:srgbClr val="000000"/>
                </a:solidFill>
                <a:effectLst/>
                <a:latin typeface="+mn-lt"/>
              </a:rPr>
              <a:t>.</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Simons, J.A., Irwin, D.B. and </a:t>
            </a:r>
            <a:r>
              <a:rPr kumimoji="0" lang="en-US" altLang="en-US" sz="1400" b="0" i="0" u="none" strike="noStrike" cap="none" normalizeH="0" baseline="0" dirty="0" err="1">
                <a:ln>
                  <a:noFill/>
                </a:ln>
                <a:solidFill>
                  <a:srgbClr val="000000"/>
                </a:solidFill>
                <a:effectLst/>
                <a:latin typeface="+mn-lt"/>
              </a:rPr>
              <a:t>Drinnien</a:t>
            </a:r>
            <a:r>
              <a:rPr kumimoji="0" lang="en-US" altLang="en-US" sz="1400" b="0" i="0" u="none" strike="noStrike" cap="none" normalizeH="0" baseline="0" dirty="0">
                <a:ln>
                  <a:noFill/>
                </a:ln>
                <a:solidFill>
                  <a:srgbClr val="000000"/>
                </a:solidFill>
                <a:effectLst/>
                <a:latin typeface="+mn-lt"/>
              </a:rPr>
              <a:t>, B.A. (1987)</a:t>
            </a:r>
            <a:r>
              <a:rPr kumimoji="0" lang="en-US" altLang="en-US" sz="1400" b="0" i="1" u="none" strike="noStrike" cap="none" normalizeH="0" baseline="0" dirty="0">
                <a:ln>
                  <a:noFill/>
                </a:ln>
                <a:solidFill>
                  <a:srgbClr val="000000"/>
                </a:solidFill>
                <a:effectLst/>
                <a:latin typeface="+mn-lt"/>
              </a:rPr>
              <a:t> Maslow’s Hierarchy of Needs. In: Psychology – The Search for Understanding. New York: West Publishing Company. </a:t>
            </a:r>
            <a:r>
              <a:rPr kumimoji="0" lang="en-US" altLang="en-US" sz="1400" b="0" i="0" u="none" strike="noStrike" cap="none" normalizeH="0" baseline="0" dirty="0">
                <a:ln>
                  <a:noFill/>
                </a:ln>
                <a:solidFill>
                  <a:srgbClr val="000000"/>
                </a:solidFill>
                <a:effectLst/>
                <a:latin typeface="+mn-lt"/>
              </a:rPr>
              <a:t>Available at: </a:t>
            </a:r>
            <a:r>
              <a:rPr kumimoji="0" lang="en-US" altLang="en-US" sz="1400" b="0" i="0" u="none" strike="noStrike" cap="none" normalizeH="0" baseline="0" dirty="0">
                <a:ln>
                  <a:noFill/>
                </a:ln>
                <a:solidFill>
                  <a:srgbClr val="000000"/>
                </a:solidFill>
                <a:effectLst/>
                <a:latin typeface="+mn-lt"/>
                <a:hlinkClick r:id="rId6"/>
              </a:rPr>
              <a:t>http://eznow7jgmenpjz.pic3.eznetonline.com/upload/MASLOW_YQfG.pdf</a:t>
            </a:r>
            <a:r>
              <a:rPr kumimoji="0" lang="en-US" altLang="en-US" sz="1400" b="0" i="0" u="none" strike="noStrike" cap="none" normalizeH="0" baseline="0" dirty="0">
                <a:ln>
                  <a:noFill/>
                </a:ln>
                <a:solidFill>
                  <a:srgbClr val="000000"/>
                </a:solidFill>
                <a:effectLst/>
                <a:latin typeface="+mn-lt"/>
              </a:rPr>
              <a:t> (Accessed: 13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Study of the Mind (2015) ‘</a:t>
            </a:r>
            <a:r>
              <a:rPr kumimoji="0" lang="en-US" altLang="en-US" sz="1400" b="0" i="1" u="none" strike="noStrike" cap="none" normalizeH="0" baseline="0" dirty="0">
                <a:ln>
                  <a:noFill/>
                </a:ln>
                <a:solidFill>
                  <a:srgbClr val="000000"/>
                </a:solidFill>
                <a:effectLst/>
                <a:latin typeface="+mn-lt"/>
              </a:rPr>
              <a:t>Urie Bronfenbrenner’s Ecological Systems Theory’. </a:t>
            </a:r>
            <a:r>
              <a:rPr kumimoji="0" lang="en-US" altLang="en-US" sz="1400" b="0" i="0" u="none" strike="noStrike" cap="none" normalizeH="0" baseline="0" dirty="0">
                <a:ln>
                  <a:noFill/>
                </a:ln>
                <a:solidFill>
                  <a:srgbClr val="000000"/>
                </a:solidFill>
                <a:effectLst/>
                <a:latin typeface="+mn-lt"/>
              </a:rPr>
              <a:t>Available at: </a:t>
            </a:r>
            <a:r>
              <a:rPr kumimoji="0" lang="en-US" altLang="en-US" sz="1400" b="0" i="0" u="none" strike="noStrike" cap="none" normalizeH="0" baseline="0" dirty="0">
                <a:ln>
                  <a:noFill/>
                </a:ln>
                <a:solidFill>
                  <a:srgbClr val="000000"/>
                </a:solidFill>
                <a:effectLst/>
                <a:latin typeface="+mn-lt"/>
                <a:hlinkClick r:id="rId7"/>
              </a:rPr>
              <a:t>https://psychologydos.weebly.com/psych-journal/journal-8-urie-bronfenbrenners-ecological-systems-theory</a:t>
            </a:r>
            <a:r>
              <a:rPr kumimoji="0" lang="en-US" altLang="en-US" sz="1400" b="0" i="0" u="none" strike="noStrike" cap="none" normalizeH="0" baseline="0" dirty="0">
                <a:ln>
                  <a:noFill/>
                </a:ln>
                <a:solidFill>
                  <a:srgbClr val="000000"/>
                </a:solidFill>
                <a:effectLst/>
                <a:latin typeface="+mn-lt"/>
              </a:rPr>
              <a:t> (Accessed: 13 June 2026).</a:t>
            </a:r>
            <a:endParaRPr kumimoji="0" lang="en-US" altLang="en-US" sz="14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3096815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36557472-1AA6-65D4-71F7-097C739ED5BE}"/>
              </a:ext>
            </a:extLst>
          </p:cNvPr>
          <p:cNvSpPr>
            <a:spLocks noChangeArrowheads="1"/>
          </p:cNvSpPr>
          <p:nvPr/>
        </p:nvSpPr>
        <p:spPr bwMode="auto">
          <a:xfrm>
            <a:off x="783770" y="1129147"/>
            <a:ext cx="9915897"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UNICEF (n.d.) </a:t>
            </a:r>
            <a:r>
              <a:rPr kumimoji="0" lang="en-US" altLang="en-US" sz="1400" b="0" i="1" u="none" strike="noStrike" cap="none" normalizeH="0" baseline="0" dirty="0">
                <a:ln>
                  <a:noFill/>
                </a:ln>
                <a:solidFill>
                  <a:srgbClr val="000000"/>
                </a:solidFill>
                <a:effectLst/>
                <a:latin typeface="+mn-lt"/>
              </a:rPr>
              <a:t>UN Convention on the Rights of the Child (UNCRC)</a:t>
            </a:r>
            <a:r>
              <a:rPr kumimoji="0" lang="en-US" altLang="en-US" sz="1400" b="0" i="0" u="none" strike="noStrike" cap="none" normalizeH="0" baseline="0" dirty="0">
                <a:ln>
                  <a:noFill/>
                </a:ln>
                <a:solidFill>
                  <a:srgbClr val="000000"/>
                </a:solidFill>
                <a:effectLst/>
                <a:latin typeface="+mn-lt"/>
              </a:rPr>
              <a:t>. Available at: </a:t>
            </a:r>
            <a:r>
              <a:rPr kumimoji="0" lang="en-US" altLang="en-US" sz="1400" b="0" i="0" u="none" strike="noStrike" cap="none" normalizeH="0" baseline="0" dirty="0">
                <a:ln>
                  <a:noFill/>
                </a:ln>
                <a:solidFill>
                  <a:srgbClr val="000000"/>
                </a:solidFill>
                <a:effectLst/>
                <a:latin typeface="+mn-lt"/>
                <a:hlinkClick r:id="rId2"/>
              </a:rPr>
              <a:t>https://www.unicef.org.uk/what-we-do/un-convention-child-rights/</a:t>
            </a:r>
            <a:r>
              <a:rPr kumimoji="0" lang="en-US" altLang="en-US" sz="1400" b="0" i="0" u="none" strike="noStrike" cap="none" normalizeH="0" baseline="0" dirty="0">
                <a:ln>
                  <a:noFill/>
                </a:ln>
                <a:solidFill>
                  <a:srgbClr val="000000"/>
                </a:solidFill>
                <a:effectLst/>
                <a:latin typeface="+mn-lt"/>
              </a:rPr>
              <a:t> (Accessed: 11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Welsh Government (2015) </a:t>
            </a:r>
            <a:r>
              <a:rPr kumimoji="0" lang="en-US" altLang="en-US" sz="1400" b="0" i="1" u="none" strike="noStrike" cap="none" normalizeH="0" baseline="0" dirty="0">
                <a:ln>
                  <a:noFill/>
                </a:ln>
                <a:solidFill>
                  <a:srgbClr val="000000"/>
                </a:solidFill>
                <a:effectLst/>
                <a:latin typeface="+mn-lt"/>
              </a:rPr>
              <a:t>Well-being of Future Generations (Wales) Act 2015: the essentials</a:t>
            </a:r>
            <a:r>
              <a:rPr kumimoji="0" lang="en-US" altLang="en-US" sz="1400" b="0" i="0" u="none" strike="noStrike" cap="none" normalizeH="0" baseline="0" dirty="0">
                <a:ln>
                  <a:noFill/>
                </a:ln>
                <a:solidFill>
                  <a:srgbClr val="000000"/>
                </a:solidFill>
                <a:effectLst/>
                <a:latin typeface="+mn-lt"/>
              </a:rPr>
              <a:t>. Available at: </a:t>
            </a:r>
            <a:r>
              <a:rPr kumimoji="0" lang="en-US" altLang="en-US" sz="1400" b="0" i="0" u="none" strike="noStrike" cap="none" normalizeH="0" baseline="0" dirty="0">
                <a:ln>
                  <a:noFill/>
                </a:ln>
                <a:solidFill>
                  <a:srgbClr val="000000"/>
                </a:solidFill>
                <a:effectLst/>
                <a:latin typeface="+mn-lt"/>
                <a:hlinkClick r:id="rId3"/>
              </a:rPr>
              <a:t>https://www.gov.wales/well-being-future-generations-act-essentials-html</a:t>
            </a:r>
            <a:r>
              <a:rPr kumimoji="0" lang="en-US" altLang="en-US" sz="1400" b="0" i="0" u="none" strike="noStrike" cap="none" normalizeH="0" baseline="0" dirty="0">
                <a:ln>
                  <a:noFill/>
                </a:ln>
                <a:solidFill>
                  <a:srgbClr val="000000"/>
                </a:solidFill>
                <a:effectLst/>
                <a:latin typeface="+mn-lt"/>
              </a:rPr>
              <a:t> (Accessed: 11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Welsh Government (2020) </a:t>
            </a:r>
            <a:r>
              <a:rPr kumimoji="0" lang="en-US" altLang="en-US" sz="1400" b="0" i="1" u="none" strike="noStrike" cap="none" normalizeH="0" baseline="0" dirty="0">
                <a:ln>
                  <a:noFill/>
                </a:ln>
                <a:solidFill>
                  <a:srgbClr val="000000"/>
                </a:solidFill>
                <a:effectLst/>
                <a:latin typeface="+mn-lt"/>
              </a:rPr>
              <a:t>Curriculum for Wales: Health and Well-being Area of Learning and Experience</a:t>
            </a:r>
            <a:r>
              <a:rPr kumimoji="0" lang="en-US" altLang="en-US" sz="1400" b="0" i="0" u="none" strike="noStrike" cap="none" normalizeH="0" baseline="0" dirty="0">
                <a:ln>
                  <a:noFill/>
                </a:ln>
                <a:solidFill>
                  <a:srgbClr val="000000"/>
                </a:solidFill>
                <a:effectLst/>
                <a:latin typeface="+mn-lt"/>
              </a:rPr>
              <a:t>. Available at: </a:t>
            </a:r>
            <a:r>
              <a:rPr kumimoji="0" lang="en-US" altLang="en-US" sz="1400" b="0" i="0" u="none" strike="noStrike" cap="none" normalizeH="0" baseline="0" dirty="0">
                <a:ln>
                  <a:noFill/>
                </a:ln>
                <a:solidFill>
                  <a:srgbClr val="000000"/>
                </a:solidFill>
                <a:effectLst/>
                <a:latin typeface="+mn-lt"/>
                <a:hlinkClick r:id="rId4"/>
              </a:rPr>
              <a:t>https://hwb.gov.wales/curriculum-for-wales/health-and-well-being/</a:t>
            </a:r>
            <a:r>
              <a:rPr kumimoji="0" lang="en-US" altLang="en-US" sz="1400" b="0" i="0" u="none" strike="noStrike" cap="none" normalizeH="0" baseline="0" dirty="0">
                <a:ln>
                  <a:noFill/>
                </a:ln>
                <a:solidFill>
                  <a:srgbClr val="000000"/>
                </a:solidFill>
                <a:effectLst/>
                <a:latin typeface="+mn-lt"/>
              </a:rPr>
              <a:t> (Accessed: 11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Welsh Government (2022) </a:t>
            </a:r>
            <a:r>
              <a:rPr kumimoji="0" lang="en-US" altLang="en-US" sz="1400" b="0" i="1" u="none" strike="noStrike" cap="none" normalizeH="0" baseline="0" dirty="0">
                <a:ln>
                  <a:noFill/>
                </a:ln>
                <a:solidFill>
                  <a:srgbClr val="000000"/>
                </a:solidFill>
                <a:effectLst/>
                <a:latin typeface="+mn-lt"/>
              </a:rPr>
              <a:t>Curriculum for Wales: Health and Well-being – Statements of What Matters</a:t>
            </a:r>
            <a:r>
              <a:rPr kumimoji="0" lang="en-US" altLang="en-US" sz="1400" b="0" i="0" u="none" strike="noStrike" cap="none" normalizeH="0" baseline="0" dirty="0">
                <a:ln>
                  <a:noFill/>
                </a:ln>
                <a:solidFill>
                  <a:srgbClr val="000000"/>
                </a:solidFill>
                <a:effectLst/>
                <a:latin typeface="+mn-lt"/>
              </a:rPr>
              <a:t>. Available at: </a:t>
            </a:r>
            <a:r>
              <a:rPr kumimoji="0" lang="en-US" altLang="en-US" sz="1400" b="0" i="0" u="none" strike="noStrike" cap="none" normalizeH="0" baseline="0" dirty="0">
                <a:ln>
                  <a:noFill/>
                </a:ln>
                <a:solidFill>
                  <a:srgbClr val="000000"/>
                </a:solidFill>
                <a:effectLst/>
                <a:latin typeface="+mn-lt"/>
                <a:hlinkClick r:id="rId5"/>
              </a:rPr>
              <a:t>https://hwb.gov.wales/curriculum-for-wales/health-and-well-being/statements-of-what-matters/</a:t>
            </a:r>
            <a:r>
              <a:rPr kumimoji="0" lang="en-US" altLang="en-US" sz="1400" b="0" i="0" u="none" strike="noStrike" cap="none" normalizeH="0" baseline="0" dirty="0">
                <a:ln>
                  <a:noFill/>
                </a:ln>
                <a:solidFill>
                  <a:srgbClr val="000000"/>
                </a:solidFill>
                <a:effectLst/>
                <a:latin typeface="+mn-lt"/>
              </a:rPr>
              <a:t> (Accessed: 13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World Health Organization (2025) </a:t>
            </a:r>
            <a:r>
              <a:rPr kumimoji="0" lang="en-US" altLang="en-US" sz="1400" b="0" i="1" u="none" strike="noStrike" cap="none" normalizeH="0" baseline="0" dirty="0">
                <a:ln>
                  <a:noFill/>
                </a:ln>
                <a:solidFill>
                  <a:srgbClr val="000000"/>
                </a:solidFill>
                <a:effectLst/>
                <a:latin typeface="+mn-lt"/>
              </a:rPr>
              <a:t>Health and well-being</a:t>
            </a:r>
            <a:r>
              <a:rPr kumimoji="0" lang="en-US" altLang="en-US" sz="1400" b="0" i="0" u="none" strike="noStrike" cap="none" normalizeH="0" baseline="0" dirty="0">
                <a:ln>
                  <a:noFill/>
                </a:ln>
                <a:solidFill>
                  <a:srgbClr val="000000"/>
                </a:solidFill>
                <a:effectLst/>
                <a:latin typeface="+mn-lt"/>
              </a:rPr>
              <a:t>. Available at: </a:t>
            </a:r>
            <a:r>
              <a:rPr kumimoji="0" lang="en-US" altLang="en-US" sz="1400" b="0" i="0" u="none" strike="noStrike" cap="none" normalizeH="0" baseline="0" dirty="0">
                <a:ln>
                  <a:noFill/>
                </a:ln>
                <a:solidFill>
                  <a:srgbClr val="000000"/>
                </a:solidFill>
                <a:effectLst/>
                <a:latin typeface="+mn-lt"/>
                <a:hlinkClick r:id="rId6"/>
              </a:rPr>
              <a:t>https://www.who.int/data/gho/data/major-themes/health-and-well-being</a:t>
            </a:r>
            <a:r>
              <a:rPr kumimoji="0" lang="en-US" altLang="en-US" sz="1400" b="0" i="0" u="none" strike="noStrike" cap="none" normalizeH="0" baseline="0" dirty="0">
                <a:ln>
                  <a:noFill/>
                </a:ln>
                <a:solidFill>
                  <a:srgbClr val="000000"/>
                </a:solidFill>
                <a:effectLst/>
                <a:latin typeface="+mn-lt"/>
              </a:rPr>
              <a:t> (Accessed: 11 June 2026).</a:t>
            </a:r>
            <a:endParaRPr kumimoji="0" lang="en-US"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mn-lt"/>
              </a:rPr>
              <a:t>Zaid, F.A. and Liamputtong, P. (2025) ‘Determinants of Health, Health Promotion, and Illness Prevention’, in </a:t>
            </a:r>
            <a:r>
              <a:rPr kumimoji="0" lang="en-US" altLang="en-US" sz="1400" b="0" i="1" u="none" strike="noStrike" cap="none" normalizeH="0" baseline="0" dirty="0">
                <a:ln>
                  <a:noFill/>
                </a:ln>
                <a:solidFill>
                  <a:srgbClr val="000000"/>
                </a:solidFill>
                <a:effectLst/>
                <a:latin typeface="+mn-lt"/>
              </a:rPr>
              <a:t>Handbook of Concepts in Health, Health Behavior and Environmental Health</a:t>
            </a:r>
            <a:r>
              <a:rPr kumimoji="0" lang="en-US" altLang="en-US" sz="1400" b="0" i="0" u="none" strike="noStrike" cap="none" normalizeH="0" baseline="0" dirty="0">
                <a:ln>
                  <a:noFill/>
                </a:ln>
                <a:solidFill>
                  <a:srgbClr val="000000"/>
                </a:solidFill>
                <a:effectLst/>
                <a:latin typeface="+mn-lt"/>
              </a:rPr>
              <a:t>, pp.1–19. </a:t>
            </a:r>
            <a:r>
              <a:rPr kumimoji="0" lang="en-US" altLang="en-US" sz="1400" b="0" i="0" u="none" strike="noStrike" cap="none" normalizeH="0" baseline="0" dirty="0" err="1">
                <a:ln>
                  <a:noFill/>
                </a:ln>
                <a:solidFill>
                  <a:srgbClr val="000000"/>
                </a:solidFill>
                <a:effectLst/>
                <a:latin typeface="+mn-lt"/>
              </a:rPr>
              <a:t>doi</a:t>
            </a:r>
            <a:r>
              <a:rPr kumimoji="0" lang="en-US" altLang="en-US" sz="1400" b="0" i="0" u="none" strike="noStrike" cap="none" normalizeH="0" baseline="0" dirty="0">
                <a:ln>
                  <a:noFill/>
                </a:ln>
                <a:solidFill>
                  <a:srgbClr val="000000"/>
                </a:solidFill>
                <a:effectLst/>
                <a:latin typeface="+mn-lt"/>
              </a:rPr>
              <a:t>: </a:t>
            </a:r>
            <a:r>
              <a:rPr kumimoji="0" lang="en-US" altLang="en-US" sz="1400" b="0" i="0" u="none" strike="noStrike" cap="none" normalizeH="0" baseline="0" dirty="0">
                <a:ln>
                  <a:noFill/>
                </a:ln>
                <a:solidFill>
                  <a:srgbClr val="000000"/>
                </a:solidFill>
                <a:effectLst/>
                <a:latin typeface="+mn-lt"/>
                <a:hlinkClick r:id="rId7"/>
              </a:rPr>
              <a:t>https://doi.org/10.1007/978-981-97-0821-5_159-2</a:t>
            </a:r>
            <a:r>
              <a:rPr kumimoji="0" lang="en-US" altLang="en-US" sz="1400" b="0" i="0" u="none" strike="noStrike" cap="none" normalizeH="0" baseline="0" dirty="0">
                <a:ln>
                  <a:noFill/>
                </a:ln>
                <a:solidFill>
                  <a:srgbClr val="000000"/>
                </a:solidFill>
                <a:effectLst/>
                <a:latin typeface="+mn-lt"/>
              </a:rPr>
              <a:t>.</a:t>
            </a:r>
            <a:endParaRPr kumimoji="0" lang="en-US" altLang="en-US" sz="14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21711297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350</TotalTime>
  <Words>2940</Words>
  <Application>Microsoft Macintosh PowerPoint</Application>
  <PresentationFormat>Widescreen</PresentationFormat>
  <Paragraphs>77</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Jennifer Davies (2503246)</dc:creator>
  <cp:lastModifiedBy>Jennifer Davies (2503246)</cp:lastModifiedBy>
  <cp:revision>3</cp:revision>
  <dcterms:created xsi:type="dcterms:W3CDTF">2026-06-03T12:48:00Z</dcterms:created>
  <dcterms:modified xsi:type="dcterms:W3CDTF">2026-06-13T19:43:50Z</dcterms:modified>
</cp:coreProperties>
</file>