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24"/>
  </p:notesMasterIdLst>
  <p:sldIdLst>
    <p:sldId id="256" r:id="rId2"/>
    <p:sldId id="257" r:id="rId3"/>
    <p:sldId id="524" r:id="rId4"/>
    <p:sldId id="525" r:id="rId5"/>
    <p:sldId id="526" r:id="rId6"/>
    <p:sldId id="462" r:id="rId7"/>
    <p:sldId id="463" r:id="rId8"/>
    <p:sldId id="487" r:id="rId9"/>
    <p:sldId id="512" r:id="rId10"/>
    <p:sldId id="514" r:id="rId11"/>
    <p:sldId id="520" r:id="rId12"/>
    <p:sldId id="496" r:id="rId13"/>
    <p:sldId id="498" r:id="rId14"/>
    <p:sldId id="527" r:id="rId15"/>
    <p:sldId id="528" r:id="rId16"/>
    <p:sldId id="529" r:id="rId17"/>
    <p:sldId id="530" r:id="rId18"/>
    <p:sldId id="531" r:id="rId19"/>
    <p:sldId id="532" r:id="rId20"/>
    <p:sldId id="533" r:id="rId21"/>
    <p:sldId id="534" r:id="rId22"/>
    <p:sldId id="53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9200913-2AB0-FB47-A79B-645D9738E64F}">
          <p14:sldIdLst>
            <p14:sldId id="256"/>
            <p14:sldId id="257"/>
            <p14:sldId id="524"/>
            <p14:sldId id="525"/>
            <p14:sldId id="526"/>
            <p14:sldId id="462"/>
            <p14:sldId id="463"/>
            <p14:sldId id="487"/>
            <p14:sldId id="512"/>
            <p14:sldId id="514"/>
            <p14:sldId id="520"/>
            <p14:sldId id="496"/>
            <p14:sldId id="498"/>
            <p14:sldId id="527"/>
            <p14:sldId id="528"/>
            <p14:sldId id="529"/>
            <p14:sldId id="530"/>
            <p14:sldId id="531"/>
            <p14:sldId id="532"/>
            <p14:sldId id="533"/>
            <p14:sldId id="534"/>
            <p14:sldId id="53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25"/>
    <p:restoredTop sz="91493"/>
  </p:normalViewPr>
  <p:slideViewPr>
    <p:cSldViewPr snapToGrid="0" snapToObjects="1">
      <p:cViewPr>
        <p:scale>
          <a:sx n="50" d="100"/>
          <a:sy n="50" d="100"/>
        </p:scale>
        <p:origin x="2752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D02DD0-6706-42F5-874A-A6D72E10F424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C5BA33-B025-49D5-9100-A7EC8FC1DF02}">
      <dgm:prSet/>
      <dgm:spPr/>
      <dgm:t>
        <a:bodyPr/>
        <a:lstStyle/>
        <a:p>
          <a:r>
            <a:rPr lang="en-US"/>
            <a:t>Academic:</a:t>
          </a:r>
        </a:p>
      </dgm:t>
    </dgm:pt>
    <dgm:pt modelId="{A78C9844-5866-4AF1-A4F5-1A6163326F0C}" type="parTrans" cxnId="{01ABA08F-C3D2-49A2-AC81-FA7C5B7FA352}">
      <dgm:prSet/>
      <dgm:spPr/>
      <dgm:t>
        <a:bodyPr/>
        <a:lstStyle/>
        <a:p>
          <a:endParaRPr lang="en-US"/>
        </a:p>
      </dgm:t>
    </dgm:pt>
    <dgm:pt modelId="{888C767B-4E07-4B85-B730-1468E3921D80}" type="sibTrans" cxnId="{01ABA08F-C3D2-49A2-AC81-FA7C5B7FA352}">
      <dgm:prSet/>
      <dgm:spPr/>
      <dgm:t>
        <a:bodyPr/>
        <a:lstStyle/>
        <a:p>
          <a:endParaRPr lang="en-US"/>
        </a:p>
      </dgm:t>
    </dgm:pt>
    <dgm:pt modelId="{35BE5A9F-EF53-4F84-B85B-828502E0F526}">
      <dgm:prSet/>
      <dgm:spPr/>
      <dgm:t>
        <a:bodyPr/>
        <a:lstStyle/>
        <a:p>
          <a:r>
            <a:rPr lang="en-US"/>
            <a:t>Generally considered theoretical</a:t>
          </a:r>
        </a:p>
      </dgm:t>
    </dgm:pt>
    <dgm:pt modelId="{2EB03FF7-2AF0-4423-8C56-74C93566CA43}" type="parTrans" cxnId="{18862CCC-9B8D-4C5B-978D-EB2400E8363B}">
      <dgm:prSet/>
      <dgm:spPr/>
      <dgm:t>
        <a:bodyPr/>
        <a:lstStyle/>
        <a:p>
          <a:endParaRPr lang="en-US"/>
        </a:p>
      </dgm:t>
    </dgm:pt>
    <dgm:pt modelId="{4BBBF7A4-8A67-43A3-989B-41694E27834F}" type="sibTrans" cxnId="{18862CCC-9B8D-4C5B-978D-EB2400E8363B}">
      <dgm:prSet/>
      <dgm:spPr/>
      <dgm:t>
        <a:bodyPr/>
        <a:lstStyle/>
        <a:p>
          <a:endParaRPr lang="en-US"/>
        </a:p>
      </dgm:t>
    </dgm:pt>
    <dgm:pt modelId="{9A1D81D1-A204-4407-8B58-33A995F373FC}">
      <dgm:prSet/>
      <dgm:spPr/>
      <dgm:t>
        <a:bodyPr/>
        <a:lstStyle/>
        <a:p>
          <a:r>
            <a:rPr lang="en-US"/>
            <a:t>Tends to be assessed mostly through examination</a:t>
          </a:r>
        </a:p>
      </dgm:t>
    </dgm:pt>
    <dgm:pt modelId="{93E3B324-6725-4238-BA0D-9CB1BC8D5DC5}" type="parTrans" cxnId="{637033D8-FCDE-4933-A0D5-EE19ABE012C7}">
      <dgm:prSet/>
      <dgm:spPr/>
      <dgm:t>
        <a:bodyPr/>
        <a:lstStyle/>
        <a:p>
          <a:endParaRPr lang="en-US"/>
        </a:p>
      </dgm:t>
    </dgm:pt>
    <dgm:pt modelId="{ED1E1F2F-071C-4E66-8D68-7D8178ECD7D0}" type="sibTrans" cxnId="{637033D8-FCDE-4933-A0D5-EE19ABE012C7}">
      <dgm:prSet/>
      <dgm:spPr/>
      <dgm:t>
        <a:bodyPr/>
        <a:lstStyle/>
        <a:p>
          <a:endParaRPr lang="en-US"/>
        </a:p>
      </dgm:t>
    </dgm:pt>
    <dgm:pt modelId="{AC0E0EE6-718A-40BB-A83B-351A84A7EFD6}">
      <dgm:prSet/>
      <dgm:spPr/>
      <dgm:t>
        <a:bodyPr/>
        <a:lstStyle/>
        <a:p>
          <a:r>
            <a:rPr lang="en-US"/>
            <a:t>Vocational</a:t>
          </a:r>
        </a:p>
      </dgm:t>
    </dgm:pt>
    <dgm:pt modelId="{ABD11077-6849-47CA-B31C-6C670D10D9BC}" type="parTrans" cxnId="{9C401061-1488-4EE5-AFA2-7EA45B7603CF}">
      <dgm:prSet/>
      <dgm:spPr/>
      <dgm:t>
        <a:bodyPr/>
        <a:lstStyle/>
        <a:p>
          <a:endParaRPr lang="en-US"/>
        </a:p>
      </dgm:t>
    </dgm:pt>
    <dgm:pt modelId="{328CB43D-C30E-45C8-B73C-92A7DA18BF9E}" type="sibTrans" cxnId="{9C401061-1488-4EE5-AFA2-7EA45B7603CF}">
      <dgm:prSet/>
      <dgm:spPr/>
      <dgm:t>
        <a:bodyPr/>
        <a:lstStyle/>
        <a:p>
          <a:endParaRPr lang="en-US"/>
        </a:p>
      </dgm:t>
    </dgm:pt>
    <dgm:pt modelId="{7AEA9B24-23E0-4B46-AF73-289D10C005AF}">
      <dgm:prSet/>
      <dgm:spPr/>
      <dgm:t>
        <a:bodyPr/>
        <a:lstStyle/>
        <a:p>
          <a:r>
            <a:rPr lang="en-US"/>
            <a:t>Hands on learning</a:t>
          </a:r>
        </a:p>
      </dgm:t>
    </dgm:pt>
    <dgm:pt modelId="{81AB7046-0DD2-4AFC-A4E2-7B4468DE86EF}" type="parTrans" cxnId="{6BB8C56D-51BF-4535-AB7D-ED81DF0FADEA}">
      <dgm:prSet/>
      <dgm:spPr/>
      <dgm:t>
        <a:bodyPr/>
        <a:lstStyle/>
        <a:p>
          <a:endParaRPr lang="en-US"/>
        </a:p>
      </dgm:t>
    </dgm:pt>
    <dgm:pt modelId="{CCF46B1D-C468-4CD8-BB1F-443B9E03737A}" type="sibTrans" cxnId="{6BB8C56D-51BF-4535-AB7D-ED81DF0FADEA}">
      <dgm:prSet/>
      <dgm:spPr/>
      <dgm:t>
        <a:bodyPr/>
        <a:lstStyle/>
        <a:p>
          <a:endParaRPr lang="en-US"/>
        </a:p>
      </dgm:t>
    </dgm:pt>
    <dgm:pt modelId="{7B4336DE-C217-42A0-A9CF-D3FBFC1FFBDC}">
      <dgm:prSet/>
      <dgm:spPr/>
      <dgm:t>
        <a:bodyPr/>
        <a:lstStyle/>
        <a:p>
          <a:r>
            <a:rPr lang="en-US"/>
            <a:t>Job/career focused</a:t>
          </a:r>
        </a:p>
      </dgm:t>
    </dgm:pt>
    <dgm:pt modelId="{F133F866-F553-4F38-B1B7-EAC7EBA0D922}" type="parTrans" cxnId="{F53EB2D2-879C-4DB9-A8AC-0433B0B9CD5B}">
      <dgm:prSet/>
      <dgm:spPr/>
      <dgm:t>
        <a:bodyPr/>
        <a:lstStyle/>
        <a:p>
          <a:endParaRPr lang="en-US"/>
        </a:p>
      </dgm:t>
    </dgm:pt>
    <dgm:pt modelId="{E91E12FD-6894-4D22-962C-17C4A2C037DC}" type="sibTrans" cxnId="{F53EB2D2-879C-4DB9-A8AC-0433B0B9CD5B}">
      <dgm:prSet/>
      <dgm:spPr/>
      <dgm:t>
        <a:bodyPr/>
        <a:lstStyle/>
        <a:p>
          <a:endParaRPr lang="en-US"/>
        </a:p>
      </dgm:t>
    </dgm:pt>
    <dgm:pt modelId="{1C435A69-F538-47BF-8BBD-15CFCB989D69}">
      <dgm:prSet/>
      <dgm:spPr/>
      <dgm:t>
        <a:bodyPr/>
        <a:lstStyle/>
        <a:p>
          <a:r>
            <a:rPr lang="en-US"/>
            <a:t>Often more portfolio/assignment based</a:t>
          </a:r>
        </a:p>
      </dgm:t>
    </dgm:pt>
    <dgm:pt modelId="{CC7DD0BC-93BB-44D8-8B6A-6A60993E9320}" type="parTrans" cxnId="{F3476731-0A20-437E-A6C2-2D6E131D459D}">
      <dgm:prSet/>
      <dgm:spPr/>
      <dgm:t>
        <a:bodyPr/>
        <a:lstStyle/>
        <a:p>
          <a:endParaRPr lang="en-US"/>
        </a:p>
      </dgm:t>
    </dgm:pt>
    <dgm:pt modelId="{E5BDF785-6569-4898-9672-55C1DC806A18}" type="sibTrans" cxnId="{F3476731-0A20-437E-A6C2-2D6E131D459D}">
      <dgm:prSet/>
      <dgm:spPr/>
      <dgm:t>
        <a:bodyPr/>
        <a:lstStyle/>
        <a:p>
          <a:endParaRPr lang="en-US"/>
        </a:p>
      </dgm:t>
    </dgm:pt>
    <dgm:pt modelId="{9A47F439-E366-6449-9181-467A3C810BEF}" type="pres">
      <dgm:prSet presAssocID="{44D02DD0-6706-42F5-874A-A6D72E10F424}" presName="linear" presStyleCnt="0">
        <dgm:presLayoutVars>
          <dgm:dir/>
          <dgm:animLvl val="lvl"/>
          <dgm:resizeHandles val="exact"/>
        </dgm:presLayoutVars>
      </dgm:prSet>
      <dgm:spPr/>
    </dgm:pt>
    <dgm:pt modelId="{2C81BC6D-C8BB-2E42-9FD7-6EA4AA3793A6}" type="pres">
      <dgm:prSet presAssocID="{9AC5BA33-B025-49D5-9100-A7EC8FC1DF02}" presName="parentLin" presStyleCnt="0"/>
      <dgm:spPr/>
    </dgm:pt>
    <dgm:pt modelId="{6EEB1ACE-ECD4-F44F-924D-C89632B7EF7A}" type="pres">
      <dgm:prSet presAssocID="{9AC5BA33-B025-49D5-9100-A7EC8FC1DF02}" presName="parentLeftMargin" presStyleLbl="node1" presStyleIdx="0" presStyleCnt="2"/>
      <dgm:spPr/>
    </dgm:pt>
    <dgm:pt modelId="{557B88A9-CE16-A340-83C3-D46F0491B20A}" type="pres">
      <dgm:prSet presAssocID="{9AC5BA33-B025-49D5-9100-A7EC8FC1DF0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24D517B-0712-6C40-9E80-7061C9A9A3B3}" type="pres">
      <dgm:prSet presAssocID="{9AC5BA33-B025-49D5-9100-A7EC8FC1DF02}" presName="negativeSpace" presStyleCnt="0"/>
      <dgm:spPr/>
    </dgm:pt>
    <dgm:pt modelId="{22ADE487-50D0-4948-A65C-3F10DD05BC7D}" type="pres">
      <dgm:prSet presAssocID="{9AC5BA33-B025-49D5-9100-A7EC8FC1DF02}" presName="childText" presStyleLbl="conFgAcc1" presStyleIdx="0" presStyleCnt="2">
        <dgm:presLayoutVars>
          <dgm:bulletEnabled val="1"/>
        </dgm:presLayoutVars>
      </dgm:prSet>
      <dgm:spPr/>
    </dgm:pt>
    <dgm:pt modelId="{7304175C-1FE9-8C44-995C-1D9F9EDDD887}" type="pres">
      <dgm:prSet presAssocID="{888C767B-4E07-4B85-B730-1468E3921D80}" presName="spaceBetweenRectangles" presStyleCnt="0"/>
      <dgm:spPr/>
    </dgm:pt>
    <dgm:pt modelId="{2252F8B3-BC45-4B47-9CED-0ACBD561695F}" type="pres">
      <dgm:prSet presAssocID="{AC0E0EE6-718A-40BB-A83B-351A84A7EFD6}" presName="parentLin" presStyleCnt="0"/>
      <dgm:spPr/>
    </dgm:pt>
    <dgm:pt modelId="{5DEE16D6-DD35-E94B-AAC1-5A5A48A3B9CA}" type="pres">
      <dgm:prSet presAssocID="{AC0E0EE6-718A-40BB-A83B-351A84A7EFD6}" presName="parentLeftMargin" presStyleLbl="node1" presStyleIdx="0" presStyleCnt="2"/>
      <dgm:spPr/>
    </dgm:pt>
    <dgm:pt modelId="{D880D38B-5627-8B4A-95FA-7200D3705E3E}" type="pres">
      <dgm:prSet presAssocID="{AC0E0EE6-718A-40BB-A83B-351A84A7EFD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4F91CCE-4A12-184D-B18A-09412587B184}" type="pres">
      <dgm:prSet presAssocID="{AC0E0EE6-718A-40BB-A83B-351A84A7EFD6}" presName="negativeSpace" presStyleCnt="0"/>
      <dgm:spPr/>
    </dgm:pt>
    <dgm:pt modelId="{E77543C6-13AB-A847-BCA6-A475D6753B1A}" type="pres">
      <dgm:prSet presAssocID="{AC0E0EE6-718A-40BB-A83B-351A84A7EFD6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E7CC303-1287-484C-82F4-DB771FB0A119}" type="presOf" srcId="{35BE5A9F-EF53-4F84-B85B-828502E0F526}" destId="{22ADE487-50D0-4948-A65C-3F10DD05BC7D}" srcOrd="0" destOrd="0" presId="urn:microsoft.com/office/officeart/2005/8/layout/list1"/>
    <dgm:cxn modelId="{F9A32114-0A15-684D-822B-5594ABB71033}" type="presOf" srcId="{44D02DD0-6706-42F5-874A-A6D72E10F424}" destId="{9A47F439-E366-6449-9181-467A3C810BEF}" srcOrd="0" destOrd="0" presId="urn:microsoft.com/office/officeart/2005/8/layout/list1"/>
    <dgm:cxn modelId="{ECF44A14-9990-1A42-82C1-FC02B8A76219}" type="presOf" srcId="{9A1D81D1-A204-4407-8B58-33A995F373FC}" destId="{22ADE487-50D0-4948-A65C-3F10DD05BC7D}" srcOrd="0" destOrd="1" presId="urn:microsoft.com/office/officeart/2005/8/layout/list1"/>
    <dgm:cxn modelId="{F3476731-0A20-437E-A6C2-2D6E131D459D}" srcId="{AC0E0EE6-718A-40BB-A83B-351A84A7EFD6}" destId="{1C435A69-F538-47BF-8BBD-15CFCB989D69}" srcOrd="2" destOrd="0" parTransId="{CC7DD0BC-93BB-44D8-8B6A-6A60993E9320}" sibTransId="{E5BDF785-6569-4898-9672-55C1DC806A18}"/>
    <dgm:cxn modelId="{F97A753D-A83C-4643-9048-6E301F01440D}" type="presOf" srcId="{AC0E0EE6-718A-40BB-A83B-351A84A7EFD6}" destId="{D880D38B-5627-8B4A-95FA-7200D3705E3E}" srcOrd="1" destOrd="0" presId="urn:microsoft.com/office/officeart/2005/8/layout/list1"/>
    <dgm:cxn modelId="{BFE7B94C-5C00-2146-8E3F-679C2603AD25}" type="presOf" srcId="{7AEA9B24-23E0-4B46-AF73-289D10C005AF}" destId="{E77543C6-13AB-A847-BCA6-A475D6753B1A}" srcOrd="0" destOrd="0" presId="urn:microsoft.com/office/officeart/2005/8/layout/list1"/>
    <dgm:cxn modelId="{9C401061-1488-4EE5-AFA2-7EA45B7603CF}" srcId="{44D02DD0-6706-42F5-874A-A6D72E10F424}" destId="{AC0E0EE6-718A-40BB-A83B-351A84A7EFD6}" srcOrd="1" destOrd="0" parTransId="{ABD11077-6849-47CA-B31C-6C670D10D9BC}" sibTransId="{328CB43D-C30E-45C8-B73C-92A7DA18BF9E}"/>
    <dgm:cxn modelId="{6BB8C56D-51BF-4535-AB7D-ED81DF0FADEA}" srcId="{AC0E0EE6-718A-40BB-A83B-351A84A7EFD6}" destId="{7AEA9B24-23E0-4B46-AF73-289D10C005AF}" srcOrd="0" destOrd="0" parTransId="{81AB7046-0DD2-4AFC-A4E2-7B4468DE86EF}" sibTransId="{CCF46B1D-C468-4CD8-BB1F-443B9E03737A}"/>
    <dgm:cxn modelId="{01ABA08F-C3D2-49A2-AC81-FA7C5B7FA352}" srcId="{44D02DD0-6706-42F5-874A-A6D72E10F424}" destId="{9AC5BA33-B025-49D5-9100-A7EC8FC1DF02}" srcOrd="0" destOrd="0" parTransId="{A78C9844-5866-4AF1-A4F5-1A6163326F0C}" sibTransId="{888C767B-4E07-4B85-B730-1468E3921D80}"/>
    <dgm:cxn modelId="{FF80EBA2-518D-F14B-8896-374239DF69CA}" type="presOf" srcId="{1C435A69-F538-47BF-8BBD-15CFCB989D69}" destId="{E77543C6-13AB-A847-BCA6-A475D6753B1A}" srcOrd="0" destOrd="2" presId="urn:microsoft.com/office/officeart/2005/8/layout/list1"/>
    <dgm:cxn modelId="{2B05CBCB-EB26-AC40-BAE9-462A87CF8ABF}" type="presOf" srcId="{9AC5BA33-B025-49D5-9100-A7EC8FC1DF02}" destId="{557B88A9-CE16-A340-83C3-D46F0491B20A}" srcOrd="1" destOrd="0" presId="urn:microsoft.com/office/officeart/2005/8/layout/list1"/>
    <dgm:cxn modelId="{18862CCC-9B8D-4C5B-978D-EB2400E8363B}" srcId="{9AC5BA33-B025-49D5-9100-A7EC8FC1DF02}" destId="{35BE5A9F-EF53-4F84-B85B-828502E0F526}" srcOrd="0" destOrd="0" parTransId="{2EB03FF7-2AF0-4423-8C56-74C93566CA43}" sibTransId="{4BBBF7A4-8A67-43A3-989B-41694E27834F}"/>
    <dgm:cxn modelId="{C1EB5DD0-9E92-3E4D-ACD1-DEE260BCBDD8}" type="presOf" srcId="{9AC5BA33-B025-49D5-9100-A7EC8FC1DF02}" destId="{6EEB1ACE-ECD4-F44F-924D-C89632B7EF7A}" srcOrd="0" destOrd="0" presId="urn:microsoft.com/office/officeart/2005/8/layout/list1"/>
    <dgm:cxn modelId="{F53EB2D2-879C-4DB9-A8AC-0433B0B9CD5B}" srcId="{AC0E0EE6-718A-40BB-A83B-351A84A7EFD6}" destId="{7B4336DE-C217-42A0-A9CF-D3FBFC1FFBDC}" srcOrd="1" destOrd="0" parTransId="{F133F866-F553-4F38-B1B7-EAC7EBA0D922}" sibTransId="{E91E12FD-6894-4D22-962C-17C4A2C037DC}"/>
    <dgm:cxn modelId="{637033D8-FCDE-4933-A0D5-EE19ABE012C7}" srcId="{9AC5BA33-B025-49D5-9100-A7EC8FC1DF02}" destId="{9A1D81D1-A204-4407-8B58-33A995F373FC}" srcOrd="1" destOrd="0" parTransId="{93E3B324-6725-4238-BA0D-9CB1BC8D5DC5}" sibTransId="{ED1E1F2F-071C-4E66-8D68-7D8178ECD7D0}"/>
    <dgm:cxn modelId="{024D89E6-6071-A848-8C4E-36D0F939F52F}" type="presOf" srcId="{7B4336DE-C217-42A0-A9CF-D3FBFC1FFBDC}" destId="{E77543C6-13AB-A847-BCA6-A475D6753B1A}" srcOrd="0" destOrd="1" presId="urn:microsoft.com/office/officeart/2005/8/layout/list1"/>
    <dgm:cxn modelId="{A2EEE4E9-59B2-BA43-9C54-2069CBF9963B}" type="presOf" srcId="{AC0E0EE6-718A-40BB-A83B-351A84A7EFD6}" destId="{5DEE16D6-DD35-E94B-AAC1-5A5A48A3B9CA}" srcOrd="0" destOrd="0" presId="urn:microsoft.com/office/officeart/2005/8/layout/list1"/>
    <dgm:cxn modelId="{BE74075C-63A6-FD4A-971A-374F5D004C45}" type="presParOf" srcId="{9A47F439-E366-6449-9181-467A3C810BEF}" destId="{2C81BC6D-C8BB-2E42-9FD7-6EA4AA3793A6}" srcOrd="0" destOrd="0" presId="urn:microsoft.com/office/officeart/2005/8/layout/list1"/>
    <dgm:cxn modelId="{E450EE5E-FBB2-F041-9E96-84906A958AD2}" type="presParOf" srcId="{2C81BC6D-C8BB-2E42-9FD7-6EA4AA3793A6}" destId="{6EEB1ACE-ECD4-F44F-924D-C89632B7EF7A}" srcOrd="0" destOrd="0" presId="urn:microsoft.com/office/officeart/2005/8/layout/list1"/>
    <dgm:cxn modelId="{817E5520-77E2-9A45-AA63-192AFDD8C26D}" type="presParOf" srcId="{2C81BC6D-C8BB-2E42-9FD7-6EA4AA3793A6}" destId="{557B88A9-CE16-A340-83C3-D46F0491B20A}" srcOrd="1" destOrd="0" presId="urn:microsoft.com/office/officeart/2005/8/layout/list1"/>
    <dgm:cxn modelId="{D501CFEC-B575-E64F-B5E9-2A86F4EB6EEF}" type="presParOf" srcId="{9A47F439-E366-6449-9181-467A3C810BEF}" destId="{C24D517B-0712-6C40-9E80-7061C9A9A3B3}" srcOrd="1" destOrd="0" presId="urn:microsoft.com/office/officeart/2005/8/layout/list1"/>
    <dgm:cxn modelId="{95C70D71-051B-2A46-8EA0-57CABFE04485}" type="presParOf" srcId="{9A47F439-E366-6449-9181-467A3C810BEF}" destId="{22ADE487-50D0-4948-A65C-3F10DD05BC7D}" srcOrd="2" destOrd="0" presId="urn:microsoft.com/office/officeart/2005/8/layout/list1"/>
    <dgm:cxn modelId="{DFC10075-A3DC-7642-847C-152AEF48DCEE}" type="presParOf" srcId="{9A47F439-E366-6449-9181-467A3C810BEF}" destId="{7304175C-1FE9-8C44-995C-1D9F9EDDD887}" srcOrd="3" destOrd="0" presId="urn:microsoft.com/office/officeart/2005/8/layout/list1"/>
    <dgm:cxn modelId="{B37DBB3C-E3A0-094B-A239-8F46041E6F78}" type="presParOf" srcId="{9A47F439-E366-6449-9181-467A3C810BEF}" destId="{2252F8B3-BC45-4B47-9CED-0ACBD561695F}" srcOrd="4" destOrd="0" presId="urn:microsoft.com/office/officeart/2005/8/layout/list1"/>
    <dgm:cxn modelId="{C912D6D5-8609-E049-BB51-A224760286F7}" type="presParOf" srcId="{2252F8B3-BC45-4B47-9CED-0ACBD561695F}" destId="{5DEE16D6-DD35-E94B-AAC1-5A5A48A3B9CA}" srcOrd="0" destOrd="0" presId="urn:microsoft.com/office/officeart/2005/8/layout/list1"/>
    <dgm:cxn modelId="{3445207D-3526-A846-AF98-EB14524A75DA}" type="presParOf" srcId="{2252F8B3-BC45-4B47-9CED-0ACBD561695F}" destId="{D880D38B-5627-8B4A-95FA-7200D3705E3E}" srcOrd="1" destOrd="0" presId="urn:microsoft.com/office/officeart/2005/8/layout/list1"/>
    <dgm:cxn modelId="{05229DDE-535A-F443-A4CF-ED7B5AD4E919}" type="presParOf" srcId="{9A47F439-E366-6449-9181-467A3C810BEF}" destId="{34F91CCE-4A12-184D-B18A-09412587B184}" srcOrd="5" destOrd="0" presId="urn:microsoft.com/office/officeart/2005/8/layout/list1"/>
    <dgm:cxn modelId="{99C28F69-7B69-4444-97EF-B91E616C87FF}" type="presParOf" srcId="{9A47F439-E366-6449-9181-467A3C810BEF}" destId="{E77543C6-13AB-A847-BCA6-A475D6753B1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AA4435-6969-4C9F-87AA-858F7302881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F154B64A-D26A-499B-9DC4-D147462E3480}">
      <dgm:prSet/>
      <dgm:spPr/>
      <dgm:t>
        <a:bodyPr/>
        <a:lstStyle/>
        <a:p>
          <a:pPr>
            <a:defRPr cap="all"/>
          </a:pPr>
          <a:r>
            <a:rPr lang="en-US"/>
            <a:t>Either/or?</a:t>
          </a:r>
        </a:p>
      </dgm:t>
    </dgm:pt>
    <dgm:pt modelId="{DEBBD983-BD33-44BC-8E33-28A75371E6F9}" type="parTrans" cxnId="{C0F4EE9B-5A6E-435B-B8D1-A51C91AE93F6}">
      <dgm:prSet/>
      <dgm:spPr/>
      <dgm:t>
        <a:bodyPr/>
        <a:lstStyle/>
        <a:p>
          <a:endParaRPr lang="en-US"/>
        </a:p>
      </dgm:t>
    </dgm:pt>
    <dgm:pt modelId="{D6B9FCB2-591A-4692-82F9-15553EAF0200}" type="sibTrans" cxnId="{C0F4EE9B-5A6E-435B-B8D1-A51C91AE93F6}">
      <dgm:prSet/>
      <dgm:spPr/>
      <dgm:t>
        <a:bodyPr/>
        <a:lstStyle/>
        <a:p>
          <a:endParaRPr lang="en-US"/>
        </a:p>
      </dgm:t>
    </dgm:pt>
    <dgm:pt modelId="{E2D97ED7-E162-4A5A-B475-3C2682A542EF}">
      <dgm:prSet/>
      <dgm:spPr/>
      <dgm:t>
        <a:bodyPr/>
        <a:lstStyle/>
        <a:p>
          <a:pPr>
            <a:defRPr cap="all"/>
          </a:pPr>
          <a:r>
            <a:rPr lang="en-US"/>
            <a:t>Assignment Vs Exam</a:t>
          </a:r>
        </a:p>
      </dgm:t>
    </dgm:pt>
    <dgm:pt modelId="{4C2B648D-A7D2-4F24-A82B-4C9CFF4A0CF6}" type="parTrans" cxnId="{224F95CC-E9BC-469D-A6C4-1AF24C7F6539}">
      <dgm:prSet/>
      <dgm:spPr/>
      <dgm:t>
        <a:bodyPr/>
        <a:lstStyle/>
        <a:p>
          <a:endParaRPr lang="en-US"/>
        </a:p>
      </dgm:t>
    </dgm:pt>
    <dgm:pt modelId="{9438E28E-1AFB-4C2C-9308-5D92D3DC0C72}" type="sibTrans" cxnId="{224F95CC-E9BC-469D-A6C4-1AF24C7F6539}">
      <dgm:prSet/>
      <dgm:spPr/>
      <dgm:t>
        <a:bodyPr/>
        <a:lstStyle/>
        <a:p>
          <a:endParaRPr lang="en-US"/>
        </a:p>
      </dgm:t>
    </dgm:pt>
    <dgm:pt modelId="{48427E87-121C-4414-ACEA-33DFCF82AD9E}">
      <dgm:prSet/>
      <dgm:spPr/>
      <dgm:t>
        <a:bodyPr/>
        <a:lstStyle/>
        <a:p>
          <a:pPr>
            <a:defRPr cap="all"/>
          </a:pPr>
          <a:r>
            <a:rPr lang="en-US"/>
            <a:t>Technical vs non-technical</a:t>
          </a:r>
        </a:p>
      </dgm:t>
    </dgm:pt>
    <dgm:pt modelId="{2A31315E-430D-48F1-8E0C-4F8D4F6968A1}" type="parTrans" cxnId="{803DC7A4-5D20-4047-825C-801F2F08434E}">
      <dgm:prSet/>
      <dgm:spPr/>
      <dgm:t>
        <a:bodyPr/>
        <a:lstStyle/>
        <a:p>
          <a:endParaRPr lang="en-US"/>
        </a:p>
      </dgm:t>
    </dgm:pt>
    <dgm:pt modelId="{4596625F-0FC0-4E76-AA43-5684EF0F0D5D}" type="sibTrans" cxnId="{803DC7A4-5D20-4047-825C-801F2F08434E}">
      <dgm:prSet/>
      <dgm:spPr/>
      <dgm:t>
        <a:bodyPr/>
        <a:lstStyle/>
        <a:p>
          <a:endParaRPr lang="en-US"/>
        </a:p>
      </dgm:t>
    </dgm:pt>
    <dgm:pt modelId="{4D2E9309-8877-4523-94A6-A87FA15A849A}" type="pres">
      <dgm:prSet presAssocID="{C7AA4435-6969-4C9F-87AA-858F7302881F}" presName="root" presStyleCnt="0">
        <dgm:presLayoutVars>
          <dgm:dir/>
          <dgm:resizeHandles val="exact"/>
        </dgm:presLayoutVars>
      </dgm:prSet>
      <dgm:spPr/>
    </dgm:pt>
    <dgm:pt modelId="{76291FDF-C127-47E8-BB56-06AC71C090B0}" type="pres">
      <dgm:prSet presAssocID="{F154B64A-D26A-499B-9DC4-D147462E3480}" presName="compNode" presStyleCnt="0"/>
      <dgm:spPr/>
    </dgm:pt>
    <dgm:pt modelId="{65982AA8-73D4-4C57-92D3-0DD5257CA502}" type="pres">
      <dgm:prSet presAssocID="{F154B64A-D26A-499B-9DC4-D147462E348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1969D52-F893-4B66-9584-B2C59186F68B}" type="pres">
      <dgm:prSet presAssocID="{F154B64A-D26A-499B-9DC4-D147462E34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A1FA98D0-A0F1-488E-9F11-2EFCDBF1EE32}" type="pres">
      <dgm:prSet presAssocID="{F154B64A-D26A-499B-9DC4-D147462E3480}" presName="spaceRect" presStyleCnt="0"/>
      <dgm:spPr/>
    </dgm:pt>
    <dgm:pt modelId="{DAB08717-5805-4CBA-9F04-5321D50E7792}" type="pres">
      <dgm:prSet presAssocID="{F154B64A-D26A-499B-9DC4-D147462E3480}" presName="textRect" presStyleLbl="revTx" presStyleIdx="0" presStyleCnt="3">
        <dgm:presLayoutVars>
          <dgm:chMax val="1"/>
          <dgm:chPref val="1"/>
        </dgm:presLayoutVars>
      </dgm:prSet>
      <dgm:spPr/>
    </dgm:pt>
    <dgm:pt modelId="{716DE8AB-0BAC-4B90-9CE3-1CA366A9B262}" type="pres">
      <dgm:prSet presAssocID="{D6B9FCB2-591A-4692-82F9-15553EAF0200}" presName="sibTrans" presStyleCnt="0"/>
      <dgm:spPr/>
    </dgm:pt>
    <dgm:pt modelId="{B2C25CC5-BF90-441A-8822-7768EA2BCEC1}" type="pres">
      <dgm:prSet presAssocID="{E2D97ED7-E162-4A5A-B475-3C2682A542EF}" presName="compNode" presStyleCnt="0"/>
      <dgm:spPr/>
    </dgm:pt>
    <dgm:pt modelId="{FABF41B3-4D13-480D-ABB0-3ABA4388262A}" type="pres">
      <dgm:prSet presAssocID="{E2D97ED7-E162-4A5A-B475-3C2682A542EF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7139661-417D-4EF0-A1AC-51B186AB3EC0}" type="pres">
      <dgm:prSet presAssocID="{E2D97ED7-E162-4A5A-B475-3C2682A542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45D2B96-25AB-4173-BAC2-A7606A08E10D}" type="pres">
      <dgm:prSet presAssocID="{E2D97ED7-E162-4A5A-B475-3C2682A542EF}" presName="spaceRect" presStyleCnt="0"/>
      <dgm:spPr/>
    </dgm:pt>
    <dgm:pt modelId="{1F7AF211-D2DD-4C94-841B-D12D4477B1B8}" type="pres">
      <dgm:prSet presAssocID="{E2D97ED7-E162-4A5A-B475-3C2682A542EF}" presName="textRect" presStyleLbl="revTx" presStyleIdx="1" presStyleCnt="3">
        <dgm:presLayoutVars>
          <dgm:chMax val="1"/>
          <dgm:chPref val="1"/>
        </dgm:presLayoutVars>
      </dgm:prSet>
      <dgm:spPr/>
    </dgm:pt>
    <dgm:pt modelId="{3AC40C64-1B9C-4787-B731-E5E29497F0CE}" type="pres">
      <dgm:prSet presAssocID="{9438E28E-1AFB-4C2C-9308-5D92D3DC0C72}" presName="sibTrans" presStyleCnt="0"/>
      <dgm:spPr/>
    </dgm:pt>
    <dgm:pt modelId="{4BB8E925-8AB5-43A9-9B29-D0F1479A779D}" type="pres">
      <dgm:prSet presAssocID="{48427E87-121C-4414-ACEA-33DFCF82AD9E}" presName="compNode" presStyleCnt="0"/>
      <dgm:spPr/>
    </dgm:pt>
    <dgm:pt modelId="{02830063-5E48-4509-B882-A536AEBDC471}" type="pres">
      <dgm:prSet presAssocID="{48427E87-121C-4414-ACEA-33DFCF82AD9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DFD9F32-3FA1-4369-88F5-86B75A5044FA}" type="pres">
      <dgm:prSet presAssocID="{48427E87-121C-4414-ACEA-33DFCF82AD9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810A50C7-B8F0-4115-B9B1-D070E6B2801F}" type="pres">
      <dgm:prSet presAssocID="{48427E87-121C-4414-ACEA-33DFCF82AD9E}" presName="spaceRect" presStyleCnt="0"/>
      <dgm:spPr/>
    </dgm:pt>
    <dgm:pt modelId="{584258E4-E938-49DA-9542-2362968FFB92}" type="pres">
      <dgm:prSet presAssocID="{48427E87-121C-4414-ACEA-33DFCF82AD9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0041A29-7D35-46F3-A2E6-74F2A7E15561}" type="presOf" srcId="{E2D97ED7-E162-4A5A-B475-3C2682A542EF}" destId="{1F7AF211-D2DD-4C94-841B-D12D4477B1B8}" srcOrd="0" destOrd="0" presId="urn:microsoft.com/office/officeart/2018/5/layout/IconLeafLabelList"/>
    <dgm:cxn modelId="{F3796E3F-416A-4A5E-B16D-62C23EA2534F}" type="presOf" srcId="{C7AA4435-6969-4C9F-87AA-858F7302881F}" destId="{4D2E9309-8877-4523-94A6-A87FA15A849A}" srcOrd="0" destOrd="0" presId="urn:microsoft.com/office/officeart/2018/5/layout/IconLeafLabelList"/>
    <dgm:cxn modelId="{C0F4EE9B-5A6E-435B-B8D1-A51C91AE93F6}" srcId="{C7AA4435-6969-4C9F-87AA-858F7302881F}" destId="{F154B64A-D26A-499B-9DC4-D147462E3480}" srcOrd="0" destOrd="0" parTransId="{DEBBD983-BD33-44BC-8E33-28A75371E6F9}" sibTransId="{D6B9FCB2-591A-4692-82F9-15553EAF0200}"/>
    <dgm:cxn modelId="{803DC7A4-5D20-4047-825C-801F2F08434E}" srcId="{C7AA4435-6969-4C9F-87AA-858F7302881F}" destId="{48427E87-121C-4414-ACEA-33DFCF82AD9E}" srcOrd="2" destOrd="0" parTransId="{2A31315E-430D-48F1-8E0C-4F8D4F6968A1}" sibTransId="{4596625F-0FC0-4E76-AA43-5684EF0F0D5D}"/>
    <dgm:cxn modelId="{224F95CC-E9BC-469D-A6C4-1AF24C7F6539}" srcId="{C7AA4435-6969-4C9F-87AA-858F7302881F}" destId="{E2D97ED7-E162-4A5A-B475-3C2682A542EF}" srcOrd="1" destOrd="0" parTransId="{4C2B648D-A7D2-4F24-A82B-4C9CFF4A0CF6}" sibTransId="{9438E28E-1AFB-4C2C-9308-5D92D3DC0C72}"/>
    <dgm:cxn modelId="{7C9B63D0-E1D4-452B-BE19-CEBC789649D6}" type="presOf" srcId="{48427E87-121C-4414-ACEA-33DFCF82AD9E}" destId="{584258E4-E938-49DA-9542-2362968FFB92}" srcOrd="0" destOrd="0" presId="urn:microsoft.com/office/officeart/2018/5/layout/IconLeafLabelList"/>
    <dgm:cxn modelId="{4EDAA1D0-6161-4BA2-BD19-1D10AC5CF5F9}" type="presOf" srcId="{F154B64A-D26A-499B-9DC4-D147462E3480}" destId="{DAB08717-5805-4CBA-9F04-5321D50E7792}" srcOrd="0" destOrd="0" presId="urn:microsoft.com/office/officeart/2018/5/layout/IconLeafLabelList"/>
    <dgm:cxn modelId="{AE221535-71BE-44A8-B875-2B65816938F7}" type="presParOf" srcId="{4D2E9309-8877-4523-94A6-A87FA15A849A}" destId="{76291FDF-C127-47E8-BB56-06AC71C090B0}" srcOrd="0" destOrd="0" presId="urn:microsoft.com/office/officeart/2018/5/layout/IconLeafLabelList"/>
    <dgm:cxn modelId="{6280A9C2-3058-44A7-9A7F-F048768F4AA5}" type="presParOf" srcId="{76291FDF-C127-47E8-BB56-06AC71C090B0}" destId="{65982AA8-73D4-4C57-92D3-0DD5257CA502}" srcOrd="0" destOrd="0" presId="urn:microsoft.com/office/officeart/2018/5/layout/IconLeafLabelList"/>
    <dgm:cxn modelId="{2362E7D8-E2DB-4C9B-B5FE-F16AAC24C405}" type="presParOf" srcId="{76291FDF-C127-47E8-BB56-06AC71C090B0}" destId="{E1969D52-F893-4B66-9584-B2C59186F68B}" srcOrd="1" destOrd="0" presId="urn:microsoft.com/office/officeart/2018/5/layout/IconLeafLabelList"/>
    <dgm:cxn modelId="{73B9675E-A831-49E0-9561-03088C38701C}" type="presParOf" srcId="{76291FDF-C127-47E8-BB56-06AC71C090B0}" destId="{A1FA98D0-A0F1-488E-9F11-2EFCDBF1EE32}" srcOrd="2" destOrd="0" presId="urn:microsoft.com/office/officeart/2018/5/layout/IconLeafLabelList"/>
    <dgm:cxn modelId="{6F47ADAC-9CF6-44DC-8C1E-0905A45FE6A8}" type="presParOf" srcId="{76291FDF-C127-47E8-BB56-06AC71C090B0}" destId="{DAB08717-5805-4CBA-9F04-5321D50E7792}" srcOrd="3" destOrd="0" presId="urn:microsoft.com/office/officeart/2018/5/layout/IconLeafLabelList"/>
    <dgm:cxn modelId="{5D20606D-EFD3-4A84-83A6-3238352CCEC3}" type="presParOf" srcId="{4D2E9309-8877-4523-94A6-A87FA15A849A}" destId="{716DE8AB-0BAC-4B90-9CE3-1CA366A9B262}" srcOrd="1" destOrd="0" presId="urn:microsoft.com/office/officeart/2018/5/layout/IconLeafLabelList"/>
    <dgm:cxn modelId="{47EE180B-53F6-4580-9643-252324C6D42C}" type="presParOf" srcId="{4D2E9309-8877-4523-94A6-A87FA15A849A}" destId="{B2C25CC5-BF90-441A-8822-7768EA2BCEC1}" srcOrd="2" destOrd="0" presId="urn:microsoft.com/office/officeart/2018/5/layout/IconLeafLabelList"/>
    <dgm:cxn modelId="{CD7FF7FB-E9A8-4586-993D-B50AD13215E8}" type="presParOf" srcId="{B2C25CC5-BF90-441A-8822-7768EA2BCEC1}" destId="{FABF41B3-4D13-480D-ABB0-3ABA4388262A}" srcOrd="0" destOrd="0" presId="urn:microsoft.com/office/officeart/2018/5/layout/IconLeafLabelList"/>
    <dgm:cxn modelId="{269238A0-B644-463C-89E7-447CF9853B25}" type="presParOf" srcId="{B2C25CC5-BF90-441A-8822-7768EA2BCEC1}" destId="{27139661-417D-4EF0-A1AC-51B186AB3EC0}" srcOrd="1" destOrd="0" presId="urn:microsoft.com/office/officeart/2018/5/layout/IconLeafLabelList"/>
    <dgm:cxn modelId="{3A87E2C7-CA8F-4D27-BE30-FDBABE29EDFD}" type="presParOf" srcId="{B2C25CC5-BF90-441A-8822-7768EA2BCEC1}" destId="{245D2B96-25AB-4173-BAC2-A7606A08E10D}" srcOrd="2" destOrd="0" presId="urn:microsoft.com/office/officeart/2018/5/layout/IconLeafLabelList"/>
    <dgm:cxn modelId="{21564E1A-0E75-487E-A343-FF6AFEA17357}" type="presParOf" srcId="{B2C25CC5-BF90-441A-8822-7768EA2BCEC1}" destId="{1F7AF211-D2DD-4C94-841B-D12D4477B1B8}" srcOrd="3" destOrd="0" presId="urn:microsoft.com/office/officeart/2018/5/layout/IconLeafLabelList"/>
    <dgm:cxn modelId="{D810EC36-B93C-41E0-9786-508A251262A0}" type="presParOf" srcId="{4D2E9309-8877-4523-94A6-A87FA15A849A}" destId="{3AC40C64-1B9C-4787-B731-E5E29497F0CE}" srcOrd="3" destOrd="0" presId="urn:microsoft.com/office/officeart/2018/5/layout/IconLeafLabelList"/>
    <dgm:cxn modelId="{9434C70F-AF78-4010-BF85-CCFF6C71AE7D}" type="presParOf" srcId="{4D2E9309-8877-4523-94A6-A87FA15A849A}" destId="{4BB8E925-8AB5-43A9-9B29-D0F1479A779D}" srcOrd="4" destOrd="0" presId="urn:microsoft.com/office/officeart/2018/5/layout/IconLeafLabelList"/>
    <dgm:cxn modelId="{3A97E49D-BF92-4529-B7B0-04D31590F247}" type="presParOf" srcId="{4BB8E925-8AB5-43A9-9B29-D0F1479A779D}" destId="{02830063-5E48-4509-B882-A536AEBDC471}" srcOrd="0" destOrd="0" presId="urn:microsoft.com/office/officeart/2018/5/layout/IconLeafLabelList"/>
    <dgm:cxn modelId="{03860F3B-4A7B-4BB5-87FA-643566358B00}" type="presParOf" srcId="{4BB8E925-8AB5-43A9-9B29-D0F1479A779D}" destId="{4DFD9F32-3FA1-4369-88F5-86B75A5044FA}" srcOrd="1" destOrd="0" presId="urn:microsoft.com/office/officeart/2018/5/layout/IconLeafLabelList"/>
    <dgm:cxn modelId="{89506ACB-1C2C-461B-8BC8-9790F6981F12}" type="presParOf" srcId="{4BB8E925-8AB5-43A9-9B29-D0F1479A779D}" destId="{810A50C7-B8F0-4115-B9B1-D070E6B2801F}" srcOrd="2" destOrd="0" presId="urn:microsoft.com/office/officeart/2018/5/layout/IconLeafLabelList"/>
    <dgm:cxn modelId="{1E81D239-555C-4497-9A46-964F6506E009}" type="presParOf" srcId="{4BB8E925-8AB5-43A9-9B29-D0F1479A779D}" destId="{584258E4-E938-49DA-9542-2362968FFB9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ADE487-50D0-4948-A65C-3F10DD05BC7D}">
      <dsp:nvSpPr>
        <dsp:cNvPr id="0" name=""/>
        <dsp:cNvSpPr/>
      </dsp:nvSpPr>
      <dsp:spPr>
        <a:xfrm>
          <a:off x="0" y="517808"/>
          <a:ext cx="7240043" cy="21010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1908" tIns="604012" rIns="561908" bIns="206248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Generally considered theoretical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Tends to be assessed mostly through examination</a:t>
          </a:r>
        </a:p>
      </dsp:txBody>
      <dsp:txXfrm>
        <a:off x="0" y="517808"/>
        <a:ext cx="7240043" cy="2101050"/>
      </dsp:txXfrm>
    </dsp:sp>
    <dsp:sp modelId="{557B88A9-CE16-A340-83C3-D46F0491B20A}">
      <dsp:nvSpPr>
        <dsp:cNvPr id="0" name=""/>
        <dsp:cNvSpPr/>
      </dsp:nvSpPr>
      <dsp:spPr>
        <a:xfrm>
          <a:off x="362002" y="89768"/>
          <a:ext cx="5068030" cy="856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59" tIns="0" rIns="191559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Academic:</a:t>
          </a:r>
        </a:p>
      </dsp:txBody>
      <dsp:txXfrm>
        <a:off x="403792" y="131558"/>
        <a:ext cx="4984450" cy="772500"/>
      </dsp:txXfrm>
    </dsp:sp>
    <dsp:sp modelId="{E77543C6-13AB-A847-BCA6-A475D6753B1A}">
      <dsp:nvSpPr>
        <dsp:cNvPr id="0" name=""/>
        <dsp:cNvSpPr/>
      </dsp:nvSpPr>
      <dsp:spPr>
        <a:xfrm>
          <a:off x="0" y="3203498"/>
          <a:ext cx="7240043" cy="260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1908" tIns="604012" rIns="561908" bIns="206248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Hands on learning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Job/career focused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Often more portfolio/assignment based</a:t>
          </a:r>
        </a:p>
      </dsp:txBody>
      <dsp:txXfrm>
        <a:off x="0" y="3203498"/>
        <a:ext cx="7240043" cy="2603475"/>
      </dsp:txXfrm>
    </dsp:sp>
    <dsp:sp modelId="{D880D38B-5627-8B4A-95FA-7200D3705E3E}">
      <dsp:nvSpPr>
        <dsp:cNvPr id="0" name=""/>
        <dsp:cNvSpPr/>
      </dsp:nvSpPr>
      <dsp:spPr>
        <a:xfrm>
          <a:off x="362002" y="2775458"/>
          <a:ext cx="5068030" cy="8560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59" tIns="0" rIns="191559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Vocational</a:t>
          </a:r>
        </a:p>
      </dsp:txBody>
      <dsp:txXfrm>
        <a:off x="403792" y="2817248"/>
        <a:ext cx="4984450" cy="77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982AA8-73D4-4C57-92D3-0DD5257CA502}">
      <dsp:nvSpPr>
        <dsp:cNvPr id="0" name=""/>
        <dsp:cNvSpPr/>
      </dsp:nvSpPr>
      <dsp:spPr>
        <a:xfrm>
          <a:off x="679050" y="58126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69D52-F893-4B66-9584-B2C59186F68B}">
      <dsp:nvSpPr>
        <dsp:cNvPr id="0" name=""/>
        <dsp:cNvSpPr/>
      </dsp:nvSpPr>
      <dsp:spPr>
        <a:xfrm>
          <a:off x="1081237" y="98344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08717-5805-4CBA-9F04-5321D50E7792}">
      <dsp:nvSpPr>
        <dsp:cNvPr id="0" name=""/>
        <dsp:cNvSpPr/>
      </dsp:nvSpPr>
      <dsp:spPr>
        <a:xfrm>
          <a:off x="75768" y="3056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Either/or?</a:t>
          </a:r>
        </a:p>
      </dsp:txBody>
      <dsp:txXfrm>
        <a:off x="75768" y="3056262"/>
        <a:ext cx="3093750" cy="720000"/>
      </dsp:txXfrm>
    </dsp:sp>
    <dsp:sp modelId="{FABF41B3-4D13-480D-ABB0-3ABA4388262A}">
      <dsp:nvSpPr>
        <dsp:cNvPr id="0" name=""/>
        <dsp:cNvSpPr/>
      </dsp:nvSpPr>
      <dsp:spPr>
        <a:xfrm>
          <a:off x="4314206" y="58126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139661-417D-4EF0-A1AC-51B186AB3EC0}">
      <dsp:nvSpPr>
        <dsp:cNvPr id="0" name=""/>
        <dsp:cNvSpPr/>
      </dsp:nvSpPr>
      <dsp:spPr>
        <a:xfrm>
          <a:off x="4716393" y="98344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AF211-D2DD-4C94-841B-D12D4477B1B8}">
      <dsp:nvSpPr>
        <dsp:cNvPr id="0" name=""/>
        <dsp:cNvSpPr/>
      </dsp:nvSpPr>
      <dsp:spPr>
        <a:xfrm>
          <a:off x="3710925" y="3056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Assignment Vs Exam</a:t>
          </a:r>
        </a:p>
      </dsp:txBody>
      <dsp:txXfrm>
        <a:off x="3710925" y="3056262"/>
        <a:ext cx="3093750" cy="720000"/>
      </dsp:txXfrm>
    </dsp:sp>
    <dsp:sp modelId="{02830063-5E48-4509-B882-A536AEBDC471}">
      <dsp:nvSpPr>
        <dsp:cNvPr id="0" name=""/>
        <dsp:cNvSpPr/>
      </dsp:nvSpPr>
      <dsp:spPr>
        <a:xfrm>
          <a:off x="7949362" y="58126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D9F32-3FA1-4369-88F5-86B75A5044FA}">
      <dsp:nvSpPr>
        <dsp:cNvPr id="0" name=""/>
        <dsp:cNvSpPr/>
      </dsp:nvSpPr>
      <dsp:spPr>
        <a:xfrm>
          <a:off x="8351550" y="98344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258E4-E938-49DA-9542-2362968FFB92}">
      <dsp:nvSpPr>
        <dsp:cNvPr id="0" name=""/>
        <dsp:cNvSpPr/>
      </dsp:nvSpPr>
      <dsp:spPr>
        <a:xfrm>
          <a:off x="7346081" y="3056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Technical vs non-technical</a:t>
          </a:r>
        </a:p>
      </dsp:txBody>
      <dsp:txXfrm>
        <a:off x="7346081" y="3056262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EEFC2-ADC0-9149-8139-D3832BB03AE9}" type="datetimeFigureOut">
              <a:rPr lang="en-US" smtClean="0"/>
              <a:t>9/16/20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8017F-0FCA-3D48-9ADF-5841CEA94D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542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1691D0"/>
                </a:solidFill>
              </a:rPr>
              <a:t>Bjork (1992)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8017F-0FCA-3D48-9ADF-5841CEA94D2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52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46275" y="514350"/>
            <a:ext cx="5283200" cy="2973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53B523-08EE-724B-9F77-B8B28604AED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1177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946275" y="514350"/>
            <a:ext cx="5283200" cy="29733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53B523-08EE-724B-9F77-B8B28604AED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6680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667000" y="400050"/>
            <a:ext cx="3810000" cy="2143125"/>
          </a:xfrm>
          <a:solidFill>
            <a:srgbClr val="FFFFFF"/>
          </a:solidFill>
          <a:ln/>
        </p:spPr>
      </p:sp>
      <p:sp>
        <p:nvSpPr>
          <p:cNvPr id="911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2686050"/>
            <a:ext cx="7823200" cy="417195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endParaRPr lang="en-GB" dirty="0">
              <a:latin typeface="Times New Roman" charset="0"/>
              <a:ea typeface="ＭＳ Ｐゴシック" charset="0"/>
              <a:cs typeface="ＭＳ Ｐゴシック" charset="0"/>
            </a:endParaRPr>
          </a:p>
          <a:p>
            <a:endParaRPr lang="en-GB" dirty="0">
              <a:latin typeface="Times New Roman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146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6AE36E-D2DB-BC41-9EC0-63DF6BAF358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955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Rectangle 2"/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2667000" y="400050"/>
            <a:ext cx="3810000" cy="2143125"/>
          </a:xfrm>
          <a:solidFill>
            <a:srgbClr val="FFFFFF"/>
          </a:solidFill>
          <a:ln/>
        </p:spPr>
      </p:sp>
      <p:sp>
        <p:nvSpPr>
          <p:cNvPr id="1095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2686050"/>
            <a:ext cx="7721600" cy="3657600"/>
          </a:xfrm>
          <a:solidFill>
            <a:srgbClr val="FFFFFF"/>
          </a:solidFill>
          <a:ln>
            <a:solidFill>
              <a:srgbClr val="000000"/>
            </a:solidFill>
          </a:ln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>
              <a:latin typeface="Times New Roman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9799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Rectangle 2"/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2667000" y="400050"/>
            <a:ext cx="3810000" cy="2143125"/>
          </a:xfrm>
          <a:solidFill>
            <a:srgbClr val="FFFFFF"/>
          </a:solidFill>
          <a:ln/>
        </p:spPr>
      </p:sp>
      <p:sp>
        <p:nvSpPr>
          <p:cNvPr id="1095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1200" y="2686050"/>
            <a:ext cx="7721600" cy="3657600"/>
          </a:xfrm>
          <a:solidFill>
            <a:srgbClr val="FFFFFF"/>
          </a:solidFill>
          <a:ln>
            <a:solidFill>
              <a:srgbClr val="000000"/>
            </a:solidFill>
          </a:ln>
          <a:extLs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>
              <a:latin typeface="Times New Roman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1629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8017F-0FCA-3D48-9ADF-5841CEA94D2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8764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8017F-0FCA-3D48-9ADF-5841CEA94D25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819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6062E-1EA4-9843-B872-42D83C648E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0B84AC-5D98-3645-97E5-2A141A1693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9EB41-A0FB-1B48-8117-419667AD5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4FB7A-C62E-DE41-970E-E2C85CC3A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7F3DB-40DD-6548-B477-8B9DE2ADF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526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81538-12C6-3F48-970A-9CF93CE1A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78989-CE82-B34C-BB70-D64107725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6D7B74-185E-D84E-8485-8F88FB421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CF334-BF70-714E-85FD-E70B649A8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430D9-AEEA-A744-95C9-61EF0B6F5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274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94C72-3262-7C47-B98C-BC7A35208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37121-8588-5A42-BB1B-A6FF65F0C4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1C4AD-5241-B44E-915A-AA3D1A87E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2557F-435B-8844-95E8-D2DA445AF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4A10A-F6E6-804C-BECE-B5F611243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485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F0093-10F1-6347-AA96-091E33FF2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C9C18-060E-844D-B973-ADD4A5C62A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FA7B30-986D-6648-A785-868480045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7F0555-D4E4-EC49-A402-EF6744C98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1C8E63-5C4B-6B4F-BD92-D8FFA09B9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A8DDDD-3CB7-B84F-8106-CBACAAE77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10418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B4B65-25A7-8A46-9C68-A9C4153C4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58689-F228-AF46-812F-27A9113D08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4F24F2-F419-3249-910C-83989DF2B3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87148F-8630-DE4F-83F1-9AD10C3824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540C2F-6220-8846-8882-52BD3B6D22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E32CA7-4C6A-B34F-A641-8AE35EEA9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F91159-298F-EB41-B65B-365ABC57D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6D2E76-0C49-E747-BCF5-7FD4D3128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3778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CDDFB-AFF0-1744-A470-7DA88BAEF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C130C7-34CA-A049-A0CD-E0CC543DD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ED36FE-5BC6-B342-A89D-C0F36F6EC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01819E-B645-894F-A946-C69493D25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006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33F911-0A8D-C34E-B790-F6953D552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13FC5D-3238-644C-ACB2-271326876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EC470-8EF0-2A41-9FA5-239E3450A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480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0DB1F-25C5-DA46-A553-36B61A052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3401E-1DBF-2643-BD25-0B817D0C7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5FFB41-7598-E94C-82C3-FE837D775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11968-B9FF-4244-9680-9195236D9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C93DF8-83C1-F54E-8BF3-795AA8675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5F135E-AF2F-BD48-A0DF-106C39334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168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BCBDC-B4EE-434C-8B36-BDB32F04F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D59190-8B9F-8649-93A1-239DF844FB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BCE161-1DAA-514D-98A9-A5F93C635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AF15B6-CDC6-3341-B59D-313C20E15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18B6A5-7567-CE48-907D-087CBBECC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34FAB3-AFF3-5C43-A1B6-DF55C10B8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288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024F8-CFE3-F944-B790-35644326C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A2CDFF-DA56-FC4D-8500-FC4A8C2952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C4796-2DF8-654D-AD18-264282936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FAD0B1-F3A0-7449-B230-131E3D640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F0046-886C-A74B-9808-37C4918D2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571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98253B-32E0-CC40-B633-B2860DC2D9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BD2DB5-9F7D-734C-B60D-4B706E5470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7669F-465B-A64E-893B-B15E9FB0E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9741A-0044-F143-A79C-15320B8AE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5E9A7-06BD-474F-9A98-CEA237D6E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981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609600" y="6356351"/>
            <a:ext cx="7416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0F6FC3-3F0F-484D-B7AD-35414CAF3DD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5" name="Picture 4" descr="Dylan Wiliam Logo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8811" y="6225190"/>
            <a:ext cx="2883189" cy="632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324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B16AA8-FC78-AC4B-AC92-FAE2AFBAB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B12E8B-24B1-AC42-9FBE-CC3AB5D4F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9A375-9C37-7447-8BD6-151D898BF3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65571-56F4-014E-9699-B9DBE8ED463F}" type="datetimeFigureOut">
              <a:rPr lang="en-US" smtClean="0"/>
              <a:t>9/16/20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AE38C-2E47-DB46-8583-66125B2B7F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0C4FB-9CBD-BE49-A5C4-0BE04952B1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B19143-B8A8-F44E-9111-021FFE5A65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903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jec.co.uk/qualifications/digital-technology-gcse/#tab_overview" TargetMode="External"/><Relationship Id="rId2" Type="http://schemas.openxmlformats.org/officeDocument/2006/relationships/hyperlink" Target="https://www.wjec.co.uk/qualifications/computer-science-gcse/#tab_overvie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jec.co.uk/qualifications/computer-science-as-a-level/#tab_overview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greenfoot.org/doo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62A010C-8176-4316-A95A-33D344F04C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252" b="8209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705C99-7BB7-8241-A8E9-8C80273ADD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Formative and Summative Feedback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CA88C6-978D-1449-9134-E686808E1F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384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39D3D-81A0-7046-AA61-EC80EB357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E1E6D-D9B8-7C40-9E58-9DCC536C2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5">
            <a:extLst>
              <a:ext uri="{FF2B5EF4-FFF2-40B4-BE49-F238E27FC236}">
                <a16:creationId xmlns:a16="http://schemas.microsoft.com/office/drawing/2014/main" id="{239DC126-8D86-1247-B21A-091604A3A72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8492772"/>
              </p:ext>
            </p:extLst>
          </p:nvPr>
        </p:nvGraphicFramePr>
        <p:xfrm>
          <a:off x="0" y="189791"/>
          <a:ext cx="12192000" cy="647841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7617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30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12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1. Elaborative interrogation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Generating an explanation for why an explicitly stated fact or concept is true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12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2. Self-explanation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Explaining how new information is related to known information, or explaining steps taken during problem solving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4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3. Summarization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Writing summaries (of various lengths) of to-be-learned texts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249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4. Highlighting/underlining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Marking potentially important portions of to-be-learned materials while reading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5926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5. Keyword Mnemonic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Using keywords and mental imagery to associate verbal materials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5926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6. Imagery for text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Attempting to form mental images of text materials while reading or listening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410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7. Rereading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Restudying text material again after an initial reading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05926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8. Practice Testing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Self-testing or taking practice tests over to-be-learned material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312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9. Distributed practice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Implementing a schedule of practice that spreads out study activities over time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312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10. Interleaved practice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ＭＳ 明朝"/>
                          <a:cs typeface="Times New Roman"/>
                        </a:rPr>
                        <a:t>Practice that mixes different kinds of problems, or study that mixes different kinds of material, within a single study session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0C7F4106-FF6D-F043-848A-FD563F3701FE}"/>
              </a:ext>
            </a:extLst>
          </p:cNvPr>
          <p:cNvSpPr/>
          <p:nvPr/>
        </p:nvSpPr>
        <p:spPr>
          <a:xfrm>
            <a:off x="0" y="4453467"/>
            <a:ext cx="12192000" cy="1596924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61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4C03703-1924-4D2D-86D5-0B2004B562C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072" r="33706" b="-1"/>
          <a:stretch/>
        </p:blipFill>
        <p:spPr>
          <a:xfrm>
            <a:off x="6032938" y="10"/>
            <a:ext cx="526257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892145"/>
            <a:ext cx="5321807" cy="1370207"/>
          </a:xfrm>
        </p:spPr>
        <p:txBody>
          <a:bodyPr>
            <a:normAutofit/>
          </a:bodyPr>
          <a:lstStyle/>
          <a:p>
            <a:r>
              <a:rPr lang="en-US" sz="4000"/>
              <a:t>“The new theory of disuse”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2688021"/>
            <a:ext cx="5321807" cy="2498834"/>
          </a:xfrm>
        </p:spPr>
        <p:txBody>
          <a:bodyPr anchor="t">
            <a:normAutofit/>
          </a:bodyPr>
          <a:lstStyle/>
          <a:p>
            <a:r>
              <a:rPr lang="en-US" sz="1800"/>
              <a:t>An item in memory is characterized by </a:t>
            </a:r>
          </a:p>
          <a:p>
            <a:pPr lvl="1"/>
            <a:r>
              <a:rPr lang="en-US" sz="1800"/>
              <a:t>Storage strength</a:t>
            </a:r>
          </a:p>
          <a:p>
            <a:pPr lvl="2"/>
            <a:r>
              <a:rPr lang="en-US" sz="1800"/>
              <a:t>how well learned an item is</a:t>
            </a:r>
          </a:p>
          <a:p>
            <a:pPr lvl="2"/>
            <a:r>
              <a:rPr lang="en-US" sz="1800"/>
              <a:t>can only increase</a:t>
            </a:r>
          </a:p>
          <a:p>
            <a:pPr lvl="1"/>
            <a:r>
              <a:rPr lang="en-US" sz="1800"/>
              <a:t>Retrieval strength</a:t>
            </a:r>
          </a:p>
          <a:p>
            <a:pPr lvl="2"/>
            <a:r>
              <a:rPr lang="en-US" sz="1800"/>
              <a:t>how easy an item is to retrieve at a particular time</a:t>
            </a:r>
          </a:p>
          <a:p>
            <a:pPr lvl="2"/>
            <a:r>
              <a:rPr lang="en-US" sz="1800"/>
              <a:t>goes up and down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303399" y="6492875"/>
            <a:ext cx="49709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C0F6FC3-3F0F-484D-B7AD-35414CAF3DD6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16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Storage strength and retrieval strength</a:t>
            </a: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2241550" y="1384301"/>
          <a:ext cx="7969252" cy="46736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923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39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65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650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29776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rgbClr val="1691D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rgbClr val="1691D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Storage strength</a:t>
                      </a:r>
                    </a:p>
                  </a:txBody>
                  <a:tcPr>
                    <a:solidFill>
                      <a:srgbClr val="1691D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5581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solidFill>
                      <a:srgbClr val="1691D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29122">
                <a:tc rowSpan="2"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</a:rPr>
                        <a:t>Retrieval strength</a:t>
                      </a:r>
                    </a:p>
                  </a:txBody>
                  <a:tcPr anchor="ctr">
                    <a:solidFill>
                      <a:srgbClr val="1691D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29122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F6FC3-3F0F-484D-B7AD-35414CAF3DD6}" type="slidenum">
              <a:rPr lang="en-US" smtClean="0"/>
              <a:t>4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5161505" y="3016121"/>
            <a:ext cx="2400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/>
              <a:t>Credit card number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7762577" y="4738469"/>
            <a:ext cx="2400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/>
              <a:t>Social security number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5295900" y="4738469"/>
            <a:ext cx="2400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/>
              <a:t>Current hotel room number</a:t>
            </a:r>
            <a:endParaRPr lang="en-US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7762577" y="2987237"/>
            <a:ext cx="2400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/>
              <a:t>First license plate number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7057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What </a:t>
            </a:r>
          </a:p>
        </p:txBody>
      </p:sp>
      <p:sp>
        <p:nvSpPr>
          <p:cNvPr id="16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Graphic 8" descr="Disk">
            <a:extLst>
              <a:ext uri="{FF2B5EF4-FFF2-40B4-BE49-F238E27FC236}">
                <a16:creationId xmlns:a16="http://schemas.microsoft.com/office/drawing/2014/main" id="{6F192485-6321-487D-A964-48B445A19D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1700">
                <a:solidFill>
                  <a:srgbClr val="000000"/>
                </a:solidFill>
              </a:rPr>
              <a:t>Storage strength and retrieval strength are increased by</a:t>
            </a:r>
          </a:p>
          <a:p>
            <a:pPr lvl="1"/>
            <a:r>
              <a:rPr lang="en-US" sz="1700">
                <a:solidFill>
                  <a:srgbClr val="000000"/>
                </a:solidFill>
              </a:rPr>
              <a:t>Re-studying an item</a:t>
            </a:r>
          </a:p>
          <a:p>
            <a:pPr lvl="1"/>
            <a:r>
              <a:rPr lang="en-US" sz="1700">
                <a:solidFill>
                  <a:srgbClr val="000000"/>
                </a:solidFill>
              </a:rPr>
              <a:t>Retrieving it from memory</a:t>
            </a:r>
          </a:p>
          <a:p>
            <a:pPr lvl="1"/>
            <a:r>
              <a:rPr lang="en-US" sz="1700">
                <a:solidFill>
                  <a:srgbClr val="000000"/>
                </a:solidFill>
              </a:rPr>
              <a:t>Retrieval has a greater impact than re-study</a:t>
            </a:r>
          </a:p>
          <a:p>
            <a:r>
              <a:rPr lang="en-US" sz="1700">
                <a:solidFill>
                  <a:srgbClr val="000000"/>
                </a:solidFill>
              </a:rPr>
              <a:t>Retrieval and re-study increase:</a:t>
            </a:r>
          </a:p>
          <a:p>
            <a:pPr lvl="1"/>
            <a:r>
              <a:rPr lang="en-US" sz="1700">
                <a:solidFill>
                  <a:srgbClr val="000000"/>
                </a:solidFill>
              </a:rPr>
              <a:t>storage strength more when retrieval strength is </a:t>
            </a:r>
            <a:r>
              <a:rPr lang="en-US" sz="1700" i="1">
                <a:solidFill>
                  <a:srgbClr val="000000"/>
                </a:solidFill>
              </a:rPr>
              <a:t>low</a:t>
            </a:r>
          </a:p>
          <a:p>
            <a:pPr lvl="1"/>
            <a:r>
              <a:rPr lang="en-US" sz="1700">
                <a:solidFill>
                  <a:srgbClr val="000000"/>
                </a:solidFill>
              </a:rPr>
              <a:t>retrieval strength more when</a:t>
            </a:r>
          </a:p>
          <a:p>
            <a:pPr lvl="2"/>
            <a:r>
              <a:rPr lang="en-US" sz="1700">
                <a:solidFill>
                  <a:srgbClr val="000000"/>
                </a:solidFill>
              </a:rPr>
              <a:t>retrieval strength is low</a:t>
            </a:r>
          </a:p>
          <a:p>
            <a:pPr lvl="2"/>
            <a:r>
              <a:rPr lang="en-US" sz="1700">
                <a:solidFill>
                  <a:srgbClr val="000000"/>
                </a:solidFill>
              </a:rPr>
              <a:t>storage strength is high</a:t>
            </a:r>
          </a:p>
          <a:p>
            <a:r>
              <a:rPr lang="en-US" sz="1700">
                <a:solidFill>
                  <a:srgbClr val="000000"/>
                </a:solidFill>
              </a:rPr>
              <a:t>Learners need “desirable difficulties” in learning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C0F6FC3-3F0F-484D-B7AD-35414CAF3DD6}" type="slidenum">
              <a:rPr lang="en-US" sz="1100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 sz="11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37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Formative Assessment: A contested term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65201" y="2212940"/>
            <a:ext cx="1769036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Span (curriculum)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24001" y="3629497"/>
            <a:ext cx="1210235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Length </a:t>
            </a:r>
            <a:br>
              <a:rPr lang="en-US" sz="2400" b="1" dirty="0">
                <a:solidFill>
                  <a:schemeClr val="tx1"/>
                </a:solidFill>
              </a:rPr>
            </a:br>
            <a:r>
              <a:rPr lang="en-US" sz="2400" b="1" dirty="0">
                <a:solidFill>
                  <a:schemeClr val="tx1"/>
                </a:solidFill>
              </a:rPr>
              <a:t>(Time)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05352" y="5251032"/>
            <a:ext cx="1210235" cy="83099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Impact</a:t>
            </a:r>
            <a:br>
              <a:rPr lang="en-US" sz="2400" b="1" dirty="0">
                <a:solidFill>
                  <a:schemeClr val="tx1"/>
                </a:solidFill>
              </a:rPr>
            </a:br>
            <a:r>
              <a:rPr lang="en-US" sz="2400" b="1" dirty="0">
                <a:solidFill>
                  <a:schemeClr val="tx1"/>
                </a:solidFill>
              </a:rPr>
              <a:t>(Use)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2734236" y="1299883"/>
            <a:ext cx="2420471" cy="4941297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734236" y="1299882"/>
            <a:ext cx="2420471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Long-cycle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307107" y="1319021"/>
            <a:ext cx="2432423" cy="4922159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/>
          <p:cNvSpPr/>
          <p:nvPr/>
        </p:nvSpPr>
        <p:spPr>
          <a:xfrm>
            <a:off x="7879978" y="1299883"/>
            <a:ext cx="2459317" cy="4941297"/>
          </a:xfrm>
          <a:prstGeom prst="round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07107" y="1319020"/>
            <a:ext cx="2432423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Medium-cycle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891818" y="1319020"/>
            <a:ext cx="2447476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</a:rPr>
              <a:t>Short-cycle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2806700" y="1924050"/>
            <a:ext cx="2292350" cy="1252070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Across terms, teaching units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2806700" y="3390554"/>
            <a:ext cx="2292350" cy="1216549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Four weeks to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one year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2806700" y="4826000"/>
            <a:ext cx="2292350" cy="1243354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Monitoring, curriculum alignment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961668" y="1924050"/>
            <a:ext cx="2292350" cy="1252070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Within and between lessons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961668" y="3390554"/>
            <a:ext cx="2292350" cy="1216549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Minute-by-minute and day-by-day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961668" y="4826000"/>
            <a:ext cx="2292350" cy="1243354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Engagement, responsiveness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370606" y="1924050"/>
            <a:ext cx="2292350" cy="1252070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Within and between teaching units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370606" y="3390554"/>
            <a:ext cx="2292350" cy="1216549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One to four weeks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5370606" y="4826000"/>
            <a:ext cx="2292350" cy="1243354"/>
          </a:xfrm>
          <a:prstGeom prst="roundRect">
            <a:avLst/>
          </a:prstGeom>
          <a:solidFill>
            <a:srgbClr val="1691D0"/>
          </a:solidFill>
          <a:ln>
            <a:solidFill>
              <a:srgbClr val="1691D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US" sz="2400" dirty="0">
                <a:solidFill>
                  <a:schemeClr val="bg1"/>
                </a:solidFill>
              </a:rPr>
              <a:t>Student-involved assessment</a:t>
            </a:r>
          </a:p>
        </p:txBody>
      </p:sp>
    </p:spTree>
    <p:extLst>
      <p:ext uri="{BB962C8B-B14F-4D97-AF65-F5344CB8AC3E}">
        <p14:creationId xmlns:p14="http://schemas.microsoft.com/office/powerpoint/2010/main" val="148916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3" grpId="0" animBg="1"/>
      <p:bldP spid="8" grpId="0"/>
      <p:bldP spid="9" grpId="0" animBg="1"/>
      <p:bldP spid="10" grpId="0" animBg="1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618457" y="1440891"/>
          <a:ext cx="8962956" cy="531870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113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946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2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127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0034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Where the learner </a:t>
                      </a:r>
                      <a:br>
                        <a:rPr lang="en-US" dirty="0"/>
                      </a:br>
                      <a:r>
                        <a:rPr lang="en-US" dirty="0"/>
                        <a:t>is going</a:t>
                      </a:r>
                      <a:endParaRPr lang="en-US" b="1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Where the learner</a:t>
                      </a:r>
                      <a:br>
                        <a:rPr lang="en-US" dirty="0"/>
                      </a:br>
                      <a:r>
                        <a:rPr lang="en-US" dirty="0"/>
                        <a:t>is now</a:t>
                      </a:r>
                      <a:endParaRPr lang="en-US" b="1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How to get </a:t>
                      </a:r>
                      <a:br>
                        <a:rPr lang="en-US" dirty="0"/>
                      </a:br>
                      <a:r>
                        <a:rPr lang="en-US" dirty="0"/>
                        <a:t>the learner there</a:t>
                      </a:r>
                      <a:endParaRPr lang="en-US" b="1" dirty="0"/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3374">
                <a:tc>
                  <a:txBody>
                    <a:bodyPr/>
                    <a:lstStyle/>
                    <a:p>
                      <a:r>
                        <a:rPr lang="en-US" dirty="0"/>
                        <a:t>Teacher</a:t>
                      </a:r>
                      <a:endParaRPr lang="en-US" b="1" dirty="0"/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EDC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6E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37989">
                <a:tc>
                  <a:txBody>
                    <a:bodyPr/>
                    <a:lstStyle/>
                    <a:p>
                      <a:r>
                        <a:rPr lang="en-US" dirty="0"/>
                        <a:t>Peer</a:t>
                      </a:r>
                      <a:endParaRPr lang="en-US" b="1" dirty="0"/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EDC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16996">
                <a:tc>
                  <a:txBody>
                    <a:bodyPr/>
                    <a:lstStyle/>
                    <a:p>
                      <a:r>
                        <a:rPr lang="en-US" dirty="0"/>
                        <a:t>Student</a:t>
                      </a:r>
                      <a:endParaRPr lang="en-US" b="1" dirty="0"/>
                    </a:p>
                  </a:txBody>
                  <a:tcPr anchor="ctr"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rgbClr val="FFEDC3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Unpacking Formative Assessment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F6FC3-3F0F-484D-B7AD-35414CAF3DD6}" type="slidenum">
              <a:rPr lang="en-US" smtClean="0"/>
              <a:t>7</a:t>
            </a:fld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>
            <a:off x="2683949" y="2227350"/>
            <a:ext cx="2167471" cy="4413562"/>
          </a:xfrm>
          <a:prstGeom prst="roundRect">
            <a:avLst/>
          </a:prstGeom>
          <a:solidFill>
            <a:srgbClr val="DD9E00"/>
          </a:solidFill>
          <a:ln>
            <a:noFill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36000" rIns="36000" rtlCol="0" anchor="ctr"/>
          <a:lstStyle/>
          <a:p>
            <a:pPr algn="ctr"/>
            <a:r>
              <a:rPr lang="en-US" sz="2400" b="1" dirty="0">
                <a:solidFill>
                  <a:srgbClr val="FFFFFF"/>
                </a:solidFill>
                <a:latin typeface="+mj-lt"/>
              </a:rPr>
              <a:t>Clarifying, sharing, and understanding </a:t>
            </a:r>
            <a:r>
              <a:rPr lang="en-US" sz="2400" b="1" dirty="0">
                <a:solidFill>
                  <a:srgbClr val="FFFFFF"/>
                </a:solidFill>
                <a:latin typeface="+mj-lt"/>
                <a:cs typeface="Brush Script MT Italic"/>
              </a:rPr>
              <a:t>learning intentions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5008051" y="2227350"/>
            <a:ext cx="2663867" cy="1572681"/>
          </a:xfrm>
          <a:prstGeom prst="roundRect">
            <a:avLst/>
          </a:prstGeom>
          <a:solidFill>
            <a:srgbClr val="1F497D"/>
          </a:solidFill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FFFFFF"/>
                </a:solidFill>
                <a:latin typeface="+mj-lt"/>
              </a:rPr>
              <a:t>Eliciting </a:t>
            </a:r>
            <a:r>
              <a:rPr lang="en-US" sz="2400" b="1" dirty="0">
                <a:solidFill>
                  <a:srgbClr val="FFFFFF"/>
                </a:solidFill>
                <a:latin typeface="+mj-lt"/>
                <a:cs typeface="Brush Script MT Italic"/>
              </a:rPr>
              <a:t>evidence of learning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7864033" y="2227350"/>
            <a:ext cx="2606040" cy="1600200"/>
          </a:xfrm>
          <a:prstGeom prst="roundRect">
            <a:avLst/>
          </a:prstGeom>
          <a:solidFill>
            <a:srgbClr val="AC2100"/>
          </a:solidFill>
          <a:ln>
            <a:noFill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FFFFFF"/>
                </a:solidFill>
                <a:latin typeface="+mj-lt"/>
              </a:rPr>
              <a:t>Providing </a:t>
            </a:r>
            <a:r>
              <a:rPr lang="en-US" sz="2400" b="1" dirty="0">
                <a:solidFill>
                  <a:srgbClr val="FFFFFF"/>
                </a:solidFill>
                <a:latin typeface="+mj-lt"/>
                <a:cs typeface="Brush Script MT Italic"/>
              </a:rPr>
              <a:t>feedback</a:t>
            </a:r>
            <a:r>
              <a:rPr lang="en-US" sz="2400" b="1" dirty="0">
                <a:solidFill>
                  <a:srgbClr val="FFFFFF"/>
                </a:solidFill>
                <a:latin typeface="+mj-lt"/>
              </a:rPr>
              <a:t> that moves learners forward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5008051" y="3955120"/>
            <a:ext cx="5462023" cy="1291835"/>
          </a:xfrm>
          <a:prstGeom prst="roundRect">
            <a:avLst/>
          </a:prstGeom>
          <a:solidFill>
            <a:schemeClr val="accent3"/>
          </a:solidFill>
          <a:ln>
            <a:noFill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FFFFFF"/>
                </a:solidFill>
                <a:latin typeface="+mj-lt"/>
              </a:rPr>
              <a:t>Activating students as learning</a:t>
            </a:r>
          </a:p>
          <a:p>
            <a:pPr algn="ctr"/>
            <a:r>
              <a:rPr lang="en-US" sz="2400" b="1" dirty="0">
                <a:solidFill>
                  <a:srgbClr val="FFFFFF"/>
                </a:solidFill>
                <a:latin typeface="+mj-lt"/>
                <a:cs typeface="Brush Script MT Italic"/>
              </a:rPr>
              <a:t>resources for one another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5008050" y="5412766"/>
            <a:ext cx="5465654" cy="1228147"/>
          </a:xfrm>
          <a:prstGeom prst="roundRect">
            <a:avLst/>
          </a:prstGeom>
          <a:solidFill>
            <a:schemeClr val="accent5"/>
          </a:solidFill>
          <a:ln>
            <a:noFill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FFFFFF"/>
                </a:solidFill>
                <a:latin typeface="+mj-lt"/>
              </a:rPr>
              <a:t>Activating students as</a:t>
            </a:r>
          </a:p>
          <a:p>
            <a:pPr algn="ctr"/>
            <a:r>
              <a:rPr lang="en-US" sz="2400" b="1" dirty="0">
                <a:solidFill>
                  <a:srgbClr val="FFFFFF"/>
                </a:solidFill>
                <a:latin typeface="+mj-lt"/>
                <a:cs typeface="Brush Script MT Italic"/>
              </a:rPr>
              <a:t>owners of their own learning</a:t>
            </a:r>
          </a:p>
        </p:txBody>
      </p:sp>
    </p:spTree>
    <p:extLst>
      <p:ext uri="{BB962C8B-B14F-4D97-AF65-F5344CB8AC3E}">
        <p14:creationId xmlns:p14="http://schemas.microsoft.com/office/powerpoint/2010/main" val="239241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2096" name="Rectangle 139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113" name="Rectangle 2"/>
          <p:cNvSpPr>
            <a:spLocks noGrp="1" noChangeArrowheads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600">
                <a:solidFill>
                  <a:schemeClr val="tx2"/>
                </a:solidFill>
                <a:latin typeface="Calibri" charset="0"/>
                <a:ea typeface="ＭＳ Ｐゴシック" charset="0"/>
                <a:cs typeface="ＭＳ Ｐゴシック" charset="0"/>
              </a:rPr>
              <a:t>Eliciting evidence</a:t>
            </a:r>
          </a:p>
        </p:txBody>
      </p:sp>
      <p:pic>
        <p:nvPicPr>
          <p:cNvPr id="135" name="Graphic 134" descr="Person with Idea">
            <a:extLst>
              <a:ext uri="{FF2B5EF4-FFF2-40B4-BE49-F238E27FC236}">
                <a16:creationId xmlns:a16="http://schemas.microsoft.com/office/drawing/2014/main" id="{670F1ECB-36FD-4736-A391-7CE4D1447B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942083" name="Rectangle 3"/>
          <p:cNvSpPr>
            <a:spLocks noGrp="1" noChangeArrowheads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sz="1500">
                <a:solidFill>
                  <a:schemeClr val="tx2"/>
                </a:solidFill>
                <a:latin typeface="Calibri" charset="0"/>
                <a:ea typeface="ＭＳ Ｐゴシック" charset="0"/>
                <a:cs typeface="ＭＳ Ｐゴシック" charset="0"/>
              </a:rPr>
              <a:t>Key idea: questioning should</a:t>
            </a:r>
          </a:p>
          <a:p>
            <a:pPr lvl="1" eaLnBrk="1" hangingPunct="1"/>
            <a:r>
              <a:rPr 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cause thinking</a:t>
            </a:r>
          </a:p>
          <a:p>
            <a:pPr lvl="1" eaLnBrk="1" hangingPunct="1"/>
            <a:r>
              <a:rPr 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provide data that informs teaching</a:t>
            </a:r>
          </a:p>
          <a:p>
            <a:pPr eaLnBrk="1" hangingPunct="1"/>
            <a:r>
              <a:rPr lang="en-GB" sz="1500">
                <a:solidFill>
                  <a:schemeClr val="tx2"/>
                </a:solidFill>
                <a:latin typeface="Calibri" charset="0"/>
                <a:ea typeface="ＭＳ Ｐゴシック" charset="0"/>
                <a:cs typeface="ＭＳ Ｐゴシック" charset="0"/>
              </a:rPr>
              <a:t>Improving teacher questioning</a:t>
            </a:r>
          </a:p>
          <a:p>
            <a:pPr lvl="1" eaLnBrk="1" hangingPunct="1"/>
            <a:r>
              <a:rPr 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generating questions with colleagues </a:t>
            </a:r>
          </a:p>
          <a:p>
            <a:pPr lvl="1"/>
            <a:r>
              <a:rPr 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low-order vs. high-order not closed vs. open</a:t>
            </a:r>
          </a:p>
          <a:p>
            <a:pPr lvl="1" eaLnBrk="1" hangingPunct="1"/>
            <a:r>
              <a:rPr 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appropriate wait-time</a:t>
            </a:r>
          </a:p>
          <a:p>
            <a:pPr eaLnBrk="1" hangingPunct="1"/>
            <a:r>
              <a:rPr lang="en-GB" sz="1500">
                <a:solidFill>
                  <a:schemeClr val="tx2"/>
                </a:solidFill>
                <a:latin typeface="Calibri" charset="0"/>
                <a:ea typeface="ＭＳ Ｐゴシック" charset="0"/>
                <a:cs typeface="ＭＳ Ｐゴシック" charset="0"/>
              </a:rPr>
              <a:t>Getting away from I-R-E (initiation-response-evaluation)</a:t>
            </a:r>
          </a:p>
          <a:p>
            <a:pPr lvl="1" eaLnBrk="1" hangingPunct="1"/>
            <a:r>
              <a:rPr 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basketball rather than serial table-tennis</a:t>
            </a:r>
          </a:p>
          <a:p>
            <a:pPr lvl="1" eaLnBrk="1" hangingPunct="1"/>
            <a:r>
              <a:rPr lang="ja-JP" alt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‘</a:t>
            </a:r>
            <a:r>
              <a:rPr lang="en-GB" altLang="ja-JP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No hands up</a:t>
            </a:r>
            <a:r>
              <a:rPr lang="ja-JP" alt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’</a:t>
            </a:r>
            <a:r>
              <a:rPr lang="en-GB" altLang="ja-JP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 (except to ask a question)</a:t>
            </a:r>
          </a:p>
          <a:p>
            <a:pPr lvl="1" eaLnBrk="1" hangingPunct="1"/>
            <a:r>
              <a:rPr lang="ja-JP" alt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‘</a:t>
            </a:r>
            <a:r>
              <a:rPr lang="en-GB" altLang="ja-JP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Hot Seat</a:t>
            </a:r>
            <a:r>
              <a:rPr lang="ja-JP" altLang="en-GB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’</a:t>
            </a:r>
            <a:r>
              <a:rPr lang="en-GB" altLang="ja-JP" sz="1500">
                <a:solidFill>
                  <a:schemeClr val="tx2"/>
                </a:solidFill>
                <a:latin typeface="Calibri" charset="0"/>
                <a:ea typeface="ＭＳ Ｐゴシック" charset="0"/>
              </a:rPr>
              <a:t> questioning</a:t>
            </a:r>
          </a:p>
        </p:txBody>
      </p: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C0F6FC3-3F0F-484D-B7AD-35414CAF3DD6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176817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67C2EE-AFA7-458A-8695-51B546F47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800584-727A-48CF-8223-244AD9717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967" y="0"/>
            <a:ext cx="11585033" cy="323398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6649" y="721805"/>
            <a:ext cx="10258732" cy="2147520"/>
          </a:xfrm>
        </p:spPr>
        <p:txBody>
          <a:bodyPr anchor="b">
            <a:normAutofit/>
          </a:bodyPr>
          <a:lstStyle/>
          <a:p>
            <a:r>
              <a:rPr lang="en-US" sz="6000"/>
              <a:t>Principles of diagnostic questioning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221A507-76C4-489F-9F32-ECC44C5D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1188720" y="73152"/>
            <a:chExt cx="1178966" cy="232963"/>
          </a:xfrm>
        </p:grpSpPr>
        <p:sp>
          <p:nvSpPr>
            <p:cNvPr id="16" name="Rectangle 64">
              <a:extLst>
                <a:ext uri="{FF2B5EF4-FFF2-40B4-BE49-F238E27FC236}">
                  <a16:creationId xmlns:a16="http://schemas.microsoft.com/office/drawing/2014/main" id="{7DC847D7-5EB9-4FE0-B168-3DE1EB4EF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854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6">
              <a:extLst>
                <a:ext uri="{FF2B5EF4-FFF2-40B4-BE49-F238E27FC236}">
                  <a16:creationId xmlns:a16="http://schemas.microsoft.com/office/drawing/2014/main" id="{F6F873C5-6B08-4AFE-A352-0A7CBBF46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854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B0DB0814-1ED8-487C-B9C3-0A3D8FCF9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358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F5F3852A-F720-4D40-A134-9973D3E1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358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4">
              <a:extLst>
                <a:ext uri="{FF2B5EF4-FFF2-40B4-BE49-F238E27FC236}">
                  <a16:creationId xmlns:a16="http://schemas.microsoft.com/office/drawing/2014/main" id="{1B5D5737-4218-40BA-8AF2-1AE5DECD3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3863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B935F463-D65C-49FE-A92B-41F5ECDA68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3863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F6CA73CF-0DFE-4798-BC6E-C387843B4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3675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98C7D6EA-A5D9-4522-AE62-F469FE68F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3675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B04050F1-B046-473B-B19A-E9E56235E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8720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975EDD96-1800-4F89-BFE1-9B91350FB6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8720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20884670-A662-4E05-AAE8-45BD00526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331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3FF1EA1E-0B30-4AB3-9D10-CAFB149C8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331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45623CE9-FC05-43E5-A0BF-7BD5F22B8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8836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E5FDD108-3711-4CC4-AA3A-62731494D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8836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A17CDDB6-3812-4D05-B01E-102B32F6B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6340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D6726100-858D-44CA-B0A8-DC13EA7BF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6340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4">
              <a:extLst>
                <a:ext uri="{FF2B5EF4-FFF2-40B4-BE49-F238E27FC236}">
                  <a16:creationId xmlns:a16="http://schemas.microsoft.com/office/drawing/2014/main" id="{C299ED46-3E2E-408F-82A1-FB2A0A2B9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845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6">
              <a:extLst>
                <a:ext uri="{FF2B5EF4-FFF2-40B4-BE49-F238E27FC236}">
                  <a16:creationId xmlns:a16="http://schemas.microsoft.com/office/drawing/2014/main" id="{772859DA-EE4D-4BF7-B000-0718B4A0F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845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4">
              <a:extLst>
                <a:ext uri="{FF2B5EF4-FFF2-40B4-BE49-F238E27FC236}">
                  <a16:creationId xmlns:a16="http://schemas.microsoft.com/office/drawing/2014/main" id="{666A5CAC-B220-49E0-A1BC-AD5F168279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1349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6">
              <a:extLst>
                <a:ext uri="{FF2B5EF4-FFF2-40B4-BE49-F238E27FC236}">
                  <a16:creationId xmlns:a16="http://schemas.microsoft.com/office/drawing/2014/main" id="{6690C2E3-0443-48E4-8F94-E3D9113FF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1349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4"/>
            <a:ext cx="606972" cy="3624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3152" y="3379979"/>
            <a:ext cx="457200" cy="365125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9C0F6FC3-3F0F-484D-B7AD-35414CAF3DD6}" type="slidenum">
              <a:rPr lang="en-US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6649" y="3509010"/>
            <a:ext cx="10258733" cy="3057328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000"/>
              <a:t>A response from every student</a:t>
            </a:r>
          </a:p>
          <a:p>
            <a:pPr marL="914400" lvl="1" indent="-514350">
              <a:buFont typeface="Arial"/>
              <a:buChar char="•"/>
            </a:pPr>
            <a:r>
              <a:rPr lang="en-US" sz="2000"/>
              <a:t>ABCD cards, mini-white boards, exit passes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/>
              <a:t>Quick checks on understanding, not extended discussions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/>
              <a:t>Decision-driven data-collection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000"/>
              <a:t>The right response means the right thinking</a:t>
            </a:r>
          </a:p>
          <a:p>
            <a:pPr marL="914400" lvl="1" indent="-514350">
              <a:buFont typeface="Arial"/>
              <a:buChar char="•"/>
            </a:pPr>
            <a:r>
              <a:rPr lang="en-US" sz="2000"/>
              <a:t>Distractor-driven multiple-choice questions</a:t>
            </a:r>
          </a:p>
          <a:p>
            <a:pPr marL="914400" lvl="1" indent="-514350">
              <a:buFont typeface="Arial"/>
              <a:buChar char="•"/>
            </a:pPr>
            <a:r>
              <a:rPr lang="en-US" sz="2000"/>
              <a:t>Multiple correct responses</a:t>
            </a:r>
          </a:p>
        </p:txBody>
      </p:sp>
    </p:spTree>
    <p:extLst>
      <p:ext uri="{BB962C8B-B14F-4D97-AF65-F5344CB8AC3E}">
        <p14:creationId xmlns:p14="http://schemas.microsoft.com/office/powerpoint/2010/main" val="3953650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1">
            <a:extLst>
              <a:ext uri="{FF2B5EF4-FFF2-40B4-BE49-F238E27FC236}">
                <a16:creationId xmlns:a16="http://schemas.microsoft.com/office/drawing/2014/main" id="{2E833CE5-4546-483D-8098-A89951C88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9509" y="552160"/>
            <a:ext cx="5847781" cy="1046671"/>
          </a:xfrm>
        </p:spPr>
        <p:txBody>
          <a:bodyPr>
            <a:normAutofit/>
          </a:bodyPr>
          <a:lstStyle/>
          <a:p>
            <a:r>
              <a:rPr lang="en-US" sz="2800"/>
              <a:t>Developing good questions</a:t>
            </a:r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8587DE20-364E-4BE1-B603-E62BB8A63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2"/>
            <a:ext cx="4355787" cy="685800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Chat Solid">
            <a:extLst>
              <a:ext uri="{FF2B5EF4-FFF2-40B4-BE49-F238E27FC236}">
                <a16:creationId xmlns:a16="http://schemas.microsoft.com/office/drawing/2014/main" id="{0731D34C-5C91-409F-9AE0-72EF44802F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8559" y="1539666"/>
            <a:ext cx="3778666" cy="3778666"/>
          </a:xfrm>
          <a:prstGeom prst="rect">
            <a:avLst/>
          </a:prstGeom>
        </p:spPr>
      </p:pic>
      <p:sp>
        <p:nvSpPr>
          <p:cNvPr id="20" name="Rectangle 15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46485" y="1982602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9510" y="2551558"/>
            <a:ext cx="5847780" cy="3347879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1900"/>
              <a:t>Start by identifying a “hinge-point” in a lesson plan—a point where you need to collect evidence from students in order to decide what to do next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900"/>
              <a:t>Identify any relevant misconceptions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sz="1900"/>
              <a:t>by discussion with colleagues</a:t>
            </a:r>
          </a:p>
          <a:p>
            <a:pPr marL="914400" lvl="1" indent="-457200">
              <a:buFont typeface="+mj-lt"/>
              <a:buAutoNum type="alphaLcPeriod"/>
            </a:pPr>
            <a:r>
              <a:rPr lang="en-US" sz="1900"/>
              <a:t>by asking the question as an “exit-pass”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900"/>
              <a:t>Develop the question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900"/>
              <a:t>Ask colleagues to look for possible false-positives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900"/>
              <a:t>Trial the question with students, asking them to explain their choices</a:t>
            </a:r>
          </a:p>
          <a:p>
            <a:endParaRPr lang="en-US" sz="19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72260" y="6356350"/>
            <a:ext cx="1381539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C0F6FC3-3F0F-484D-B7AD-35414CAF3DD6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416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What is the purpose of feedback?</a:t>
            </a:r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FEFFFF"/>
                </a:solidFill>
              </a:rPr>
              <a:t>In general, the purpose of feedback is to improve the work of students </a:t>
            </a:r>
            <a:r>
              <a:rPr lang="en-US" sz="2400" i="1">
                <a:solidFill>
                  <a:srgbClr val="FEFFFF"/>
                </a:solidFill>
              </a:rPr>
              <a:t>on tasks they have not yet attempted</a:t>
            </a:r>
            <a:r>
              <a:rPr lang="en-US" sz="2400">
                <a:solidFill>
                  <a:srgbClr val="FEFFFF"/>
                </a:solidFill>
              </a:rPr>
              <a:t>.</a:t>
            </a:r>
          </a:p>
          <a:p>
            <a:pPr lvl="1"/>
            <a:r>
              <a:rPr lang="en-US">
                <a:solidFill>
                  <a:srgbClr val="FEFFFF"/>
                </a:solidFill>
              </a:rPr>
              <a:t>Focus on the reactions of the students, not the feedback</a:t>
            </a:r>
          </a:p>
          <a:p>
            <a:pPr lvl="1"/>
            <a:r>
              <a:rPr lang="en-US">
                <a:solidFill>
                  <a:srgbClr val="FEFFFF"/>
                </a:solidFill>
              </a:rPr>
              <a:t>Focus your students on growth, not preserving well-being</a:t>
            </a:r>
          </a:p>
          <a:p>
            <a:pPr lvl="1"/>
            <a:r>
              <a:rPr lang="en-US">
                <a:solidFill>
                  <a:srgbClr val="FEFFFF"/>
                </a:solidFill>
              </a:rPr>
              <a:t>Design feedback as part of a system</a:t>
            </a:r>
          </a:p>
          <a:p>
            <a:pPr lvl="1"/>
            <a:r>
              <a:rPr lang="en-US">
                <a:solidFill>
                  <a:srgbClr val="FEFFFF"/>
                </a:solidFill>
              </a:rPr>
              <a:t>Make feedback into detective work</a:t>
            </a:r>
          </a:p>
          <a:p>
            <a:endParaRPr lang="en-US" sz="2400">
              <a:solidFill>
                <a:srgbClr val="FE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707624" y="6175188"/>
            <a:ext cx="685800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C0F6FC3-3F0F-484D-B7AD-35414CAF3DD6}" type="slidenum">
              <a:rPr lang="en-US" sz="10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 sz="1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14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E234CF4-802C-4AA1-B540-36C3B838C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4"/>
            <a:ext cx="606972" cy="36240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D800584-727A-48CF-8223-244AD9717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967" y="-1"/>
            <a:ext cx="5038344" cy="68579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1166650" y="1332952"/>
            <a:ext cx="3926898" cy="3921176"/>
          </a:xfrm>
        </p:spPr>
        <p:txBody>
          <a:bodyPr anchor="ctr">
            <a:normAutofit/>
          </a:bodyPr>
          <a:lstStyle/>
          <a:p>
            <a:r>
              <a:rPr lang="en-GB" sz="5400"/>
              <a:t>Help students be learning resources</a:t>
            </a: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B0CED441-B73B-4907-9AF2-614CEAC6A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5422392" y="64008"/>
            <a:chExt cx="1178966" cy="232963"/>
          </a:xfrm>
        </p:grpSpPr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A03170C9-14E4-4D47-827E-51518FA9C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22213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757EFF12-1826-499E-94C2-AF4400A66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22213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20CC511B-2DB0-4523-82ED-40CCC5C7D0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8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6CB93565-67D6-49DD-8D4E-4685AC81A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8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AE9D45A7-FFB3-4E69-A4EC-FAA3489B0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72303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A29467A6-0F59-4991-89B5-35408BD725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72303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AA726CA1-9A94-4AF0-B9DD-3572C692A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47347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EB03BD70-FD68-460B-A88B-005DAB5BED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47347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C1040543-6AB1-4FE1-8946-59D0E7BB8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22392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BEEF4851-38D3-48A2-B05D-269771626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22392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DEC37F16-C638-42B2-AA09-CA5142D85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46990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0AC31779-80E9-4BF3-9703-F63FE8094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46990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64">
              <a:extLst>
                <a:ext uri="{FF2B5EF4-FFF2-40B4-BE49-F238E27FC236}">
                  <a16:creationId xmlns:a16="http://schemas.microsoft.com/office/drawing/2014/main" id="{D71CA5FF-D764-4C4E-8854-E5875684F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22035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66">
              <a:extLst>
                <a:ext uri="{FF2B5EF4-FFF2-40B4-BE49-F238E27FC236}">
                  <a16:creationId xmlns:a16="http://schemas.microsoft.com/office/drawing/2014/main" id="{81A1FA9D-7285-4D42-ADF3-BC14114B27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22035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64">
              <a:extLst>
                <a:ext uri="{FF2B5EF4-FFF2-40B4-BE49-F238E27FC236}">
                  <a16:creationId xmlns:a16="http://schemas.microsoft.com/office/drawing/2014/main" id="{A1E40F6A-5F88-46D9-A510-00D54F0B8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97080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66">
              <a:extLst>
                <a:ext uri="{FF2B5EF4-FFF2-40B4-BE49-F238E27FC236}">
                  <a16:creationId xmlns:a16="http://schemas.microsoft.com/office/drawing/2014/main" id="{938C555D-926A-4092-966E-1BC7E455F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97080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64">
              <a:extLst>
                <a:ext uri="{FF2B5EF4-FFF2-40B4-BE49-F238E27FC236}">
                  <a16:creationId xmlns:a16="http://schemas.microsoft.com/office/drawing/2014/main" id="{58D049FF-3E13-4E3E-A5BE-CF5253B8E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2124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66">
              <a:extLst>
                <a:ext uri="{FF2B5EF4-FFF2-40B4-BE49-F238E27FC236}">
                  <a16:creationId xmlns:a16="http://schemas.microsoft.com/office/drawing/2014/main" id="{A16547CF-5B03-4E57-B466-A0FDCECADD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2124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64">
              <a:extLst>
                <a:ext uri="{FF2B5EF4-FFF2-40B4-BE49-F238E27FC236}">
                  <a16:creationId xmlns:a16="http://schemas.microsoft.com/office/drawing/2014/main" id="{84C012C4-5959-40D5-8A7B-8542BD4B9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47169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Rectangle 66">
              <a:extLst>
                <a:ext uri="{FF2B5EF4-FFF2-40B4-BE49-F238E27FC236}">
                  <a16:creationId xmlns:a16="http://schemas.microsoft.com/office/drawing/2014/main" id="{8C7DF75A-2C0D-4388-A295-397333ADB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47169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73152" y="3379979"/>
            <a:ext cx="457200" cy="365125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9C0F6FC3-3F0F-484D-B7AD-35414CAF3DD6}" type="slidenum">
              <a:rPr lang="en-US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12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1029123" name="Rectangle 3"/>
          <p:cNvSpPr>
            <a:spLocks noGrp="1" noChangeArrowheads="1"/>
          </p:cNvSpPr>
          <p:nvPr>
            <p:ph idx="1"/>
          </p:nvPr>
        </p:nvSpPr>
        <p:spPr>
          <a:xfrm>
            <a:off x="6421120" y="499833"/>
            <a:ext cx="5100320" cy="5581226"/>
          </a:xfrm>
        </p:spPr>
        <p:txBody>
          <a:bodyPr anchor="ctr">
            <a:normAutofit/>
          </a:bodyPr>
          <a:lstStyle/>
          <a:p>
            <a:r>
              <a:rPr lang="en-GB" sz="2200"/>
              <a:t>Students assessing their peers</a:t>
            </a:r>
            <a:r>
              <a:rPr lang="ja-JP" altLang="en-GB" sz="2200"/>
              <a:t>’</a:t>
            </a:r>
            <a:r>
              <a:rPr lang="en-GB" altLang="ja-JP" sz="2200"/>
              <a:t> work:</a:t>
            </a:r>
          </a:p>
          <a:p>
            <a:pPr lvl="1"/>
            <a:r>
              <a:rPr lang="en-GB" sz="2200"/>
              <a:t>“Pre-flight checklist”</a:t>
            </a:r>
          </a:p>
          <a:p>
            <a:pPr lvl="1"/>
            <a:r>
              <a:rPr lang="ja-JP" altLang="en-GB" sz="2200"/>
              <a:t>“</a:t>
            </a:r>
            <a:r>
              <a:rPr lang="en-GB" altLang="ja-JP" sz="2200"/>
              <a:t>Two stars and a wish</a:t>
            </a:r>
            <a:r>
              <a:rPr lang="ja-JP" altLang="en-GB" sz="2200"/>
              <a:t>”</a:t>
            </a:r>
            <a:endParaRPr lang="en-GB" altLang="ja-JP" sz="2200"/>
          </a:p>
          <a:p>
            <a:pPr lvl="1"/>
            <a:r>
              <a:rPr lang="en-GB" sz="2200"/>
              <a:t>Choose-swap-choose</a:t>
            </a:r>
          </a:p>
          <a:p>
            <a:pPr lvl="1"/>
            <a:r>
              <a:rPr lang="en-GB" sz="2200"/>
              <a:t>Daily sign-in</a:t>
            </a:r>
            <a:endParaRPr lang="en-GB" altLang="ja-JP" sz="2200"/>
          </a:p>
          <a:p>
            <a:r>
              <a:rPr lang="en-GB" sz="2200"/>
              <a:t>Training students to pose questions/identifying group weaknesses</a:t>
            </a:r>
          </a:p>
          <a:p>
            <a:r>
              <a:rPr lang="en-GB" sz="2200"/>
              <a:t>End-of-lesson students</a:t>
            </a:r>
            <a:r>
              <a:rPr lang="ja-JP" altLang="en-GB" sz="2200"/>
              <a:t>’</a:t>
            </a:r>
            <a:r>
              <a:rPr lang="en-GB" altLang="ja-JP" sz="2200"/>
              <a:t> review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6051958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912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/>
              </a:gs>
              <a:gs pos="25000">
                <a:schemeClr val="accent1"/>
              </a:gs>
              <a:gs pos="94000">
                <a:schemeClr val="accent5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8545" name="Rectangle 2"/>
          <p:cNvSpPr>
            <a:spLocks noGrp="1" noChangeArrowheads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Help students own their own learning</a:t>
            </a:r>
          </a:p>
        </p:txBody>
      </p:sp>
      <p:sp>
        <p:nvSpPr>
          <p:cNvPr id="1029123" name="Rectangle 3"/>
          <p:cNvSpPr>
            <a:spLocks noGrp="1" noChangeArrowheads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rgbClr val="000000"/>
                </a:solidFill>
              </a:rPr>
              <a:t>Students assessing their own</a:t>
            </a:r>
            <a:r>
              <a:rPr lang="en-GB" altLang="ja-JP" sz="1600">
                <a:solidFill>
                  <a:srgbClr val="000000"/>
                </a:solidFill>
              </a:rPr>
              <a:t> work: 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With rubrics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With exemplars</a:t>
            </a:r>
          </a:p>
          <a:p>
            <a:r>
              <a:rPr lang="en-GB" sz="1600">
                <a:solidFill>
                  <a:srgbClr val="000000"/>
                </a:solidFill>
              </a:rPr>
              <a:t>Self-assessment of understanding: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Learning portfolio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Traffic lights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Red/green discs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Coloured cups</a:t>
            </a:r>
          </a:p>
          <a:p>
            <a:pPr lvl="1"/>
            <a:r>
              <a:rPr lang="en-GB" sz="1600">
                <a:solidFill>
                  <a:srgbClr val="000000"/>
                </a:solidFill>
              </a:rPr>
              <a:t>Plus/minus/interesting</a:t>
            </a:r>
          </a:p>
          <a:p>
            <a:pPr lvl="1"/>
            <a:endParaRPr lang="en-GB" sz="1600">
              <a:solidFill>
                <a:srgbClr val="000000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0825930" y="6223702"/>
            <a:ext cx="570728" cy="31406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C0F6FC3-3F0F-484D-B7AD-35414CAF3DD6}" type="slidenum">
              <a:rPr lang="en-US" sz="1000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 sz="10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6741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9123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329BF0-EF66-4146-BAB8-1D1273CF2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Summative assessment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A6ED5-7339-A741-B7F6-43B7AF4750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FEFFFF"/>
                </a:solidFill>
              </a:rPr>
              <a:t>What does summative assessment do?</a:t>
            </a:r>
          </a:p>
          <a:p>
            <a:endParaRPr lang="en-US" sz="2400" dirty="0">
              <a:solidFill>
                <a:srgbClr val="FEFFFF"/>
              </a:solidFill>
            </a:endParaRPr>
          </a:p>
          <a:p>
            <a:endParaRPr lang="en-US" sz="2400" dirty="0">
              <a:solidFill>
                <a:srgbClr val="FEFFFF"/>
              </a:solidFill>
            </a:endParaRPr>
          </a:p>
          <a:p>
            <a:r>
              <a:rPr lang="en-US" sz="2400" dirty="0">
                <a:solidFill>
                  <a:srgbClr val="FEFFFF"/>
                </a:solidFill>
              </a:rPr>
              <a:t>Helps to provide final assessments by:</a:t>
            </a:r>
          </a:p>
          <a:p>
            <a:pPr lvl="2"/>
            <a:r>
              <a:rPr lang="en-US" sz="2400" dirty="0">
                <a:solidFill>
                  <a:srgbClr val="FEFFFF"/>
                </a:solidFill>
              </a:rPr>
              <a:t>Student</a:t>
            </a:r>
          </a:p>
          <a:p>
            <a:pPr lvl="2"/>
            <a:r>
              <a:rPr lang="en-US" sz="2400" dirty="0">
                <a:solidFill>
                  <a:srgbClr val="FEFFFF"/>
                </a:solidFill>
              </a:rPr>
              <a:t>Cohort</a:t>
            </a:r>
          </a:p>
          <a:p>
            <a:pPr lvl="2"/>
            <a:r>
              <a:rPr lang="en-US" sz="2400" dirty="0">
                <a:solidFill>
                  <a:srgbClr val="FEFFFF"/>
                </a:solidFill>
              </a:rPr>
              <a:t>School</a:t>
            </a:r>
          </a:p>
          <a:p>
            <a:pPr lvl="2"/>
            <a:r>
              <a:rPr lang="en-US" sz="2400" dirty="0">
                <a:solidFill>
                  <a:srgbClr val="FEFFFF"/>
                </a:solidFill>
              </a:rPr>
              <a:t>Borough</a:t>
            </a:r>
          </a:p>
          <a:p>
            <a:pPr lvl="2"/>
            <a:r>
              <a:rPr lang="en-US" sz="2400" dirty="0">
                <a:solidFill>
                  <a:srgbClr val="FEFFFF"/>
                </a:solidFill>
              </a:rPr>
              <a:t>Country</a:t>
            </a:r>
          </a:p>
        </p:txBody>
      </p:sp>
    </p:spTree>
    <p:extLst>
      <p:ext uri="{BB962C8B-B14F-4D97-AF65-F5344CB8AC3E}">
        <p14:creationId xmlns:p14="http://schemas.microsoft.com/office/powerpoint/2010/main" val="246456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4A7E1-097A-2546-A07A-C6397E2D3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642583"/>
            <a:ext cx="9144000" cy="10998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Awarding bodies and Quals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AE885FA-583E-488C-A3B2-2647B84A8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0"/>
          </a:xfrm>
          <a:prstGeom prst="rect">
            <a:avLst/>
          </a:prstGeom>
          <a:solidFill>
            <a:srgbClr val="3551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ounded Rectangle 26">
            <a:extLst>
              <a:ext uri="{FF2B5EF4-FFF2-40B4-BE49-F238E27FC236}">
                <a16:creationId xmlns:a16="http://schemas.microsoft.com/office/drawing/2014/main" id="{87B1CEC7-C2CE-4440-A0F7-0BE6B3AAD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64" y="320843"/>
            <a:ext cx="5613569" cy="393031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JEC (exam board) - Wikipedia">
            <a:extLst>
              <a:ext uri="{FF2B5EF4-FFF2-40B4-BE49-F238E27FC236}">
                <a16:creationId xmlns:a16="http://schemas.microsoft.com/office/drawing/2014/main" id="{408AD78E-20A7-6243-9C8B-10430C944E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2428" y="640080"/>
            <a:ext cx="3291840" cy="329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ounded Rectangle 16">
            <a:extLst>
              <a:ext uri="{FF2B5EF4-FFF2-40B4-BE49-F238E27FC236}">
                <a16:creationId xmlns:a16="http://schemas.microsoft.com/office/drawing/2014/main" id="{7B0DBF0B-D7C2-4F15-94AE-315255824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4749" y="320843"/>
            <a:ext cx="5613569" cy="393031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Pearson announces eleventh-hour grading U-turn on BTECs – telling colleges  NOT to issue results tomorrow">
            <a:extLst>
              <a:ext uri="{FF2B5EF4-FFF2-40B4-BE49-F238E27FC236}">
                <a16:creationId xmlns:a16="http://schemas.microsoft.com/office/drawing/2014/main" id="{9FB33865-16FE-E744-9176-75791E9FB8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74365" y="886968"/>
            <a:ext cx="4974336" cy="279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39155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365760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5168E-CD9F-6B4F-A4F6-423D601FF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163448" cy="5256371"/>
          </a:xfrm>
        </p:spPr>
        <p:txBody>
          <a:bodyPr>
            <a:normAutofit/>
          </a:bodyPr>
          <a:lstStyle/>
          <a:p>
            <a:r>
              <a:rPr lang="en-US"/>
              <a:t>Academic and Vocational</a:t>
            </a:r>
            <a:endParaRPr lang="en-US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601642D-0487-4A46-B5E3-9B1DAADCFA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8325280"/>
              </p:ext>
            </p:extLst>
          </p:nvPr>
        </p:nvGraphicFramePr>
        <p:xfrm>
          <a:off x="4515633" y="303591"/>
          <a:ext cx="7240043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59041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6B978-69CD-4D4E-A99F-06E74D090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WJEC GCSE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08468-5853-8849-8EB6-BEE23FDD1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Oval 3">
            <a:hlinkClick r:id="rId2"/>
            <a:extLst>
              <a:ext uri="{FF2B5EF4-FFF2-40B4-BE49-F238E27FC236}">
                <a16:creationId xmlns:a16="http://schemas.microsoft.com/office/drawing/2014/main" id="{D5D5D578-DBCB-6D4C-955D-90E2FE22B087}"/>
              </a:ext>
            </a:extLst>
          </p:cNvPr>
          <p:cNvSpPr/>
          <p:nvPr/>
        </p:nvSpPr>
        <p:spPr>
          <a:xfrm>
            <a:off x="2482850" y="1690688"/>
            <a:ext cx="2540000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Computer science</a:t>
            </a:r>
          </a:p>
        </p:txBody>
      </p:sp>
      <p:sp>
        <p:nvSpPr>
          <p:cNvPr id="5" name="Oval 4">
            <a:hlinkClick r:id="rId3"/>
            <a:extLst>
              <a:ext uri="{FF2B5EF4-FFF2-40B4-BE49-F238E27FC236}">
                <a16:creationId xmlns:a16="http://schemas.microsoft.com/office/drawing/2014/main" id="{3A83D375-C6D4-B344-8B0F-B7A7388244A4}"/>
              </a:ext>
            </a:extLst>
          </p:cNvPr>
          <p:cNvSpPr/>
          <p:nvPr/>
        </p:nvSpPr>
        <p:spPr>
          <a:xfrm>
            <a:off x="6667500" y="1690688"/>
            <a:ext cx="2438400" cy="18875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Digital Technology</a:t>
            </a:r>
          </a:p>
        </p:txBody>
      </p:sp>
      <p:sp>
        <p:nvSpPr>
          <p:cNvPr id="6" name="Oval 5">
            <a:hlinkClick r:id="rId4"/>
            <a:extLst>
              <a:ext uri="{FF2B5EF4-FFF2-40B4-BE49-F238E27FC236}">
                <a16:creationId xmlns:a16="http://schemas.microsoft.com/office/drawing/2014/main" id="{3B19696C-60C7-ED45-A344-CEE97ECC772F}"/>
              </a:ext>
            </a:extLst>
          </p:cNvPr>
          <p:cNvSpPr/>
          <p:nvPr/>
        </p:nvSpPr>
        <p:spPr>
          <a:xfrm>
            <a:off x="4826000" y="4252912"/>
            <a:ext cx="2540000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 Level Computer Science</a:t>
            </a:r>
          </a:p>
        </p:txBody>
      </p:sp>
    </p:spTree>
    <p:extLst>
      <p:ext uri="{BB962C8B-B14F-4D97-AF65-F5344CB8AC3E}">
        <p14:creationId xmlns:p14="http://schemas.microsoft.com/office/powerpoint/2010/main" val="10008566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hlinkClick r:id="rId2"/>
            <a:extLst>
              <a:ext uri="{FF2B5EF4-FFF2-40B4-BE49-F238E27FC236}">
                <a16:creationId xmlns:a16="http://schemas.microsoft.com/office/drawing/2014/main" id="{B058463A-151A-DA40-A5D0-39D3A0D605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64300" y="469900"/>
            <a:ext cx="3949700" cy="965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02985D-DC82-6541-BF96-B5C6AAC770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4300" y="1498600"/>
            <a:ext cx="3949700" cy="48387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7083B9-B05F-9748-9151-C3CF82AE2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GCSE Computer Science</a:t>
            </a:r>
          </a:p>
        </p:txBody>
      </p:sp>
    </p:spTree>
    <p:extLst>
      <p:ext uri="{BB962C8B-B14F-4D97-AF65-F5344CB8AC3E}">
        <p14:creationId xmlns:p14="http://schemas.microsoft.com/office/powerpoint/2010/main" val="25498118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FB8AB-3DA7-E644-A994-67E4BC89A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Level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F2915F-69C4-9446-9695-37A2A1B694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7747" y="492573"/>
            <a:ext cx="5145695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5953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DA39E8-4DA5-2041-9A30-01F05BC7E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0080"/>
            <a:ext cx="3096427" cy="561323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BTEC Level 2/Level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6537B-AAE4-224F-AD42-B470A7F64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818" y="640082"/>
            <a:ext cx="6848715" cy="2484884"/>
          </a:xfrm>
        </p:spPr>
        <p:txBody>
          <a:bodyPr anchor="ctr">
            <a:normAutofit/>
          </a:bodyPr>
          <a:lstStyle/>
          <a:p>
            <a:r>
              <a:rPr lang="en-US" sz="2000"/>
              <a:t>Level 2 (can be more than 1 GCSE)</a:t>
            </a:r>
          </a:p>
          <a:p>
            <a:r>
              <a:rPr lang="en-US" sz="2000"/>
              <a:t>Level 3 (can be more than 1 A-Level)</a:t>
            </a:r>
          </a:p>
          <a:p>
            <a:r>
              <a:rPr lang="en-US" sz="2000"/>
              <a:t>Unitised</a:t>
            </a:r>
          </a:p>
          <a:p>
            <a:r>
              <a:rPr lang="en-US" sz="2000"/>
              <a:t>Mandatory/non-mandatory</a:t>
            </a:r>
          </a:p>
          <a:p>
            <a:r>
              <a:rPr lang="en-US" sz="2000"/>
              <a:t>Internal/External</a:t>
            </a:r>
          </a:p>
          <a:p>
            <a:r>
              <a:rPr lang="en-US" sz="2000"/>
              <a:t>Some freedom with internal assessments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0B45B6-329E-E74C-A6B3-AE07F4CFA2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805" y="4146907"/>
            <a:ext cx="10142389" cy="248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2558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427BC-B8BB-A948-A0A6-B0242E73F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Discussion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905CF2-87CE-454F-837F-594FF5C5B4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614484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36515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43CA6-958D-4540-80EF-E01451246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1E053-59DB-B843-A167-D01B7172BA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052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850</Words>
  <Application>Microsoft Macintosh PowerPoint</Application>
  <PresentationFormat>Widescreen</PresentationFormat>
  <Paragraphs>187</Paragraphs>
  <Slides>22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Office Theme</vt:lpstr>
      <vt:lpstr>Formative and Summative Feedback</vt:lpstr>
      <vt:lpstr>PowerPoint Presentation</vt:lpstr>
      <vt:lpstr>“The new theory of disuse”</vt:lpstr>
      <vt:lpstr>Storage strength and retrieval strength</vt:lpstr>
      <vt:lpstr>What </vt:lpstr>
      <vt:lpstr>Formative Assessment: A contested term</vt:lpstr>
      <vt:lpstr>Unpacking Formative Assessment</vt:lpstr>
      <vt:lpstr>Eliciting evidence</vt:lpstr>
      <vt:lpstr>Principles of diagnostic questioning</vt:lpstr>
      <vt:lpstr>Developing good questions</vt:lpstr>
      <vt:lpstr>What is the purpose of feedback?</vt:lpstr>
      <vt:lpstr>Help students be learning resources</vt:lpstr>
      <vt:lpstr>Help students own their own learning</vt:lpstr>
      <vt:lpstr>Summative assessment</vt:lpstr>
      <vt:lpstr>Awarding bodies and Quals</vt:lpstr>
      <vt:lpstr>Academic and Vocational</vt:lpstr>
      <vt:lpstr>WJEC GCSE</vt:lpstr>
      <vt:lpstr>GCSE Computer Science</vt:lpstr>
      <vt:lpstr>A Level</vt:lpstr>
      <vt:lpstr>BTEC Level 2/Level 3</vt:lpstr>
      <vt:lpstr>Discussion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Formative and Summative Feedback</dc:title>
  <dc:creator>Karl Jones</dc:creator>
  <cp:lastModifiedBy>Karl Jones</cp:lastModifiedBy>
  <cp:revision>1</cp:revision>
  <dcterms:created xsi:type="dcterms:W3CDTF">2020-09-17T08:00:30Z</dcterms:created>
  <dcterms:modified xsi:type="dcterms:W3CDTF">2020-09-17T08:06:58Z</dcterms:modified>
</cp:coreProperties>
</file>