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695" autoAdjust="0"/>
    <p:restoredTop sz="94652" autoAdjust="0"/>
  </p:normalViewPr>
  <p:slideViewPr>
    <p:cSldViewPr snapToGrid="0" snapToObjects="1">
      <p:cViewPr>
        <p:scale>
          <a:sx n="60" d="100"/>
          <a:sy n="60" d="100"/>
        </p:scale>
        <p:origin x="-1296" y="-72"/>
      </p:cViewPr>
      <p:guideLst>
        <p:guide orient="horz" pos="9535"/>
        <p:guide pos="6735"/>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BA667B-DFB0-4F97-AB18-80A93815EDF5}" type="datetimeFigureOut">
              <a:rPr lang="en-GB" smtClean="0"/>
              <a:t>17/06/2024</a:t>
            </a:fld>
            <a:endParaRPr lang="en-GB"/>
          </a:p>
        </p:txBody>
      </p:sp>
      <p:sp>
        <p:nvSpPr>
          <p:cNvPr id="4" name="Slide Image Placeholder 3"/>
          <p:cNvSpPr>
            <a:spLocks noGrp="1" noRot="1" noChangeAspect="1"/>
          </p:cNvSpPr>
          <p:nvPr>
            <p:ph type="sldImg" idx="2"/>
          </p:nvPr>
        </p:nvSpPr>
        <p:spPr>
          <a:xfrm>
            <a:off x="2217738" y="685800"/>
            <a:ext cx="2422525"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07AF746-9505-48BD-ACED-2BEBA255B992}" type="slidenum">
              <a:rPr lang="en-GB" smtClean="0"/>
              <a:t>‹#›</a:t>
            </a:fld>
            <a:endParaRPr lang="en-GB"/>
          </a:p>
        </p:txBody>
      </p:sp>
    </p:spTree>
    <p:extLst>
      <p:ext uri="{BB962C8B-B14F-4D97-AF65-F5344CB8AC3E}">
        <p14:creationId xmlns:p14="http://schemas.microsoft.com/office/powerpoint/2010/main" val="2603847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6/17/2024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5.png"/><Relationship Id="rId26" Type="http://schemas.openxmlformats.org/officeDocument/2006/relationships/image" Target="../media/image21.png"/><Relationship Id="rId3" Type="http://schemas.openxmlformats.org/officeDocument/2006/relationships/image" Target="../media/image2.png"/><Relationship Id="rId21" Type="http://schemas.openxmlformats.org/officeDocument/2006/relationships/image" Target="cid:image003.png@01DA9C76.26271360" TargetMode="External"/><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4.png"/><Relationship Id="rId25" Type="http://schemas.openxmlformats.org/officeDocument/2006/relationships/image" Target="../media/image20.png"/><Relationship Id="rId2" Type="http://schemas.openxmlformats.org/officeDocument/2006/relationships/image" Target="../media/image1.jpg"/><Relationship Id="rId16" Type="http://schemas.openxmlformats.org/officeDocument/2006/relationships/image" Target="cid:image002.png@01DA9C76.6C40F000" TargetMode="External"/><Relationship Id="rId20"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24" Type="http://schemas.openxmlformats.org/officeDocument/2006/relationships/image" Target="../media/image19.png"/><Relationship Id="rId5" Type="http://schemas.openxmlformats.org/officeDocument/2006/relationships/image" Target="../media/image4.png"/><Relationship Id="rId15" Type="http://schemas.openxmlformats.org/officeDocument/2006/relationships/image" Target="../media/image13.png"/><Relationship Id="rId23" Type="http://schemas.openxmlformats.org/officeDocument/2006/relationships/image" Target="../media/image18.png"/><Relationship Id="rId10" Type="http://schemas.openxmlformats.org/officeDocument/2006/relationships/image" Target="../media/image9.png"/><Relationship Id="rId19" Type="http://schemas.openxmlformats.org/officeDocument/2006/relationships/image" Target="cid:image002.png@01DA9C76.26271360" TargetMode="External"/><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cid:image003.png@01DA9C76.6C40F000" TargetMode="External"/><Relationship Id="rId22"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1854042"/>
            <a:ext cx="18109397" cy="4006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4800" dirty="0"/>
              <a:t>The Development and Optimisation of Manufacture for </a:t>
            </a:r>
            <a:endParaRPr lang="en-GB" sz="4800" dirty="0" smtClean="0"/>
          </a:p>
          <a:p>
            <a:pPr>
              <a:lnSpc>
                <a:spcPct val="110000"/>
              </a:lnSpc>
              <a:spcBef>
                <a:spcPct val="0"/>
              </a:spcBef>
              <a:buNone/>
            </a:pPr>
            <a:r>
              <a:rPr lang="en-GB" sz="4800" dirty="0" smtClean="0"/>
              <a:t>High-Pressure </a:t>
            </a:r>
            <a:r>
              <a:rPr lang="en-GB" sz="4800" dirty="0"/>
              <a:t>Turbine </a:t>
            </a:r>
            <a:r>
              <a:rPr lang="en-GB" sz="4800" dirty="0" smtClean="0"/>
              <a:t>Blades</a:t>
            </a:r>
          </a:p>
          <a:p>
            <a:pPr>
              <a:lnSpc>
                <a:spcPct val="110000"/>
              </a:lnSpc>
              <a:spcBef>
                <a:spcPct val="0"/>
              </a:spcBef>
              <a:buNone/>
            </a:pPr>
            <a:r>
              <a:rPr lang="en-GB" altLang="en-US" sz="4000" b="1" dirty="0" smtClean="0">
                <a:solidFill>
                  <a:srgbClr val="002060"/>
                </a:solidFill>
                <a:latin typeface="Calibri" charset="0"/>
                <a:ea typeface="Calibri" charset="0"/>
                <a:cs typeface="Calibri" charset="0"/>
              </a:rPr>
              <a:t>Rhodri Williams</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Kelvin Lake</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BEng </a:t>
            </a:r>
            <a:r>
              <a:rPr lang="en-GB" altLang="en-US" sz="3600" dirty="0">
                <a:solidFill>
                  <a:srgbClr val="002060"/>
                </a:solidFill>
                <a:latin typeface="Calibri" charset="0"/>
                <a:ea typeface="Calibri" charset="0"/>
                <a:cs typeface="Calibri" charset="0"/>
              </a:rPr>
              <a:t>(Hons)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70665" y="5643754"/>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endParaRPr lang="en-GB" sz="2800" dirty="0"/>
          </a:p>
          <a:p>
            <a:r>
              <a:rPr lang="en-GB" sz="2800" dirty="0"/>
              <a:t>Wall Colmonoy is venturing into manufacturing high-pressure turbine blades (HPTBs) for aerospace engines. HPTBs, made from nickel superalloys, operate under extreme conditions and are crucial for engine efficiency.</a:t>
            </a:r>
          </a:p>
          <a:p>
            <a:r>
              <a:rPr lang="en-GB" sz="2800" dirty="0"/>
              <a:t>This report focuses </a:t>
            </a:r>
            <a:r>
              <a:rPr lang="en-GB" sz="2800" dirty="0" smtClean="0"/>
              <a:t>on selecting an appropriate material, </a:t>
            </a:r>
            <a:r>
              <a:rPr lang="en-GB" sz="2800" dirty="0"/>
              <a:t>optimizing the investment casting process for HPTBs, a complex method involving advanced techniques like vacuum </a:t>
            </a:r>
            <a:r>
              <a:rPr lang="en-GB" sz="2800" dirty="0" smtClean="0"/>
              <a:t>melting, fluid flow simulation </a:t>
            </a:r>
            <a:r>
              <a:rPr lang="en-GB" sz="2800" dirty="0"/>
              <a:t>and 3D wax printing. It details the historical evolution, trial runs, and methodologies to improve quality and efficiency. The aim is to enhance production practices and economic viability for these critical components in aerospace manufacturing.</a:t>
            </a:r>
          </a:p>
          <a:p>
            <a:pPr>
              <a:spcBef>
                <a:spcPct val="50000"/>
              </a:spcBef>
            </a:pPr>
            <a:endParaRPr lang="en-US" altLang="en-US" sz="2800" dirty="0"/>
          </a:p>
        </p:txBody>
      </p:sp>
      <p:sp>
        <p:nvSpPr>
          <p:cNvPr id="12" name="Text Box 8"/>
          <p:cNvSpPr txBox="1">
            <a:spLocks noChangeArrowheads="1"/>
          </p:cNvSpPr>
          <p:nvPr/>
        </p:nvSpPr>
        <p:spPr bwMode="auto">
          <a:xfrm>
            <a:off x="145772" y="17118912"/>
            <a:ext cx="6415087" cy="1271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Project Aims</a:t>
            </a:r>
          </a:p>
          <a:p>
            <a:pPr>
              <a:spcBef>
                <a:spcPct val="20000"/>
              </a:spcBef>
            </a:pPr>
            <a:r>
              <a:rPr lang="en-GB" sz="3200" b="1" dirty="0" smtClean="0"/>
              <a:t>Aim</a:t>
            </a:r>
            <a:r>
              <a:rPr lang="en-GB" sz="2800" dirty="0" smtClean="0"/>
              <a:t> - To </a:t>
            </a:r>
            <a:r>
              <a:rPr lang="en-GB" sz="2800" dirty="0"/>
              <a:t>establish a repeatable and reliable route of manufacture of HPT Blades</a:t>
            </a:r>
            <a:r>
              <a:rPr lang="en-GB" sz="3600" dirty="0"/>
              <a:t>.</a:t>
            </a:r>
          </a:p>
          <a:p>
            <a:pPr>
              <a:spcBef>
                <a:spcPct val="20000"/>
              </a:spcBef>
            </a:pPr>
            <a:r>
              <a:rPr lang="en-AU" altLang="en-US" sz="3200" b="1" dirty="0" smtClean="0"/>
              <a:t>Objectives</a:t>
            </a:r>
            <a:r>
              <a:rPr lang="en-AU" altLang="en-US" sz="2800" dirty="0" smtClean="0"/>
              <a:t>:</a:t>
            </a:r>
          </a:p>
          <a:p>
            <a:pPr marL="457200" indent="-457200">
              <a:spcBef>
                <a:spcPct val="20000"/>
              </a:spcBef>
              <a:buFont typeface="Arial" panose="020B0604020202020204" pitchFamily="34" charset="0"/>
              <a:buChar char="•"/>
            </a:pPr>
            <a:r>
              <a:rPr lang="en-AU" altLang="en-US" sz="2800" dirty="0" smtClean="0"/>
              <a:t>Analyse and select appropriate material for manufacture.</a:t>
            </a:r>
          </a:p>
          <a:p>
            <a:pPr marL="457200" indent="-457200">
              <a:spcBef>
                <a:spcPct val="20000"/>
              </a:spcBef>
              <a:buFont typeface="Arial" panose="020B0604020202020204" pitchFamily="34" charset="0"/>
              <a:buChar char="•"/>
            </a:pPr>
            <a:r>
              <a:rPr lang="en-AU" altLang="en-US" sz="2800" dirty="0" smtClean="0"/>
              <a:t>Establish key parameters such as Pouring temperature • Pour rate, Pre-Heat time • Transit time between oven and furnace.</a:t>
            </a:r>
          </a:p>
          <a:p>
            <a:pPr marL="457200" indent="-457200">
              <a:spcBef>
                <a:spcPct val="20000"/>
              </a:spcBef>
              <a:buFont typeface="Arial" panose="020B0604020202020204" pitchFamily="34" charset="0"/>
              <a:buChar char="•"/>
            </a:pPr>
            <a:r>
              <a:rPr lang="en-AU" altLang="en-US" sz="2800" dirty="0" smtClean="0"/>
              <a:t>Find the root cause and mitigate or eliminate defects.</a:t>
            </a:r>
          </a:p>
          <a:p>
            <a:pPr marL="457200" indent="-457200">
              <a:spcBef>
                <a:spcPct val="20000"/>
              </a:spcBef>
              <a:buFont typeface="Arial" panose="020B0604020202020204" pitchFamily="34" charset="0"/>
              <a:buChar char="•"/>
            </a:pPr>
            <a:r>
              <a:rPr lang="en-AU" altLang="en-US" sz="2800" dirty="0" smtClean="0"/>
              <a:t>Improve efficiency of the manufacturing process.</a:t>
            </a:r>
          </a:p>
          <a:p>
            <a:pPr marL="457200" indent="-457200">
              <a:spcBef>
                <a:spcPct val="20000"/>
              </a:spcBef>
              <a:buFont typeface="Arial" panose="020B0604020202020204" pitchFamily="34" charset="0"/>
              <a:buChar char="•"/>
            </a:pPr>
            <a:endParaRPr lang="en-AU" altLang="en-US" sz="2800" dirty="0" smtClean="0"/>
          </a:p>
          <a:p>
            <a:pPr>
              <a:spcBef>
                <a:spcPct val="20000"/>
              </a:spcBef>
            </a:pPr>
            <a:r>
              <a:rPr lang="en-AU" altLang="en-US" sz="3600" b="1" dirty="0" smtClean="0"/>
              <a:t>Methodology</a:t>
            </a:r>
            <a:endParaRPr lang="en-AU" altLang="en-US" sz="3600" b="1" dirty="0"/>
          </a:p>
          <a:p>
            <a:pPr>
              <a:spcBef>
                <a:spcPct val="40000"/>
              </a:spcBef>
            </a:pPr>
            <a:r>
              <a:rPr lang="en-AU" altLang="en-US" sz="2800" dirty="0" smtClean="0"/>
              <a:t>• 3D printed Waxes</a:t>
            </a:r>
          </a:p>
          <a:p>
            <a:pPr>
              <a:spcBef>
                <a:spcPct val="40000"/>
              </a:spcBef>
            </a:pPr>
            <a:r>
              <a:rPr lang="en-AU" altLang="en-US" sz="2800" dirty="0" smtClean="0"/>
              <a:t>• Simulation</a:t>
            </a:r>
            <a:endParaRPr lang="en-AU" altLang="en-US" sz="2800" dirty="0" smtClean="0"/>
          </a:p>
          <a:p>
            <a:pPr>
              <a:spcBef>
                <a:spcPct val="40000"/>
              </a:spcBef>
            </a:pPr>
            <a:r>
              <a:rPr lang="en-AU" altLang="en-US" sz="2800" dirty="0" smtClean="0"/>
              <a:t>• Investment Casting</a:t>
            </a:r>
            <a:endParaRPr lang="en-AU" altLang="en-US" sz="2800" dirty="0" smtClean="0"/>
          </a:p>
          <a:p>
            <a:pPr>
              <a:spcBef>
                <a:spcPct val="40000"/>
              </a:spcBef>
            </a:pPr>
            <a:r>
              <a:rPr lang="en-AU" altLang="en-US" sz="2800" dirty="0" smtClean="0"/>
              <a:t>• Heat Treatment</a:t>
            </a:r>
            <a:endParaRPr lang="en-AU" altLang="en-US" sz="2800" dirty="0" smtClean="0"/>
          </a:p>
          <a:p>
            <a:pPr>
              <a:spcBef>
                <a:spcPct val="40000"/>
              </a:spcBef>
            </a:pPr>
            <a:r>
              <a:rPr lang="en-AU" altLang="en-US" sz="2800" dirty="0" smtClean="0"/>
              <a:t>• Non-Destructive Testing</a:t>
            </a:r>
            <a:endParaRPr lang="en-AU" altLang="en-US" sz="2800" dirty="0" smtClean="0"/>
          </a:p>
          <a:p>
            <a:pPr>
              <a:spcBef>
                <a:spcPct val="40000"/>
              </a:spcBef>
            </a:pPr>
            <a:r>
              <a:rPr lang="en-AU" altLang="en-US" sz="2800" dirty="0"/>
              <a:t>•</a:t>
            </a:r>
            <a:endParaRPr lang="en-AU" altLang="en-US" sz="2800" dirty="0"/>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3655658" y="21371689"/>
            <a:ext cx="7544000" cy="6651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3600" b="1" dirty="0" smtClean="0">
                <a:latin typeface="Arial" panose="020B0604020202020204" pitchFamily="34" charset="0"/>
                <a:ea typeface="Calibri" charset="0"/>
                <a:cs typeface="Arial" panose="020B0604020202020204" pitchFamily="34" charset="0"/>
              </a:rPr>
              <a:t>Conclusion</a:t>
            </a:r>
          </a:p>
          <a:p>
            <a:pPr>
              <a:lnSpc>
                <a:spcPct val="110000"/>
              </a:lnSpc>
              <a:spcBef>
                <a:spcPct val="0"/>
              </a:spcBef>
              <a:buNone/>
            </a:pPr>
            <a:r>
              <a:rPr lang="en-US" sz="3600" dirty="0"/>
              <a:t>• </a:t>
            </a:r>
            <a:r>
              <a:rPr lang="en-US" sz="2400" b="1" dirty="0"/>
              <a:t>Material Selection</a:t>
            </a:r>
            <a:r>
              <a:rPr lang="en-US" sz="2400" dirty="0"/>
              <a:t>: MAR-M-002 was identified </a:t>
            </a:r>
            <a:r>
              <a:rPr lang="en-US" sz="2400" dirty="0" smtClean="0"/>
              <a:t>as</a:t>
            </a:r>
          </a:p>
          <a:p>
            <a:pPr>
              <a:lnSpc>
                <a:spcPct val="110000"/>
              </a:lnSpc>
              <a:spcBef>
                <a:spcPct val="0"/>
              </a:spcBef>
              <a:buNone/>
            </a:pPr>
            <a:r>
              <a:rPr lang="en-US" sz="2400" dirty="0" smtClean="0"/>
              <a:t> </a:t>
            </a:r>
            <a:r>
              <a:rPr lang="en-US" sz="2400" dirty="0"/>
              <a:t>the optimal alloy for HPT blades, providing superior </a:t>
            </a:r>
            <a:endParaRPr lang="en-US" sz="2400" dirty="0" smtClean="0"/>
          </a:p>
          <a:p>
            <a:pPr>
              <a:lnSpc>
                <a:spcPct val="110000"/>
              </a:lnSpc>
              <a:spcBef>
                <a:spcPct val="0"/>
              </a:spcBef>
              <a:buNone/>
            </a:pPr>
            <a:r>
              <a:rPr lang="en-US" sz="2400" dirty="0" smtClean="0"/>
              <a:t>performance </a:t>
            </a:r>
            <a:r>
              <a:rPr lang="en-US" sz="2400" dirty="0"/>
              <a:t>in high-stress, </a:t>
            </a:r>
            <a:r>
              <a:rPr lang="en-US" sz="2400" dirty="0" smtClean="0"/>
              <a:t>high-temperature</a:t>
            </a:r>
          </a:p>
          <a:p>
            <a:pPr>
              <a:lnSpc>
                <a:spcPct val="110000"/>
              </a:lnSpc>
              <a:spcBef>
                <a:spcPct val="0"/>
              </a:spcBef>
              <a:buNone/>
            </a:pPr>
            <a:r>
              <a:rPr lang="en-US" sz="2400" dirty="0" smtClean="0"/>
              <a:t> environments</a:t>
            </a:r>
          </a:p>
          <a:p>
            <a:pPr>
              <a:lnSpc>
                <a:spcPct val="110000"/>
              </a:lnSpc>
              <a:spcBef>
                <a:spcPct val="0"/>
              </a:spcBef>
              <a:buNone/>
            </a:pPr>
            <a:endParaRPr lang="en-US" sz="2400" dirty="0" smtClean="0"/>
          </a:p>
          <a:p>
            <a:pPr>
              <a:lnSpc>
                <a:spcPct val="110000"/>
              </a:lnSpc>
              <a:spcBef>
                <a:spcPct val="0"/>
              </a:spcBef>
              <a:buNone/>
            </a:pPr>
            <a:r>
              <a:rPr lang="en-US" sz="2400" dirty="0"/>
              <a:t>•</a:t>
            </a:r>
            <a:r>
              <a:rPr lang="en-US" sz="2400" b="1" dirty="0"/>
              <a:t>Quality </a:t>
            </a:r>
            <a:r>
              <a:rPr lang="en-US" sz="2400" b="1" dirty="0" smtClean="0"/>
              <a:t>Improvement</a:t>
            </a:r>
            <a:r>
              <a:rPr lang="en-US" sz="2400" dirty="0" smtClean="0"/>
              <a:t>: 60% improvement in </a:t>
            </a:r>
          </a:p>
          <a:p>
            <a:pPr>
              <a:lnSpc>
                <a:spcPct val="110000"/>
              </a:lnSpc>
              <a:spcBef>
                <a:spcPct val="0"/>
              </a:spcBef>
              <a:buNone/>
            </a:pPr>
            <a:r>
              <a:rPr lang="en-US" sz="2400" dirty="0" smtClean="0"/>
              <a:t>quality between Trials.</a:t>
            </a:r>
            <a:r>
              <a:rPr lang="en-US" sz="2400" dirty="0"/>
              <a:t> </a:t>
            </a:r>
            <a:endParaRPr lang="en-US" sz="2400" dirty="0" smtClean="0"/>
          </a:p>
          <a:p>
            <a:pPr>
              <a:lnSpc>
                <a:spcPct val="110000"/>
              </a:lnSpc>
              <a:spcBef>
                <a:spcPct val="0"/>
              </a:spcBef>
              <a:buNone/>
            </a:pPr>
            <a:endParaRPr lang="en-US" sz="2400" dirty="0"/>
          </a:p>
          <a:p>
            <a:pPr>
              <a:lnSpc>
                <a:spcPct val="110000"/>
              </a:lnSpc>
              <a:spcBef>
                <a:spcPct val="0"/>
              </a:spcBef>
              <a:buNone/>
            </a:pPr>
            <a:r>
              <a:rPr lang="en-US" sz="2400" dirty="0" smtClean="0"/>
              <a:t>• </a:t>
            </a:r>
            <a:r>
              <a:rPr lang="en-US" sz="2400" b="1" dirty="0"/>
              <a:t>Cost </a:t>
            </a:r>
            <a:r>
              <a:rPr lang="en-US" sz="2400" b="1" dirty="0" smtClean="0"/>
              <a:t>Efficiency</a:t>
            </a:r>
            <a:r>
              <a:rPr lang="en-US" sz="2400" dirty="0" smtClean="0"/>
              <a:t>: 33.9% improvement in Blade cost</a:t>
            </a:r>
          </a:p>
          <a:p>
            <a:pPr>
              <a:lnSpc>
                <a:spcPct val="110000"/>
              </a:lnSpc>
              <a:spcBef>
                <a:spcPct val="0"/>
              </a:spcBef>
              <a:buNone/>
            </a:pPr>
            <a:r>
              <a:rPr lang="en-US" sz="2400" dirty="0" smtClean="0"/>
              <a:t>Between Trials.</a:t>
            </a:r>
          </a:p>
          <a:p>
            <a:pPr>
              <a:lnSpc>
                <a:spcPct val="110000"/>
              </a:lnSpc>
              <a:spcBef>
                <a:spcPct val="0"/>
              </a:spcBef>
              <a:buNone/>
            </a:pPr>
            <a:endParaRPr lang="en-US" sz="2400" dirty="0" smtClean="0"/>
          </a:p>
          <a:p>
            <a:pPr>
              <a:lnSpc>
                <a:spcPct val="110000"/>
              </a:lnSpc>
              <a:spcBef>
                <a:spcPct val="0"/>
              </a:spcBef>
              <a:buNone/>
            </a:pPr>
            <a:endParaRPr lang="en-GB" altLang="en-US" sz="2400" dirty="0" smtClean="0">
              <a:latin typeface="Arial" panose="020B0604020202020204" pitchFamily="34" charset="0"/>
              <a:ea typeface="Calibri" charset="0"/>
              <a:cs typeface="Arial" panose="020B0604020202020204" pitchFamily="34" charset="0"/>
            </a:endParaRPr>
          </a:p>
          <a:p>
            <a:pPr eaLnBrk="1" hangingPunct="1">
              <a:lnSpc>
                <a:spcPct val="110000"/>
              </a:lnSpc>
              <a:spcBef>
                <a:spcPct val="0"/>
              </a:spcBef>
              <a:buFontTx/>
              <a:buNone/>
            </a:pPr>
            <a:endParaRPr lang="en-GB" altLang="en-US" sz="3600" b="1" dirty="0" smtClean="0">
              <a:latin typeface="Arial" panose="020B0604020202020204" pitchFamily="34" charset="0"/>
              <a:ea typeface="Calibri" charset="0"/>
              <a:cs typeface="Arial" panose="020B0604020202020204" pitchFamily="34"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pic>
        <p:nvPicPr>
          <p:cNvPr id="44" name="Picture 43"/>
          <p:cNvPicPr/>
          <p:nvPr/>
        </p:nvPicPr>
        <p:blipFill>
          <a:blip r:embed="rId4"/>
          <a:stretch>
            <a:fillRect/>
          </a:stretch>
        </p:blipFill>
        <p:spPr>
          <a:xfrm>
            <a:off x="5181595" y="14988182"/>
            <a:ext cx="1495425" cy="2295525"/>
          </a:xfrm>
          <a:prstGeom prst="rect">
            <a:avLst/>
          </a:prstGeom>
        </p:spPr>
      </p:pic>
      <p:pic>
        <p:nvPicPr>
          <p:cNvPr id="46" name="Picture 45"/>
          <p:cNvPicPr/>
          <p:nvPr/>
        </p:nvPicPr>
        <p:blipFill>
          <a:blip r:embed="rId5"/>
          <a:stretch>
            <a:fillRect/>
          </a:stretch>
        </p:blipFill>
        <p:spPr>
          <a:xfrm>
            <a:off x="270665" y="15391528"/>
            <a:ext cx="3600450" cy="1800225"/>
          </a:xfrm>
          <a:prstGeom prst="rect">
            <a:avLst/>
          </a:prstGeom>
        </p:spPr>
      </p:pic>
      <p:pic>
        <p:nvPicPr>
          <p:cNvPr id="47" name="Picture 46" descr="A picture containing text, clipart&#10;&#10;Description automatically generated"/>
          <p:cNvPicPr/>
          <p:nvPr/>
        </p:nvPicPr>
        <p:blipFill>
          <a:blip r:embed="rId6">
            <a:extLst>
              <a:ext uri="{28A0092B-C50C-407E-A947-70E740481C1C}">
                <a14:useLocalDpi xmlns:a14="http://schemas.microsoft.com/office/drawing/2010/main" val="0"/>
              </a:ext>
            </a:extLst>
          </a:blip>
          <a:srcRect/>
          <a:stretch>
            <a:fillRect/>
          </a:stretch>
        </p:blipFill>
        <p:spPr bwMode="auto">
          <a:xfrm>
            <a:off x="270665" y="28955170"/>
            <a:ext cx="2951056" cy="1203325"/>
          </a:xfrm>
          <a:prstGeom prst="rect">
            <a:avLst/>
          </a:prstGeom>
          <a:noFill/>
          <a:ln>
            <a:noFill/>
          </a:ln>
        </p:spPr>
      </p:pic>
      <p:pic>
        <p:nvPicPr>
          <p:cNvPr id="40" name="Picture 39" descr="Several blue plastic objects on a white surface&#10;&#10;Description automatically generated"/>
          <p:cNvPicPr/>
          <p:nvPr/>
        </p:nvPicPr>
        <p:blipFill>
          <a:blip r:embed="rId7">
            <a:extLst>
              <a:ext uri="{28A0092B-C50C-407E-A947-70E740481C1C}">
                <a14:useLocalDpi xmlns:a14="http://schemas.microsoft.com/office/drawing/2010/main" val="0"/>
              </a:ext>
            </a:extLst>
          </a:blip>
          <a:stretch>
            <a:fillRect/>
          </a:stretch>
        </p:blipFill>
        <p:spPr>
          <a:xfrm>
            <a:off x="4792740" y="24130008"/>
            <a:ext cx="1728553" cy="2131734"/>
          </a:xfrm>
          <a:prstGeom prst="rect">
            <a:avLst/>
          </a:prstGeom>
        </p:spPr>
      </p:pic>
      <p:pic>
        <p:nvPicPr>
          <p:cNvPr id="42" name="Picture 41">
            <a:extLst>
              <a:ext uri="{FF2B5EF4-FFF2-40B4-BE49-F238E27FC236}">
                <a16:creationId xmlns:a16="http://schemas.microsoft.com/office/drawing/2014/main" xmlns="" id="{135B27A1-5B12-EF11-619C-9F865C0162E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628282" y="26481108"/>
            <a:ext cx="2057470" cy="2424774"/>
          </a:xfrm>
          <a:prstGeom prst="rect">
            <a:avLst/>
          </a:prstGeom>
        </p:spPr>
      </p:pic>
      <p:sp>
        <p:nvSpPr>
          <p:cNvPr id="5" name="TextBox 4"/>
          <p:cNvSpPr txBox="1"/>
          <p:nvPr/>
        </p:nvSpPr>
        <p:spPr>
          <a:xfrm>
            <a:off x="6877050" y="5883260"/>
            <a:ext cx="7161325" cy="2554545"/>
          </a:xfrm>
          <a:prstGeom prst="rect">
            <a:avLst/>
          </a:prstGeom>
          <a:noFill/>
        </p:spPr>
        <p:txBody>
          <a:bodyPr wrap="square" rtlCol="0">
            <a:spAutoFit/>
          </a:bodyPr>
          <a:lstStyle/>
          <a:p>
            <a:r>
              <a:rPr lang="en-GB" sz="3600" b="1" dirty="0" smtClean="0">
                <a:latin typeface="Arial" panose="020B0604020202020204" pitchFamily="34" charset="0"/>
                <a:cs typeface="Arial" panose="020B0604020202020204" pitchFamily="34" charset="0"/>
              </a:rPr>
              <a:t>Results </a:t>
            </a:r>
          </a:p>
          <a:p>
            <a:endParaRPr lang="en-GB" sz="3600" b="1" dirty="0" smtClean="0">
              <a:latin typeface="Arial" panose="020B0604020202020204" pitchFamily="34" charset="0"/>
              <a:cs typeface="Arial" panose="020B0604020202020204" pitchFamily="34" charset="0"/>
            </a:endParaRPr>
          </a:p>
          <a:p>
            <a:r>
              <a:rPr lang="en-GB" sz="3200" b="1" dirty="0" smtClean="0">
                <a:latin typeface="Arial" panose="020B0604020202020204" pitchFamily="34" charset="0"/>
                <a:cs typeface="Arial" panose="020B0604020202020204" pitchFamily="34" charset="0"/>
              </a:rPr>
              <a:t>Material Selection</a:t>
            </a: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Inconel 738LC 	              MAR-M-002 </a:t>
            </a:r>
            <a:endParaRPr lang="en-GB" sz="2800" dirty="0">
              <a:latin typeface="Arial" panose="020B0604020202020204" pitchFamily="34" charset="0"/>
              <a:cs typeface="Arial" panose="020B0604020202020204" pitchFamily="34" charset="0"/>
            </a:endParaRPr>
          </a:p>
        </p:txBody>
      </p:sp>
      <p:cxnSp>
        <p:nvCxnSpPr>
          <p:cNvPr id="33" name="Straight Connector 32"/>
          <p:cNvCxnSpPr/>
          <p:nvPr/>
        </p:nvCxnSpPr>
        <p:spPr>
          <a:xfrm>
            <a:off x="8058150" y="8359595"/>
            <a:ext cx="19050" cy="5975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11906250" y="8359595"/>
            <a:ext cx="0" cy="551206"/>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flipV="1">
            <a:off x="8077200" y="8922266"/>
            <a:ext cx="3829050" cy="46326"/>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p:nvPr/>
        </p:nvCxnSpPr>
        <p:spPr>
          <a:xfrm>
            <a:off x="9991725" y="8945429"/>
            <a:ext cx="0" cy="60529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1" name="TextBox 50"/>
          <p:cNvSpPr txBox="1"/>
          <p:nvPr/>
        </p:nvSpPr>
        <p:spPr>
          <a:xfrm>
            <a:off x="7738650" y="9608714"/>
            <a:ext cx="6965560" cy="1815882"/>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 </a:t>
            </a:r>
            <a:r>
              <a:rPr lang="en-GB" sz="2800" b="1" dirty="0" smtClean="0">
                <a:latin typeface="Arial" panose="020B0604020202020204" pitchFamily="34" charset="0"/>
                <a:cs typeface="Arial" panose="020B0604020202020204" pitchFamily="34" charset="0"/>
              </a:rPr>
              <a:t>            MAR-M-002</a:t>
            </a:r>
          </a:p>
          <a:p>
            <a:r>
              <a:rPr lang="en-GB" sz="2800" dirty="0" smtClean="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Higher proof stress (Rp0.2</a:t>
            </a:r>
            <a:r>
              <a:rPr lang="en-US" sz="2800" dirty="0" smtClean="0">
                <a:latin typeface="Arial" panose="020B0604020202020204" pitchFamily="34" charset="0"/>
                <a:cs typeface="Arial" panose="020B0604020202020204" pitchFamily="34" charset="0"/>
              </a:rPr>
              <a:t>)</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 </a:t>
            </a:r>
            <a:r>
              <a:rPr lang="en-US" sz="2800" dirty="0" smtClean="0">
                <a:latin typeface="Arial" panose="020B0604020202020204" pitchFamily="34" charset="0"/>
                <a:cs typeface="Arial" panose="020B0604020202020204" pitchFamily="34" charset="0"/>
              </a:rPr>
              <a:t>Higher </a:t>
            </a:r>
            <a:r>
              <a:rPr lang="en-US" sz="2800" dirty="0">
                <a:latin typeface="Arial" panose="020B0604020202020204" pitchFamily="34" charset="0"/>
                <a:cs typeface="Arial" panose="020B0604020202020204" pitchFamily="34" charset="0"/>
              </a:rPr>
              <a:t>ultimate tensile strength (Rm)</a:t>
            </a:r>
          </a:p>
          <a:p>
            <a:endParaRPr lang="en-GB" sz="2800" dirty="0">
              <a:latin typeface="Arial" panose="020B0604020202020204" pitchFamily="34" charset="0"/>
              <a:cs typeface="Arial" panose="020B0604020202020204" pitchFamily="34" charset="0"/>
            </a:endParaRPr>
          </a:p>
        </p:txBody>
      </p:sp>
      <p:pic>
        <p:nvPicPr>
          <p:cNvPr id="1026"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0665" y="2011363"/>
            <a:ext cx="2739234" cy="33737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2" name="TextBox 51"/>
          <p:cNvSpPr txBox="1"/>
          <p:nvPr/>
        </p:nvSpPr>
        <p:spPr>
          <a:xfrm>
            <a:off x="6685752" y="11035563"/>
            <a:ext cx="7068347" cy="17607897"/>
          </a:xfrm>
          <a:prstGeom prst="rect">
            <a:avLst/>
          </a:prstGeom>
          <a:noFill/>
        </p:spPr>
        <p:txBody>
          <a:bodyPr wrap="square" rtlCol="0">
            <a:spAutoFit/>
          </a:bodyPr>
          <a:lstStyle/>
          <a:p>
            <a:endParaRPr lang="en-GB" sz="3200" b="1" dirty="0" smtClean="0"/>
          </a:p>
          <a:p>
            <a:r>
              <a:rPr lang="en-GB" sz="3200" b="1" dirty="0" smtClean="0">
                <a:latin typeface="Arial" panose="020B0604020202020204" pitchFamily="34" charset="0"/>
                <a:cs typeface="Arial" panose="020B0604020202020204" pitchFamily="34" charset="0"/>
              </a:rPr>
              <a:t>Trial 1</a:t>
            </a:r>
          </a:p>
          <a:p>
            <a:r>
              <a:rPr lang="en-GB" sz="2800" dirty="0" smtClean="0">
                <a:latin typeface="Arial" panose="020B0604020202020204" pitchFamily="34" charset="0"/>
                <a:cs typeface="Arial" panose="020B0604020202020204" pitchFamily="34" charset="0"/>
              </a:rPr>
              <a:t>Simulation was positive</a:t>
            </a:r>
          </a:p>
          <a:p>
            <a:r>
              <a:rPr lang="en-GB" sz="2800" dirty="0" smtClean="0">
                <a:latin typeface="Arial" panose="020B0604020202020204" pitchFamily="34" charset="0"/>
                <a:cs typeface="Arial" panose="020B0604020202020204" pitchFamily="34" charset="0"/>
              </a:rPr>
              <a:t>Showing of porosity in the </a:t>
            </a:r>
          </a:p>
          <a:p>
            <a:r>
              <a:rPr lang="en-GB" sz="2800" dirty="0" smtClean="0">
                <a:latin typeface="Arial" panose="020B0604020202020204" pitchFamily="34" charset="0"/>
                <a:cs typeface="Arial" panose="020B0604020202020204" pitchFamily="34" charset="0"/>
              </a:rPr>
              <a:t>castings</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Pouring parameters are detailed in</a:t>
            </a:r>
          </a:p>
          <a:p>
            <a:r>
              <a:rPr lang="en-GB" sz="2800" dirty="0" smtClean="0">
                <a:latin typeface="Arial" panose="020B0604020202020204" pitchFamily="34" charset="0"/>
                <a:cs typeface="Arial" panose="020B0604020202020204" pitchFamily="34" charset="0"/>
              </a:rPr>
              <a:t>the below table. Note: the increased </a:t>
            </a:r>
          </a:p>
          <a:p>
            <a:r>
              <a:rPr lang="en-GB" sz="2800" dirty="0" smtClean="0">
                <a:latin typeface="Arial" panose="020B0604020202020204" pitchFamily="34" charset="0"/>
                <a:cs typeface="Arial" panose="020B0604020202020204" pitchFamily="34" charset="0"/>
              </a:rPr>
              <a:t>transport time for Tree 4.</a:t>
            </a:r>
            <a:endParaRPr lang="en-GB" sz="2800" dirty="0">
              <a:latin typeface="Arial" panose="020B0604020202020204" pitchFamily="34" charset="0"/>
              <a:cs typeface="Arial" panose="020B0604020202020204" pitchFamily="34" charset="0"/>
            </a:endParaRPr>
          </a:p>
          <a:p>
            <a:endParaRPr lang="en-GB" sz="3200" dirty="0" smtClean="0">
              <a:latin typeface="Arial" panose="020B0604020202020204" pitchFamily="34" charset="0"/>
              <a:cs typeface="Arial" panose="020B0604020202020204" pitchFamily="34" charset="0"/>
            </a:endParaRPr>
          </a:p>
          <a:p>
            <a:endParaRPr lang="en-GB" sz="3200"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Inspection Results</a:t>
            </a:r>
          </a:p>
          <a:p>
            <a:r>
              <a:rPr lang="en-US" sz="2400" dirty="0">
                <a:latin typeface="Arial" panose="020B0604020202020204" pitchFamily="34" charset="0"/>
                <a:cs typeface="Arial" panose="020B0604020202020204" pitchFamily="34" charset="0"/>
              </a:rPr>
              <a:t>X-Ray Fails – 3 parts</a:t>
            </a:r>
          </a:p>
          <a:p>
            <a:r>
              <a:rPr lang="en-US" sz="2400" dirty="0" smtClean="0">
                <a:latin typeface="Arial" panose="020B0604020202020204" pitchFamily="34" charset="0"/>
                <a:cs typeface="Arial" panose="020B0604020202020204" pitchFamily="34" charset="0"/>
              </a:rPr>
              <a:t>• Subsurface </a:t>
            </a:r>
            <a:r>
              <a:rPr lang="en-US" sz="2400" dirty="0">
                <a:latin typeface="Arial" panose="020B0604020202020204" pitchFamily="34" charset="0"/>
                <a:cs typeface="Arial" panose="020B0604020202020204" pitchFamily="34" charset="0"/>
              </a:rPr>
              <a:t>Defects (Ash Residue)</a:t>
            </a:r>
          </a:p>
          <a:p>
            <a:endParaRPr lang="en-US" sz="2400" dirty="0">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Dye Pen Fails – 1 part</a:t>
            </a:r>
          </a:p>
          <a:p>
            <a:r>
              <a:rPr lang="en-US" sz="2400" dirty="0" smtClean="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Surface Defects</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Tree 4 – All parts failed, due to increased transit time</a:t>
            </a:r>
            <a:endParaRPr lang="en-GB" sz="2400" dirty="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Cost per part for Trial 1 is shown in table below</a:t>
            </a:r>
          </a:p>
          <a:p>
            <a:endParaRPr lang="en-GB" dirty="0" smtClean="0">
              <a:latin typeface="Arial" panose="020B0604020202020204" pitchFamily="34" charset="0"/>
              <a:cs typeface="Arial" panose="020B0604020202020204" pitchFamily="34" charset="0"/>
            </a:endParaRPr>
          </a:p>
          <a:p>
            <a:endParaRPr lang="en-GB" sz="3200" b="1" dirty="0" smtClean="0">
              <a:latin typeface="Arial" panose="020B0604020202020204" pitchFamily="34" charset="0"/>
              <a:cs typeface="Arial" panose="020B0604020202020204" pitchFamily="34" charset="0"/>
            </a:endParaRPr>
          </a:p>
          <a:p>
            <a:r>
              <a:rPr lang="en-GB" sz="3200" b="1" dirty="0" smtClean="0">
                <a:latin typeface="Arial" panose="020B0604020202020204" pitchFamily="34" charset="0"/>
                <a:cs typeface="Arial" panose="020B0604020202020204" pitchFamily="34" charset="0"/>
              </a:rPr>
              <a:t>Trial 2</a:t>
            </a:r>
          </a:p>
          <a:p>
            <a:r>
              <a:rPr lang="en-GB" sz="2800" dirty="0" smtClean="0">
                <a:latin typeface="Arial" panose="020B0604020202020204" pitchFamily="34" charset="0"/>
                <a:cs typeface="Arial" panose="020B0604020202020204" pitchFamily="34" charset="0"/>
              </a:rPr>
              <a:t>Aim: To improve efficiency (lower cost per part) &amp; to minimize defects seen in Trial 1. </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 Tree design changed to accommodate more blades. The old and new tree designs can be seen below.</a:t>
            </a:r>
          </a:p>
          <a:p>
            <a:endParaRPr lang="en-GB" sz="2800"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	  </a:t>
            </a:r>
            <a:r>
              <a:rPr lang="en-GB" sz="3200" dirty="0" smtClean="0">
                <a:latin typeface="Arial" panose="020B0604020202020204" pitchFamily="34" charset="0"/>
                <a:cs typeface="Arial" panose="020B0604020202020204" pitchFamily="34" charset="0"/>
              </a:rPr>
              <a:t>Old	</a:t>
            </a:r>
          </a:p>
          <a:p>
            <a:r>
              <a:rPr lang="en-GB" sz="3200" dirty="0" smtClean="0">
                <a:latin typeface="Arial" panose="020B0604020202020204" pitchFamily="34" charset="0"/>
                <a:cs typeface="Arial" panose="020B0604020202020204" pitchFamily="34" charset="0"/>
              </a:rPr>
              <a:t>	New</a:t>
            </a:r>
            <a:endParaRPr lang="en-GB" sz="3200" dirty="0">
              <a:latin typeface="Arial" panose="020B0604020202020204" pitchFamily="34" charset="0"/>
              <a:cs typeface="Arial" panose="020B0604020202020204" pitchFamily="34" charset="0"/>
            </a:endParaRPr>
          </a:p>
        </p:txBody>
      </p:sp>
      <p:pic>
        <p:nvPicPr>
          <p:cNvPr id="54"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744182" y="15085702"/>
            <a:ext cx="6383572" cy="2116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5" name="Content Placeholder 3"/>
          <p:cNvPicPr>
            <a:picLocks/>
          </p:cNvPicPr>
          <p:nvPr/>
        </p:nvPicPr>
        <p:blipFill>
          <a:blip r:embed="rId11" cstate="print">
            <a:extLst>
              <a:ext uri="{28A0092B-C50C-407E-A947-70E740481C1C}">
                <a14:useLocalDpi xmlns:a14="http://schemas.microsoft.com/office/drawing/2010/main" val="0"/>
              </a:ext>
            </a:extLst>
          </a:blip>
          <a:stretch>
            <a:fillRect/>
          </a:stretch>
        </p:blipFill>
        <p:spPr>
          <a:xfrm>
            <a:off x="10578662" y="11035563"/>
            <a:ext cx="2035883" cy="2693539"/>
          </a:xfrm>
          <a:prstGeom prst="rect">
            <a:avLst/>
          </a:prstGeom>
        </p:spPr>
      </p:pic>
      <p:pic>
        <p:nvPicPr>
          <p:cNvPr id="56" name="Picture 55">
            <a:extLst>
              <a:ext uri="{FF2B5EF4-FFF2-40B4-BE49-F238E27FC236}">
                <a16:creationId xmlns:a16="http://schemas.microsoft.com/office/drawing/2014/main" xmlns="" id="{D56D3556-E990-5554-EED9-DE3C68BC314A}"/>
              </a:ext>
            </a:extLst>
          </p:cNvPr>
          <p:cNvPicPr>
            <a:picLocks noChangeAspect="1"/>
          </p:cNvPicPr>
          <p:nvPr/>
        </p:nvPicPr>
        <p:blipFill>
          <a:blip r:embed="rId12"/>
          <a:stretch>
            <a:fillRect/>
          </a:stretch>
        </p:blipFill>
        <p:spPr>
          <a:xfrm>
            <a:off x="6817304" y="22606914"/>
            <a:ext cx="6735692" cy="867148"/>
          </a:xfrm>
          <a:prstGeom prst="rect">
            <a:avLst/>
          </a:prstGeom>
        </p:spPr>
      </p:pic>
      <p:pic>
        <p:nvPicPr>
          <p:cNvPr id="57" name="Picture 56" descr="A white rectangular object with a corner&#10;&#10;Description automatically generated">
            <a:extLst>
              <a:ext uri="{FF2B5EF4-FFF2-40B4-BE49-F238E27FC236}">
                <a16:creationId xmlns:a16="http://schemas.microsoft.com/office/drawing/2014/main" xmlns="" id="{2AE673AA-4248-69D6-C2E6-B168F709E938}"/>
              </a:ext>
            </a:extLst>
          </p:cNvPr>
          <p:cNvPicPr>
            <a:picLocks noChangeAspect="1"/>
          </p:cNvPicPr>
          <p:nvPr/>
        </p:nvPicPr>
        <p:blipFill>
          <a:blip r:embed="rId13" r:link="rId14" cstate="print">
            <a:extLst>
              <a:ext uri="{28A0092B-C50C-407E-A947-70E740481C1C}">
                <a14:useLocalDpi xmlns:a14="http://schemas.microsoft.com/office/drawing/2010/main" val="0"/>
              </a:ext>
            </a:extLst>
          </a:blip>
          <a:srcRect/>
          <a:stretch>
            <a:fillRect/>
          </a:stretch>
        </p:blipFill>
        <p:spPr bwMode="auto">
          <a:xfrm>
            <a:off x="7373361" y="26716342"/>
            <a:ext cx="1388628" cy="2110507"/>
          </a:xfrm>
          <a:prstGeom prst="rect">
            <a:avLst/>
          </a:prstGeom>
          <a:noFill/>
          <a:ln>
            <a:noFill/>
          </a:ln>
        </p:spPr>
      </p:pic>
      <p:pic>
        <p:nvPicPr>
          <p:cNvPr id="58" name="Picture 57" descr="A green object with a funnel&#10;&#10;Description automatically generated">
            <a:extLst>
              <a:ext uri="{FF2B5EF4-FFF2-40B4-BE49-F238E27FC236}">
                <a16:creationId xmlns:a16="http://schemas.microsoft.com/office/drawing/2014/main" xmlns="" id="{356E9928-DDF1-D510-0957-D4DDCF7A67D8}"/>
              </a:ext>
            </a:extLst>
          </p:cNvPr>
          <p:cNvPicPr>
            <a:picLocks noChangeAspect="1"/>
          </p:cNvPicPr>
          <p:nvPr/>
        </p:nvPicPr>
        <p:blipFill>
          <a:blip r:embed="rId15" r:link="rId16" cstate="print">
            <a:extLst>
              <a:ext uri="{28A0092B-C50C-407E-A947-70E740481C1C}">
                <a14:useLocalDpi xmlns:a14="http://schemas.microsoft.com/office/drawing/2010/main" val="0"/>
              </a:ext>
            </a:extLst>
          </a:blip>
          <a:srcRect/>
          <a:stretch>
            <a:fillRect/>
          </a:stretch>
        </p:blipFill>
        <p:spPr bwMode="auto">
          <a:xfrm>
            <a:off x="11250913" y="26690261"/>
            <a:ext cx="2325069" cy="2162668"/>
          </a:xfrm>
          <a:prstGeom prst="rect">
            <a:avLst/>
          </a:prstGeom>
          <a:noFill/>
          <a:ln>
            <a:noFill/>
          </a:ln>
        </p:spPr>
      </p:pic>
      <p:sp>
        <p:nvSpPr>
          <p:cNvPr id="53" name="Right Arrow 52"/>
          <p:cNvSpPr/>
          <p:nvPr/>
        </p:nvSpPr>
        <p:spPr>
          <a:xfrm>
            <a:off x="10415632" y="28022794"/>
            <a:ext cx="790975" cy="3429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rot="10800000">
            <a:off x="8951316" y="27452823"/>
            <a:ext cx="842762" cy="3413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 name="Content Placeholder 3" descr="A screenshot of a graph&#10;&#10;Description automatically generated">
            <a:extLst>
              <a:ext uri="{FF2B5EF4-FFF2-40B4-BE49-F238E27FC236}">
                <a16:creationId xmlns:a16="http://schemas.microsoft.com/office/drawing/2014/main" xmlns="" id="{1515765C-29C8-8AAB-81C6-F42A90F61DC1}"/>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8956076" y="2888041"/>
            <a:ext cx="2427549" cy="3441513"/>
          </a:xfrm>
          <a:prstGeom prst="rect">
            <a:avLst/>
          </a:prstGeom>
        </p:spPr>
      </p:pic>
      <p:sp>
        <p:nvSpPr>
          <p:cNvPr id="60" name="TextBox 59"/>
          <p:cNvSpPr txBox="1"/>
          <p:nvPr/>
        </p:nvSpPr>
        <p:spPr>
          <a:xfrm>
            <a:off x="14038375" y="3612036"/>
            <a:ext cx="6221575" cy="5447645"/>
          </a:xfrm>
          <a:prstGeom prst="rect">
            <a:avLst/>
          </a:prstGeom>
          <a:noFill/>
        </p:spPr>
        <p:txBody>
          <a:bodyPr wrap="none" rtlCol="0">
            <a:spAutoFit/>
          </a:bodyPr>
          <a:lstStyle/>
          <a:p>
            <a:r>
              <a:rPr lang="en-GB" sz="2800" dirty="0" smtClean="0">
                <a:latin typeface="Arial" panose="020B0604020202020204" pitchFamily="34" charset="0"/>
                <a:cs typeface="Arial" panose="020B0604020202020204" pitchFamily="34" charset="0"/>
              </a:rPr>
              <a:t>Simulation Results – Poor. </a:t>
            </a:r>
          </a:p>
          <a:p>
            <a:r>
              <a:rPr lang="en-US" sz="2800" dirty="0" smtClean="0">
                <a:latin typeface="Arial" panose="020B0604020202020204" pitchFamily="34" charset="0"/>
                <a:cs typeface="Arial" panose="020B0604020202020204" pitchFamily="34" charset="0"/>
              </a:rPr>
              <a:t>All </a:t>
            </a:r>
            <a:r>
              <a:rPr lang="en-US" sz="2800" dirty="0">
                <a:latin typeface="Arial" panose="020B0604020202020204" pitchFamily="34" charset="0"/>
                <a:cs typeface="Arial" panose="020B0604020202020204" pitchFamily="34" charset="0"/>
              </a:rPr>
              <a:t>components </a:t>
            </a:r>
            <a:endParaRPr lang="en-US" sz="2800" dirty="0" smtClean="0">
              <a:latin typeface="Arial" panose="020B0604020202020204" pitchFamily="34" charset="0"/>
              <a:cs typeface="Arial" panose="020B0604020202020204" pitchFamily="34" charset="0"/>
            </a:endParaRPr>
          </a:p>
          <a:p>
            <a:r>
              <a:rPr lang="en-US" sz="2800" dirty="0" smtClean="0">
                <a:latin typeface="Arial" panose="020B0604020202020204" pitchFamily="34" charset="0"/>
                <a:cs typeface="Arial" panose="020B0604020202020204" pitchFamily="34" charset="0"/>
              </a:rPr>
              <a:t>displaying </a:t>
            </a:r>
            <a:r>
              <a:rPr lang="en-US" sz="2800" dirty="0">
                <a:latin typeface="Arial" panose="020B0604020202020204" pitchFamily="34" charset="0"/>
                <a:cs typeface="Arial" panose="020B0604020202020204" pitchFamily="34" charset="0"/>
              </a:rPr>
              <a:t>shrinkage porosity.</a:t>
            </a:r>
          </a:p>
          <a:p>
            <a:r>
              <a:rPr lang="en-GB" sz="2800" dirty="0" smtClean="0">
                <a:latin typeface="Arial" panose="020B0604020202020204" pitchFamily="34" charset="0"/>
                <a:cs typeface="Arial" panose="020B0604020202020204" pitchFamily="34" charset="0"/>
              </a:rPr>
              <a:t> </a:t>
            </a:r>
          </a:p>
          <a:p>
            <a:endParaRPr lang="en-GB" sz="2800" dirty="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Blade design change required </a:t>
            </a:r>
          </a:p>
          <a:p>
            <a:r>
              <a:rPr lang="en-GB" sz="2800" dirty="0" smtClean="0">
                <a:latin typeface="Arial" panose="020B0604020202020204" pitchFamily="34" charset="0"/>
                <a:cs typeface="Arial" panose="020B0604020202020204" pitchFamily="34" charset="0"/>
              </a:rPr>
              <a:t>from side fed to end fed, with a larger </a:t>
            </a:r>
          </a:p>
          <a:p>
            <a:r>
              <a:rPr lang="en-GB" sz="2800" dirty="0" smtClean="0">
                <a:latin typeface="Arial" panose="020B0604020202020204" pitchFamily="34" charset="0"/>
                <a:cs typeface="Arial" panose="020B0604020202020204" pitchFamily="34" charset="0"/>
              </a:rPr>
              <a:t>taper to reduce shrinkage.</a:t>
            </a:r>
          </a:p>
          <a:p>
            <a:endParaRPr lang="en-GB" sz="3200" dirty="0"/>
          </a:p>
          <a:p>
            <a:r>
              <a:rPr lang="en-GB" sz="3200" dirty="0" smtClean="0"/>
              <a:t>	     Old</a:t>
            </a:r>
          </a:p>
          <a:p>
            <a:r>
              <a:rPr lang="en-GB" sz="3200" dirty="0"/>
              <a:t>	</a:t>
            </a:r>
            <a:r>
              <a:rPr lang="en-GB" sz="3200" dirty="0" smtClean="0"/>
              <a:t>New  </a:t>
            </a:r>
            <a:endParaRPr lang="en-GB" sz="3200" dirty="0"/>
          </a:p>
        </p:txBody>
      </p:sp>
      <p:pic>
        <p:nvPicPr>
          <p:cNvPr id="63" name="Picture 62" descr="A green object with a handle&#10;&#10;Description automatically generated">
            <a:extLst>
              <a:ext uri="{FF2B5EF4-FFF2-40B4-BE49-F238E27FC236}">
                <a16:creationId xmlns:a16="http://schemas.microsoft.com/office/drawing/2014/main" xmlns="" id="{36AE68CC-9C82-141F-0C46-8F18E76AA5AE}"/>
              </a:ext>
            </a:extLst>
          </p:cNvPr>
          <p:cNvPicPr>
            <a:picLocks noChangeAspect="1"/>
          </p:cNvPicPr>
          <p:nvPr/>
        </p:nvPicPr>
        <p:blipFill>
          <a:blip r:embed="rId18" r:link="rId19" cstate="print">
            <a:extLst>
              <a:ext uri="{28A0092B-C50C-407E-A947-70E740481C1C}">
                <a14:useLocalDpi xmlns:a14="http://schemas.microsoft.com/office/drawing/2010/main" val="0"/>
              </a:ext>
            </a:extLst>
          </a:blip>
          <a:srcRect/>
          <a:stretch>
            <a:fillRect/>
          </a:stretch>
        </p:blipFill>
        <p:spPr bwMode="auto">
          <a:xfrm>
            <a:off x="14190912" y="7865890"/>
            <a:ext cx="2178237" cy="1332141"/>
          </a:xfrm>
          <a:prstGeom prst="rect">
            <a:avLst/>
          </a:prstGeom>
          <a:noFill/>
          <a:ln>
            <a:noFill/>
          </a:ln>
        </p:spPr>
      </p:pic>
      <p:pic>
        <p:nvPicPr>
          <p:cNvPr id="64" name="Picture 63" descr="A green object with a white background&#10;&#10;Description automatically generated">
            <a:extLst>
              <a:ext uri="{FF2B5EF4-FFF2-40B4-BE49-F238E27FC236}">
                <a16:creationId xmlns:a16="http://schemas.microsoft.com/office/drawing/2014/main" xmlns="" id="{853F6661-1954-33C8-1965-968485F14D5A}"/>
              </a:ext>
            </a:extLst>
          </p:cNvPr>
          <p:cNvPicPr>
            <a:picLocks noChangeAspect="1"/>
          </p:cNvPicPr>
          <p:nvPr/>
        </p:nvPicPr>
        <p:blipFill>
          <a:blip r:embed="rId20" r:link="rId21" cstate="print">
            <a:extLst>
              <a:ext uri="{28A0092B-C50C-407E-A947-70E740481C1C}">
                <a14:useLocalDpi xmlns:a14="http://schemas.microsoft.com/office/drawing/2010/main" val="0"/>
              </a:ext>
            </a:extLst>
          </a:blip>
          <a:srcRect/>
          <a:stretch>
            <a:fillRect/>
          </a:stretch>
        </p:blipFill>
        <p:spPr bwMode="auto">
          <a:xfrm>
            <a:off x="18746284" y="7799351"/>
            <a:ext cx="1682097" cy="1312308"/>
          </a:xfrm>
          <a:prstGeom prst="rect">
            <a:avLst/>
          </a:prstGeom>
          <a:noFill/>
          <a:ln>
            <a:noFill/>
          </a:ln>
        </p:spPr>
      </p:pic>
      <p:sp>
        <p:nvSpPr>
          <p:cNvPr id="65" name="Right Arrow 64"/>
          <p:cNvSpPr/>
          <p:nvPr/>
        </p:nvSpPr>
        <p:spPr>
          <a:xfrm rot="10800000">
            <a:off x="16468309" y="8023644"/>
            <a:ext cx="842762" cy="3413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ight Arrow 65"/>
          <p:cNvSpPr/>
          <p:nvPr/>
        </p:nvSpPr>
        <p:spPr>
          <a:xfrm>
            <a:off x="17707693" y="8486911"/>
            <a:ext cx="790975" cy="3429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TextBox 61"/>
          <p:cNvSpPr txBox="1"/>
          <p:nvPr/>
        </p:nvSpPr>
        <p:spPr>
          <a:xfrm>
            <a:off x="13982500" y="9434242"/>
            <a:ext cx="6337569" cy="2224455"/>
          </a:xfrm>
          <a:prstGeom prst="rect">
            <a:avLst/>
          </a:prstGeom>
          <a:noFill/>
        </p:spPr>
        <p:txBody>
          <a:bodyPr wrap="none" rtlCol="0">
            <a:spAutoFit/>
          </a:bodyPr>
          <a:lstStyle/>
          <a:p>
            <a:r>
              <a:rPr lang="en-GB" sz="2800" kern="0" dirty="0">
                <a:latin typeface="Arial" panose="020B0604020202020204" pitchFamily="34" charset="0"/>
                <a:ea typeface="Calibri" panose="020F0502020204030204" pitchFamily="34" charset="0"/>
                <a:cs typeface="Arial" panose="020B0604020202020204" pitchFamily="34" charset="0"/>
              </a:rPr>
              <a:t>Updated Blade Design </a:t>
            </a:r>
            <a:r>
              <a:rPr lang="en-GB" sz="2800" kern="0" dirty="0" smtClean="0">
                <a:latin typeface="Arial" panose="020B0604020202020204" pitchFamily="34" charset="0"/>
                <a:ea typeface="Calibri" panose="020F0502020204030204" pitchFamily="34" charset="0"/>
                <a:cs typeface="Arial" panose="020B0604020202020204" pitchFamily="34" charset="0"/>
              </a:rPr>
              <a:t>Simulation</a:t>
            </a:r>
          </a:p>
          <a:p>
            <a:r>
              <a:rPr lang="en-US" sz="2800" dirty="0" smtClean="0">
                <a:latin typeface="Arial" panose="020B0604020202020204" pitchFamily="34" charset="0"/>
                <a:cs typeface="Arial" panose="020B0604020202020204" pitchFamily="34" charset="0"/>
              </a:rPr>
              <a:t>Results </a:t>
            </a:r>
            <a:r>
              <a:rPr lang="en-US" sz="2800" dirty="0">
                <a:latin typeface="Arial" panose="020B0604020202020204" pitchFamily="34" charset="0"/>
                <a:cs typeface="Arial" panose="020B0604020202020204" pitchFamily="34" charset="0"/>
              </a:rPr>
              <a:t>– Good. </a:t>
            </a:r>
            <a:endParaRPr lang="en-US" sz="2800" dirty="0" smtClean="0">
              <a:latin typeface="Arial" panose="020B0604020202020204" pitchFamily="34" charset="0"/>
              <a:cs typeface="Arial" panose="020B0604020202020204" pitchFamily="34" charset="0"/>
            </a:endParaRPr>
          </a:p>
          <a:p>
            <a:r>
              <a:rPr lang="en-US" sz="2800" dirty="0" smtClean="0">
                <a:latin typeface="Arial" panose="020B0604020202020204" pitchFamily="34" charset="0"/>
                <a:cs typeface="Arial" panose="020B0604020202020204" pitchFamily="34" charset="0"/>
              </a:rPr>
              <a:t>No </a:t>
            </a:r>
            <a:r>
              <a:rPr lang="en-US" sz="2800" dirty="0">
                <a:latin typeface="Arial" panose="020B0604020202020204" pitchFamily="34" charset="0"/>
                <a:cs typeface="Arial" panose="020B0604020202020204" pitchFamily="34" charset="0"/>
              </a:rPr>
              <a:t>parts displaying shrinkage porosity.</a:t>
            </a:r>
          </a:p>
          <a:p>
            <a:endParaRPr lang="en-GB" dirty="0"/>
          </a:p>
        </p:txBody>
      </p:sp>
      <p:pic>
        <p:nvPicPr>
          <p:cNvPr id="68" name="Content Placeholder 3">
            <a:extLst>
              <a:ext uri="{FF2B5EF4-FFF2-40B4-BE49-F238E27FC236}">
                <a16:creationId xmlns:a16="http://schemas.microsoft.com/office/drawing/2014/main" xmlns="" id="{153856D1-37D4-ED53-B8E1-F7D34083AA10}"/>
              </a:ext>
            </a:extLst>
          </p:cNvPr>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15581958" y="10838588"/>
            <a:ext cx="3458225" cy="3916893"/>
          </a:xfrm>
          <a:prstGeom prst="rect">
            <a:avLst/>
          </a:prstGeom>
        </p:spPr>
      </p:pic>
      <p:sp>
        <p:nvSpPr>
          <p:cNvPr id="67" name="TextBox 66"/>
          <p:cNvSpPr txBox="1"/>
          <p:nvPr/>
        </p:nvSpPr>
        <p:spPr>
          <a:xfrm>
            <a:off x="13587771" y="14657008"/>
            <a:ext cx="7145610" cy="6555641"/>
          </a:xfrm>
          <a:prstGeom prst="rect">
            <a:avLst/>
          </a:prstGeom>
          <a:noFill/>
        </p:spPr>
        <p:txBody>
          <a:bodyPr wrap="none" rtlCol="0">
            <a:spAutoFit/>
          </a:bodyPr>
          <a:lstStyle/>
          <a:p>
            <a:r>
              <a:rPr lang="en-GB" sz="3200" dirty="0" smtClean="0"/>
              <a:t>Trial 2 Pouring parameters are detailed in </a:t>
            </a:r>
          </a:p>
          <a:p>
            <a:r>
              <a:rPr lang="en-GB" sz="3200" dirty="0" smtClean="0"/>
              <a:t>the table below.</a:t>
            </a:r>
          </a:p>
          <a:p>
            <a:endParaRPr lang="en-GB" sz="3200" dirty="0"/>
          </a:p>
          <a:p>
            <a:endParaRPr lang="en-GB" sz="3200" dirty="0" smtClean="0"/>
          </a:p>
          <a:p>
            <a:endParaRPr lang="en-GB" sz="3200" dirty="0"/>
          </a:p>
          <a:p>
            <a:endParaRPr lang="en-US" sz="2800" dirty="0" smtClean="0"/>
          </a:p>
          <a:p>
            <a:r>
              <a:rPr lang="en-US" sz="2800" dirty="0" smtClean="0"/>
              <a:t>Inspection Results</a:t>
            </a:r>
          </a:p>
          <a:p>
            <a:r>
              <a:rPr lang="en-US" sz="2400" dirty="0" smtClean="0"/>
              <a:t>X-Ray </a:t>
            </a:r>
            <a:r>
              <a:rPr lang="en-US" sz="2400" dirty="0"/>
              <a:t>Fails – 5 parts</a:t>
            </a:r>
          </a:p>
          <a:p>
            <a:r>
              <a:rPr lang="en-US" sz="2400" dirty="0" smtClean="0"/>
              <a:t>• </a:t>
            </a:r>
            <a:r>
              <a:rPr lang="en-US" sz="2400" dirty="0"/>
              <a:t>Subsurface Defects </a:t>
            </a:r>
            <a:r>
              <a:rPr lang="en-US" sz="2400" dirty="0" smtClean="0"/>
              <a:t>(</a:t>
            </a:r>
            <a:r>
              <a:rPr lang="en-US" sz="2400" dirty="0"/>
              <a:t>Ash Residue)</a:t>
            </a:r>
          </a:p>
          <a:p>
            <a:endParaRPr lang="en-US" sz="2400" dirty="0"/>
          </a:p>
          <a:p>
            <a:r>
              <a:rPr lang="en-US" sz="2400" dirty="0" smtClean="0"/>
              <a:t>Dye </a:t>
            </a:r>
            <a:r>
              <a:rPr lang="en-US" sz="2400" dirty="0"/>
              <a:t>Pen Fails – 4 part</a:t>
            </a:r>
          </a:p>
          <a:p>
            <a:r>
              <a:rPr lang="en-US" sz="2400" dirty="0" smtClean="0"/>
              <a:t>• </a:t>
            </a:r>
            <a:r>
              <a:rPr lang="en-US" sz="2400" dirty="0"/>
              <a:t>Surface </a:t>
            </a:r>
            <a:r>
              <a:rPr lang="en-US" sz="2400" dirty="0" smtClean="0"/>
              <a:t>Defects</a:t>
            </a:r>
          </a:p>
          <a:p>
            <a:endParaRPr lang="en-US" sz="2400" dirty="0"/>
          </a:p>
          <a:p>
            <a:r>
              <a:rPr lang="en-GB" sz="2800" dirty="0"/>
              <a:t>Cost per part for Trial </a:t>
            </a:r>
            <a:r>
              <a:rPr lang="en-GB" sz="2800" dirty="0" smtClean="0"/>
              <a:t>2 </a:t>
            </a:r>
            <a:r>
              <a:rPr lang="en-GB" sz="2800" dirty="0"/>
              <a:t>is shown in table below</a:t>
            </a:r>
          </a:p>
          <a:p>
            <a:endParaRPr lang="en-GB" sz="3200" dirty="0"/>
          </a:p>
        </p:txBody>
      </p:sp>
      <p:pic>
        <p:nvPicPr>
          <p:cNvPr id="70" name="Picture 69">
            <a:extLst>
              <a:ext uri="{FF2B5EF4-FFF2-40B4-BE49-F238E27FC236}">
                <a16:creationId xmlns:a16="http://schemas.microsoft.com/office/drawing/2014/main" xmlns="" id="{AE648AE9-5E21-62FC-3C50-B9D7EB14CE42}"/>
              </a:ext>
            </a:extLst>
          </p:cNvPr>
          <p:cNvPicPr>
            <a:picLocks noChangeAspect="1"/>
          </p:cNvPicPr>
          <p:nvPr/>
        </p:nvPicPr>
        <p:blipFill>
          <a:blip r:embed="rId23"/>
          <a:stretch>
            <a:fillRect/>
          </a:stretch>
        </p:blipFill>
        <p:spPr>
          <a:xfrm>
            <a:off x="13731456" y="15599503"/>
            <a:ext cx="7159227" cy="1889858"/>
          </a:xfrm>
          <a:prstGeom prst="rect">
            <a:avLst/>
          </a:prstGeom>
        </p:spPr>
      </p:pic>
      <p:pic>
        <p:nvPicPr>
          <p:cNvPr id="71" name="Picture 70">
            <a:extLst>
              <a:ext uri="{FF2B5EF4-FFF2-40B4-BE49-F238E27FC236}">
                <a16:creationId xmlns:a16="http://schemas.microsoft.com/office/drawing/2014/main" xmlns="" id="{357F7525-F0C2-1F18-0FFB-CBB0472C9E1C}"/>
              </a:ext>
            </a:extLst>
          </p:cNvPr>
          <p:cNvPicPr>
            <a:picLocks noChangeAspect="1"/>
          </p:cNvPicPr>
          <p:nvPr/>
        </p:nvPicPr>
        <p:blipFill>
          <a:blip r:embed="rId24"/>
          <a:stretch>
            <a:fillRect/>
          </a:stretch>
        </p:blipFill>
        <p:spPr>
          <a:xfrm>
            <a:off x="13498075" y="20708593"/>
            <a:ext cx="7744016" cy="1008112"/>
          </a:xfrm>
          <a:prstGeom prst="rect">
            <a:avLst/>
          </a:prstGeom>
        </p:spPr>
      </p:pic>
      <p:pic>
        <p:nvPicPr>
          <p:cNvPr id="73" name="Picture 72">
            <a:extLst>
              <a:ext uri="{FF2B5EF4-FFF2-40B4-BE49-F238E27FC236}">
                <a16:creationId xmlns:a16="http://schemas.microsoft.com/office/drawing/2014/main" xmlns="" id="{547F2A4B-8372-943C-58FF-589CDAE29ABC}"/>
              </a:ext>
            </a:extLst>
          </p:cNvPr>
          <p:cNvPicPr>
            <a:picLocks noChangeAspect="1"/>
          </p:cNvPicPr>
          <p:nvPr/>
        </p:nvPicPr>
        <p:blipFill>
          <a:blip r:embed="rId25"/>
          <a:stretch>
            <a:fillRect/>
          </a:stretch>
        </p:blipFill>
        <p:spPr>
          <a:xfrm>
            <a:off x="13754099" y="26621541"/>
            <a:ext cx="3181350" cy="1924521"/>
          </a:xfrm>
          <a:prstGeom prst="rect">
            <a:avLst/>
          </a:prstGeom>
        </p:spPr>
      </p:pic>
      <p:pic>
        <p:nvPicPr>
          <p:cNvPr id="74" name="Content Placeholder 3" descr="A graph showing the cost per part comparison&#10;&#10;Description automatically generated">
            <a:extLst>
              <a:ext uri="{FF2B5EF4-FFF2-40B4-BE49-F238E27FC236}">
                <a16:creationId xmlns:a16="http://schemas.microsoft.com/office/drawing/2014/main" xmlns="" id="{3D100659-3DD6-D2D7-F096-28574491937D}"/>
              </a:ext>
            </a:extLst>
          </p:cNvPr>
          <p:cNvPicPr>
            <a:picLocks noChangeAspect="1"/>
          </p:cNvPicPr>
          <p:nvPr/>
        </p:nvPicPr>
        <p:blipFill>
          <a:blip r:embed="rId26"/>
          <a:stretch>
            <a:fillRect/>
          </a:stretch>
        </p:blipFill>
        <p:spPr>
          <a:xfrm>
            <a:off x="17122652" y="26584157"/>
            <a:ext cx="3835061" cy="2042796"/>
          </a:xfrm>
          <a:prstGeom prst="rect">
            <a:avLst/>
          </a:prstGeom>
          <a:solidFill>
            <a:schemeClr val="bg1"/>
          </a:solidFill>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443</TotalTime>
  <Words>498</Words>
  <Application>Microsoft Office PowerPoint</Application>
  <PresentationFormat>Custom</PresentationFormat>
  <Paragraphs>107</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Rhodri Williams</cp:lastModifiedBy>
  <cp:revision>37</cp:revision>
  <dcterms:created xsi:type="dcterms:W3CDTF">2016-02-25T08:27:32Z</dcterms:created>
  <dcterms:modified xsi:type="dcterms:W3CDTF">2024-06-17T06:40:35Z</dcterms:modified>
</cp:coreProperties>
</file>