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1"/>
  </p:notesMasterIdLst>
  <p:sldIdLst>
    <p:sldId id="256" r:id="rId2"/>
    <p:sldId id="274" r:id="rId3"/>
    <p:sldId id="257" r:id="rId4"/>
    <p:sldId id="258" r:id="rId5"/>
    <p:sldId id="259" r:id="rId6"/>
    <p:sldId id="261" r:id="rId7"/>
    <p:sldId id="262" r:id="rId8"/>
    <p:sldId id="275" r:id="rId9"/>
    <p:sldId id="276" r:id="rId10"/>
    <p:sldId id="263" r:id="rId11"/>
    <p:sldId id="264" r:id="rId12"/>
    <p:sldId id="265" r:id="rId13"/>
    <p:sldId id="266" r:id="rId14"/>
    <p:sldId id="267" r:id="rId15"/>
    <p:sldId id="268" r:id="rId16"/>
    <p:sldId id="269" r:id="rId17"/>
    <p:sldId id="278"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4987" autoAdjust="0"/>
  </p:normalViewPr>
  <p:slideViewPr>
    <p:cSldViewPr snapToGrid="0">
      <p:cViewPr>
        <p:scale>
          <a:sx n="75" d="100"/>
          <a:sy n="75" d="100"/>
        </p:scale>
        <p:origin x="485"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image" Target="../media/image19.jpg"/></Relationships>
</file>

<file path=ppt/diagrams/_rels/data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image" Target="../media/image25.jpg"/></Relationships>
</file>

<file path=ppt/diagrams/_rels/drawing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image" Target="../media/image1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image" Target="../media/image25.jpg"/></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7857A4-6055-4C01-9619-3302914610E1}" type="doc">
      <dgm:prSet loTypeId="urn:microsoft.com/office/officeart/2005/8/layout/pList2" loCatId="list" qsTypeId="urn:microsoft.com/office/officeart/2005/8/quickstyle/3d2" qsCatId="3D" csTypeId="urn:microsoft.com/office/officeart/2005/8/colors/accent2_5" csCatId="accent2" phldr="1"/>
      <dgm:spPr/>
      <dgm:t>
        <a:bodyPr/>
        <a:lstStyle/>
        <a:p>
          <a:endParaRPr lang="ru-RU"/>
        </a:p>
      </dgm:t>
    </dgm:pt>
    <dgm:pt modelId="{7205CE25-3A0B-49C4-B004-B5C9E9AA6367}">
      <dgm:prSet custT="1"/>
      <dgm:spPr/>
      <dgm:t>
        <a:bodyPr/>
        <a:lstStyle/>
        <a:p>
          <a:pPr algn="just"/>
          <a:r>
            <a:rPr lang="en-US" sz="1600">
              <a:latin typeface="Times New Roman" panose="02020603050405020304" pitchFamily="18" charset="0"/>
              <a:cs typeface="Times New Roman" panose="02020603050405020304" pitchFamily="18" charset="0"/>
            </a:rPr>
            <a:t>As per trait theory of leadership, people are born with some specific qualities which can help to make them good leaders.</a:t>
          </a:r>
          <a:endParaRPr lang="ru-RU" sz="1600" dirty="0">
            <a:latin typeface="Times New Roman" panose="02020603050405020304" pitchFamily="18" charset="0"/>
            <a:cs typeface="Times New Roman" panose="02020603050405020304" pitchFamily="18" charset="0"/>
          </a:endParaRPr>
        </a:p>
      </dgm:t>
    </dgm:pt>
    <dgm:pt modelId="{0350AA14-18F6-462F-AF57-97D021D48ACD}" type="parTrans" cxnId="{A411DF8F-782B-4DBF-A40A-A45CC822BF64}">
      <dgm:prSet/>
      <dgm:spPr/>
      <dgm:t>
        <a:bodyPr/>
        <a:lstStyle/>
        <a:p>
          <a:endParaRPr lang="ru-RU"/>
        </a:p>
      </dgm:t>
    </dgm:pt>
    <dgm:pt modelId="{E808DBFB-CBCD-439B-8967-21D94D1E215C}" type="sibTrans" cxnId="{A411DF8F-782B-4DBF-A40A-A45CC822BF64}">
      <dgm:prSet/>
      <dgm:spPr/>
      <dgm:t>
        <a:bodyPr/>
        <a:lstStyle/>
        <a:p>
          <a:endParaRPr lang="ru-RU"/>
        </a:p>
      </dgm:t>
    </dgm:pt>
    <dgm:pt modelId="{81E86878-B226-45CF-BC83-E9DB1A4F0528}">
      <dgm:prSet custT="1"/>
      <dgm:spPr/>
      <dgm:t>
        <a:bodyPr/>
        <a:lstStyle/>
        <a:p>
          <a:pPr algn="just"/>
          <a:r>
            <a:rPr lang="en-US" sz="1600" dirty="0">
              <a:latin typeface="Times New Roman" panose="02020603050405020304" pitchFamily="18" charset="0"/>
              <a:cs typeface="Times New Roman" panose="02020603050405020304" pitchFamily="18" charset="0"/>
            </a:rPr>
            <a:t>This leadership contains creative and critical thinking skills.</a:t>
          </a:r>
          <a:endParaRPr lang="ru-RU" sz="1600" dirty="0">
            <a:latin typeface="Times New Roman" panose="02020603050405020304" pitchFamily="18" charset="0"/>
            <a:cs typeface="Times New Roman" panose="02020603050405020304" pitchFamily="18" charset="0"/>
          </a:endParaRPr>
        </a:p>
        <a:p>
          <a:pPr algn="l"/>
          <a:endParaRPr lang="ru-RU" sz="2400" dirty="0"/>
        </a:p>
      </dgm:t>
    </dgm:pt>
    <dgm:pt modelId="{7E706B76-8679-4178-8364-E854EE565AD4}" type="parTrans" cxnId="{6062946C-CB9C-47DF-8225-0FD79F294E4D}">
      <dgm:prSet/>
      <dgm:spPr/>
      <dgm:t>
        <a:bodyPr/>
        <a:lstStyle/>
        <a:p>
          <a:endParaRPr lang="ru-RU"/>
        </a:p>
      </dgm:t>
    </dgm:pt>
    <dgm:pt modelId="{F3F360B0-6934-4770-8BE5-3661BD12E42E}" type="sibTrans" cxnId="{6062946C-CB9C-47DF-8225-0FD79F294E4D}">
      <dgm:prSet/>
      <dgm:spPr/>
      <dgm:t>
        <a:bodyPr/>
        <a:lstStyle/>
        <a:p>
          <a:endParaRPr lang="ru-RU"/>
        </a:p>
      </dgm:t>
    </dgm:pt>
    <dgm:pt modelId="{0EE07295-4AEA-4189-B97B-A0082DA095D3}">
      <dgm:prSet custT="1"/>
      <dgm:spPr/>
      <dgm:t>
        <a:bodyPr/>
        <a:lstStyle/>
        <a:p>
          <a:r>
            <a:rPr lang="en-US" sz="1600" dirty="0">
              <a:latin typeface="Times New Roman" panose="02020603050405020304" pitchFamily="18" charset="0"/>
              <a:cs typeface="Times New Roman" panose="02020603050405020304" pitchFamily="18" charset="0"/>
            </a:rPr>
            <a:t>This type of leader is proven more responsible than other leaders which can help the business maintain its ethics in its </a:t>
          </a:r>
          <a:r>
            <a:rPr lang="en-US" sz="1600" dirty="0" err="1">
              <a:latin typeface="Times New Roman" panose="02020603050405020304" pitchFamily="18" charset="0"/>
              <a:cs typeface="Times New Roman" panose="02020603050405020304" pitchFamily="18" charset="0"/>
            </a:rPr>
            <a:t>organisational</a:t>
          </a:r>
          <a:r>
            <a:rPr lang="en-US" sz="1600" dirty="0">
              <a:latin typeface="Times New Roman" panose="02020603050405020304" pitchFamily="18" charset="0"/>
              <a:cs typeface="Times New Roman" panose="02020603050405020304" pitchFamily="18" charset="0"/>
            </a:rPr>
            <a:t> works.</a:t>
          </a:r>
          <a:endParaRPr lang="ru-RU" sz="1600" dirty="0">
            <a:latin typeface="Times New Roman" panose="02020603050405020304" pitchFamily="18" charset="0"/>
            <a:cs typeface="Times New Roman" panose="02020603050405020304" pitchFamily="18" charset="0"/>
          </a:endParaRPr>
        </a:p>
      </dgm:t>
    </dgm:pt>
    <dgm:pt modelId="{340B1959-5A29-4C4C-9CB5-B2A016D4299B}" type="parTrans" cxnId="{8FFEACC6-7C67-4417-AD83-42AA56C23EDD}">
      <dgm:prSet/>
      <dgm:spPr/>
      <dgm:t>
        <a:bodyPr/>
        <a:lstStyle/>
        <a:p>
          <a:endParaRPr lang="ru-RU"/>
        </a:p>
      </dgm:t>
    </dgm:pt>
    <dgm:pt modelId="{B78EBE74-E0EE-4A4D-8F0F-FEC431CE2703}" type="sibTrans" cxnId="{8FFEACC6-7C67-4417-AD83-42AA56C23EDD}">
      <dgm:prSet/>
      <dgm:spPr/>
      <dgm:t>
        <a:bodyPr/>
        <a:lstStyle/>
        <a:p>
          <a:endParaRPr lang="ru-RU"/>
        </a:p>
      </dgm:t>
    </dgm:pt>
    <dgm:pt modelId="{E4E37C29-A014-4DD8-8726-E9654A91D1EC}" type="pres">
      <dgm:prSet presAssocID="{5B7857A4-6055-4C01-9619-3302914610E1}" presName="Name0" presStyleCnt="0">
        <dgm:presLayoutVars>
          <dgm:dir/>
          <dgm:resizeHandles val="exact"/>
        </dgm:presLayoutVars>
      </dgm:prSet>
      <dgm:spPr/>
    </dgm:pt>
    <dgm:pt modelId="{59CF968C-9ADA-444C-8D53-5ADA95DE9A3F}" type="pres">
      <dgm:prSet presAssocID="{5B7857A4-6055-4C01-9619-3302914610E1}" presName="bkgdShp" presStyleLbl="alignAccFollowNode1" presStyleIdx="0" presStyleCnt="1" custScaleY="100883" custLinFactNeighborY="-2146"/>
      <dgm:spPr/>
    </dgm:pt>
    <dgm:pt modelId="{E7C75D02-4EF4-4A98-9B4A-F00098589EF3}" type="pres">
      <dgm:prSet presAssocID="{5B7857A4-6055-4C01-9619-3302914610E1}" presName="linComp" presStyleCnt="0"/>
      <dgm:spPr/>
    </dgm:pt>
    <dgm:pt modelId="{CD77650E-C618-41E0-BA78-4C9FADB07A0D}" type="pres">
      <dgm:prSet presAssocID="{7205CE25-3A0B-49C4-B004-B5C9E9AA6367}" presName="compNode" presStyleCnt="0"/>
      <dgm:spPr/>
    </dgm:pt>
    <dgm:pt modelId="{B432C278-70C8-4083-9E59-F37F216B2D3D}" type="pres">
      <dgm:prSet presAssocID="{7205CE25-3A0B-49C4-B004-B5C9E9AA6367}" presName="node" presStyleLbl="node1" presStyleIdx="0" presStyleCnt="3">
        <dgm:presLayoutVars>
          <dgm:bulletEnabled val="1"/>
        </dgm:presLayoutVars>
      </dgm:prSet>
      <dgm:spPr/>
    </dgm:pt>
    <dgm:pt modelId="{43D86180-574B-48E3-B852-057CDEA08531}" type="pres">
      <dgm:prSet presAssocID="{7205CE25-3A0B-49C4-B004-B5C9E9AA6367}" presName="invisiNode" presStyleLbl="node1" presStyleIdx="0" presStyleCnt="3"/>
      <dgm:spPr/>
    </dgm:pt>
    <dgm:pt modelId="{27000074-29D2-4F81-9AD3-91E82AA22EAF}" type="pres">
      <dgm:prSet presAssocID="{7205CE25-3A0B-49C4-B004-B5C9E9AA6367}" presName="imagNode" presStyleLbl="fgImgPlace1" presStyleIdx="0" presStyleCnt="3" custScaleY="104188"/>
      <dgm:spPr>
        <a:blipFill>
          <a:blip xmlns:r="http://schemas.openxmlformats.org/officeDocument/2006/relationships" r:embed="rId1">
            <a:extLst>
              <a:ext uri="{28A0092B-C50C-407E-A947-70E740481C1C}">
                <a14:useLocalDpi xmlns:a14="http://schemas.microsoft.com/office/drawing/2010/main" val="0"/>
              </a:ext>
            </a:extLst>
          </a:blip>
          <a:srcRect/>
          <a:stretch>
            <a:fillRect l="-24000" r="-24000"/>
          </a:stretch>
        </a:blipFill>
      </dgm:spPr>
    </dgm:pt>
    <dgm:pt modelId="{B8A582FF-58CB-45F0-95AF-CB37CB5BFA85}" type="pres">
      <dgm:prSet presAssocID="{E808DBFB-CBCD-439B-8967-21D94D1E215C}" presName="sibTrans" presStyleLbl="sibTrans2D1" presStyleIdx="0" presStyleCnt="0"/>
      <dgm:spPr/>
    </dgm:pt>
    <dgm:pt modelId="{D80593F9-0147-4BC0-B027-7BDFD1B78050}" type="pres">
      <dgm:prSet presAssocID="{81E86878-B226-45CF-BC83-E9DB1A4F0528}" presName="compNode" presStyleCnt="0"/>
      <dgm:spPr/>
    </dgm:pt>
    <dgm:pt modelId="{7404FCD6-869A-4A28-B4D4-7671142E704E}" type="pres">
      <dgm:prSet presAssocID="{81E86878-B226-45CF-BC83-E9DB1A4F0528}" presName="node" presStyleLbl="node1" presStyleIdx="1" presStyleCnt="3" custScaleY="99967">
        <dgm:presLayoutVars>
          <dgm:bulletEnabled val="1"/>
        </dgm:presLayoutVars>
      </dgm:prSet>
      <dgm:spPr/>
    </dgm:pt>
    <dgm:pt modelId="{E4F11D57-BE62-47B5-ACD4-12DB76EC17B9}" type="pres">
      <dgm:prSet presAssocID="{81E86878-B226-45CF-BC83-E9DB1A4F0528}" presName="invisiNode" presStyleLbl="node1" presStyleIdx="1" presStyleCnt="3"/>
      <dgm:spPr/>
    </dgm:pt>
    <dgm:pt modelId="{1A4B8331-B64C-4395-A02D-3DDE9C2CBBFF}" type="pres">
      <dgm:prSet presAssocID="{81E86878-B226-45CF-BC83-E9DB1A4F0528}" presName="imagNode" presStyleLbl="fgImgPlace1" presStyleIdx="1" presStyleCnt="3" custScaleY="104160"/>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9262D1CD-B2F8-4DDD-89F8-6A0418FB1446}" type="pres">
      <dgm:prSet presAssocID="{F3F360B0-6934-4770-8BE5-3661BD12E42E}" presName="sibTrans" presStyleLbl="sibTrans2D1" presStyleIdx="0" presStyleCnt="0"/>
      <dgm:spPr/>
    </dgm:pt>
    <dgm:pt modelId="{C3917795-7090-41F0-852D-74D18A46BF9D}" type="pres">
      <dgm:prSet presAssocID="{0EE07295-4AEA-4189-B97B-A0082DA095D3}" presName="compNode" presStyleCnt="0"/>
      <dgm:spPr/>
    </dgm:pt>
    <dgm:pt modelId="{3E735891-EA55-40C6-85AB-492A8A689122}" type="pres">
      <dgm:prSet presAssocID="{0EE07295-4AEA-4189-B97B-A0082DA095D3}" presName="node" presStyleLbl="node1" presStyleIdx="2" presStyleCnt="3" custLinFactNeighborY="1756">
        <dgm:presLayoutVars>
          <dgm:bulletEnabled val="1"/>
        </dgm:presLayoutVars>
      </dgm:prSet>
      <dgm:spPr/>
    </dgm:pt>
    <dgm:pt modelId="{9F2B1A2E-992C-4C96-96E3-A280A0C23689}" type="pres">
      <dgm:prSet presAssocID="{0EE07295-4AEA-4189-B97B-A0082DA095D3}" presName="invisiNode" presStyleLbl="node1" presStyleIdx="2" presStyleCnt="3"/>
      <dgm:spPr/>
    </dgm:pt>
    <dgm:pt modelId="{1305100F-240A-423C-A520-596D1DC56400}" type="pres">
      <dgm:prSet presAssocID="{0EE07295-4AEA-4189-B97B-A0082DA095D3}" presName="imagNode" presStyleLbl="fgImgPlace1" presStyleIdx="2" presStyleCnt="3" custScaleY="104188"/>
      <dgm:spPr>
        <a:blipFill>
          <a:blip xmlns:r="http://schemas.openxmlformats.org/officeDocument/2006/relationships" r:embed="rId3">
            <a:extLst>
              <a:ext uri="{28A0092B-C50C-407E-A947-70E740481C1C}">
                <a14:useLocalDpi xmlns:a14="http://schemas.microsoft.com/office/drawing/2010/main" val="0"/>
              </a:ext>
            </a:extLst>
          </a:blip>
          <a:srcRect/>
          <a:stretch>
            <a:fillRect l="-12000" r="-12000"/>
          </a:stretch>
        </a:blipFill>
      </dgm:spPr>
    </dgm:pt>
  </dgm:ptLst>
  <dgm:cxnLst>
    <dgm:cxn modelId="{12C3612D-1F2D-4061-A438-0B42BE56B20D}" type="presOf" srcId="{7205CE25-3A0B-49C4-B004-B5C9E9AA6367}" destId="{B432C278-70C8-4083-9E59-F37F216B2D3D}" srcOrd="0" destOrd="0" presId="urn:microsoft.com/office/officeart/2005/8/layout/pList2"/>
    <dgm:cxn modelId="{348B6632-26CB-4B33-BDBA-D8054EB5463F}" type="presOf" srcId="{81E86878-B226-45CF-BC83-E9DB1A4F0528}" destId="{7404FCD6-869A-4A28-B4D4-7671142E704E}" srcOrd="0" destOrd="0" presId="urn:microsoft.com/office/officeart/2005/8/layout/pList2"/>
    <dgm:cxn modelId="{E1CF1637-EB9B-4D71-8EC4-9BF64A896BCA}" type="presOf" srcId="{F3F360B0-6934-4770-8BE5-3661BD12E42E}" destId="{9262D1CD-B2F8-4DDD-89F8-6A0418FB1446}" srcOrd="0" destOrd="0" presId="urn:microsoft.com/office/officeart/2005/8/layout/pList2"/>
    <dgm:cxn modelId="{6062946C-CB9C-47DF-8225-0FD79F294E4D}" srcId="{5B7857A4-6055-4C01-9619-3302914610E1}" destId="{81E86878-B226-45CF-BC83-E9DB1A4F0528}" srcOrd="1" destOrd="0" parTransId="{7E706B76-8679-4178-8364-E854EE565AD4}" sibTransId="{F3F360B0-6934-4770-8BE5-3661BD12E42E}"/>
    <dgm:cxn modelId="{A411DF8F-782B-4DBF-A40A-A45CC822BF64}" srcId="{5B7857A4-6055-4C01-9619-3302914610E1}" destId="{7205CE25-3A0B-49C4-B004-B5C9E9AA6367}" srcOrd="0" destOrd="0" parTransId="{0350AA14-18F6-462F-AF57-97D021D48ACD}" sibTransId="{E808DBFB-CBCD-439B-8967-21D94D1E215C}"/>
    <dgm:cxn modelId="{CEE9BA9E-7A8D-458E-B33C-F95858CDF7C4}" type="presOf" srcId="{0EE07295-4AEA-4189-B97B-A0082DA095D3}" destId="{3E735891-EA55-40C6-85AB-492A8A689122}" srcOrd="0" destOrd="0" presId="urn:microsoft.com/office/officeart/2005/8/layout/pList2"/>
    <dgm:cxn modelId="{8FFEACC6-7C67-4417-AD83-42AA56C23EDD}" srcId="{5B7857A4-6055-4C01-9619-3302914610E1}" destId="{0EE07295-4AEA-4189-B97B-A0082DA095D3}" srcOrd="2" destOrd="0" parTransId="{340B1959-5A29-4C4C-9CB5-B2A016D4299B}" sibTransId="{B78EBE74-E0EE-4A4D-8F0F-FEC431CE2703}"/>
    <dgm:cxn modelId="{0A0E2BE5-4893-433B-A918-3DE8C59A0BE7}" type="presOf" srcId="{E808DBFB-CBCD-439B-8967-21D94D1E215C}" destId="{B8A582FF-58CB-45F0-95AF-CB37CB5BFA85}" srcOrd="0" destOrd="0" presId="urn:microsoft.com/office/officeart/2005/8/layout/pList2"/>
    <dgm:cxn modelId="{7F3B4AF9-5BC5-465A-BB93-1189CA5E16D0}" type="presOf" srcId="{5B7857A4-6055-4C01-9619-3302914610E1}" destId="{E4E37C29-A014-4DD8-8726-E9654A91D1EC}" srcOrd="0" destOrd="0" presId="urn:microsoft.com/office/officeart/2005/8/layout/pList2"/>
    <dgm:cxn modelId="{75749E3D-8F92-44DE-8C96-C8E751170563}" type="presParOf" srcId="{E4E37C29-A014-4DD8-8726-E9654A91D1EC}" destId="{59CF968C-9ADA-444C-8D53-5ADA95DE9A3F}" srcOrd="0" destOrd="0" presId="urn:microsoft.com/office/officeart/2005/8/layout/pList2"/>
    <dgm:cxn modelId="{A226A04A-A57B-4B62-9F76-5809CE6F6BA5}" type="presParOf" srcId="{E4E37C29-A014-4DD8-8726-E9654A91D1EC}" destId="{E7C75D02-4EF4-4A98-9B4A-F00098589EF3}" srcOrd="1" destOrd="0" presId="urn:microsoft.com/office/officeart/2005/8/layout/pList2"/>
    <dgm:cxn modelId="{5FB40469-04B4-4D84-BF33-2D7F0BA4AAD6}" type="presParOf" srcId="{E7C75D02-4EF4-4A98-9B4A-F00098589EF3}" destId="{CD77650E-C618-41E0-BA78-4C9FADB07A0D}" srcOrd="0" destOrd="0" presId="urn:microsoft.com/office/officeart/2005/8/layout/pList2"/>
    <dgm:cxn modelId="{89B2A8FA-CEE3-431E-BF22-2B268F406F36}" type="presParOf" srcId="{CD77650E-C618-41E0-BA78-4C9FADB07A0D}" destId="{B432C278-70C8-4083-9E59-F37F216B2D3D}" srcOrd="0" destOrd="0" presId="urn:microsoft.com/office/officeart/2005/8/layout/pList2"/>
    <dgm:cxn modelId="{408BFCE4-EA24-46E9-BB11-33342AABEE4D}" type="presParOf" srcId="{CD77650E-C618-41E0-BA78-4C9FADB07A0D}" destId="{43D86180-574B-48E3-B852-057CDEA08531}" srcOrd="1" destOrd="0" presId="urn:microsoft.com/office/officeart/2005/8/layout/pList2"/>
    <dgm:cxn modelId="{CBC1DCE4-9AE0-491B-8940-C134BAA0CD16}" type="presParOf" srcId="{CD77650E-C618-41E0-BA78-4C9FADB07A0D}" destId="{27000074-29D2-4F81-9AD3-91E82AA22EAF}" srcOrd="2" destOrd="0" presId="urn:microsoft.com/office/officeart/2005/8/layout/pList2"/>
    <dgm:cxn modelId="{EC6C6842-796D-4679-AA9C-A204498ABBB3}" type="presParOf" srcId="{E7C75D02-4EF4-4A98-9B4A-F00098589EF3}" destId="{B8A582FF-58CB-45F0-95AF-CB37CB5BFA85}" srcOrd="1" destOrd="0" presId="urn:microsoft.com/office/officeart/2005/8/layout/pList2"/>
    <dgm:cxn modelId="{C7DED340-27BF-4D91-B69F-729C61AE2CC9}" type="presParOf" srcId="{E7C75D02-4EF4-4A98-9B4A-F00098589EF3}" destId="{D80593F9-0147-4BC0-B027-7BDFD1B78050}" srcOrd="2" destOrd="0" presId="urn:microsoft.com/office/officeart/2005/8/layout/pList2"/>
    <dgm:cxn modelId="{A0907456-561F-4FB3-B76E-D7B64DF4E926}" type="presParOf" srcId="{D80593F9-0147-4BC0-B027-7BDFD1B78050}" destId="{7404FCD6-869A-4A28-B4D4-7671142E704E}" srcOrd="0" destOrd="0" presId="urn:microsoft.com/office/officeart/2005/8/layout/pList2"/>
    <dgm:cxn modelId="{F624D511-0090-42F0-ADB4-9DBA429CD792}" type="presParOf" srcId="{D80593F9-0147-4BC0-B027-7BDFD1B78050}" destId="{E4F11D57-BE62-47B5-ACD4-12DB76EC17B9}" srcOrd="1" destOrd="0" presId="urn:microsoft.com/office/officeart/2005/8/layout/pList2"/>
    <dgm:cxn modelId="{76200313-C9A6-425D-8870-6EDC008CA93F}" type="presParOf" srcId="{D80593F9-0147-4BC0-B027-7BDFD1B78050}" destId="{1A4B8331-B64C-4395-A02D-3DDE9C2CBBFF}" srcOrd="2" destOrd="0" presId="urn:microsoft.com/office/officeart/2005/8/layout/pList2"/>
    <dgm:cxn modelId="{CF50DB65-6150-4C7C-A5C1-C5CC8F31F80C}" type="presParOf" srcId="{E7C75D02-4EF4-4A98-9B4A-F00098589EF3}" destId="{9262D1CD-B2F8-4DDD-89F8-6A0418FB1446}" srcOrd="3" destOrd="0" presId="urn:microsoft.com/office/officeart/2005/8/layout/pList2"/>
    <dgm:cxn modelId="{53590AE0-12C0-4324-82E8-0E7F8E73626F}" type="presParOf" srcId="{E7C75D02-4EF4-4A98-9B4A-F00098589EF3}" destId="{C3917795-7090-41F0-852D-74D18A46BF9D}" srcOrd="4" destOrd="0" presId="urn:microsoft.com/office/officeart/2005/8/layout/pList2"/>
    <dgm:cxn modelId="{23C0F4C3-AE3C-45BC-AE48-9312618E620D}" type="presParOf" srcId="{C3917795-7090-41F0-852D-74D18A46BF9D}" destId="{3E735891-EA55-40C6-85AB-492A8A689122}" srcOrd="0" destOrd="0" presId="urn:microsoft.com/office/officeart/2005/8/layout/pList2"/>
    <dgm:cxn modelId="{ADCF8531-9BBD-4BB2-9B6B-3FB7A13A93E4}" type="presParOf" srcId="{C3917795-7090-41F0-852D-74D18A46BF9D}" destId="{9F2B1A2E-992C-4C96-96E3-A280A0C23689}" srcOrd="1" destOrd="0" presId="urn:microsoft.com/office/officeart/2005/8/layout/pList2"/>
    <dgm:cxn modelId="{4A0D1526-4315-4135-8837-57C626B31973}" type="presParOf" srcId="{C3917795-7090-41F0-852D-74D18A46BF9D}" destId="{1305100F-240A-423C-A520-596D1DC56400}"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7AB1A0-F13F-4CB1-90AB-1DC5E5B0F677}" type="doc">
      <dgm:prSet loTypeId="urn:microsoft.com/office/officeart/2008/layout/BendingPictureCaptionList" loCatId="picture" qsTypeId="urn:microsoft.com/office/officeart/2005/8/quickstyle/3d3" qsCatId="3D" csTypeId="urn:microsoft.com/office/officeart/2005/8/colors/accent1_3" csCatId="accent1" phldr="1"/>
      <dgm:spPr/>
    </dgm:pt>
    <dgm:pt modelId="{4C579D6E-FC66-422A-9116-7D9DDED7F874}">
      <dgm:prSet/>
      <dgm:spPr/>
      <dgm:t>
        <a:bodyPr/>
        <a:lstStyle/>
        <a:p>
          <a:r>
            <a:rPr lang="ro-MD" dirty="0"/>
            <a:t>Leadership and community engagement.</a:t>
          </a:r>
          <a:endParaRPr lang="ru-RU" dirty="0"/>
        </a:p>
      </dgm:t>
    </dgm:pt>
    <dgm:pt modelId="{181ED7E1-23A6-43EA-96C6-E35F084C462C}" type="parTrans" cxnId="{8F6AB9EA-5713-4E8F-A500-B82458701E59}">
      <dgm:prSet/>
      <dgm:spPr/>
      <dgm:t>
        <a:bodyPr/>
        <a:lstStyle/>
        <a:p>
          <a:endParaRPr lang="ru-RU"/>
        </a:p>
      </dgm:t>
    </dgm:pt>
    <dgm:pt modelId="{91593608-D31B-46BD-B4E4-15726654F7C5}" type="sibTrans" cxnId="{8F6AB9EA-5713-4E8F-A500-B82458701E59}">
      <dgm:prSet/>
      <dgm:spPr/>
      <dgm:t>
        <a:bodyPr/>
        <a:lstStyle/>
        <a:p>
          <a:endParaRPr lang="ru-RU"/>
        </a:p>
      </dgm:t>
    </dgm:pt>
    <dgm:pt modelId="{75B5D6C4-CF32-4E96-8CB1-2ED4ED43246F}">
      <dgm:prSet/>
      <dgm:spPr/>
      <dgm:t>
        <a:bodyPr/>
        <a:lstStyle/>
        <a:p>
          <a:r>
            <a:rPr lang="ro-MD" dirty="0"/>
            <a:t>Empowered, self-service collaboration.</a:t>
          </a:r>
          <a:endParaRPr lang="ru-RU" dirty="0"/>
        </a:p>
      </dgm:t>
    </dgm:pt>
    <dgm:pt modelId="{CB6C0E14-EFFD-43B9-80DE-CF6AB6C7DF0C}" type="sibTrans" cxnId="{313FC77A-24CB-4915-804E-DF32DB93FE67}">
      <dgm:prSet/>
      <dgm:spPr/>
      <dgm:t>
        <a:bodyPr/>
        <a:lstStyle/>
        <a:p>
          <a:endParaRPr lang="ru-RU"/>
        </a:p>
      </dgm:t>
    </dgm:pt>
    <dgm:pt modelId="{7020B43A-13D0-4504-A941-FCEF9F1BCCAE}" type="parTrans" cxnId="{313FC77A-24CB-4915-804E-DF32DB93FE67}">
      <dgm:prSet/>
      <dgm:spPr/>
      <dgm:t>
        <a:bodyPr/>
        <a:lstStyle/>
        <a:p>
          <a:endParaRPr lang="ru-RU"/>
        </a:p>
      </dgm:t>
    </dgm:pt>
    <dgm:pt modelId="{51402BC1-600C-4E95-A4BD-7181764C03F4}">
      <dgm:prSet/>
      <dgm:spPr/>
      <dgm:t>
        <a:bodyPr/>
        <a:lstStyle/>
        <a:p>
          <a:r>
            <a:rPr lang="ro-MD" dirty="0"/>
            <a:t>Productive and aligned teams.</a:t>
          </a:r>
          <a:endParaRPr lang="ru-RU" dirty="0"/>
        </a:p>
      </dgm:t>
    </dgm:pt>
    <dgm:pt modelId="{F1FCD169-C3D4-4540-B9CD-BB1FE26F31A4}" type="sibTrans" cxnId="{5715FB66-88C1-4918-A612-B00A945869C4}">
      <dgm:prSet/>
      <dgm:spPr/>
      <dgm:t>
        <a:bodyPr/>
        <a:lstStyle/>
        <a:p>
          <a:endParaRPr lang="ru-RU"/>
        </a:p>
      </dgm:t>
    </dgm:pt>
    <dgm:pt modelId="{C9A04D22-3F95-4ACE-AED6-019E5E901202}" type="parTrans" cxnId="{5715FB66-88C1-4918-A612-B00A945869C4}">
      <dgm:prSet/>
      <dgm:spPr/>
      <dgm:t>
        <a:bodyPr/>
        <a:lstStyle/>
        <a:p>
          <a:endParaRPr lang="ru-RU"/>
        </a:p>
      </dgm:t>
    </dgm:pt>
    <dgm:pt modelId="{2A4248E3-87B6-4FD4-B499-F17E59291799}" type="pres">
      <dgm:prSet presAssocID="{CD7AB1A0-F13F-4CB1-90AB-1DC5E5B0F677}" presName="Name0" presStyleCnt="0">
        <dgm:presLayoutVars>
          <dgm:dir/>
          <dgm:resizeHandles val="exact"/>
        </dgm:presLayoutVars>
      </dgm:prSet>
      <dgm:spPr/>
    </dgm:pt>
    <dgm:pt modelId="{8A855BE2-6013-47B8-952A-655F9A97C0C2}" type="pres">
      <dgm:prSet presAssocID="{4C579D6E-FC66-422A-9116-7D9DDED7F874}" presName="composite" presStyleCnt="0"/>
      <dgm:spPr/>
    </dgm:pt>
    <dgm:pt modelId="{6C3987AB-F049-4F2E-B48C-16B768891900}" type="pres">
      <dgm:prSet presAssocID="{4C579D6E-FC66-422A-9116-7D9DDED7F874}" presName="rect1" presStyleLbl="bgImgPlace1" presStyleIdx="0" presStyleCnt="3" custLinFactNeighborX="3993" custLinFactNeighborY="-2483"/>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dgm:spPr>
    </dgm:pt>
    <dgm:pt modelId="{1A0A273C-1908-4191-983A-7B0C7A3A3A02}" type="pres">
      <dgm:prSet presAssocID="{4C579D6E-FC66-422A-9116-7D9DDED7F874}" presName="wedgeRectCallout1" presStyleLbl="node1" presStyleIdx="0" presStyleCnt="3">
        <dgm:presLayoutVars>
          <dgm:bulletEnabled val="1"/>
        </dgm:presLayoutVars>
      </dgm:prSet>
      <dgm:spPr/>
    </dgm:pt>
    <dgm:pt modelId="{FAB8A622-AD2B-4B2E-A915-D27E0EA3FAD7}" type="pres">
      <dgm:prSet presAssocID="{91593608-D31B-46BD-B4E4-15726654F7C5}" presName="sibTrans" presStyleCnt="0"/>
      <dgm:spPr/>
    </dgm:pt>
    <dgm:pt modelId="{393BD5D3-0C35-4FAC-A79B-647262293D04}" type="pres">
      <dgm:prSet presAssocID="{75B5D6C4-CF32-4E96-8CB1-2ED4ED43246F}" presName="composite" presStyleCnt="0"/>
      <dgm:spPr/>
    </dgm:pt>
    <dgm:pt modelId="{9C2BFE71-7BC6-4AF3-93CC-3664D314CA36}" type="pres">
      <dgm:prSet presAssocID="{75B5D6C4-CF32-4E96-8CB1-2ED4ED43246F}" presName="rect1" presStyleLbl="bgImgPlace1" presStyleIdx="1" presStyleCnt="3" custLinFactNeighborY="-2483"/>
      <dgm:spPr>
        <a:blipFill>
          <a:blip xmlns:r="http://schemas.openxmlformats.org/officeDocument/2006/relationships" r:embed="rId2">
            <a:extLst>
              <a:ext uri="{28A0092B-C50C-407E-A947-70E740481C1C}">
                <a14:useLocalDpi xmlns:a14="http://schemas.microsoft.com/office/drawing/2010/main" val="0"/>
              </a:ext>
            </a:extLst>
          </a:blip>
          <a:srcRect/>
          <a:stretch>
            <a:fillRect l="-8000" r="-8000"/>
          </a:stretch>
        </a:blipFill>
      </dgm:spPr>
    </dgm:pt>
    <dgm:pt modelId="{2005445E-7934-4BBF-BCFE-A2F21CB9786E}" type="pres">
      <dgm:prSet presAssocID="{75B5D6C4-CF32-4E96-8CB1-2ED4ED43246F}" presName="wedgeRectCallout1" presStyleLbl="node1" presStyleIdx="1" presStyleCnt="3">
        <dgm:presLayoutVars>
          <dgm:bulletEnabled val="1"/>
        </dgm:presLayoutVars>
      </dgm:prSet>
      <dgm:spPr/>
    </dgm:pt>
    <dgm:pt modelId="{2F16F962-37E2-4792-8629-4E116E5967BF}" type="pres">
      <dgm:prSet presAssocID="{CB6C0E14-EFFD-43B9-80DE-CF6AB6C7DF0C}" presName="sibTrans" presStyleCnt="0"/>
      <dgm:spPr/>
    </dgm:pt>
    <dgm:pt modelId="{CBC78A63-1ED0-4604-A6B7-7305081C7B15}" type="pres">
      <dgm:prSet presAssocID="{51402BC1-600C-4E95-A4BD-7181764C03F4}" presName="composite" presStyleCnt="0"/>
      <dgm:spPr/>
    </dgm:pt>
    <dgm:pt modelId="{5F065FF6-EB38-4FB5-A870-98CE78B6360D}" type="pres">
      <dgm:prSet presAssocID="{51402BC1-600C-4E95-A4BD-7181764C03F4}" presName="rect1" presStyleLbl="bgImgPlace1" presStyleIdx="2" presStyleCnt="3" custLinFactNeighborX="217" custLinFactNeighborY="-2041"/>
      <dgm:spPr>
        <a:blipFill>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dgm:spPr>
    </dgm:pt>
    <dgm:pt modelId="{EF379C8C-C298-40B8-9E92-A8B199B55B99}" type="pres">
      <dgm:prSet presAssocID="{51402BC1-600C-4E95-A4BD-7181764C03F4}" presName="wedgeRectCallout1" presStyleLbl="node1" presStyleIdx="2" presStyleCnt="3">
        <dgm:presLayoutVars>
          <dgm:bulletEnabled val="1"/>
        </dgm:presLayoutVars>
      </dgm:prSet>
      <dgm:spPr/>
    </dgm:pt>
  </dgm:ptLst>
  <dgm:cxnLst>
    <dgm:cxn modelId="{5715FB66-88C1-4918-A612-B00A945869C4}" srcId="{CD7AB1A0-F13F-4CB1-90AB-1DC5E5B0F677}" destId="{51402BC1-600C-4E95-A4BD-7181764C03F4}" srcOrd="2" destOrd="0" parTransId="{C9A04D22-3F95-4ACE-AED6-019E5E901202}" sibTransId="{F1FCD169-C3D4-4540-B9CD-BB1FE26F31A4}"/>
    <dgm:cxn modelId="{8D385272-CE4A-407F-9A07-8B53305714A8}" type="presOf" srcId="{75B5D6C4-CF32-4E96-8CB1-2ED4ED43246F}" destId="{2005445E-7934-4BBF-BCFE-A2F21CB9786E}" srcOrd="0" destOrd="0" presId="urn:microsoft.com/office/officeart/2008/layout/BendingPictureCaptionList"/>
    <dgm:cxn modelId="{313FC77A-24CB-4915-804E-DF32DB93FE67}" srcId="{CD7AB1A0-F13F-4CB1-90AB-1DC5E5B0F677}" destId="{75B5D6C4-CF32-4E96-8CB1-2ED4ED43246F}" srcOrd="1" destOrd="0" parTransId="{7020B43A-13D0-4504-A941-FCEF9F1BCCAE}" sibTransId="{CB6C0E14-EFFD-43B9-80DE-CF6AB6C7DF0C}"/>
    <dgm:cxn modelId="{760B0D8C-ECE9-4E22-BE94-704BD489284E}" type="presOf" srcId="{CD7AB1A0-F13F-4CB1-90AB-1DC5E5B0F677}" destId="{2A4248E3-87B6-4FD4-B499-F17E59291799}" srcOrd="0" destOrd="0" presId="urn:microsoft.com/office/officeart/2008/layout/BendingPictureCaptionList"/>
    <dgm:cxn modelId="{6A5075D1-97FF-42DB-9081-EEF9B2CB3A62}" type="presOf" srcId="{51402BC1-600C-4E95-A4BD-7181764C03F4}" destId="{EF379C8C-C298-40B8-9E92-A8B199B55B99}" srcOrd="0" destOrd="0" presId="urn:microsoft.com/office/officeart/2008/layout/BendingPictureCaptionList"/>
    <dgm:cxn modelId="{FF3C60E8-6E9B-40F4-BF00-3A1EFDF855AB}" type="presOf" srcId="{4C579D6E-FC66-422A-9116-7D9DDED7F874}" destId="{1A0A273C-1908-4191-983A-7B0C7A3A3A02}" srcOrd="0" destOrd="0" presId="urn:microsoft.com/office/officeart/2008/layout/BendingPictureCaptionList"/>
    <dgm:cxn modelId="{8F6AB9EA-5713-4E8F-A500-B82458701E59}" srcId="{CD7AB1A0-F13F-4CB1-90AB-1DC5E5B0F677}" destId="{4C579D6E-FC66-422A-9116-7D9DDED7F874}" srcOrd="0" destOrd="0" parTransId="{181ED7E1-23A6-43EA-96C6-E35F084C462C}" sibTransId="{91593608-D31B-46BD-B4E4-15726654F7C5}"/>
    <dgm:cxn modelId="{0F5ACB00-E85D-4A7D-AF2F-32C38CEBBB78}" type="presParOf" srcId="{2A4248E3-87B6-4FD4-B499-F17E59291799}" destId="{8A855BE2-6013-47B8-952A-655F9A97C0C2}" srcOrd="0" destOrd="0" presId="urn:microsoft.com/office/officeart/2008/layout/BendingPictureCaptionList"/>
    <dgm:cxn modelId="{1D434321-D35E-4F94-A5C9-C9D7F10ABD4C}" type="presParOf" srcId="{8A855BE2-6013-47B8-952A-655F9A97C0C2}" destId="{6C3987AB-F049-4F2E-B48C-16B768891900}" srcOrd="0" destOrd="0" presId="urn:microsoft.com/office/officeart/2008/layout/BendingPictureCaptionList"/>
    <dgm:cxn modelId="{910999D9-DBCC-43AD-9FB0-5A1D04F76787}" type="presParOf" srcId="{8A855BE2-6013-47B8-952A-655F9A97C0C2}" destId="{1A0A273C-1908-4191-983A-7B0C7A3A3A02}" srcOrd="1" destOrd="0" presId="urn:microsoft.com/office/officeart/2008/layout/BendingPictureCaptionList"/>
    <dgm:cxn modelId="{B0DEC898-D278-4584-B464-E26745E2E6C3}" type="presParOf" srcId="{2A4248E3-87B6-4FD4-B499-F17E59291799}" destId="{FAB8A622-AD2B-4B2E-A915-D27E0EA3FAD7}" srcOrd="1" destOrd="0" presId="urn:microsoft.com/office/officeart/2008/layout/BendingPictureCaptionList"/>
    <dgm:cxn modelId="{2C15505C-44F2-4AF1-95FB-D6FFA53B6C78}" type="presParOf" srcId="{2A4248E3-87B6-4FD4-B499-F17E59291799}" destId="{393BD5D3-0C35-4FAC-A79B-647262293D04}" srcOrd="2" destOrd="0" presId="urn:microsoft.com/office/officeart/2008/layout/BendingPictureCaptionList"/>
    <dgm:cxn modelId="{51C72EA0-36E5-4026-9DE0-8113A48BF850}" type="presParOf" srcId="{393BD5D3-0C35-4FAC-A79B-647262293D04}" destId="{9C2BFE71-7BC6-4AF3-93CC-3664D314CA36}" srcOrd="0" destOrd="0" presId="urn:microsoft.com/office/officeart/2008/layout/BendingPictureCaptionList"/>
    <dgm:cxn modelId="{209819E5-E777-4204-BFF5-97D50DAF657B}" type="presParOf" srcId="{393BD5D3-0C35-4FAC-A79B-647262293D04}" destId="{2005445E-7934-4BBF-BCFE-A2F21CB9786E}" srcOrd="1" destOrd="0" presId="urn:microsoft.com/office/officeart/2008/layout/BendingPictureCaptionList"/>
    <dgm:cxn modelId="{040D97C0-C174-42CE-A0B0-091AC4094C7A}" type="presParOf" srcId="{2A4248E3-87B6-4FD4-B499-F17E59291799}" destId="{2F16F962-37E2-4792-8629-4E116E5967BF}" srcOrd="3" destOrd="0" presId="urn:microsoft.com/office/officeart/2008/layout/BendingPictureCaptionList"/>
    <dgm:cxn modelId="{069E73D2-06CF-4673-AF25-B3EB8D049709}" type="presParOf" srcId="{2A4248E3-87B6-4FD4-B499-F17E59291799}" destId="{CBC78A63-1ED0-4604-A6B7-7305081C7B15}" srcOrd="4" destOrd="0" presId="urn:microsoft.com/office/officeart/2008/layout/BendingPictureCaptionList"/>
    <dgm:cxn modelId="{B6FC5E5C-2B7D-4CE9-B037-3928B49522C4}" type="presParOf" srcId="{CBC78A63-1ED0-4604-A6B7-7305081C7B15}" destId="{5F065FF6-EB38-4FB5-A870-98CE78B6360D}" srcOrd="0" destOrd="0" presId="urn:microsoft.com/office/officeart/2008/layout/BendingPictureCaptionList"/>
    <dgm:cxn modelId="{01BB2E4F-A151-4C0A-AA27-C8BA68A70990}" type="presParOf" srcId="{CBC78A63-1ED0-4604-A6B7-7305081C7B15}" destId="{EF379C8C-C298-40B8-9E92-A8B199B55B99}" srcOrd="1" destOrd="0" presId="urn:microsoft.com/office/officeart/2008/layout/BendingPictureCa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F968C-9ADA-444C-8D53-5ADA95DE9A3F}">
      <dsp:nvSpPr>
        <dsp:cNvPr id="0" name=""/>
        <dsp:cNvSpPr/>
      </dsp:nvSpPr>
      <dsp:spPr>
        <a:xfrm>
          <a:off x="0" y="-5012"/>
          <a:ext cx="9253395" cy="2290858"/>
        </a:xfrm>
        <a:prstGeom prst="roundRect">
          <a:avLst>
            <a:gd name="adj" fmla="val 10000"/>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sp>
    <dsp:sp modelId="{27000074-29D2-4F81-9AD3-91E82AA22EAF}">
      <dsp:nvSpPr>
        <dsp:cNvPr id="0" name=""/>
        <dsp:cNvSpPr/>
      </dsp:nvSpPr>
      <dsp:spPr>
        <a:xfrm>
          <a:off x="277601" y="272916"/>
          <a:ext cx="2718184" cy="173499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4000" r="-24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B432C278-70C8-4083-9E59-F37F216B2D3D}">
      <dsp:nvSpPr>
        <dsp:cNvPr id="0" name=""/>
        <dsp:cNvSpPr/>
      </dsp:nvSpPr>
      <dsp:spPr>
        <a:xfrm rot="10800000">
          <a:off x="277601" y="2275820"/>
          <a:ext cx="2718184" cy="2775431"/>
        </a:xfrm>
        <a:prstGeom prst="round2SameRect">
          <a:avLst>
            <a:gd name="adj1" fmla="val 10500"/>
            <a:gd name="adj2" fmla="val 0"/>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just"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As per trait theory of leadership, people are born with some specific qualities which can help to make them good leaders.</a:t>
          </a:r>
          <a:endParaRPr lang="ru-RU" sz="1600" kern="1200" dirty="0">
            <a:latin typeface="Times New Roman" panose="02020603050405020304" pitchFamily="18" charset="0"/>
            <a:cs typeface="Times New Roman" panose="02020603050405020304" pitchFamily="18" charset="0"/>
          </a:endParaRPr>
        </a:p>
      </dsp:txBody>
      <dsp:txXfrm rot="10800000">
        <a:off x="361195" y="2275820"/>
        <a:ext cx="2550996" cy="2691837"/>
      </dsp:txXfrm>
    </dsp:sp>
    <dsp:sp modelId="{1A4B8331-B64C-4395-A02D-3DDE9C2CBBFF}">
      <dsp:nvSpPr>
        <dsp:cNvPr id="0" name=""/>
        <dsp:cNvSpPr/>
      </dsp:nvSpPr>
      <dsp:spPr>
        <a:xfrm>
          <a:off x="3267605" y="273378"/>
          <a:ext cx="2718184" cy="1734533"/>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7404FCD6-869A-4A28-B4D4-7671142E704E}">
      <dsp:nvSpPr>
        <dsp:cNvPr id="0" name=""/>
        <dsp:cNvSpPr/>
      </dsp:nvSpPr>
      <dsp:spPr>
        <a:xfrm rot="10800000">
          <a:off x="3267605" y="2276507"/>
          <a:ext cx="2718184" cy="2774515"/>
        </a:xfrm>
        <a:prstGeom prst="round2SameRect">
          <a:avLst>
            <a:gd name="adj1" fmla="val 10500"/>
            <a:gd name="adj2" fmla="val 0"/>
          </a:avLst>
        </a:prstGeom>
        <a:gradFill rotWithShape="0">
          <a:gsLst>
            <a:gs pos="0">
              <a:schemeClr val="accent2">
                <a:alpha val="90000"/>
                <a:hueOff val="0"/>
                <a:satOff val="0"/>
                <a:lumOff val="0"/>
                <a:alphaOff val="-20000"/>
                <a:tint val="96000"/>
                <a:lumMod val="100000"/>
              </a:schemeClr>
            </a:gs>
            <a:gs pos="78000">
              <a:schemeClr val="accent2">
                <a:alpha val="90000"/>
                <a:hueOff val="0"/>
                <a:satOff val="0"/>
                <a:lumOff val="0"/>
                <a:alphaOff val="-2000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leadership contains creative and critical thinking skills.</a:t>
          </a:r>
          <a:endParaRPr lang="ru-RU" sz="1600" kern="1200" dirty="0">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endParaRPr lang="ru-RU" sz="2400" kern="1200" dirty="0"/>
        </a:p>
      </dsp:txBody>
      <dsp:txXfrm rot="10800000">
        <a:off x="3351199" y="2276507"/>
        <a:ext cx="2550996" cy="2690921"/>
      </dsp:txXfrm>
    </dsp:sp>
    <dsp:sp modelId="{1305100F-240A-423C-A520-596D1DC56400}">
      <dsp:nvSpPr>
        <dsp:cNvPr id="0" name=""/>
        <dsp:cNvSpPr/>
      </dsp:nvSpPr>
      <dsp:spPr>
        <a:xfrm>
          <a:off x="6257608" y="272916"/>
          <a:ext cx="2718184" cy="1734999"/>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2000" r="-12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3E735891-EA55-40C6-85AB-492A8A689122}">
      <dsp:nvSpPr>
        <dsp:cNvPr id="0" name=""/>
        <dsp:cNvSpPr/>
      </dsp:nvSpPr>
      <dsp:spPr>
        <a:xfrm rot="10800000">
          <a:off x="6257608" y="2275820"/>
          <a:ext cx="2718184" cy="2775431"/>
        </a:xfrm>
        <a:prstGeom prst="round2SameRect">
          <a:avLst>
            <a:gd name="adj1" fmla="val 10500"/>
            <a:gd name="adj2" fmla="val 0"/>
          </a:avLst>
        </a:prstGeom>
        <a:gradFill rotWithShape="0">
          <a:gsLst>
            <a:gs pos="0">
              <a:schemeClr val="accent2">
                <a:alpha val="90000"/>
                <a:hueOff val="0"/>
                <a:satOff val="0"/>
                <a:lumOff val="0"/>
                <a:alphaOff val="-40000"/>
                <a:tint val="96000"/>
                <a:lumMod val="100000"/>
              </a:schemeClr>
            </a:gs>
            <a:gs pos="78000">
              <a:schemeClr val="accent2">
                <a:alpha val="90000"/>
                <a:hueOff val="0"/>
                <a:satOff val="0"/>
                <a:lumOff val="0"/>
                <a:alphaOff val="-4000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type of leader is proven more responsible than other leaders which can help the business maintain its ethics in its </a:t>
          </a:r>
          <a:r>
            <a:rPr lang="en-US" sz="1600" kern="1200" dirty="0" err="1">
              <a:latin typeface="Times New Roman" panose="02020603050405020304" pitchFamily="18" charset="0"/>
              <a:cs typeface="Times New Roman" panose="02020603050405020304" pitchFamily="18" charset="0"/>
            </a:rPr>
            <a:t>organisational</a:t>
          </a:r>
          <a:r>
            <a:rPr lang="en-US" sz="1600" kern="1200" dirty="0">
              <a:latin typeface="Times New Roman" panose="02020603050405020304" pitchFamily="18" charset="0"/>
              <a:cs typeface="Times New Roman" panose="02020603050405020304" pitchFamily="18" charset="0"/>
            </a:rPr>
            <a:t> works.</a:t>
          </a:r>
          <a:endParaRPr lang="ru-RU" sz="1600" kern="1200" dirty="0">
            <a:latin typeface="Times New Roman" panose="02020603050405020304" pitchFamily="18" charset="0"/>
            <a:cs typeface="Times New Roman" panose="02020603050405020304" pitchFamily="18" charset="0"/>
          </a:endParaRPr>
        </a:p>
      </dsp:txBody>
      <dsp:txXfrm rot="10800000">
        <a:off x="6341202" y="2275820"/>
        <a:ext cx="2550996" cy="2691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987AB-F049-4F2E-B48C-16B768891900}">
      <dsp:nvSpPr>
        <dsp:cNvPr id="0" name=""/>
        <dsp:cNvSpPr/>
      </dsp:nvSpPr>
      <dsp:spPr>
        <a:xfrm>
          <a:off x="118283" y="414230"/>
          <a:ext cx="2962274" cy="236982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A0A273C-1908-4191-983A-7B0C7A3A3A02}">
      <dsp:nvSpPr>
        <dsp:cNvPr id="0" name=""/>
        <dsp:cNvSpPr/>
      </dsp:nvSpPr>
      <dsp:spPr>
        <a:xfrm>
          <a:off x="266604" y="2605911"/>
          <a:ext cx="2636424" cy="829437"/>
        </a:xfrm>
        <a:prstGeom prst="wedgeRectCallout">
          <a:avLst>
            <a:gd name="adj1" fmla="val 20250"/>
            <a:gd name="adj2" fmla="val -60700"/>
          </a:avLst>
        </a:prstGeom>
        <a:solidFill>
          <a:schemeClr val="accent1">
            <a:shade val="80000"/>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ro-MD" sz="1700" kern="1200" dirty="0"/>
            <a:t>Leadership and community engagement.</a:t>
          </a:r>
          <a:endParaRPr lang="ru-RU" sz="1700" kern="1200" dirty="0"/>
        </a:p>
      </dsp:txBody>
      <dsp:txXfrm>
        <a:off x="266604" y="2605911"/>
        <a:ext cx="2636424" cy="829437"/>
      </dsp:txXfrm>
    </dsp:sp>
    <dsp:sp modelId="{9C2BFE71-7BC6-4AF3-93CC-3664D314CA36}">
      <dsp:nvSpPr>
        <dsp:cNvPr id="0" name=""/>
        <dsp:cNvSpPr/>
      </dsp:nvSpPr>
      <dsp:spPr>
        <a:xfrm>
          <a:off x="3258502" y="414230"/>
          <a:ext cx="2962274" cy="236982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8000" r="-8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2005445E-7934-4BBF-BCFE-A2F21CB9786E}">
      <dsp:nvSpPr>
        <dsp:cNvPr id="0" name=""/>
        <dsp:cNvSpPr/>
      </dsp:nvSpPr>
      <dsp:spPr>
        <a:xfrm>
          <a:off x="3525107" y="2605911"/>
          <a:ext cx="2636424" cy="829437"/>
        </a:xfrm>
        <a:prstGeom prst="wedgeRectCallout">
          <a:avLst>
            <a:gd name="adj1" fmla="val 20250"/>
            <a:gd name="adj2" fmla="val -60700"/>
          </a:avLst>
        </a:prstGeom>
        <a:solidFill>
          <a:schemeClr val="accent1">
            <a:shade val="80000"/>
            <a:hueOff val="225945"/>
            <a:satOff val="-12113"/>
            <a:lumOff val="15465"/>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ro-MD" sz="1700" kern="1200" dirty="0"/>
            <a:t>Empowered, self-service collaboration.</a:t>
          </a:r>
          <a:endParaRPr lang="ru-RU" sz="1700" kern="1200" dirty="0"/>
        </a:p>
      </dsp:txBody>
      <dsp:txXfrm>
        <a:off x="3525107" y="2605911"/>
        <a:ext cx="2636424" cy="829437"/>
      </dsp:txXfrm>
    </dsp:sp>
    <dsp:sp modelId="{5F065FF6-EB38-4FB5-A870-98CE78B6360D}">
      <dsp:nvSpPr>
        <dsp:cNvPr id="0" name=""/>
        <dsp:cNvSpPr/>
      </dsp:nvSpPr>
      <dsp:spPr>
        <a:xfrm>
          <a:off x="6517005" y="424705"/>
          <a:ext cx="2962274" cy="236982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EF379C8C-C298-40B8-9E92-A8B199B55B99}">
      <dsp:nvSpPr>
        <dsp:cNvPr id="0" name=""/>
        <dsp:cNvSpPr/>
      </dsp:nvSpPr>
      <dsp:spPr>
        <a:xfrm>
          <a:off x="6783609" y="2605911"/>
          <a:ext cx="2636424" cy="829437"/>
        </a:xfrm>
        <a:prstGeom prst="wedgeRectCallout">
          <a:avLst>
            <a:gd name="adj1" fmla="val 20250"/>
            <a:gd name="adj2" fmla="val -60700"/>
          </a:avLst>
        </a:prstGeom>
        <a:solidFill>
          <a:schemeClr val="accent1">
            <a:shade val="80000"/>
            <a:hueOff val="451889"/>
            <a:satOff val="-24226"/>
            <a:lumOff val="30929"/>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ro-MD" sz="1700" kern="1200" dirty="0"/>
            <a:t>Productive and aligned teams.</a:t>
          </a:r>
          <a:endParaRPr lang="ru-RU" sz="1700" kern="1200" dirty="0"/>
        </a:p>
      </dsp:txBody>
      <dsp:txXfrm>
        <a:off x="6783609" y="2605911"/>
        <a:ext cx="2636424" cy="829437"/>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00985-A0EC-459B-AC69-D42EBDD1B842}" type="datetimeFigureOut">
              <a:rPr lang="en-IN" smtClean="0"/>
              <a:t>23-11-2023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313797-31DC-4086-ACF4-C8C378C71DEB}" type="slidenum">
              <a:rPr lang="en-IN" smtClean="0"/>
              <a:t>‹#›</a:t>
            </a:fld>
            <a:endParaRPr lang="en-IN"/>
          </a:p>
        </p:txBody>
      </p:sp>
    </p:spTree>
    <p:extLst>
      <p:ext uri="{BB962C8B-B14F-4D97-AF65-F5344CB8AC3E}">
        <p14:creationId xmlns:p14="http://schemas.microsoft.com/office/powerpoint/2010/main" val="2089001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B313797-31DC-4086-ACF4-C8C378C71DEB}" type="slidenum">
              <a:rPr lang="en-IN" smtClean="0"/>
              <a:t>1</a:t>
            </a:fld>
            <a:endParaRPr lang="en-IN"/>
          </a:p>
        </p:txBody>
      </p:sp>
    </p:spTree>
    <p:extLst>
      <p:ext uri="{BB962C8B-B14F-4D97-AF65-F5344CB8AC3E}">
        <p14:creationId xmlns:p14="http://schemas.microsoft.com/office/powerpoint/2010/main" val="3804415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solidFill>
                  <a:schemeClr val="tx1"/>
                </a:solidFill>
                <a:effectLst/>
                <a:latin typeface="Times New Roman" panose="02020603050405020304" pitchFamily="18" charset="0"/>
                <a:ea typeface="Times New Roman" panose="02020603050405020304" pitchFamily="18" charset="0"/>
              </a:rPr>
              <a:t>This short presentation is aimed to describe the profile of an organisation. During the time of the organisation, this presentation needs to describe the effective background of the organisation and needs to make made simple analysis of their performance and the competition. Additionally, it needs to describe the relationship between the management system of the organisation and the performance of the business. After that, this presentation needs to describe skills and tasks held by the managers to simplify the tasks. It needs to be visualised the leadership theories followed by the organisation to achieve their goals. In the end, it needs to be described the influence factors which help to control group behaviours in the business.</a:t>
            </a: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IN" sz="12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2</a:t>
            </a:fld>
            <a:endParaRPr lang="en-IN"/>
          </a:p>
        </p:txBody>
      </p:sp>
    </p:spTree>
    <p:extLst>
      <p:ext uri="{BB962C8B-B14F-4D97-AF65-F5344CB8AC3E}">
        <p14:creationId xmlns:p14="http://schemas.microsoft.com/office/powerpoint/2010/main" val="1534908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E101A"/>
                </a:solidFill>
                <a:effectLst/>
                <a:latin typeface="Times New Roman" panose="02020603050405020304" pitchFamily="18" charset="0"/>
                <a:cs typeface="Times New Roman" panose="02020603050405020304" pitchFamily="18" charset="0"/>
              </a:rPr>
              <a:t>Zara is treated as the first fashion retailer in the clothing industry. The company has engaged in selling clothes, shoes, accessories, beauty products, swimwear, perfume, etc. Zara is considered the biggest company in the group of Inditex and the biggest retailer across the globe. The company was established by Rosalia Mera and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Amancio</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Ortega in 1975 as their family business at Galicia in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Spane</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The headquarters of the company is situated in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Arteixo</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Now Zara has operated about 3000 physical outlets in about 96 countries across the world. It is a multinational apparel chain that was first established in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Spane</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and then expanded its business in Porto in 1985, the United States in 1989, France in 1990, Mexico in 1992, Sweden and Belgium in 1993, Israel in 1997, and many more countries (Forbes, 2023). The top markets of Zara are comprised of Canada, Germany, France, Italy, Netherlands, and Portugal. Zara is one of the most famous and successful fashion brands in the world that has continued their business operation for a long time and grabbed the attention of customers in the fast fashion industry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Fashinza</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2023).</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3</a:t>
            </a:fld>
            <a:endParaRPr lang="en-IN"/>
          </a:p>
        </p:txBody>
      </p:sp>
    </p:spTree>
    <p:extLst>
      <p:ext uri="{BB962C8B-B14F-4D97-AF65-F5344CB8AC3E}">
        <p14:creationId xmlns:p14="http://schemas.microsoft.com/office/powerpoint/2010/main" val="1880186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E101A"/>
                </a:solidFill>
                <a:effectLst/>
                <a:latin typeface="Times New Roman" panose="02020603050405020304" pitchFamily="18" charset="0"/>
                <a:cs typeface="Times New Roman" panose="02020603050405020304" pitchFamily="18" charset="0"/>
              </a:rPr>
              <a:t>Zara has performed very efficiently in the fast fashion industry across the globe. The business model of Zara lies in the internal manufacture of fast-sensitive items. According to a report, the share of net sales of Zara has contributed to about 72.96% of the group sales of the Inditex Group Brand worldwide (Smith, 2023). Zara has both external and internal suppliers who are involved in shipping the required sources for continuing the process of their manufacturing. As a result, the fashion-oriented production process of Zara leads to manufacturing more or less 1100 different items. In 2022, Zara earned £3.55 million in revenue which indicates about a 27% increment in their income than 2021. In the same year, the sales of Zara increased by 23%, and their sales reached £28.42 billion (Loeb, 2023). According to a report by Inditex, the sales of Zara have also increased by about 13.5% and their profit has also expanded by 40% in the first half of 2023. Even, Zara has also effectively managed the Covid period. In 2020 Zara was able to accelerate its online sales by 68.3% compared to the prior year. Moreover, Zara has performed significantly across the worldwide market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Ecommercedb</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2023).</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4</a:t>
            </a:fld>
            <a:endParaRPr lang="en-IN"/>
          </a:p>
        </p:txBody>
      </p:sp>
    </p:spTree>
    <p:extLst>
      <p:ext uri="{BB962C8B-B14F-4D97-AF65-F5344CB8AC3E}">
        <p14:creationId xmlns:p14="http://schemas.microsoft.com/office/powerpoint/2010/main" val="787657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E101A"/>
                </a:solidFill>
                <a:effectLst/>
                <a:latin typeface="Times New Roman" panose="02020603050405020304" pitchFamily="18" charset="0"/>
                <a:cs typeface="Times New Roman" panose="02020603050405020304" pitchFamily="18" charset="0"/>
              </a:rPr>
              <a:t>As the competitors of Zara, H&amp;M, ASOS, Uniqlo,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etc</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names are highly mentionable in the retail industry. H&amp;M is involved in operating about 4,800 stores in 75 markets, whereas Zara has opened 3000 stores in 96 markets. While H&amp;M has outsourced its production to above 900 suppliers, especially in Europe and Asia, Zara has been involved in manufacturing their products. Another significant competitor of Zara, ASOS was established after 25 of the establishment of Zara that is in 2000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Chiffey</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2022). The clothes quality and price of ASOS are lower than Zara. In 2021 ASOS has benefitted from 46% sales growth in the UK and about 275% improvement in their revenue to £3.91 billion, whereas Zara has generated revenue of £17.15 billion (Kohan, 2021). Uniqlo is another essential competitor of Zara that was established a few years before Zara, in 1949. This global brand has operated above 2000 physical outlets in 25 countries, whereas Zara has about 3000 outlets in 96 countries. Uniqlo offers especially functional clothes and aims to inspire the whole world to casual dresses which is a unique ethos from Zara. Uniqlo has highlighted affordability, whereas Zara focuses on higher-than-average prices. In the fiscal year 2021, Uniqlo generated revenue of £4.96 billion, whereas Zara generated £17.15 billion in that same period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Chiffey</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2022). </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a:p>
            <a:pPr algn="just" rtl="0">
              <a:lnSpc>
                <a:spcPct val="150000"/>
              </a:lnSpc>
              <a:spcBef>
                <a:spcPts val="0"/>
              </a:spcBef>
              <a:spcAft>
                <a:spcPts val="0"/>
              </a:spcAft>
            </a:pP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5</a:t>
            </a:fld>
            <a:endParaRPr lang="en-IN"/>
          </a:p>
        </p:txBody>
      </p:sp>
    </p:spTree>
    <p:extLst>
      <p:ext uri="{BB962C8B-B14F-4D97-AF65-F5344CB8AC3E}">
        <p14:creationId xmlns:p14="http://schemas.microsoft.com/office/powerpoint/2010/main" val="1610060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E101A"/>
                </a:solidFill>
                <a:effectLst/>
                <a:latin typeface="Times New Roman" panose="02020603050405020304" pitchFamily="18" charset="0"/>
                <a:cs typeface="Times New Roman" panose="02020603050405020304" pitchFamily="18" charset="0"/>
              </a:rPr>
              <a:t>The structure and performance of an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both are highly connected and organizational structure has highly impacted the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objective, strategy, and business performance. Zara has maintained a hierarchical structure that flows subordinates of different functional departments. With the help of the hierarchical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structure of Zara, the authority of this company gains the power of decision-making and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emphasises</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the superior level of performance. With the help of the hierarchical organizational structure, the authority of Zara set a clear guideline that effectively assists in understanding the responsibilities and roles of the employees (García-Álvarez, 2015).</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6</a:t>
            </a:fld>
            <a:endParaRPr lang="en-IN"/>
          </a:p>
        </p:txBody>
      </p:sp>
    </p:spTree>
    <p:extLst>
      <p:ext uri="{BB962C8B-B14F-4D97-AF65-F5344CB8AC3E}">
        <p14:creationId xmlns:p14="http://schemas.microsoft.com/office/powerpoint/2010/main" val="2574679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E101A"/>
                </a:solidFill>
                <a:effectLst/>
                <a:latin typeface="Times New Roman" panose="02020603050405020304" pitchFamily="18" charset="0"/>
                <a:cs typeface="Times New Roman" panose="02020603050405020304" pitchFamily="18" charset="0"/>
              </a:rPr>
              <a:t>Under the hierarchical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structure of Zara, about 70,000 staff are working across the world and they are managed by country managers, functional department managers, and regional managers. In the hierarchy of Zara’s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structure, the company can operate its performance on an expanded scale and able to improve their business performance (García-Álvarez, 2015). In the apparel industry of the world, Zara obtained about 11% market share by using this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structure in their business (Loeb, 2023). The management of Zara has also benefited in the process of decision-making with different unique and suitable ideas for their large group and improved their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organisational</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performance. From a report, it has been known that the average growth of Zara from 2014 to 2018 was 8.2%, and the company has contributed to the sales of the Inditex group by about 68.5% which is possible for applying the hierarchical structure in their </a:t>
            </a:r>
            <a:r>
              <a:rPr lang="en-US" sz="1200" b="0" i="0" u="none" strike="noStrike" dirty="0" err="1">
                <a:solidFill>
                  <a:srgbClr val="0E101A"/>
                </a:solidFill>
                <a:effectLst/>
                <a:latin typeface="Times New Roman" panose="02020603050405020304" pitchFamily="18" charset="0"/>
                <a:cs typeface="Times New Roman" panose="02020603050405020304" pitchFamily="18" charset="0"/>
              </a:rPr>
              <a:t>organisation</a:t>
            </a:r>
            <a:r>
              <a:rPr lang="en-US" sz="1200" b="0" i="0" u="none" strike="noStrike" dirty="0">
                <a:solidFill>
                  <a:srgbClr val="0E101A"/>
                </a:solidFill>
                <a:effectLst/>
                <a:latin typeface="Times New Roman" panose="02020603050405020304" pitchFamily="18" charset="0"/>
                <a:cs typeface="Times New Roman" panose="02020603050405020304" pitchFamily="18" charset="0"/>
              </a:rPr>
              <a:t> and emphasizing their business performance (Zara Global, 2023).</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7</a:t>
            </a:fld>
            <a:endParaRPr lang="en-IN"/>
          </a:p>
        </p:txBody>
      </p:sp>
    </p:spTree>
    <p:extLst>
      <p:ext uri="{BB962C8B-B14F-4D97-AF65-F5344CB8AC3E}">
        <p14:creationId xmlns:p14="http://schemas.microsoft.com/office/powerpoint/2010/main" val="1174786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Zara also specifies the different aspects of lean organisational structure. For that reason, the company can be able to foster an aspect of high organisational performance. It also helps the company in terms of reducing the level of autonomy in the business and increases the aspects of decentralised thinking. The company only takes five weeks for a garment from its design to delivery; on the other hand, it only takes two weeks for the different perspectives of an existing model. Due to these circumstances, the life cycle of the products can be shortened, and the needs of the customers can be generalised too. The performance of the company can be enriched properly in this way (</a:t>
            </a:r>
            <a:r>
              <a:rPr lang="en-GB" sz="1800" dirty="0" err="1">
                <a:effectLst/>
                <a:highlight>
                  <a:srgbClr val="FFFFFF"/>
                </a:highlight>
                <a:latin typeface="Times New Roman" panose="02020603050405020304" pitchFamily="18" charset="0"/>
                <a:ea typeface="Times New Roman" panose="02020603050405020304" pitchFamily="18" charset="0"/>
              </a:rPr>
              <a:t>Wordpress</a:t>
            </a:r>
            <a:r>
              <a:rPr lang="en-GB" sz="1800" dirty="0">
                <a:effectLst/>
                <a:highlight>
                  <a:srgbClr val="FFFFFF"/>
                </a:highlight>
                <a:latin typeface="Times New Roman" panose="02020603050405020304" pitchFamily="18" charset="0"/>
                <a:ea typeface="Times New Roman" panose="02020603050405020304" pitchFamily="18" charset="0"/>
              </a:rPr>
              <a:t>, 2009</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313797-31DC-4086-ACF4-C8C378C71DEB}" type="slidenum">
              <a:rPr lang="en-IN" smtClean="0"/>
              <a:t>8</a:t>
            </a:fld>
            <a:endParaRPr lang="en-IN"/>
          </a:p>
        </p:txBody>
      </p:sp>
    </p:spTree>
    <p:extLst>
      <p:ext uri="{BB962C8B-B14F-4D97-AF65-F5344CB8AC3E}">
        <p14:creationId xmlns:p14="http://schemas.microsoft.com/office/powerpoint/2010/main" val="985603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With the help of a lean organisational structure, Zara can be able to thrive in the different aspects of information technology properly. All the shops of Zara use the credible perspective of this technology in terms of directly reporting to the designers and production centres in Spain. Zara is a vertically integrated organisation. Therefore, the company can be able to manage its control over all the distribution and production steps. The organisational structure assists the managers in using PDAs to look into the latest fashion products. In this way, its performance can be generalised properly (</a:t>
            </a:r>
            <a:r>
              <a:rPr lang="en-GB" sz="1800" dirty="0" err="1">
                <a:effectLst/>
                <a:highlight>
                  <a:srgbClr val="FFFFFF"/>
                </a:highlight>
                <a:latin typeface="Times New Roman" panose="02020603050405020304" pitchFamily="18" charset="0"/>
                <a:ea typeface="Times New Roman" panose="02020603050405020304" pitchFamily="18" charset="0"/>
              </a:rPr>
              <a:t>Wordpress</a:t>
            </a:r>
            <a:r>
              <a:rPr lang="en-GB" sz="1800" dirty="0">
                <a:effectLst/>
                <a:highlight>
                  <a:srgbClr val="FFFFFF"/>
                </a:highlight>
                <a:latin typeface="Times New Roman" panose="02020603050405020304" pitchFamily="18" charset="0"/>
                <a:ea typeface="Times New Roman" panose="02020603050405020304" pitchFamily="18" charset="0"/>
              </a:rPr>
              <a:t>, 2009</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313797-31DC-4086-ACF4-C8C378C71DEB}" type="slidenum">
              <a:rPr lang="en-IN" smtClean="0"/>
              <a:t>9</a:t>
            </a:fld>
            <a:endParaRPr lang="en-IN"/>
          </a:p>
        </p:txBody>
      </p:sp>
    </p:spTree>
    <p:extLst>
      <p:ext uri="{BB962C8B-B14F-4D97-AF65-F5344CB8AC3E}">
        <p14:creationId xmlns:p14="http://schemas.microsoft.com/office/powerpoint/2010/main" val="219308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b="1" dirty="0">
                <a:solidFill>
                  <a:schemeClr val="tx1"/>
                </a:solidFill>
                <a:effectLst/>
                <a:latin typeface="Times New Roman" panose="02020603050405020304" pitchFamily="18" charset="0"/>
                <a:ea typeface="Times New Roman" panose="02020603050405020304" pitchFamily="18" charset="0"/>
              </a:rPr>
              <a:t> </a:t>
            </a:r>
            <a:r>
              <a:rPr lang="en-GB" sz="1800" b="1" dirty="0">
                <a:effectLst/>
                <a:latin typeface="Times New Roman" panose="02020603050405020304" pitchFamily="18" charset="0"/>
                <a:ea typeface="Times New Roman" panose="02020603050405020304" pitchFamily="18" charset="0"/>
              </a:rPr>
              <a:t>Monitoring: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Managers of Zara are deeply involved in the process of monitoring their productional and operational works (</a:t>
            </a:r>
            <a:r>
              <a:rPr lang="en-GB" sz="1800" dirty="0">
                <a:effectLst/>
                <a:highlight>
                  <a:srgbClr val="FFFFFF"/>
                </a:highlight>
                <a:latin typeface="Times New Roman" panose="02020603050405020304" pitchFamily="18" charset="0"/>
                <a:ea typeface="Times New Roman" panose="02020603050405020304" pitchFamily="18" charset="0"/>
              </a:rPr>
              <a:t>Zara, 2022a)</a:t>
            </a:r>
            <a:r>
              <a:rPr lang="en-GB" sz="1800" dirty="0">
                <a:effectLst/>
                <a:latin typeface="Times New Roman" panose="02020603050405020304" pitchFamily="18" charset="0"/>
                <a:ea typeface="Times New Roman" panose="02020603050405020304" pitchFamily="18" charset="0"/>
              </a:rPr>
              <a:t>. By monitoring the managers ensured that the employees of the organisations performed their duties effectively or not. Additionally, they focus on finding out issues in their operational works and settling them. The main focus of this monitoring work of the managers is to maintain the standard quality of their products (</a:t>
            </a:r>
            <a:r>
              <a:rPr lang="en-GB" sz="1800" dirty="0">
                <a:effectLst/>
                <a:highlight>
                  <a:srgbClr val="FFFFFF"/>
                </a:highlight>
                <a:latin typeface="Times New Roman" panose="02020603050405020304" pitchFamily="18" charset="0"/>
                <a:ea typeface="Times New Roman" panose="02020603050405020304" pitchFamily="18" charset="0"/>
              </a:rPr>
              <a:t>Indeed,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Improved works: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managers of Zara are responsible for improving their process of organisational work. For that, they can deliver more effective service to their customers (</a:t>
            </a:r>
            <a:r>
              <a:rPr lang="en-GB" sz="1800" dirty="0">
                <a:effectLst/>
                <a:highlight>
                  <a:srgbClr val="FFFFFF"/>
                </a:highlight>
                <a:latin typeface="Times New Roman" panose="02020603050405020304" pitchFamily="18" charset="0"/>
                <a:ea typeface="Times New Roman" panose="02020603050405020304" pitchFamily="18" charset="0"/>
              </a:rPr>
              <a:t>Zara, 2022a)</a:t>
            </a:r>
            <a:r>
              <a:rPr lang="en-GB" sz="1800" dirty="0">
                <a:effectLst/>
                <a:latin typeface="Times New Roman" panose="02020603050405020304" pitchFamily="18" charset="0"/>
                <a:ea typeface="Times New Roman" panose="02020603050405020304" pitchFamily="18" charset="0"/>
              </a:rPr>
              <a:t>. In the process of monitoring works the managers are responsible for finding out issues in their production and operational process. After finding the issues of their productional works the managers use different skills and communicate with their colleagues and seniors to have a complete discussion of those issues and settle them completely by adopting a permanent solution. By completing these tasks they are focused on decreasing their organisational costs and increasing their productional work (</a:t>
            </a:r>
            <a:r>
              <a:rPr lang="en-GB" sz="1800" dirty="0">
                <a:effectLst/>
                <a:highlight>
                  <a:srgbClr val="FFFFFF"/>
                </a:highlight>
                <a:latin typeface="Times New Roman" panose="02020603050405020304" pitchFamily="18" charset="0"/>
                <a:ea typeface="Times New Roman" panose="02020603050405020304" pitchFamily="18" charset="0"/>
              </a:rPr>
              <a:t>Indeed,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endParaRPr lang="en-IN" sz="12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10</a:t>
            </a:fld>
            <a:endParaRPr lang="en-IN"/>
          </a:p>
        </p:txBody>
      </p:sp>
    </p:spTree>
    <p:extLst>
      <p:ext uri="{BB962C8B-B14F-4D97-AF65-F5344CB8AC3E}">
        <p14:creationId xmlns:p14="http://schemas.microsoft.com/office/powerpoint/2010/main" val="2881776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Encourage team members: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Another important task followed by the managers in Zara is to encourage their employees. For that, the managers of Zara need to motivate their employees by their behaviours and encourage their work (</a:t>
            </a:r>
            <a:r>
              <a:rPr lang="en-GB" sz="1800" dirty="0">
                <a:effectLst/>
                <a:highlight>
                  <a:srgbClr val="FFFFFF"/>
                </a:highlight>
                <a:latin typeface="Times New Roman" panose="02020603050405020304" pitchFamily="18" charset="0"/>
                <a:ea typeface="Times New Roman" panose="02020603050405020304" pitchFamily="18" charset="0"/>
              </a:rPr>
              <a:t>Zara, 2022a)</a:t>
            </a:r>
            <a:r>
              <a:rPr lang="en-GB" sz="1800" dirty="0">
                <a:effectLst/>
                <a:latin typeface="Times New Roman" panose="02020603050405020304" pitchFamily="18" charset="0"/>
                <a:ea typeface="Times New Roman" panose="02020603050405020304" pitchFamily="18" charset="0"/>
              </a:rPr>
              <a:t>. By doing this the managers can inspire different teams in their organisation which can help them increase their employee's efficiency rate and can help to boost their production work (</a:t>
            </a:r>
            <a:r>
              <a:rPr lang="en-GB" sz="1800" dirty="0">
                <a:effectLst/>
                <a:highlight>
                  <a:srgbClr val="FFFFFF"/>
                </a:highlight>
                <a:latin typeface="Times New Roman" panose="02020603050405020304" pitchFamily="18" charset="0"/>
                <a:ea typeface="Times New Roman" panose="02020603050405020304" pitchFamily="18" charset="0"/>
              </a:rPr>
              <a:t>Lai, 2019)</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Supports for analysis: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Another task followed by the managers in Zara is their supporting work. Managers of Zara need to support their employees in their organisational work and different junior managers in their analysis work. For that, the managers can reduce the losses of their raw materials in their productional works and can use their stocks in a proper way (</a:t>
            </a:r>
            <a:r>
              <a:rPr lang="en-GB" sz="1800" dirty="0">
                <a:effectLst/>
                <a:highlight>
                  <a:srgbClr val="FFFFFF"/>
                </a:highlight>
                <a:latin typeface="Times New Roman" panose="02020603050405020304" pitchFamily="18" charset="0"/>
                <a:ea typeface="Times New Roman" panose="02020603050405020304" pitchFamily="18" charset="0"/>
              </a:rPr>
              <a:t>Zara, 2022a)</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Zara is more focused on their employees' wellness and provides support for their organisational work. By getting proper support from the organisation, employees can perform more effectively to achieve their organisational goals. Additionally, the supportive environment of work helps the group to gather the necessary information for the task faster and provide proper support of equipment to achieve the goal. For that, supporting members for their work influenced them to complete their work as fast as possible (</a:t>
            </a:r>
            <a:r>
              <a:rPr lang="en-GB" sz="1800" dirty="0">
                <a:effectLst/>
                <a:highlight>
                  <a:srgbClr val="FFFFFF"/>
                </a:highlight>
                <a:latin typeface="Times New Roman" panose="02020603050405020304" pitchFamily="18" charset="0"/>
                <a:ea typeface="Times New Roman" panose="02020603050405020304" pitchFamily="18" charset="0"/>
              </a:rPr>
              <a:t>Fernando,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gn="just"/>
            <a:endParaRPr lang="en-IN" sz="10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11</a:t>
            </a:fld>
            <a:endParaRPr lang="en-IN"/>
          </a:p>
        </p:txBody>
      </p:sp>
    </p:spTree>
    <p:extLst>
      <p:ext uri="{BB962C8B-B14F-4D97-AF65-F5344CB8AC3E}">
        <p14:creationId xmlns:p14="http://schemas.microsoft.com/office/powerpoint/2010/main" val="3297409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b="1" dirty="0">
                <a:solidFill>
                  <a:schemeClr val="tx1"/>
                </a:solidFill>
                <a:effectLst/>
                <a:latin typeface="Times New Roman" panose="02020603050405020304" pitchFamily="18" charset="0"/>
                <a:ea typeface="Times New Roman" panose="02020603050405020304" pitchFamily="18" charset="0"/>
              </a:rPr>
              <a:t> </a:t>
            </a:r>
            <a:r>
              <a:rPr lang="en-GB" sz="1800" b="1" dirty="0">
                <a:effectLst/>
                <a:latin typeface="Times New Roman" panose="02020603050405020304" pitchFamily="18" charset="0"/>
                <a:ea typeface="Times New Roman" panose="02020603050405020304" pitchFamily="18" charset="0"/>
              </a:rPr>
              <a:t>Multi-tasking skill: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One of the effective skills that needs to be followed by the managers in Zara is their multi-tasking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In Zara, managers need to perform different tasks like monitoring, motivational works, and analysis works. By containing this skill the managers can make proper connections between their different tasks. By containing these skills managers can manage their time properly and complete their productional work on time (</a:t>
            </a:r>
            <a:r>
              <a:rPr lang="en-GB" sz="1800" dirty="0" err="1">
                <a:effectLst/>
                <a:highlight>
                  <a:srgbClr val="FFFFFF"/>
                </a:highlight>
                <a:latin typeface="Times New Roman" panose="02020603050405020304" pitchFamily="18" charset="0"/>
                <a:ea typeface="Times New Roman" panose="02020603050405020304" pitchFamily="18" charset="0"/>
              </a:rPr>
              <a:t>Psychologs</a:t>
            </a:r>
            <a:r>
              <a:rPr lang="en-GB" sz="1800" dirty="0">
                <a:effectLst/>
                <a:highlight>
                  <a:srgbClr val="FFFFFF"/>
                </a:highligh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Great communication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managers of Zara need to be excellent in their communication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By adopting effective communicational skills managers can properly connect with their employees and understand the problems faced by the employees in their operational work. Additionally, they can prepare detailed reports about their productional works. The managers can effectively communicate with their seniors and executives and share detailed reports about their operational work. Moreover, by making effective communication, managers can implement decisions of the higher authority in a short time and boost their collaboration to achieve organisational goals (</a:t>
            </a:r>
            <a:r>
              <a:rPr lang="en-GB" sz="1800" dirty="0">
                <a:effectLst/>
                <a:highlight>
                  <a:srgbClr val="FFFFFF"/>
                </a:highlight>
                <a:latin typeface="Times New Roman" panose="02020603050405020304" pitchFamily="18" charset="0"/>
                <a:ea typeface="Times New Roman" panose="02020603050405020304" pitchFamily="18" charset="0"/>
              </a:rPr>
              <a:t>Ellison,  2019)</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Customer service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One of the effective skills that the managers of Zara follow to run the organisation properly is their customer service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Customers are the main element of the business. Depending on the satisfaction rate the sales and profit of the business depended. Additionally, overall organisational work is dependent on the rate of customer satisfaction. By adopting these skills the managers are focused on analysing market trends properly and developing effective products as per the needs of their customers (</a:t>
            </a:r>
            <a:r>
              <a:rPr lang="en-GB" sz="1800" dirty="0">
                <a:effectLst/>
                <a:highlight>
                  <a:srgbClr val="FFFFFF"/>
                </a:highlight>
                <a:latin typeface="Times New Roman" panose="02020603050405020304" pitchFamily="18" charset="0"/>
                <a:ea typeface="Times New Roman" panose="02020603050405020304" pitchFamily="18" charset="0"/>
              </a:rPr>
              <a:t>DeFazio, 2022)</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Decision-making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Another important skill followed by the managers of Zara is their decision-making skills. The managers need to complete different tasks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For that, they faced different complicated situations. By using their critical thinking ability the business can settle different disputes in the process of their production works. Additionally, they can improve their operational process to achieve their maximum productivity goals (</a:t>
            </a:r>
            <a:r>
              <a:rPr lang="en-GB" sz="1800" dirty="0">
                <a:effectLst/>
                <a:highlight>
                  <a:srgbClr val="FFFFFF"/>
                </a:highlight>
                <a:latin typeface="Times New Roman" panose="02020603050405020304" pitchFamily="18" charset="0"/>
                <a:ea typeface="Times New Roman" panose="02020603050405020304" pitchFamily="18" charset="0"/>
              </a:rPr>
              <a:t>Burrell, 2017)</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endParaRPr lang="en-IN" sz="10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12</a:t>
            </a:fld>
            <a:endParaRPr lang="en-IN"/>
          </a:p>
        </p:txBody>
      </p:sp>
    </p:spTree>
    <p:extLst>
      <p:ext uri="{BB962C8B-B14F-4D97-AF65-F5344CB8AC3E}">
        <p14:creationId xmlns:p14="http://schemas.microsoft.com/office/powerpoint/2010/main" val="3148581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b="1" dirty="0">
                <a:solidFill>
                  <a:schemeClr val="tx1"/>
                </a:solidFill>
                <a:effectLst/>
                <a:latin typeface="Times New Roman" panose="02020603050405020304" pitchFamily="18" charset="0"/>
                <a:ea typeface="Times New Roman" panose="02020603050405020304" pitchFamily="18" charset="0"/>
              </a:rPr>
              <a:t> </a:t>
            </a:r>
            <a:r>
              <a:rPr lang="en-GB" sz="1800" b="1" dirty="0">
                <a:effectLst/>
                <a:latin typeface="Times New Roman" panose="02020603050405020304" pitchFamily="18" charset="0"/>
                <a:ea typeface="Times New Roman" panose="02020603050405020304" pitchFamily="18" charset="0"/>
              </a:rPr>
              <a:t>Multi-tasking skill: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One of the effective skills that needs to be followed by the managers in Zara is their multi-tasking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In Zara, managers need to perform different tasks like monitoring, motivational works, and analysis works. By containing this skill the managers can make proper connections between their different tasks. By containing these skills managers can manage their time properly and complete their productional work on time (</a:t>
            </a:r>
            <a:r>
              <a:rPr lang="en-GB" sz="1800" dirty="0" err="1">
                <a:effectLst/>
                <a:highlight>
                  <a:srgbClr val="FFFFFF"/>
                </a:highlight>
                <a:latin typeface="Times New Roman" panose="02020603050405020304" pitchFamily="18" charset="0"/>
                <a:ea typeface="Times New Roman" panose="02020603050405020304" pitchFamily="18" charset="0"/>
              </a:rPr>
              <a:t>Psychologs</a:t>
            </a:r>
            <a:r>
              <a:rPr lang="en-GB" sz="1800" dirty="0">
                <a:effectLst/>
                <a:highlight>
                  <a:srgbClr val="FFFFFF"/>
                </a:highligh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Great communication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managers of Zara need to be excellent in their communication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By adopting effective communicational skills managers can properly connect with their employees and understand the problems faced by the employees in their operational work. Additionally, they can prepare detailed reports about their productional works. The managers can effectively communicate with their seniors and executives and share detailed reports about their operational work. Moreover, by making effective communication, managers can implement decisions of the higher authority in a short time and boost their collaboration to achieve organisational goals (</a:t>
            </a:r>
            <a:r>
              <a:rPr lang="en-GB" sz="1800" dirty="0">
                <a:effectLst/>
                <a:highlight>
                  <a:srgbClr val="FFFFFF"/>
                </a:highlight>
                <a:latin typeface="Times New Roman" panose="02020603050405020304" pitchFamily="18" charset="0"/>
                <a:ea typeface="Times New Roman" panose="02020603050405020304" pitchFamily="18" charset="0"/>
              </a:rPr>
              <a:t>Ellison,  2019)</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Customer service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One of the effective skills that the managers of Zara follow to run the organisation properly is their customer service skills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Customers are the main element of the business. Depending on the satisfaction rate the sales and profit of the business depended. Additionally, overall organisational work is dependent on the rate of customer satisfaction. By adopting these skills the managers are focused on analysing market trends properly and developing effective products as per the needs of their customers (</a:t>
            </a:r>
            <a:r>
              <a:rPr lang="en-GB" sz="1800" dirty="0">
                <a:effectLst/>
                <a:highlight>
                  <a:srgbClr val="FFFFFF"/>
                </a:highlight>
                <a:latin typeface="Times New Roman" panose="02020603050405020304" pitchFamily="18" charset="0"/>
                <a:ea typeface="Times New Roman" panose="02020603050405020304" pitchFamily="18" charset="0"/>
              </a:rPr>
              <a:t>DeFazio, 2022)</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Decision-making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Another important skill followed by the managers of Zara is their decision-making skills. The managers need to complete different tasks (</a:t>
            </a:r>
            <a:r>
              <a:rPr lang="en-GB" sz="1800" dirty="0">
                <a:effectLst/>
                <a:highlight>
                  <a:srgbClr val="FFFFFF"/>
                </a:highlight>
                <a:latin typeface="Times New Roman" panose="02020603050405020304" pitchFamily="18" charset="0"/>
                <a:ea typeface="Times New Roman" panose="02020603050405020304" pitchFamily="18" charset="0"/>
              </a:rPr>
              <a:t>WIZBII, 2023)</a:t>
            </a:r>
            <a:r>
              <a:rPr lang="en-GB" sz="1800" dirty="0">
                <a:effectLst/>
                <a:latin typeface="Times New Roman" panose="02020603050405020304" pitchFamily="18" charset="0"/>
                <a:ea typeface="Times New Roman" panose="02020603050405020304" pitchFamily="18" charset="0"/>
              </a:rPr>
              <a:t>. For that, they faced different complicated situations. By using their critical thinking ability the business can settle different disputes in the process of their production works. Additionally, they can improve their operational process to achieve their maximum productivity goals (</a:t>
            </a:r>
            <a:r>
              <a:rPr lang="en-GB" sz="1800" dirty="0">
                <a:effectLst/>
                <a:highlight>
                  <a:srgbClr val="FFFFFF"/>
                </a:highlight>
                <a:latin typeface="Times New Roman" panose="02020603050405020304" pitchFamily="18" charset="0"/>
                <a:ea typeface="Times New Roman" panose="02020603050405020304" pitchFamily="18" charset="0"/>
              </a:rPr>
              <a:t>Burrell, 2017)</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endParaRPr lang="en-IN" sz="10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13</a:t>
            </a:fld>
            <a:endParaRPr lang="en-IN"/>
          </a:p>
        </p:txBody>
      </p:sp>
    </p:spTree>
    <p:extLst>
      <p:ext uri="{BB962C8B-B14F-4D97-AF65-F5344CB8AC3E}">
        <p14:creationId xmlns:p14="http://schemas.microsoft.com/office/powerpoint/2010/main" val="412938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solidFill>
                  <a:schemeClr val="tx1"/>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Transformational leadership theory promotes the way of guidance to motivate employees. By adopting this leadership style Zara can motivate their employees more effectively. For this leadership style, the leaders of Zara can represent themselves as inspiring people in front of their employees. By following the paths of these leaders the employees can show more engagement in the process of their operational works which can help the business to increase their productional work and quality of products. By applying this theory they can earn the trust of their employees and influence them in their organisational work. For that, the business can make long-term relationships with their employees and use their experience to maintain the standard of their tasks (</a:t>
            </a:r>
            <a:r>
              <a:rPr lang="en-GB" sz="1800" dirty="0">
                <a:effectLst/>
                <a:highlight>
                  <a:srgbClr val="FFFFFF"/>
                </a:highlight>
                <a:latin typeface="Times New Roman" panose="02020603050405020304" pitchFamily="18" charset="0"/>
                <a:ea typeface="Times New Roman" panose="02020603050405020304" pitchFamily="18" charset="0"/>
              </a:rPr>
              <a:t>Bass, and Riggio, 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Depending on the size of the group the influence of the member's behaviours is dependent. If the size of the group in Zara is small then the members of the team get a better chance for face-to-face communication. For that, the leaders of the team get their chance to influence their team members by analysing their habits and discussing several working matters. For that, they can motivate their employees for their operational work by showing the path and supporting them in their work. On the other side, large groups of people can not able to make face-to-face communication properly. </a:t>
            </a:r>
            <a:r>
              <a:rPr lang="en-GB" sz="1800" dirty="0" err="1">
                <a:effectLst/>
                <a:latin typeface="Times New Roman" panose="02020603050405020304" pitchFamily="18" charset="0"/>
                <a:ea typeface="Times New Roman" panose="02020603050405020304" pitchFamily="18" charset="0"/>
              </a:rPr>
              <a:t>Fothatht</a:t>
            </a:r>
            <a:r>
              <a:rPr lang="en-GB" sz="1800" dirty="0">
                <a:effectLst/>
                <a:latin typeface="Times New Roman" panose="02020603050405020304" pitchFamily="18" charset="0"/>
                <a:ea typeface="Times New Roman" panose="02020603050405020304" pitchFamily="18" charset="0"/>
              </a:rPr>
              <a:t> the leaders are unable to influence their team members properly. Additionally, the members of the team are worked differently to achieve their organisational goals which can increase the time of their deadline (</a:t>
            </a:r>
            <a:r>
              <a:rPr lang="en-GB" sz="1800" dirty="0">
                <a:effectLst/>
                <a:highlight>
                  <a:srgbClr val="FFFFFF"/>
                </a:highlight>
                <a:latin typeface="Times New Roman" panose="02020603050405020304" pitchFamily="18" charset="0"/>
                <a:ea typeface="Times New Roman" panose="02020603050405020304" pitchFamily="18" charset="0"/>
              </a:rPr>
              <a:t>Indeed, 2022)</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IN" sz="10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14</a:t>
            </a:fld>
            <a:endParaRPr lang="en-IN"/>
          </a:p>
        </p:txBody>
      </p:sp>
    </p:spTree>
    <p:extLst>
      <p:ext uri="{BB962C8B-B14F-4D97-AF65-F5344CB8AC3E}">
        <p14:creationId xmlns:p14="http://schemas.microsoft.com/office/powerpoint/2010/main" val="1421871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solidFill>
                  <a:schemeClr val="tx1"/>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As per this theory, people are born with some specific qualities which can help to make them good leaders. By focusing on this quality of their leaders Zara can use this leadership style. As per this theory, leadership contains creative and critical thinking skills. It can help them to improve their products and boost their innovation and development works. For that, they can provide more effective products to their customers than their competitors.  For that, it can help the business to achieve their long-term and short-term goals more effectively changing their way of production works as per the needs of their customers. This leader can be more responsible than other leaders. For that, they can maintain ethics in their organisation properly (</a:t>
            </a:r>
            <a:r>
              <a:rPr lang="en-GB" sz="1800" dirty="0" err="1">
                <a:effectLst/>
                <a:highlight>
                  <a:srgbClr val="FFFFFF"/>
                </a:highlight>
                <a:latin typeface="Times New Roman" panose="02020603050405020304" pitchFamily="18" charset="0"/>
                <a:ea typeface="Times New Roman" panose="02020603050405020304" pitchFamily="18" charset="0"/>
              </a:rPr>
              <a:t>Verawati</a:t>
            </a:r>
            <a:r>
              <a:rPr lang="en-GB" sz="1800" dirty="0">
                <a:effectLst/>
                <a:highlight>
                  <a:srgbClr val="FFFFFF"/>
                </a:highlight>
                <a:latin typeface="Times New Roman" panose="02020603050405020304" pitchFamily="18" charset="0"/>
                <a:ea typeface="Times New Roman" panose="02020603050405020304" pitchFamily="18" charset="0"/>
              </a:rPr>
              <a:t>, and Hartono, 2020)</a:t>
            </a:r>
            <a:r>
              <a:rPr lang="en-GB" sz="1800" dirty="0">
                <a:effectLst/>
                <a:latin typeface="Times New Roman" panose="02020603050405020304" pitchFamily="18" charset="0"/>
                <a:ea typeface="Times New Roman" panose="02020603050405020304" pitchFamily="18" charset="0"/>
              </a:rPr>
              <a:t>. </a:t>
            </a: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IN" sz="12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15</a:t>
            </a:fld>
            <a:endParaRPr lang="en-IN"/>
          </a:p>
        </p:txBody>
      </p:sp>
    </p:spTree>
    <p:extLst>
      <p:ext uri="{BB962C8B-B14F-4D97-AF65-F5344CB8AC3E}">
        <p14:creationId xmlns:p14="http://schemas.microsoft.com/office/powerpoint/2010/main" val="516478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solidFill>
                  <a:schemeClr val="tx1"/>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The behavioural theory of leadership reveals that the success of a leader depends on the way they behave. These behaviours include the behaviour of the employees and the behaviour for the change. Adopting this type of leadership style Zara can quickly respond to the way of marketing change. This type of leader analysed the market trends properly. After analysing the trend of the market they encouraged their employees to change their way of production. For that, the business can develop their products as per the needs of their customers. Additionally, the leaders have observed their operational works more deeply. By observing the works of their organisation they can manage the standards of their production. With this standard quality of product, Zara increased their customer satisfaction rate and can build long-term relationships with their employees. For that, they can improve their profit-earning ability (</a:t>
            </a:r>
            <a:r>
              <a:rPr lang="en-GB" sz="1800" dirty="0" err="1">
                <a:effectLst/>
                <a:highlight>
                  <a:srgbClr val="FFFFFF"/>
                </a:highlight>
                <a:latin typeface="Times New Roman" panose="02020603050405020304" pitchFamily="18" charset="0"/>
                <a:ea typeface="Times New Roman" panose="02020603050405020304" pitchFamily="18" charset="0"/>
              </a:rPr>
              <a:t>Benmira</a:t>
            </a:r>
            <a:r>
              <a:rPr lang="en-GB" sz="1800" dirty="0">
                <a:effectLst/>
                <a:highlight>
                  <a:srgbClr val="FFFFFF"/>
                </a:highlight>
                <a:latin typeface="Times New Roman" panose="02020603050405020304" pitchFamily="18" charset="0"/>
                <a:ea typeface="Times New Roman" panose="02020603050405020304" pitchFamily="18" charset="0"/>
              </a:rPr>
              <a:t>, and Agboola, 2021)</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was less friction and misunderstanding situation created if the behaviours of the group members were almost similar. If the members of the groups had contained similar opinions and showed similar attitudes and values in a group discussion in Zara then the works of the groups could be complete. Additionally, if there is no similarity between the attitudes of the group members in Zara and their values are different from the others then different group members can support different of idea which can be the cause of misunderstanding in the organisation (</a:t>
            </a:r>
            <a:r>
              <a:rPr lang="en-GB" sz="1800" dirty="0">
                <a:effectLst/>
                <a:highlight>
                  <a:srgbClr val="FFFFFF"/>
                </a:highlight>
                <a:latin typeface="Times New Roman" panose="02020603050405020304" pitchFamily="18" charset="0"/>
                <a:ea typeface="Times New Roman" panose="02020603050405020304" pitchFamily="18" charset="0"/>
              </a:rPr>
              <a:t>Indeed, 2022)</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IN" sz="10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16</a:t>
            </a:fld>
            <a:endParaRPr lang="en-IN"/>
          </a:p>
        </p:txBody>
      </p:sp>
    </p:spTree>
    <p:extLst>
      <p:ext uri="{BB962C8B-B14F-4D97-AF65-F5344CB8AC3E}">
        <p14:creationId xmlns:p14="http://schemas.microsoft.com/office/powerpoint/2010/main" val="107344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solidFill>
                  <a:schemeClr val="tx1"/>
                </a:solidFill>
                <a:effectLst/>
                <a:latin typeface="Times New Roman" panose="02020603050405020304" pitchFamily="18" charset="0"/>
                <a:ea typeface="Times New Roman" panose="02020603050405020304" pitchFamily="18" charset="0"/>
              </a:rPr>
              <a:t>This presentation provides a proper discussion about the way organisational works of Zara. For that, it described the background of the business and the performance and competitors of Zara. This presentation visualised the organisational structure of Zara and shows how the organisational structure of Zara is related to its performance. Additionally, it described the tasks and skills which the managers of Zara used in the process of their organisational work. Some of the leadership theories are described in this presentation which can help to improve the leadership style of the business. At last, it describes the factors by which the behaviours of a group are influenced most.</a:t>
            </a:r>
            <a:endParaRPr lang="en-IN" sz="1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IN" sz="1200" dirty="0">
              <a:solidFill>
                <a:schemeClr val="tx1"/>
              </a:solidFill>
            </a:endParaRPr>
          </a:p>
        </p:txBody>
      </p:sp>
      <p:sp>
        <p:nvSpPr>
          <p:cNvPr id="4" name="Slide Number Placeholder 3"/>
          <p:cNvSpPr>
            <a:spLocks noGrp="1"/>
          </p:cNvSpPr>
          <p:nvPr>
            <p:ph type="sldNum" sz="quarter" idx="5"/>
          </p:nvPr>
        </p:nvSpPr>
        <p:spPr/>
        <p:txBody>
          <a:bodyPr/>
          <a:lstStyle/>
          <a:p>
            <a:fld id="{BB313797-31DC-4086-ACF4-C8C378C71DEB}" type="slidenum">
              <a:rPr lang="en-IN" smtClean="0"/>
              <a:t>18</a:t>
            </a:fld>
            <a:endParaRPr lang="en-IN"/>
          </a:p>
        </p:txBody>
      </p:sp>
    </p:spTree>
    <p:extLst>
      <p:ext uri="{BB962C8B-B14F-4D97-AF65-F5344CB8AC3E}">
        <p14:creationId xmlns:p14="http://schemas.microsoft.com/office/powerpoint/2010/main" val="27101145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B313797-31DC-4086-ACF4-C8C378C71DEB}" type="slidenum">
              <a:rPr lang="en-IN" smtClean="0"/>
              <a:t>19</a:t>
            </a:fld>
            <a:endParaRPr lang="en-IN"/>
          </a:p>
        </p:txBody>
      </p:sp>
    </p:spTree>
    <p:extLst>
      <p:ext uri="{BB962C8B-B14F-4D97-AF65-F5344CB8AC3E}">
        <p14:creationId xmlns:p14="http://schemas.microsoft.com/office/powerpoint/2010/main" val="3467659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4"/>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3038">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5"/>
            <a:ext cx="7766936" cy="1096899"/>
          </a:xfrm>
        </p:spPr>
        <p:txBody>
          <a:bodyPr anchor="t"/>
          <a:lstStyle>
            <a:lvl1pPr marL="0" indent="0" algn="r">
              <a:buNone/>
              <a:defRPr>
                <a:solidFill>
                  <a:schemeClr val="tx1">
                    <a:lumMod val="50000"/>
                    <a:lumOff val="50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191055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025"/>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786521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71"/>
            <a:ext cx="8596668" cy="1826581"/>
          </a:xfrm>
        </p:spPr>
        <p:txBody>
          <a:bodyPr anchor="b"/>
          <a:lstStyle>
            <a:lvl1pPr algn="l">
              <a:defRPr sz="225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1125">
                <a:solidFill>
                  <a:schemeClr val="tx1">
                    <a:lumMod val="50000"/>
                    <a:lumOff val="50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198427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6"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69" y="2160590"/>
            <a:ext cx="4184035"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8AAEE4-B99C-4348-9BBE-EE05BB640555}" type="datetimeFigureOut">
              <a:rPr lang="en-IN" smtClean="0"/>
              <a:t>23-11-2023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477506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7" y="2160983"/>
            <a:ext cx="4185623" cy="576262"/>
          </a:xfrm>
        </p:spPr>
        <p:txBody>
          <a:bodyPr anchor="b">
            <a:noAutofit/>
          </a:bodyPr>
          <a:lstStyle>
            <a:lvl1pPr marL="0" indent="0">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675747" y="2737249"/>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4" y="2160983"/>
            <a:ext cx="4185619" cy="576262"/>
          </a:xfrm>
        </p:spPr>
        <p:txBody>
          <a:bodyPr anchor="b">
            <a:noAutofit/>
          </a:bodyPr>
          <a:lstStyle>
            <a:lvl1pPr marL="0" indent="0">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5088386" y="2737249"/>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8AAEE4-B99C-4348-9BBE-EE05BB640555}" type="datetimeFigureOut">
              <a:rPr lang="en-IN" smtClean="0"/>
              <a:t>23-11-2023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3582732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8AAEE4-B99C-4348-9BBE-EE05BB640555}" type="datetimeFigureOut">
              <a:rPr lang="en-IN" smtClean="0"/>
              <a:t>23-11-2023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79635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8AAEE4-B99C-4348-9BBE-EE05BB640555}" type="datetimeFigureOut">
              <a:rPr lang="en-IN" smtClean="0"/>
              <a:t>23-11-2023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4192166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3" y="1498604"/>
            <a:ext cx="3854528" cy="1278466"/>
          </a:xfrm>
        </p:spPr>
        <p:txBody>
          <a:bodyPr anchor="b">
            <a:normAutofit/>
          </a:bodyPr>
          <a:lstStyle>
            <a:lvl1pPr>
              <a:defRPr sz="1125"/>
            </a:lvl1pPr>
          </a:lstStyle>
          <a:p>
            <a:r>
              <a:rPr lang="en-US"/>
              <a:t>Click to edit Master title style</a:t>
            </a:r>
            <a:endParaRPr lang="en-US" dirty="0"/>
          </a:p>
        </p:txBody>
      </p:sp>
      <p:sp>
        <p:nvSpPr>
          <p:cNvPr id="3" name="Content Placeholder 2"/>
          <p:cNvSpPr>
            <a:spLocks noGrp="1"/>
          </p:cNvSpPr>
          <p:nvPr>
            <p:ph idx="1"/>
          </p:nvPr>
        </p:nvSpPr>
        <p:spPr>
          <a:xfrm>
            <a:off x="4760463"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3" y="2777069"/>
            <a:ext cx="3854528" cy="2584449"/>
          </a:xfrm>
        </p:spPr>
        <p:txBody>
          <a:bodyPr>
            <a:normAutofit/>
          </a:bodyPr>
          <a:lstStyle>
            <a:lvl1pPr marL="0" indent="0">
              <a:buNone/>
              <a:defRPr sz="788"/>
            </a:lvl1pPr>
            <a:lvl2pPr marL="257098" indent="0">
              <a:buNone/>
              <a:defRPr sz="788"/>
            </a:lvl2pPr>
            <a:lvl3pPr marL="514196" indent="0">
              <a:buNone/>
              <a:defRPr sz="675"/>
            </a:lvl3pPr>
            <a:lvl4pPr marL="771294" indent="0">
              <a:buNone/>
              <a:defRPr sz="563"/>
            </a:lvl4pPr>
            <a:lvl5pPr marL="1028391" indent="0">
              <a:buNone/>
              <a:defRPr sz="563"/>
            </a:lvl5pPr>
            <a:lvl6pPr marL="1285490" indent="0">
              <a:buNone/>
              <a:defRPr sz="563"/>
            </a:lvl6pPr>
            <a:lvl7pPr marL="1542587" indent="0">
              <a:buNone/>
              <a:defRPr sz="563"/>
            </a:lvl7pPr>
            <a:lvl8pPr marL="1799685" indent="0">
              <a:buNone/>
              <a:defRPr sz="563"/>
            </a:lvl8pPr>
            <a:lvl9pPr marL="2056783"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E28AAEE4-B99C-4348-9BBE-EE05BB640555}" type="datetimeFigureOut">
              <a:rPr lang="en-IN" smtClean="0"/>
              <a:t>23-11-2023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428540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6" y="4800600"/>
            <a:ext cx="8596667" cy="566738"/>
          </a:xfrm>
        </p:spPr>
        <p:txBody>
          <a:bodyPr anchor="b">
            <a:normAutofit/>
          </a:bodyPr>
          <a:lstStyle>
            <a:lvl1pPr algn="l">
              <a:defRPr sz="135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5" y="609600"/>
            <a:ext cx="8596668" cy="3845718"/>
          </a:xfrm>
        </p:spPr>
        <p:txBody>
          <a:bodyPr anchor="t">
            <a:normAutofit/>
          </a:bodyPr>
          <a:lstStyle>
            <a:lvl1pPr marL="0" indent="0" algn="ctr">
              <a:buNone/>
              <a:defRPr sz="900"/>
            </a:lvl1pPr>
            <a:lvl2pPr marL="257175" indent="0">
              <a:buNone/>
              <a:defRPr sz="900"/>
            </a:lvl2pPr>
            <a:lvl3pPr marL="514350" indent="0">
              <a:buNone/>
              <a:defRPr sz="900"/>
            </a:lvl3pPr>
            <a:lvl4pPr marL="771525" indent="0">
              <a:buNone/>
              <a:defRPr sz="900"/>
            </a:lvl4pPr>
            <a:lvl5pPr marL="1028700" indent="0">
              <a:buNone/>
              <a:defRPr sz="900"/>
            </a:lvl5pPr>
            <a:lvl6pPr marL="1285875" indent="0">
              <a:buNone/>
              <a:defRPr sz="900"/>
            </a:lvl6pPr>
            <a:lvl7pPr marL="1543050" indent="0">
              <a:buNone/>
              <a:defRPr sz="900"/>
            </a:lvl7pPr>
            <a:lvl8pPr marL="1800225" indent="0">
              <a:buNone/>
              <a:defRPr sz="900"/>
            </a:lvl8pPr>
            <a:lvl9pPr marL="2057400" indent="0">
              <a:buNone/>
              <a:defRPr sz="900"/>
            </a:lvl9pPr>
          </a:lstStyle>
          <a:p>
            <a:r>
              <a:rPr lang="en-US"/>
              <a:t>Click icon to add picture</a:t>
            </a:r>
            <a:endParaRPr lang="en-US" dirty="0"/>
          </a:p>
        </p:txBody>
      </p:sp>
      <p:sp>
        <p:nvSpPr>
          <p:cNvPr id="4" name="Text Placeholder 3"/>
          <p:cNvSpPr>
            <a:spLocks noGrp="1"/>
          </p:cNvSpPr>
          <p:nvPr>
            <p:ph type="body" sz="half" idx="2"/>
          </p:nvPr>
        </p:nvSpPr>
        <p:spPr>
          <a:xfrm>
            <a:off x="677336" y="5367338"/>
            <a:ext cx="8596667" cy="674024"/>
          </a:xfrm>
        </p:spPr>
        <p:txBody>
          <a:bodyPr>
            <a:normAutofit/>
          </a:bodyPr>
          <a:lstStyle>
            <a:lvl1pPr marL="0" indent="0">
              <a:buNone/>
              <a:defRPr sz="675"/>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E28AAEE4-B99C-4348-9BBE-EE05BB640555}" type="datetimeFigureOut">
              <a:rPr lang="en-IN" smtClean="0"/>
              <a:t>23-11-2023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3836186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2475"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013">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528087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5" y="609600"/>
            <a:ext cx="8094135" cy="3022600"/>
          </a:xfrm>
        </p:spPr>
        <p:txBody>
          <a:bodyPr anchor="ctr">
            <a:normAutofit/>
          </a:bodyPr>
          <a:lstStyle>
            <a:lvl1pPr algn="l">
              <a:defRPr sz="2475"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900">
                <a:solidFill>
                  <a:schemeClr val="tx1">
                    <a:lumMod val="50000"/>
                    <a:lumOff val="50000"/>
                  </a:schemeClr>
                </a:solidFill>
              </a:defRPr>
            </a:lvl1pPr>
            <a:lvl2pPr marL="257175" indent="0">
              <a:buFontTx/>
              <a:buNone/>
              <a:defRPr/>
            </a:lvl2pPr>
            <a:lvl3pPr marL="514350" indent="0">
              <a:buFontTx/>
              <a:buNone/>
              <a:defRPr/>
            </a:lvl3pPr>
            <a:lvl4pPr marL="771525" indent="0">
              <a:buFontTx/>
              <a:buNone/>
              <a:defRPr/>
            </a:lvl4pPr>
            <a:lvl5pPr marL="10287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013">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
        <p:nvSpPr>
          <p:cNvPr id="20" name="TextBox 19"/>
          <p:cNvSpPr txBox="1"/>
          <p:nvPr/>
        </p:nvSpPr>
        <p:spPr>
          <a:xfrm>
            <a:off x="541869" y="790378"/>
            <a:ext cx="609600" cy="584776"/>
          </a:xfrm>
          <a:prstGeom prst="rect">
            <a:avLst/>
          </a:prstGeom>
        </p:spPr>
        <p:txBody>
          <a:bodyPr vert="horz" lIns="51435" tIns="25718" rIns="51435" bIns="25718" rtlCol="0" anchor="ctr">
            <a:noAutofit/>
          </a:bodyPr>
          <a:lstStyle/>
          <a:p>
            <a:pPr lvl="0"/>
            <a:r>
              <a:rPr lang="en-US" sz="45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51435" tIns="25718" rIns="51435" bIns="25718" rtlCol="0" anchor="ctr">
            <a:noAutofit/>
          </a:bodyPr>
          <a:lstStyle/>
          <a:p>
            <a:pPr lvl="0"/>
            <a:r>
              <a:rPr lang="en-US" sz="4500" baseline="0" dirty="0">
                <a:ln w="3175" cmpd="sng">
                  <a:noFill/>
                </a:ln>
                <a:solidFill>
                  <a:schemeClr val="accent1">
                    <a:lumMod val="60000"/>
                    <a:lumOff val="40000"/>
                  </a:schemeClr>
                </a:solidFill>
                <a:latin typeface="Arial"/>
              </a:rPr>
              <a:t>”</a:t>
            </a:r>
            <a:endParaRPr lang="en-US" sz="1013" dirty="0">
              <a:solidFill>
                <a:schemeClr val="accent1">
                  <a:lumMod val="60000"/>
                  <a:lumOff val="40000"/>
                </a:schemeClr>
              </a:solidFill>
              <a:latin typeface="Arial"/>
            </a:endParaRPr>
          </a:p>
        </p:txBody>
      </p:sp>
    </p:spTree>
    <p:extLst>
      <p:ext uri="{BB962C8B-B14F-4D97-AF65-F5344CB8AC3E}">
        <p14:creationId xmlns:p14="http://schemas.microsoft.com/office/powerpoint/2010/main" val="2552976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2475"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013">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640588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5" y="609600"/>
            <a:ext cx="8094135" cy="3022600"/>
          </a:xfrm>
        </p:spPr>
        <p:txBody>
          <a:bodyPr anchor="ctr">
            <a:normAutofit/>
          </a:bodyPr>
          <a:lstStyle>
            <a:lvl1pPr algn="l">
              <a:defRPr sz="2475"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1350">
                <a:solidFill>
                  <a:schemeClr val="tx1">
                    <a:lumMod val="75000"/>
                    <a:lumOff val="25000"/>
                  </a:schemeClr>
                </a:solidFill>
              </a:defRPr>
            </a:lvl1pPr>
            <a:lvl2pPr marL="257175" indent="0">
              <a:buFontTx/>
              <a:buNone/>
              <a:defRPr/>
            </a:lvl2pPr>
            <a:lvl3pPr marL="514350" indent="0">
              <a:buFontTx/>
              <a:buNone/>
              <a:defRPr/>
            </a:lvl3pPr>
            <a:lvl4pPr marL="771525" indent="0">
              <a:buFontTx/>
              <a:buNone/>
              <a:defRPr/>
            </a:lvl4pPr>
            <a:lvl5pPr marL="10287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013">
                <a:solidFill>
                  <a:schemeClr val="tx1">
                    <a:lumMod val="50000"/>
                    <a:lumOff val="50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
        <p:nvSpPr>
          <p:cNvPr id="24" name="TextBox 23"/>
          <p:cNvSpPr txBox="1"/>
          <p:nvPr/>
        </p:nvSpPr>
        <p:spPr>
          <a:xfrm>
            <a:off x="541869" y="790378"/>
            <a:ext cx="609600" cy="584776"/>
          </a:xfrm>
          <a:prstGeom prst="rect">
            <a:avLst/>
          </a:prstGeom>
        </p:spPr>
        <p:txBody>
          <a:bodyPr vert="horz" lIns="51435" tIns="25718" rIns="51435" bIns="25718" rtlCol="0" anchor="ctr">
            <a:noAutofit/>
          </a:bodyPr>
          <a:lstStyle/>
          <a:p>
            <a:pPr lvl="0"/>
            <a:r>
              <a:rPr lang="en-US" sz="45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51435" tIns="25718" rIns="51435" bIns="25718" rtlCol="0" anchor="ctr">
            <a:noAutofit/>
          </a:bodyPr>
          <a:lstStyle/>
          <a:p>
            <a:pPr lvl="0"/>
            <a:r>
              <a:rPr lang="en-US" sz="45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3110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8588203" cy="3022600"/>
          </a:xfrm>
        </p:spPr>
        <p:txBody>
          <a:bodyPr anchor="ctr">
            <a:normAutofit/>
          </a:bodyPr>
          <a:lstStyle>
            <a:lvl1pPr algn="l">
              <a:defRPr sz="2475"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1350">
                <a:solidFill>
                  <a:schemeClr val="accent1"/>
                </a:solidFill>
              </a:defRPr>
            </a:lvl1pPr>
            <a:lvl2pPr marL="257175" indent="0">
              <a:buFontTx/>
              <a:buNone/>
              <a:defRPr/>
            </a:lvl2pPr>
            <a:lvl3pPr marL="514350" indent="0">
              <a:buFontTx/>
              <a:buNone/>
              <a:defRPr/>
            </a:lvl3pPr>
            <a:lvl4pPr marL="771525" indent="0">
              <a:buFontTx/>
              <a:buNone/>
              <a:defRPr/>
            </a:lvl4pPr>
            <a:lvl5pPr marL="10287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013">
                <a:solidFill>
                  <a:schemeClr val="tx1">
                    <a:lumMod val="50000"/>
                    <a:lumOff val="50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2402775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40281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5" y="609601"/>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6" y="609600"/>
            <a:ext cx="7060151"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AAEE4-B99C-4348-9BBE-EE05BB640555}" type="datetimeFigureOut">
              <a:rPr lang="en-IN" smtClean="0"/>
              <a:t>23-11-2023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43359A-BB1A-4F9A-8C26-888B9DD766FE}" type="slidenum">
              <a:rPr lang="en-IN" smtClean="0"/>
              <a:t>‹#›</a:t>
            </a:fld>
            <a:endParaRPr lang="en-IN"/>
          </a:p>
        </p:txBody>
      </p:sp>
    </p:spTree>
    <p:extLst>
      <p:ext uri="{BB962C8B-B14F-4D97-AF65-F5344CB8AC3E}">
        <p14:creationId xmlns:p14="http://schemas.microsoft.com/office/powerpoint/2010/main" val="53490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4"/>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5"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5" y="2160590"/>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6"/>
            <a:ext cx="911939" cy="365125"/>
          </a:xfrm>
          <a:prstGeom prst="rect">
            <a:avLst/>
          </a:prstGeom>
        </p:spPr>
        <p:txBody>
          <a:bodyPr vert="horz" lIns="91440" tIns="45720" rIns="91440" bIns="45720" rtlCol="0" anchor="ctr"/>
          <a:lstStyle>
            <a:lvl1pPr algn="r">
              <a:defRPr sz="506">
                <a:solidFill>
                  <a:schemeClr val="tx1">
                    <a:tint val="75000"/>
                  </a:schemeClr>
                </a:solidFill>
              </a:defRPr>
            </a:lvl1pPr>
          </a:lstStyle>
          <a:p>
            <a:fld id="{E28AAEE4-B99C-4348-9BBE-EE05BB640555}" type="datetimeFigureOut">
              <a:rPr lang="en-IN" smtClean="0"/>
              <a:t>23-11-2023</a:t>
            </a:fld>
            <a:endParaRPr lang="en-IN"/>
          </a:p>
        </p:txBody>
      </p:sp>
      <p:sp>
        <p:nvSpPr>
          <p:cNvPr id="5" name="Footer Placeholder 4"/>
          <p:cNvSpPr>
            <a:spLocks noGrp="1"/>
          </p:cNvSpPr>
          <p:nvPr>
            <p:ph type="ftr" sz="quarter" idx="3"/>
          </p:nvPr>
        </p:nvSpPr>
        <p:spPr>
          <a:xfrm>
            <a:off x="677334" y="6041366"/>
            <a:ext cx="6297612" cy="365125"/>
          </a:xfrm>
          <a:prstGeom prst="rect">
            <a:avLst/>
          </a:prstGeom>
        </p:spPr>
        <p:txBody>
          <a:bodyPr vert="horz" lIns="91440" tIns="45720" rIns="91440" bIns="45720" rtlCol="0" anchor="ctr"/>
          <a:lstStyle>
            <a:lvl1pPr algn="l">
              <a:defRPr sz="506">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5" y="6041366"/>
            <a:ext cx="683339" cy="365125"/>
          </a:xfrm>
          <a:prstGeom prst="rect">
            <a:avLst/>
          </a:prstGeom>
        </p:spPr>
        <p:txBody>
          <a:bodyPr vert="horz" lIns="91440" tIns="45720" rIns="91440" bIns="45720" rtlCol="0" anchor="ctr"/>
          <a:lstStyle>
            <a:lvl1pPr algn="r">
              <a:defRPr sz="506">
                <a:solidFill>
                  <a:schemeClr val="accent1"/>
                </a:solidFill>
              </a:defRPr>
            </a:lvl1pPr>
          </a:lstStyle>
          <a:p>
            <a:fld id="{3143359A-BB1A-4F9A-8C26-888B9DD766FE}" type="slidenum">
              <a:rPr lang="en-IN" smtClean="0"/>
              <a:t>‹#›</a:t>
            </a:fld>
            <a:endParaRPr lang="en-IN"/>
          </a:p>
        </p:txBody>
      </p:sp>
    </p:spTree>
    <p:extLst>
      <p:ext uri="{BB962C8B-B14F-4D97-AF65-F5344CB8AC3E}">
        <p14:creationId xmlns:p14="http://schemas.microsoft.com/office/powerpoint/2010/main" val="187969019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8.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sciencedirect.com/science/article/abs/pii/S0747563214005305" TargetMode="External"/><Relationship Id="rId3" Type="http://schemas.openxmlformats.org/officeDocument/2006/relationships/hyperlink" Target="https://books.google.co.in/books?hl=en&amp;lr=&amp;id=2WsJSw6wa6cC&amp;oi=fnd&amp;pg=PT5&amp;dq=Transformational+leadership+theory:&amp;ots=I83VfQMJBK&amp;sig=9kXh8grlFbZttO8x2uMMKGQHqAo&amp;redir_esc=y#v=onepage&amp;q=Transformational%20leadership%20theory%3A&amp;f=false" TargetMode="External"/><Relationship Id="rId7" Type="http://schemas.openxmlformats.org/officeDocument/2006/relationships/hyperlink" Target="https://www.nursing.theclinics.com/article/S0029-6465(14)00078-4/fulltext"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proquest.com/openview/568a11577bd3d784826dd08c1bef262e/1?pq-origsite=gscholar&amp;cbl=18750&amp;diss=y" TargetMode="External"/><Relationship Id="rId5" Type="http://schemas.openxmlformats.org/officeDocument/2006/relationships/hyperlink" Target="https://journals.sagepub.com/doi/abs/10.1177/0256090920070301" TargetMode="External"/><Relationship Id="rId4" Type="http://schemas.openxmlformats.org/officeDocument/2006/relationships/hyperlink" Target="https://bmjleader.bmj.com/content/5/1/3" TargetMode="External"/><Relationship Id="rId9" Type="http://schemas.openxmlformats.org/officeDocument/2006/relationships/hyperlink" Target="https://pdfs.semanticscholar.org/d57a/9f30e3e4c88a3a0610372818d3bdb5e7569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7B1F1F1-FF5B-C232-0D28-155F1B4036BF}"/>
              </a:ext>
            </a:extLst>
          </p:cNvPr>
          <p:cNvSpPr txBox="1"/>
          <p:nvPr/>
        </p:nvSpPr>
        <p:spPr>
          <a:xfrm>
            <a:off x="829196" y="2224824"/>
            <a:ext cx="9415454" cy="1204176"/>
          </a:xfrm>
          <a:prstGeom prst="rect">
            <a:avLst/>
          </a:prstGeom>
          <a:noFill/>
        </p:spPr>
        <p:txBody>
          <a:bodyPr wrap="square">
            <a:spAutoFit/>
          </a:bodyPr>
          <a:lstStyle/>
          <a:p>
            <a:pPr algn="ctr">
              <a:lnSpc>
                <a:spcPct val="150000"/>
              </a:lnSpc>
            </a:pPr>
            <a:endParaRPr lang="en-IN" sz="20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a:p>
            <a:pPr algn="ctr">
              <a:lnSpc>
                <a:spcPct val="150000"/>
              </a:lnSpc>
            </a:pPr>
            <a:r>
              <a:rPr lang="en-GB" sz="32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Module name: Introducing the Modern Workplace</a:t>
            </a:r>
            <a:endParaRPr lang="en-IN" sz="32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pic>
        <p:nvPicPr>
          <p:cNvPr id="2" name="Рисунок 1">
            <a:extLst>
              <a:ext uri="{FF2B5EF4-FFF2-40B4-BE49-F238E27FC236}">
                <a16:creationId xmlns:a16="http://schemas.microsoft.com/office/drawing/2014/main" id="{AE55AB34-E36F-3978-A13C-A0CE13ADE8BE}"/>
              </a:ext>
            </a:extLst>
          </p:cNvPr>
          <p:cNvPicPr>
            <a:picLocks noChangeAspect="1"/>
          </p:cNvPicPr>
          <p:nvPr/>
        </p:nvPicPr>
        <p:blipFill>
          <a:blip r:embed="rId3"/>
          <a:stretch>
            <a:fillRect/>
          </a:stretch>
        </p:blipFill>
        <p:spPr>
          <a:xfrm>
            <a:off x="3729248" y="705504"/>
            <a:ext cx="3615351" cy="1522402"/>
          </a:xfrm>
          <a:prstGeom prst="rect">
            <a:avLst/>
          </a:prstGeom>
          <a:effectLst>
            <a:outerShdw blurRad="76200" dir="18900000" sy="23000" kx="-1200000" algn="bl" rotWithShape="0">
              <a:prstClr val="black">
                <a:alpha val="20000"/>
              </a:prstClr>
            </a:outerShdw>
          </a:effectLst>
        </p:spPr>
      </p:pic>
      <p:sp>
        <p:nvSpPr>
          <p:cNvPr id="6" name="TextBox 5">
            <a:extLst>
              <a:ext uri="{FF2B5EF4-FFF2-40B4-BE49-F238E27FC236}">
                <a16:creationId xmlns:a16="http://schemas.microsoft.com/office/drawing/2014/main" id="{657CAF2D-327F-8F67-F5CC-81E985CD0EC9}"/>
              </a:ext>
            </a:extLst>
          </p:cNvPr>
          <p:cNvSpPr txBox="1"/>
          <p:nvPr/>
        </p:nvSpPr>
        <p:spPr>
          <a:xfrm>
            <a:off x="4889309" y="3600244"/>
            <a:ext cx="1252334" cy="400110"/>
          </a:xfrm>
          <a:prstGeom prst="rect">
            <a:avLst/>
          </a:prstGeom>
          <a:noFill/>
        </p:spPr>
        <p:txBody>
          <a:bodyPr wrap="square" rtlCol="0">
            <a:spAutoFit/>
          </a:bodyPr>
          <a:lstStyle/>
          <a:p>
            <a:r>
              <a:rPr lang="en-US" sz="2000" dirty="0"/>
              <a:t>Our team</a:t>
            </a:r>
            <a:endParaRPr lang="ru-RU" sz="2000" dirty="0"/>
          </a:p>
        </p:txBody>
      </p:sp>
      <p:sp>
        <p:nvSpPr>
          <p:cNvPr id="13" name="TextBox 12">
            <a:extLst>
              <a:ext uri="{FF2B5EF4-FFF2-40B4-BE49-F238E27FC236}">
                <a16:creationId xmlns:a16="http://schemas.microsoft.com/office/drawing/2014/main" id="{AE2F6191-32D6-071E-EE04-DA68AFFDD270}"/>
              </a:ext>
            </a:extLst>
          </p:cNvPr>
          <p:cNvSpPr txBox="1"/>
          <p:nvPr/>
        </p:nvSpPr>
        <p:spPr>
          <a:xfrm>
            <a:off x="719458" y="5365389"/>
            <a:ext cx="2514600" cy="646331"/>
          </a:xfrm>
          <a:prstGeom prst="rect">
            <a:avLst/>
          </a:prstGeom>
          <a:noFill/>
        </p:spPr>
        <p:txBody>
          <a:bodyPr wrap="square">
            <a:spAutoFit/>
          </a:bodyPr>
          <a:lstStyle/>
          <a:p>
            <a:r>
              <a:rPr lang="ro-MD" dirty="0"/>
              <a:t>Camelia Danila 2119198 (</a:t>
            </a:r>
            <a:r>
              <a:rPr lang="en-US" dirty="0"/>
              <a:t>2-5</a:t>
            </a:r>
            <a:r>
              <a:rPr lang="ro-MD" dirty="0"/>
              <a:t> slides)</a:t>
            </a:r>
          </a:p>
        </p:txBody>
      </p:sp>
      <p:sp>
        <p:nvSpPr>
          <p:cNvPr id="15" name="TextBox 14">
            <a:extLst>
              <a:ext uri="{FF2B5EF4-FFF2-40B4-BE49-F238E27FC236}">
                <a16:creationId xmlns:a16="http://schemas.microsoft.com/office/drawing/2014/main" id="{9FE89C12-EA8F-47F6-F2FC-491196780104}"/>
              </a:ext>
            </a:extLst>
          </p:cNvPr>
          <p:cNvSpPr txBox="1"/>
          <p:nvPr/>
        </p:nvSpPr>
        <p:spPr>
          <a:xfrm>
            <a:off x="3072352" y="5376088"/>
            <a:ext cx="2405270" cy="646331"/>
          </a:xfrm>
          <a:prstGeom prst="rect">
            <a:avLst/>
          </a:prstGeom>
          <a:noFill/>
        </p:spPr>
        <p:txBody>
          <a:bodyPr wrap="square">
            <a:spAutoFit/>
          </a:bodyPr>
          <a:lstStyle/>
          <a:p>
            <a:r>
              <a:rPr lang="ro-MD" dirty="0"/>
              <a:t>Elena Porcescu 2123762 (</a:t>
            </a:r>
            <a:r>
              <a:rPr lang="en-US" dirty="0"/>
              <a:t>6</a:t>
            </a:r>
            <a:r>
              <a:rPr lang="ro-MD" dirty="0"/>
              <a:t>-</a:t>
            </a:r>
            <a:r>
              <a:rPr lang="en-US" dirty="0"/>
              <a:t>9</a:t>
            </a:r>
            <a:r>
              <a:rPr lang="ro-MD" dirty="0"/>
              <a:t> slides)</a:t>
            </a:r>
          </a:p>
        </p:txBody>
      </p:sp>
      <p:sp>
        <p:nvSpPr>
          <p:cNvPr id="17" name="TextBox 16">
            <a:extLst>
              <a:ext uri="{FF2B5EF4-FFF2-40B4-BE49-F238E27FC236}">
                <a16:creationId xmlns:a16="http://schemas.microsoft.com/office/drawing/2014/main" id="{CE408FE9-F88E-9BBA-CB72-2EE6A0C09211}"/>
              </a:ext>
            </a:extLst>
          </p:cNvPr>
          <p:cNvSpPr txBox="1"/>
          <p:nvPr/>
        </p:nvSpPr>
        <p:spPr>
          <a:xfrm>
            <a:off x="8168446" y="5323601"/>
            <a:ext cx="2644636" cy="646331"/>
          </a:xfrm>
          <a:prstGeom prst="rect">
            <a:avLst/>
          </a:prstGeom>
          <a:noFill/>
        </p:spPr>
        <p:txBody>
          <a:bodyPr wrap="square">
            <a:spAutoFit/>
          </a:bodyPr>
          <a:lstStyle/>
          <a:p>
            <a:r>
              <a:rPr lang="ro-MD" dirty="0"/>
              <a:t>Sorina Ceapa 2123039 (1</a:t>
            </a:r>
            <a:r>
              <a:rPr lang="en-US" dirty="0"/>
              <a:t>4</a:t>
            </a:r>
            <a:r>
              <a:rPr lang="ro-MD" dirty="0"/>
              <a:t>-1</a:t>
            </a:r>
            <a:r>
              <a:rPr lang="en-US" dirty="0"/>
              <a:t>8</a:t>
            </a:r>
            <a:r>
              <a:rPr lang="ro-MD" dirty="0"/>
              <a:t> slides</a:t>
            </a:r>
            <a:r>
              <a:rPr lang="en-US" dirty="0"/>
              <a:t>)</a:t>
            </a:r>
            <a:endParaRPr lang="ru-RU" dirty="0"/>
          </a:p>
        </p:txBody>
      </p:sp>
      <p:sp>
        <p:nvSpPr>
          <p:cNvPr id="19" name="TextBox 18">
            <a:extLst>
              <a:ext uri="{FF2B5EF4-FFF2-40B4-BE49-F238E27FC236}">
                <a16:creationId xmlns:a16="http://schemas.microsoft.com/office/drawing/2014/main" id="{328454C3-0F2E-88EC-C745-C3BDD7D6B198}"/>
              </a:ext>
            </a:extLst>
          </p:cNvPr>
          <p:cNvSpPr txBox="1"/>
          <p:nvPr/>
        </p:nvSpPr>
        <p:spPr>
          <a:xfrm>
            <a:off x="5515476" y="5323602"/>
            <a:ext cx="2328213" cy="646331"/>
          </a:xfrm>
          <a:prstGeom prst="rect">
            <a:avLst/>
          </a:prstGeom>
          <a:noFill/>
        </p:spPr>
        <p:txBody>
          <a:bodyPr wrap="square">
            <a:spAutoFit/>
          </a:bodyPr>
          <a:lstStyle/>
          <a:p>
            <a:r>
              <a:rPr lang="da-DK" dirty="0"/>
              <a:t>Stela Zacon 2118130 (10-13 slides) </a:t>
            </a:r>
          </a:p>
        </p:txBody>
      </p:sp>
      <p:cxnSp>
        <p:nvCxnSpPr>
          <p:cNvPr id="21" name="Прямая соединительная линия 20">
            <a:extLst>
              <a:ext uri="{FF2B5EF4-FFF2-40B4-BE49-F238E27FC236}">
                <a16:creationId xmlns:a16="http://schemas.microsoft.com/office/drawing/2014/main" id="{524BB206-1CEE-D1A2-2263-328F8F698919}"/>
              </a:ext>
            </a:extLst>
          </p:cNvPr>
          <p:cNvCxnSpPr>
            <a:cxnSpLocks/>
          </p:cNvCxnSpPr>
          <p:nvPr/>
        </p:nvCxnSpPr>
        <p:spPr>
          <a:xfrm flipH="1">
            <a:off x="1570383" y="3978957"/>
            <a:ext cx="3745532" cy="1386432"/>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Прямая соединительная линия 22">
            <a:extLst>
              <a:ext uri="{FF2B5EF4-FFF2-40B4-BE49-F238E27FC236}">
                <a16:creationId xmlns:a16="http://schemas.microsoft.com/office/drawing/2014/main" id="{98280E0E-5C15-DB1A-2903-E8D672829352}"/>
              </a:ext>
            </a:extLst>
          </p:cNvPr>
          <p:cNvCxnSpPr>
            <a:cxnSpLocks/>
            <a:endCxn id="15" idx="0"/>
          </p:cNvCxnSpPr>
          <p:nvPr/>
        </p:nvCxnSpPr>
        <p:spPr>
          <a:xfrm flipH="1">
            <a:off x="4274987" y="3989656"/>
            <a:ext cx="1022200" cy="1386432"/>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5" name="Прямая соединительная линия 24">
            <a:extLst>
              <a:ext uri="{FF2B5EF4-FFF2-40B4-BE49-F238E27FC236}">
                <a16:creationId xmlns:a16="http://schemas.microsoft.com/office/drawing/2014/main" id="{DC597E89-44B3-BBF3-2286-274456C85636}"/>
              </a:ext>
            </a:extLst>
          </p:cNvPr>
          <p:cNvCxnSpPr>
            <a:cxnSpLocks/>
            <a:endCxn id="19" idx="0"/>
          </p:cNvCxnSpPr>
          <p:nvPr/>
        </p:nvCxnSpPr>
        <p:spPr>
          <a:xfrm>
            <a:off x="5297187" y="4000354"/>
            <a:ext cx="1382396" cy="132324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7" name="Прямая соединительная линия 26">
            <a:extLst>
              <a:ext uri="{FF2B5EF4-FFF2-40B4-BE49-F238E27FC236}">
                <a16:creationId xmlns:a16="http://schemas.microsoft.com/office/drawing/2014/main" id="{4F30323B-C408-8C8A-77E6-5D277BB1C502}"/>
              </a:ext>
            </a:extLst>
          </p:cNvPr>
          <p:cNvCxnSpPr>
            <a:cxnSpLocks/>
          </p:cNvCxnSpPr>
          <p:nvPr/>
        </p:nvCxnSpPr>
        <p:spPr>
          <a:xfrm>
            <a:off x="5297187" y="4000354"/>
            <a:ext cx="3648030" cy="1344645"/>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8794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a:extLst>
              <a:ext uri="{FF2B5EF4-FFF2-40B4-BE49-F238E27FC236}">
                <a16:creationId xmlns:a16="http://schemas.microsoft.com/office/drawing/2014/main" id="{1BEC4B89-3A18-20C2-0F10-C7C1381E138D}"/>
              </a:ext>
            </a:extLst>
          </p:cNvPr>
          <p:cNvPicPr>
            <a:picLocks noChangeAspect="1"/>
          </p:cNvPicPr>
          <p:nvPr/>
        </p:nvPicPr>
        <p:blipFill>
          <a:blip r:embed="rId3"/>
          <a:stretch>
            <a:fillRect/>
          </a:stretch>
        </p:blipFill>
        <p:spPr>
          <a:xfrm>
            <a:off x="7142480" y="3673887"/>
            <a:ext cx="4338319" cy="2890176"/>
          </a:xfrm>
          <a:prstGeom prst="rect">
            <a:avLst/>
          </a:prstGeom>
          <a:effectLst>
            <a:softEdge rad="63500"/>
          </a:effectLst>
        </p:spPr>
      </p:pic>
      <p:sp>
        <p:nvSpPr>
          <p:cNvPr id="5" name="TextBox 4">
            <a:extLst>
              <a:ext uri="{FF2B5EF4-FFF2-40B4-BE49-F238E27FC236}">
                <a16:creationId xmlns:a16="http://schemas.microsoft.com/office/drawing/2014/main" id="{56C0172D-25AE-7F05-BB49-02A71CBB489E}"/>
              </a:ext>
            </a:extLst>
          </p:cNvPr>
          <p:cNvSpPr txBox="1"/>
          <p:nvPr/>
        </p:nvSpPr>
        <p:spPr>
          <a:xfrm>
            <a:off x="914401" y="288186"/>
            <a:ext cx="3429000" cy="579967"/>
          </a:xfrm>
          <a:prstGeom prst="rect">
            <a:avLst/>
          </a:prstGeom>
          <a:noFill/>
        </p:spPr>
        <p:txBody>
          <a:bodyPr wrap="square">
            <a:spAutoFit/>
          </a:bodyPr>
          <a:lstStyle/>
          <a:p>
            <a:pPr algn="just">
              <a:lnSpc>
                <a:spcPct val="150000"/>
              </a:lnSpc>
            </a:pPr>
            <a:r>
              <a:rPr lang="en-GB" sz="24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Introduction </a:t>
            </a:r>
            <a:endParaRPr lang="en-IN" sz="24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1239CC0A-6CA7-B151-F57D-550C6B4F3FE3}"/>
              </a:ext>
            </a:extLst>
          </p:cNvPr>
          <p:cNvSpPr txBox="1"/>
          <p:nvPr/>
        </p:nvSpPr>
        <p:spPr>
          <a:xfrm>
            <a:off x="914401" y="1122471"/>
            <a:ext cx="6593839" cy="4613058"/>
          </a:xfrm>
          <a:prstGeom prst="rect">
            <a:avLst/>
          </a:prstGeom>
          <a:noFill/>
        </p:spPr>
        <p:txBody>
          <a:bodyPr wrap="square">
            <a:spAutoFit/>
          </a:bodyPr>
          <a:lstStyle/>
          <a:p>
            <a:pPr marL="192881" lvl="0" indent="-192881" algn="just">
              <a:lnSpc>
                <a:spcPct val="150000"/>
              </a:lnSpc>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The main aim of this presentation is to make a complete discussion of an </a:t>
            </a:r>
            <a:r>
              <a:rPr lang="en-US" sz="1800" u="none" strike="noStrike" dirty="0" err="1">
                <a:effectLst/>
                <a:latin typeface="Times New Roman" panose="02020603050405020304" pitchFamily="18" charset="0"/>
                <a:ea typeface="Times New Roman" panose="02020603050405020304" pitchFamily="18" charset="0"/>
              </a:rPr>
              <a:t>organisation</a:t>
            </a:r>
            <a:r>
              <a:rPr lang="en-US" sz="1800" u="none" strike="noStrike" dirty="0">
                <a:effectLst/>
                <a:latin typeface="Times New Roman" panose="02020603050405020304" pitchFamily="18" charset="0"/>
                <a:ea typeface="Times New Roman" panose="02020603050405020304" pitchFamily="18" charset="0"/>
              </a:rPr>
              <a:t> and its process of work.</a:t>
            </a:r>
          </a:p>
          <a:p>
            <a:pPr marL="192881" lvl="0" indent="-192881" algn="just">
              <a:lnSpc>
                <a:spcPct val="150000"/>
              </a:lnSpc>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For that, it will describe the background of the company, its performance and the structure of competitors.</a:t>
            </a:r>
          </a:p>
          <a:p>
            <a:pPr marL="192881" lvl="0" indent="-192881" algn="just">
              <a:lnSpc>
                <a:spcPct val="150000"/>
              </a:lnSpc>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Additionally, it will describe the relationship between the management system of the </a:t>
            </a:r>
            <a:r>
              <a:rPr lang="en-US" sz="1800" u="none" strike="noStrike" dirty="0" err="1">
                <a:effectLst/>
                <a:latin typeface="Times New Roman" panose="02020603050405020304" pitchFamily="18" charset="0"/>
                <a:ea typeface="Times New Roman" panose="02020603050405020304" pitchFamily="18" charset="0"/>
              </a:rPr>
              <a:t>organisation</a:t>
            </a:r>
            <a:r>
              <a:rPr lang="en-US" sz="1800" u="none" strike="noStrike" dirty="0">
                <a:effectLst/>
                <a:latin typeface="Times New Roman" panose="02020603050405020304" pitchFamily="18" charset="0"/>
                <a:ea typeface="Times New Roman" panose="02020603050405020304" pitchFamily="18" charset="0"/>
              </a:rPr>
              <a:t> and the performance of the business. </a:t>
            </a:r>
          </a:p>
          <a:p>
            <a:pPr marL="192881" lvl="0" indent="-192881" algn="just">
              <a:lnSpc>
                <a:spcPct val="150000"/>
              </a:lnSpc>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Next, this presentation will describe the managerial skills and tasks of the </a:t>
            </a:r>
            <a:r>
              <a:rPr lang="en-US" sz="1800" u="none" strike="noStrike" dirty="0" err="1">
                <a:effectLst/>
                <a:latin typeface="Times New Roman" panose="02020603050405020304" pitchFamily="18" charset="0"/>
                <a:ea typeface="Times New Roman" panose="02020603050405020304" pitchFamily="18" charset="0"/>
              </a:rPr>
              <a:t>organisation</a:t>
            </a:r>
            <a:r>
              <a:rPr lang="en-US" sz="1800" u="none" strike="noStrike" dirty="0">
                <a:effectLst/>
                <a:latin typeface="Times New Roman" panose="02020603050405020304" pitchFamily="18" charset="0"/>
                <a:ea typeface="Times New Roman" panose="02020603050405020304" pitchFamily="18" charset="0"/>
              </a:rPr>
              <a:t>.</a:t>
            </a:r>
          </a:p>
          <a:p>
            <a:pPr marL="192881" lvl="0" indent="-192881" algn="just">
              <a:lnSpc>
                <a:spcPct val="150000"/>
              </a:lnSpc>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 In the end, it will describe the influence factors which help to control group </a:t>
            </a:r>
            <a:r>
              <a:rPr lang="en-US" sz="1800" u="none" strike="noStrike" dirty="0" err="1">
                <a:effectLst/>
                <a:latin typeface="Times New Roman" panose="02020603050405020304" pitchFamily="18" charset="0"/>
                <a:ea typeface="Times New Roman" panose="02020603050405020304" pitchFamily="18" charset="0"/>
              </a:rPr>
              <a:t>behaviours</a:t>
            </a:r>
            <a:r>
              <a:rPr lang="en-US" sz="1800" u="none" strike="noStrike" dirty="0">
                <a:effectLst/>
                <a:latin typeface="Times New Roman" panose="02020603050405020304" pitchFamily="18" charset="0"/>
                <a:ea typeface="Times New Roman" panose="02020603050405020304" pitchFamily="18" charset="0"/>
              </a:rPr>
              <a:t> in the business.</a:t>
            </a:r>
          </a:p>
        </p:txBody>
      </p:sp>
    </p:spTree>
    <p:extLst>
      <p:ext uri="{BB962C8B-B14F-4D97-AF65-F5344CB8AC3E}">
        <p14:creationId xmlns:p14="http://schemas.microsoft.com/office/powerpoint/2010/main" val="3159312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1188-48B2-E36D-604D-A1D032D2F295}"/>
              </a:ext>
            </a:extLst>
          </p:cNvPr>
          <p:cNvSpPr>
            <a:spLocks noGrp="1"/>
          </p:cNvSpPr>
          <p:nvPr>
            <p:ph type="title"/>
          </p:nvPr>
        </p:nvSpPr>
        <p:spPr>
          <a:xfrm>
            <a:off x="1032779" y="353279"/>
            <a:ext cx="16496721" cy="1095685"/>
          </a:xfrm>
        </p:spPr>
        <p:txBody>
          <a:bodyPr>
            <a:noAutofit/>
          </a:bodyPr>
          <a:lstStyle/>
          <a:p>
            <a:r>
              <a:rPr lang="en-US" sz="3200" b="1" i="0" u="none" strike="noStrike" dirty="0">
                <a:solidFill>
                  <a:srgbClr val="0E101A"/>
                </a:solidFill>
                <a:effectLst/>
                <a:latin typeface="Times New Roman" panose="02020603050405020304" pitchFamily="18" charset="0"/>
              </a:rPr>
              <a:t>Description of the Zara’s Profile</a:t>
            </a:r>
            <a:br>
              <a:rPr lang="en-US" sz="2000" b="1" i="0" u="none" strike="noStrike" dirty="0">
                <a:solidFill>
                  <a:srgbClr val="0E101A"/>
                </a:solidFill>
                <a:effectLst/>
                <a:latin typeface="Times New Roman" panose="02020603050405020304" pitchFamily="18" charset="0"/>
              </a:rPr>
            </a:br>
            <a:br>
              <a:rPr lang="en-US" sz="2000" b="1" i="0" u="none" strike="noStrike" dirty="0">
                <a:solidFill>
                  <a:srgbClr val="0E101A"/>
                </a:solidFill>
                <a:effectLst/>
                <a:latin typeface="Times New Roman" panose="02020603050405020304" pitchFamily="18" charset="0"/>
              </a:rPr>
            </a:br>
            <a:r>
              <a:rPr lang="en-IN" sz="2800" b="1" i="0" u="none" strike="noStrike" dirty="0">
                <a:solidFill>
                  <a:srgbClr val="0E101A"/>
                </a:solidFill>
                <a:effectLst/>
                <a:latin typeface="Times New Roman" panose="02020603050405020304" pitchFamily="18" charset="0"/>
              </a:rPr>
              <a:t>Background of Zara</a:t>
            </a:r>
            <a:endParaRPr lang="en-IN" sz="2800" b="1" dirty="0"/>
          </a:p>
        </p:txBody>
      </p:sp>
      <p:sp>
        <p:nvSpPr>
          <p:cNvPr id="3" name="Content Placeholder 2">
            <a:extLst>
              <a:ext uri="{FF2B5EF4-FFF2-40B4-BE49-F238E27FC236}">
                <a16:creationId xmlns:a16="http://schemas.microsoft.com/office/drawing/2014/main" id="{EF7523A7-01B8-46E6-9195-5DAAE165F85B}"/>
              </a:ext>
            </a:extLst>
          </p:cNvPr>
          <p:cNvSpPr>
            <a:spLocks noGrp="1"/>
          </p:cNvSpPr>
          <p:nvPr>
            <p:ph idx="1"/>
          </p:nvPr>
        </p:nvSpPr>
        <p:spPr>
          <a:xfrm>
            <a:off x="680525" y="2236920"/>
            <a:ext cx="6248595" cy="3869240"/>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500" b="0" i="0" u="none" strike="noStrike" dirty="0">
                <a:solidFill>
                  <a:srgbClr val="0E101A"/>
                </a:solidFill>
                <a:effectLst/>
                <a:latin typeface="Times New Roman" panose="02020603050405020304" pitchFamily="18" charset="0"/>
              </a:rPr>
              <a:t>In the clothing industry, </a:t>
            </a:r>
            <a:r>
              <a:rPr lang="en-US" sz="1500" b="0" i="0" u="none" strike="noStrike" dirty="0" err="1">
                <a:solidFill>
                  <a:srgbClr val="0E101A"/>
                </a:solidFill>
                <a:effectLst/>
                <a:latin typeface="Times New Roman" panose="02020603050405020304" pitchFamily="18" charset="0"/>
              </a:rPr>
              <a:t>Zars</a:t>
            </a:r>
            <a:r>
              <a:rPr lang="en-US" sz="1500" b="0" i="0" u="none" strike="noStrike" dirty="0">
                <a:solidFill>
                  <a:srgbClr val="0E101A"/>
                </a:solidFill>
                <a:effectLst/>
                <a:latin typeface="Times New Roman" panose="02020603050405020304" pitchFamily="18" charset="0"/>
              </a:rPr>
              <a:t> is a very well-known company as the first fashion retailer (Forbes, 2023).</a:t>
            </a:r>
          </a:p>
          <a:p>
            <a:pPr algn="just" rtl="0" fontAlgn="base">
              <a:lnSpc>
                <a:spcPct val="150000"/>
              </a:lnSpc>
              <a:spcBef>
                <a:spcPts val="0"/>
              </a:spcBef>
              <a:spcAft>
                <a:spcPts val="0"/>
              </a:spcAft>
              <a:buFont typeface="Arial" panose="020B0604020202020204" pitchFamily="34" charset="0"/>
              <a:buChar char="•"/>
            </a:pPr>
            <a:r>
              <a:rPr lang="en-US" sz="1500" b="0" i="0" u="none" strike="noStrike" dirty="0">
                <a:solidFill>
                  <a:srgbClr val="0E101A"/>
                </a:solidFill>
                <a:effectLst/>
                <a:latin typeface="Times New Roman" panose="02020603050405020304" pitchFamily="18" charset="0"/>
              </a:rPr>
              <a:t>Rosalia Mera and </a:t>
            </a:r>
            <a:r>
              <a:rPr lang="en-US" sz="1500" b="0" i="0" u="none" strike="noStrike" dirty="0" err="1">
                <a:solidFill>
                  <a:srgbClr val="0E101A"/>
                </a:solidFill>
                <a:effectLst/>
                <a:latin typeface="Times New Roman" panose="02020603050405020304" pitchFamily="18" charset="0"/>
              </a:rPr>
              <a:t>Amancio</a:t>
            </a:r>
            <a:r>
              <a:rPr lang="en-US" sz="1500" b="0" i="0" u="none" strike="noStrike" dirty="0">
                <a:solidFill>
                  <a:srgbClr val="0E101A"/>
                </a:solidFill>
                <a:effectLst/>
                <a:latin typeface="Times New Roman" panose="02020603050405020304" pitchFamily="18" charset="0"/>
              </a:rPr>
              <a:t> Ortega introduced this company in 1975 at Galicia in </a:t>
            </a:r>
            <a:r>
              <a:rPr lang="en-US" sz="1500" b="0" i="0" u="none" strike="noStrike" dirty="0" err="1">
                <a:solidFill>
                  <a:srgbClr val="0E101A"/>
                </a:solidFill>
                <a:effectLst/>
                <a:latin typeface="Times New Roman" panose="02020603050405020304" pitchFamily="18" charset="0"/>
              </a:rPr>
              <a:t>Spane</a:t>
            </a:r>
            <a:r>
              <a:rPr lang="en-US" sz="1500" b="0" i="0" u="none" strike="noStrike" dirty="0">
                <a:solidFill>
                  <a:srgbClr val="0E101A"/>
                </a:solidFill>
                <a:effectLst/>
                <a:latin typeface="Times New Roman" panose="02020603050405020304" pitchFamily="18" charset="0"/>
              </a:rPr>
              <a:t> as their family business (Forbes, 2023). </a:t>
            </a:r>
          </a:p>
          <a:p>
            <a:pPr algn="just" rtl="0" fontAlgn="base">
              <a:lnSpc>
                <a:spcPct val="150000"/>
              </a:lnSpc>
              <a:spcBef>
                <a:spcPts val="0"/>
              </a:spcBef>
              <a:spcAft>
                <a:spcPts val="0"/>
              </a:spcAft>
              <a:buFont typeface="Arial" panose="020B0604020202020204" pitchFamily="34" charset="0"/>
              <a:buChar char="•"/>
            </a:pPr>
            <a:r>
              <a:rPr lang="en-US" sz="1500" b="0" i="0" u="none" strike="noStrike" dirty="0">
                <a:solidFill>
                  <a:srgbClr val="0E101A"/>
                </a:solidFill>
                <a:effectLst/>
                <a:latin typeface="Times New Roman" panose="02020603050405020304" pitchFamily="18" charset="0"/>
              </a:rPr>
              <a:t>The top markets of the company are situated in Italy, Canada, Germany, Netherlands, France, and Portugal (</a:t>
            </a:r>
            <a:r>
              <a:rPr lang="en-US" sz="1500" b="0" i="0" u="none" strike="noStrike" dirty="0" err="1">
                <a:solidFill>
                  <a:srgbClr val="0E101A"/>
                </a:solidFill>
                <a:effectLst/>
                <a:latin typeface="Times New Roman" panose="02020603050405020304" pitchFamily="18" charset="0"/>
              </a:rPr>
              <a:t>Fashinza</a:t>
            </a:r>
            <a:r>
              <a:rPr lang="en-US" sz="1500" b="0" i="0" u="none" strike="noStrike" dirty="0">
                <a:solidFill>
                  <a:srgbClr val="0E101A"/>
                </a:solidFill>
                <a:effectLst/>
                <a:latin typeface="Times New Roman" panose="02020603050405020304" pitchFamily="18" charset="0"/>
              </a:rPr>
              <a:t>, 2023).</a:t>
            </a:r>
          </a:p>
          <a:p>
            <a:pPr algn="just" rtl="0" fontAlgn="base">
              <a:lnSpc>
                <a:spcPct val="150000"/>
              </a:lnSpc>
              <a:spcBef>
                <a:spcPts val="0"/>
              </a:spcBef>
              <a:spcAft>
                <a:spcPts val="0"/>
              </a:spcAft>
              <a:buFont typeface="Arial" panose="020B0604020202020204" pitchFamily="34" charset="0"/>
              <a:buChar char="•"/>
            </a:pPr>
            <a:r>
              <a:rPr lang="en-US" sz="1500" b="0" i="0" u="none" strike="noStrike" dirty="0">
                <a:solidFill>
                  <a:srgbClr val="0E101A"/>
                </a:solidFill>
                <a:effectLst/>
                <a:latin typeface="Times New Roman" panose="02020603050405020304" pitchFamily="18" charset="0"/>
              </a:rPr>
              <a:t>For a long time, Zara has been involved in operating their business and grabbing the consumers’ attention which helped them to be a popular name in the fashion industry (</a:t>
            </a:r>
            <a:r>
              <a:rPr lang="en-US" sz="1500" b="0" i="0" u="none" strike="noStrike" dirty="0" err="1">
                <a:solidFill>
                  <a:srgbClr val="0E101A"/>
                </a:solidFill>
                <a:effectLst/>
                <a:latin typeface="Times New Roman" panose="02020603050405020304" pitchFamily="18" charset="0"/>
              </a:rPr>
              <a:t>Fashinza</a:t>
            </a:r>
            <a:r>
              <a:rPr lang="en-US" sz="1500" b="0" i="0" u="none" strike="noStrike" dirty="0">
                <a:solidFill>
                  <a:srgbClr val="0E101A"/>
                </a:solidFill>
                <a:effectLst/>
                <a:latin typeface="Times New Roman" panose="02020603050405020304" pitchFamily="18" charset="0"/>
              </a:rPr>
              <a:t>, 2023).</a:t>
            </a:r>
          </a:p>
          <a:p>
            <a:pPr algn="just">
              <a:lnSpc>
                <a:spcPct val="150000"/>
              </a:lnSpc>
            </a:pPr>
            <a:endParaRPr lang="en-IN" sz="1500" dirty="0"/>
          </a:p>
        </p:txBody>
      </p:sp>
      <p:pic>
        <p:nvPicPr>
          <p:cNvPr id="4" name="Рисунок 3">
            <a:extLst>
              <a:ext uri="{FF2B5EF4-FFF2-40B4-BE49-F238E27FC236}">
                <a16:creationId xmlns:a16="http://schemas.microsoft.com/office/drawing/2014/main" id="{ECCAA324-DC29-6517-6B17-756D5E334FFA}"/>
              </a:ext>
            </a:extLst>
          </p:cNvPr>
          <p:cNvPicPr>
            <a:picLocks noChangeAspect="1"/>
          </p:cNvPicPr>
          <p:nvPr/>
        </p:nvPicPr>
        <p:blipFill>
          <a:blip r:embed="rId3"/>
          <a:stretch>
            <a:fillRect/>
          </a:stretch>
        </p:blipFill>
        <p:spPr>
          <a:xfrm>
            <a:off x="7194549" y="1281880"/>
            <a:ext cx="4477980" cy="2985320"/>
          </a:xfrm>
          <a:prstGeom prst="rect">
            <a:avLst/>
          </a:prstGeom>
          <a:effectLst>
            <a:reflection blurRad="6350" stA="50000" endA="300" endPos="90000" dir="5400000" sy="-100000" algn="bl" rotWithShape="0"/>
          </a:effectLst>
        </p:spPr>
      </p:pic>
    </p:spTree>
    <p:extLst>
      <p:ext uri="{BB962C8B-B14F-4D97-AF65-F5344CB8AC3E}">
        <p14:creationId xmlns:p14="http://schemas.microsoft.com/office/powerpoint/2010/main" val="5324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1B55-94A1-090D-6633-6ADC0F2BD90C}"/>
              </a:ext>
            </a:extLst>
          </p:cNvPr>
          <p:cNvSpPr>
            <a:spLocks noGrp="1"/>
          </p:cNvSpPr>
          <p:nvPr>
            <p:ph type="title"/>
          </p:nvPr>
        </p:nvSpPr>
        <p:spPr>
          <a:xfrm>
            <a:off x="5627446" y="953560"/>
            <a:ext cx="6954709" cy="944467"/>
          </a:xfrm>
        </p:spPr>
        <p:txBody>
          <a:bodyPr>
            <a:noAutofit/>
          </a:bodyPr>
          <a:lstStyle/>
          <a:p>
            <a:r>
              <a:rPr lang="en-US" sz="3200" b="1" i="0" u="none" strike="noStrike" dirty="0">
                <a:solidFill>
                  <a:srgbClr val="0E101A"/>
                </a:solidFill>
                <a:effectLst/>
                <a:latin typeface="Times New Roman" panose="02020603050405020304" pitchFamily="18" charset="0"/>
              </a:rPr>
              <a:t>Performance of Zara</a:t>
            </a:r>
            <a:br>
              <a:rPr lang="en-US" sz="3600" b="1" i="0" u="none" strike="noStrike" dirty="0">
                <a:solidFill>
                  <a:srgbClr val="0E101A"/>
                </a:solidFill>
                <a:effectLst/>
                <a:latin typeface="Times New Roman" panose="02020603050405020304" pitchFamily="18" charset="0"/>
              </a:rPr>
            </a:br>
            <a:endParaRPr lang="en-IN" sz="3600" dirty="0"/>
          </a:p>
        </p:txBody>
      </p:sp>
      <p:sp>
        <p:nvSpPr>
          <p:cNvPr id="3" name="Content Placeholder 2">
            <a:extLst>
              <a:ext uri="{FF2B5EF4-FFF2-40B4-BE49-F238E27FC236}">
                <a16:creationId xmlns:a16="http://schemas.microsoft.com/office/drawing/2014/main" id="{A9A4C4AD-3ACF-0D44-DEBF-581AC5CDBD65}"/>
              </a:ext>
            </a:extLst>
          </p:cNvPr>
          <p:cNvSpPr>
            <a:spLocks noGrp="1"/>
          </p:cNvSpPr>
          <p:nvPr>
            <p:ph idx="1"/>
          </p:nvPr>
        </p:nvSpPr>
        <p:spPr>
          <a:xfrm>
            <a:off x="5627446" y="1898027"/>
            <a:ext cx="5414927" cy="3289183"/>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In the group sales of the Inditex Group Zara has contributed 72.96% of sales on a worldwide basis (Smith, 2023).</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Zara generated £3.55 million in revenue in 2022 stating the 27% increment in their earning than the last year (Loeb, 2023).</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The sales of the company also increased in 2022 by 23% and the sales have figured out £28.42 billion (Loeb, 2023).</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In the COVID-19 period that is in 2020, Zara has also accelerated its online sales by 68.3% which implies a huge improvement for the company (</a:t>
            </a:r>
            <a:r>
              <a:rPr lang="en-US" sz="1600" b="0" i="0" u="none" strike="noStrike" dirty="0" err="1">
                <a:solidFill>
                  <a:srgbClr val="0E101A"/>
                </a:solidFill>
                <a:effectLst/>
                <a:latin typeface="Times New Roman" panose="02020603050405020304" pitchFamily="18" charset="0"/>
              </a:rPr>
              <a:t>Ecommercedb</a:t>
            </a:r>
            <a:r>
              <a:rPr lang="en-US" sz="1600" b="0" i="0" u="none" strike="noStrike" dirty="0">
                <a:solidFill>
                  <a:srgbClr val="0E101A"/>
                </a:solidFill>
                <a:effectLst/>
                <a:latin typeface="Times New Roman" panose="02020603050405020304" pitchFamily="18" charset="0"/>
              </a:rPr>
              <a:t>, 2023).</a:t>
            </a:r>
          </a:p>
          <a:p>
            <a:pPr algn="just">
              <a:lnSpc>
                <a:spcPct val="150000"/>
              </a:lnSpc>
            </a:pPr>
            <a:endParaRPr lang="en-IN" sz="1200" dirty="0"/>
          </a:p>
        </p:txBody>
      </p:sp>
      <p:pic>
        <p:nvPicPr>
          <p:cNvPr id="5" name="Picture 4">
            <a:extLst>
              <a:ext uri="{FF2B5EF4-FFF2-40B4-BE49-F238E27FC236}">
                <a16:creationId xmlns:a16="http://schemas.microsoft.com/office/drawing/2014/main" id="{608B70AE-A698-3C0C-E34F-FDFD29253217}"/>
              </a:ext>
            </a:extLst>
          </p:cNvPr>
          <p:cNvPicPr>
            <a:picLocks noChangeAspect="1"/>
          </p:cNvPicPr>
          <p:nvPr/>
        </p:nvPicPr>
        <p:blipFill>
          <a:blip r:embed="rId3"/>
          <a:stretch>
            <a:fillRect/>
          </a:stretch>
        </p:blipFill>
        <p:spPr>
          <a:xfrm>
            <a:off x="372722" y="2028255"/>
            <a:ext cx="5175067" cy="3289182"/>
          </a:xfrm>
          <a:prstGeom prst="rect">
            <a:avLst/>
          </a:prstGeom>
          <a:ln w="12700">
            <a:solidFill>
              <a:schemeClr val="tx1"/>
            </a:solidFill>
          </a:ln>
        </p:spPr>
      </p:pic>
      <p:sp>
        <p:nvSpPr>
          <p:cNvPr id="6" name="TextBox 5">
            <a:extLst>
              <a:ext uri="{FF2B5EF4-FFF2-40B4-BE49-F238E27FC236}">
                <a16:creationId xmlns:a16="http://schemas.microsoft.com/office/drawing/2014/main" id="{2E53FA44-513E-3E99-9AD5-6D76036264F4}"/>
              </a:ext>
            </a:extLst>
          </p:cNvPr>
          <p:cNvSpPr txBox="1"/>
          <p:nvPr/>
        </p:nvSpPr>
        <p:spPr>
          <a:xfrm>
            <a:off x="1554751" y="5317437"/>
            <a:ext cx="1931577" cy="403957"/>
          </a:xfrm>
          <a:prstGeom prst="rect">
            <a:avLst/>
          </a:prstGeom>
          <a:noFill/>
        </p:spPr>
        <p:txBody>
          <a:bodyPr wrap="square" rtlCol="0">
            <a:spAutoFit/>
          </a:bodyPr>
          <a:lstStyle/>
          <a:p>
            <a:pPr algn="ctr"/>
            <a:r>
              <a:rPr lang="en-US" sz="675" b="1" dirty="0"/>
              <a:t>Figure: Contribution of Zara in the Group Sales of </a:t>
            </a:r>
            <a:r>
              <a:rPr lang="en-US" sz="675" b="1" i="0" u="none" strike="noStrike" dirty="0">
                <a:solidFill>
                  <a:srgbClr val="0E101A"/>
                </a:solidFill>
                <a:effectLst/>
                <a:latin typeface="Times New Roman" panose="02020603050405020304" pitchFamily="18" charset="0"/>
              </a:rPr>
              <a:t>Inditex Group</a:t>
            </a:r>
          </a:p>
          <a:p>
            <a:pPr algn="ctr"/>
            <a:r>
              <a:rPr lang="en-US" sz="675" dirty="0"/>
              <a:t>(Source: </a:t>
            </a:r>
            <a:r>
              <a:rPr lang="en-US" sz="675" b="0" i="0" u="none" strike="noStrike" dirty="0">
                <a:solidFill>
                  <a:srgbClr val="0E101A"/>
                </a:solidFill>
                <a:effectLst/>
                <a:latin typeface="Times New Roman" panose="02020603050405020304" pitchFamily="18" charset="0"/>
              </a:rPr>
              <a:t>Smith, 2023</a:t>
            </a:r>
            <a:r>
              <a:rPr lang="en-US" sz="675" dirty="0"/>
              <a:t>)</a:t>
            </a:r>
            <a:endParaRPr lang="en-IN" sz="675" dirty="0"/>
          </a:p>
        </p:txBody>
      </p:sp>
    </p:spTree>
    <p:extLst>
      <p:ext uri="{BB962C8B-B14F-4D97-AF65-F5344CB8AC3E}">
        <p14:creationId xmlns:p14="http://schemas.microsoft.com/office/powerpoint/2010/main" val="247733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4CE9E0B-CF0D-EDF7-5703-8C31C11B374F}"/>
              </a:ext>
            </a:extLst>
          </p:cNvPr>
          <p:cNvSpPr>
            <a:spLocks noGrp="1"/>
          </p:cNvSpPr>
          <p:nvPr>
            <p:ph type="title"/>
          </p:nvPr>
        </p:nvSpPr>
        <p:spPr>
          <a:xfrm>
            <a:off x="552900" y="1247412"/>
            <a:ext cx="5543100" cy="448622"/>
          </a:xfrm>
        </p:spPr>
        <p:txBody>
          <a:bodyPr>
            <a:noAutofit/>
          </a:bodyPr>
          <a:lstStyle/>
          <a:p>
            <a:r>
              <a:rPr lang="en-US" sz="3200" b="1" i="0" u="none" strike="noStrike" dirty="0">
                <a:solidFill>
                  <a:srgbClr val="0E101A"/>
                </a:solidFill>
                <a:effectLst/>
                <a:latin typeface="Times New Roman" panose="02020603050405020304" pitchFamily="18" charset="0"/>
              </a:rPr>
              <a:t>Top three Competitors of Zara</a:t>
            </a:r>
            <a:br>
              <a:rPr lang="en-US" sz="1500" b="1" i="0" u="none" strike="noStrike" dirty="0">
                <a:solidFill>
                  <a:srgbClr val="0E101A"/>
                </a:solidFill>
                <a:effectLst/>
                <a:latin typeface="Times New Roman" panose="02020603050405020304" pitchFamily="18" charset="0"/>
              </a:rPr>
            </a:br>
            <a:br>
              <a:rPr lang="en-US" sz="1500" b="1" i="0" u="none" strike="noStrike" dirty="0">
                <a:solidFill>
                  <a:srgbClr val="0E101A"/>
                </a:solidFill>
                <a:effectLst/>
                <a:latin typeface="Times New Roman" panose="02020603050405020304" pitchFamily="18" charset="0"/>
              </a:rPr>
            </a:br>
            <a:br>
              <a:rPr lang="en-US" sz="1500" b="1" i="0" u="none" strike="noStrike" dirty="0">
                <a:solidFill>
                  <a:srgbClr val="0E101A"/>
                </a:solidFill>
                <a:effectLst/>
                <a:latin typeface="Times New Roman" panose="02020603050405020304" pitchFamily="18" charset="0"/>
              </a:rPr>
            </a:br>
            <a:endParaRPr lang="en-IN" sz="1500" b="1" dirty="0"/>
          </a:p>
        </p:txBody>
      </p:sp>
      <p:sp>
        <p:nvSpPr>
          <p:cNvPr id="3" name="Content Placeholder 2">
            <a:extLst>
              <a:ext uri="{FF2B5EF4-FFF2-40B4-BE49-F238E27FC236}">
                <a16:creationId xmlns:a16="http://schemas.microsoft.com/office/drawing/2014/main" id="{A9A4C4AD-3ACF-0D44-DEBF-581AC5CDBD65}"/>
              </a:ext>
            </a:extLst>
          </p:cNvPr>
          <p:cNvSpPr>
            <a:spLocks noGrp="1"/>
          </p:cNvSpPr>
          <p:nvPr>
            <p:ph idx="1"/>
          </p:nvPr>
        </p:nvSpPr>
        <p:spPr>
          <a:xfrm>
            <a:off x="558237" y="2235531"/>
            <a:ext cx="6041556" cy="5288979"/>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H&amp;M, ASOS, and Uniqlo are three significant competitors of Zara across the world. (</a:t>
            </a:r>
            <a:r>
              <a:rPr lang="en-US" sz="1600" b="0" i="0" u="none" strike="noStrike" dirty="0" err="1">
                <a:solidFill>
                  <a:srgbClr val="0E101A"/>
                </a:solidFill>
                <a:effectLst/>
                <a:latin typeface="Times New Roman" panose="02020603050405020304" pitchFamily="18" charset="0"/>
              </a:rPr>
              <a:t>Chiffey</a:t>
            </a:r>
            <a:r>
              <a:rPr lang="en-US" sz="1600" b="0" i="0" u="none" strike="noStrike" dirty="0">
                <a:solidFill>
                  <a:srgbClr val="0E101A"/>
                </a:solidFill>
                <a:effectLst/>
                <a:latin typeface="Times New Roman" panose="02020603050405020304" pitchFamily="18" charset="0"/>
              </a:rPr>
              <a:t>, 2022)</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Zara produces its products, hence H&amp;M has outsourced its production to its suppliers in Europe and Asia (</a:t>
            </a:r>
            <a:r>
              <a:rPr lang="en-US" sz="1600" b="0" i="0" u="none" strike="noStrike" dirty="0" err="1">
                <a:solidFill>
                  <a:srgbClr val="0E101A"/>
                </a:solidFill>
                <a:effectLst/>
                <a:latin typeface="Times New Roman" panose="02020603050405020304" pitchFamily="18" charset="0"/>
              </a:rPr>
              <a:t>Chiffey</a:t>
            </a:r>
            <a:r>
              <a:rPr lang="en-US" sz="1600" b="0" i="0" u="none" strike="noStrike" dirty="0">
                <a:solidFill>
                  <a:srgbClr val="0E101A"/>
                </a:solidFill>
                <a:effectLst/>
                <a:latin typeface="Times New Roman" panose="02020603050405020304" pitchFamily="18" charset="0"/>
              </a:rPr>
              <a:t>, 2022).</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The price and quality of ASOS are comparatively lower than Zara's (</a:t>
            </a:r>
            <a:r>
              <a:rPr lang="en-US" sz="1600" b="0" i="0" u="none" strike="noStrike" dirty="0" err="1">
                <a:solidFill>
                  <a:srgbClr val="0E101A"/>
                </a:solidFill>
                <a:effectLst/>
                <a:latin typeface="Times New Roman" panose="02020603050405020304" pitchFamily="18" charset="0"/>
              </a:rPr>
              <a:t>Chiffey</a:t>
            </a:r>
            <a:r>
              <a:rPr lang="en-US" sz="1600" b="0" i="0" u="none" strike="noStrike" dirty="0">
                <a:solidFill>
                  <a:srgbClr val="0E101A"/>
                </a:solidFill>
                <a:effectLst/>
                <a:latin typeface="Times New Roman" panose="02020603050405020304" pitchFamily="18" charset="0"/>
              </a:rPr>
              <a:t>, 2022).</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E101A"/>
                </a:solidFill>
                <a:effectLst/>
                <a:latin typeface="Times New Roman" panose="02020603050405020304" pitchFamily="18" charset="0"/>
              </a:rPr>
              <a:t>Another competitor of Zara, Uniqlo has operated their above 2000 stores in 25 markets, while Zara has 3000 stores in 96 markets which helps Zara to know about the worldwide market demand more efficiently (</a:t>
            </a:r>
            <a:r>
              <a:rPr lang="en-US" sz="1600" b="0" i="0" u="none" strike="noStrike" dirty="0" err="1">
                <a:solidFill>
                  <a:srgbClr val="0E101A"/>
                </a:solidFill>
                <a:effectLst/>
                <a:latin typeface="Times New Roman" panose="02020603050405020304" pitchFamily="18" charset="0"/>
              </a:rPr>
              <a:t>Chiffey</a:t>
            </a:r>
            <a:r>
              <a:rPr lang="en-US" sz="1600" b="0" i="0" u="none" strike="noStrike" dirty="0">
                <a:solidFill>
                  <a:srgbClr val="0E101A"/>
                </a:solidFill>
                <a:effectLst/>
                <a:latin typeface="Times New Roman" panose="02020603050405020304" pitchFamily="18" charset="0"/>
              </a:rPr>
              <a:t>, 2022).</a:t>
            </a:r>
          </a:p>
          <a:p>
            <a:pPr algn="just" rtl="0" fontAlgn="base">
              <a:lnSpc>
                <a:spcPct val="150000"/>
              </a:lnSpc>
              <a:spcBef>
                <a:spcPts val="0"/>
              </a:spcBef>
              <a:spcAft>
                <a:spcPts val="0"/>
              </a:spcAft>
              <a:buFont typeface="Arial" panose="020B0604020202020204" pitchFamily="34" charset="0"/>
              <a:buChar char="•"/>
            </a:pPr>
            <a:endParaRPr lang="en-US" sz="1600" b="0" i="0" u="none" strike="noStrike" dirty="0">
              <a:solidFill>
                <a:srgbClr val="0E101A"/>
              </a:solidFill>
              <a:effectLst/>
              <a:latin typeface="Times New Roman" panose="02020603050405020304" pitchFamily="18" charset="0"/>
            </a:endParaRPr>
          </a:p>
          <a:p>
            <a:pPr algn="just" rtl="0" fontAlgn="base">
              <a:lnSpc>
                <a:spcPct val="150000"/>
              </a:lnSpc>
              <a:spcBef>
                <a:spcPts val="0"/>
              </a:spcBef>
              <a:spcAft>
                <a:spcPts val="0"/>
              </a:spcAft>
              <a:buFont typeface="Arial" panose="020B0604020202020204" pitchFamily="34" charset="0"/>
              <a:buChar char="•"/>
            </a:pPr>
            <a:endParaRPr lang="en-US" sz="1600" b="0" i="0" u="none" strike="noStrike" dirty="0">
              <a:solidFill>
                <a:srgbClr val="0E101A"/>
              </a:solidFill>
              <a:effectLst/>
              <a:latin typeface="Times New Roman" panose="02020603050405020304" pitchFamily="18" charset="0"/>
            </a:endParaRPr>
          </a:p>
          <a:p>
            <a:pPr algn="just">
              <a:lnSpc>
                <a:spcPct val="150000"/>
              </a:lnSpc>
            </a:pPr>
            <a:endParaRPr lang="en-IN" sz="1100" dirty="0"/>
          </a:p>
        </p:txBody>
      </p:sp>
      <p:pic>
        <p:nvPicPr>
          <p:cNvPr id="3074" name="Picture 2">
            <a:extLst>
              <a:ext uri="{FF2B5EF4-FFF2-40B4-BE49-F238E27FC236}">
                <a16:creationId xmlns:a16="http://schemas.microsoft.com/office/drawing/2014/main" id="{E46D3AFD-40B5-D668-53FA-5159ADA6BA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1888" y="5702811"/>
            <a:ext cx="1456020" cy="958989"/>
          </a:xfrm>
          <a:prstGeom prst="rect">
            <a:avLst/>
          </a:prstGeom>
          <a:noFill/>
          <a:ln w="19050">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76" name="Picture 4" descr="ASOS | Brand Identity, Labelling and Packaging Design ...">
            <a:extLst>
              <a:ext uri="{FF2B5EF4-FFF2-40B4-BE49-F238E27FC236}">
                <a16:creationId xmlns:a16="http://schemas.microsoft.com/office/drawing/2014/main" id="{A825130D-39E6-BD5E-5B6E-DC9B38428D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46" r="9104"/>
          <a:stretch/>
        </p:blipFill>
        <p:spPr bwMode="auto">
          <a:xfrm>
            <a:off x="5971143" y="5665724"/>
            <a:ext cx="1672402" cy="996076"/>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descr="New version for ZARA new logo by Moshik Nadav Typography">
            <a:extLst>
              <a:ext uri="{FF2B5EF4-FFF2-40B4-BE49-F238E27FC236}">
                <a16:creationId xmlns:a16="http://schemas.microsoft.com/office/drawing/2014/main" id="{845F3444-F039-B681-E0B0-893083055B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8024" y="1188158"/>
            <a:ext cx="2763748" cy="276247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Versus PNG Images Transparent Free Download | PNGMart">
            <a:extLst>
              <a:ext uri="{FF2B5EF4-FFF2-40B4-BE49-F238E27FC236}">
                <a16:creationId xmlns:a16="http://schemas.microsoft.com/office/drawing/2014/main" id="{2247E4E0-0564-3E66-619A-547CAA27F4A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366" t="7269" r="9182" b="8259"/>
          <a:stretch/>
        </p:blipFill>
        <p:spPr bwMode="auto">
          <a:xfrm>
            <a:off x="8277945" y="4189614"/>
            <a:ext cx="1023905" cy="1075061"/>
          </a:xfrm>
          <a:prstGeom prst="rect">
            <a:avLst/>
          </a:prstGeom>
          <a:noFill/>
          <a:extLst>
            <a:ext uri="{909E8E84-426E-40DD-AFC4-6F175D3DCCD1}">
              <a14:hiddenFill xmlns:a14="http://schemas.microsoft.com/office/drawing/2010/main">
                <a:solidFill>
                  <a:srgbClr val="FFFFFF"/>
                </a:solidFill>
              </a14:hiddenFill>
            </a:ext>
          </a:extLst>
        </p:spPr>
      </p:pic>
      <p:pic>
        <p:nvPicPr>
          <p:cNvPr id="2" name="Рисунок 1">
            <a:extLst>
              <a:ext uri="{FF2B5EF4-FFF2-40B4-BE49-F238E27FC236}">
                <a16:creationId xmlns:a16="http://schemas.microsoft.com/office/drawing/2014/main" id="{A491C6EC-1003-5219-CF6C-E4D97FB31BB9}"/>
              </a:ext>
            </a:extLst>
          </p:cNvPr>
          <p:cNvPicPr>
            <a:picLocks noChangeAspect="1"/>
          </p:cNvPicPr>
          <p:nvPr/>
        </p:nvPicPr>
        <p:blipFill>
          <a:blip r:embed="rId7"/>
          <a:stretch>
            <a:fillRect/>
          </a:stretch>
        </p:blipFill>
        <p:spPr>
          <a:xfrm>
            <a:off x="10066548" y="5393722"/>
            <a:ext cx="1268078" cy="1268078"/>
          </a:xfrm>
          <a:prstGeom prst="rect">
            <a:avLst/>
          </a:prstGeom>
        </p:spPr>
      </p:pic>
    </p:spTree>
    <p:extLst>
      <p:ext uri="{BB962C8B-B14F-4D97-AF65-F5344CB8AC3E}">
        <p14:creationId xmlns:p14="http://schemas.microsoft.com/office/powerpoint/2010/main" val="3154459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1B55-94A1-090D-6633-6ADC0F2BD90C}"/>
              </a:ext>
            </a:extLst>
          </p:cNvPr>
          <p:cNvSpPr>
            <a:spLocks noGrp="1"/>
          </p:cNvSpPr>
          <p:nvPr>
            <p:ph type="title"/>
          </p:nvPr>
        </p:nvSpPr>
        <p:spPr/>
        <p:txBody>
          <a:bodyPr>
            <a:normAutofit/>
          </a:bodyPr>
          <a:lstStyle/>
          <a:p>
            <a:r>
              <a:rPr lang="en-US" sz="1688" b="1" i="0" u="none" strike="noStrike" dirty="0">
                <a:solidFill>
                  <a:srgbClr val="0E101A"/>
                </a:solidFill>
                <a:effectLst/>
                <a:latin typeface="Times New Roman" panose="02020603050405020304" pitchFamily="18" charset="0"/>
              </a:rPr>
              <a:t>Discussion of the relationship between Zara’s </a:t>
            </a:r>
            <a:r>
              <a:rPr lang="en-US" sz="1688" b="1" i="0" u="none" strike="noStrike" dirty="0" err="1">
                <a:solidFill>
                  <a:srgbClr val="0E101A"/>
                </a:solidFill>
                <a:effectLst/>
                <a:latin typeface="Times New Roman" panose="02020603050405020304" pitchFamily="18" charset="0"/>
              </a:rPr>
              <a:t>organisation</a:t>
            </a:r>
            <a:r>
              <a:rPr lang="en-US" sz="1688" b="1" dirty="0" err="1">
                <a:solidFill>
                  <a:srgbClr val="0E101A"/>
                </a:solidFill>
                <a:latin typeface="Times New Roman" panose="02020603050405020304" pitchFamily="18" charset="0"/>
              </a:rPr>
              <a:t>al</a:t>
            </a:r>
            <a:r>
              <a:rPr lang="en-US" sz="1688" b="1" i="0" u="none" strike="noStrike" dirty="0">
                <a:solidFill>
                  <a:srgbClr val="0E101A"/>
                </a:solidFill>
                <a:effectLst/>
                <a:latin typeface="Times New Roman" panose="02020603050405020304" pitchFamily="18" charset="0"/>
              </a:rPr>
              <a:t> structure and its performance</a:t>
            </a:r>
            <a:endParaRPr lang="en-IN" sz="1688" b="1" dirty="0"/>
          </a:p>
        </p:txBody>
      </p:sp>
      <p:sp>
        <p:nvSpPr>
          <p:cNvPr id="3" name="Content Placeholder 2">
            <a:extLst>
              <a:ext uri="{FF2B5EF4-FFF2-40B4-BE49-F238E27FC236}">
                <a16:creationId xmlns:a16="http://schemas.microsoft.com/office/drawing/2014/main" id="{A9A4C4AD-3ACF-0D44-DEBF-581AC5CDBD65}"/>
              </a:ext>
            </a:extLst>
          </p:cNvPr>
          <p:cNvSpPr>
            <a:spLocks noGrp="1"/>
          </p:cNvSpPr>
          <p:nvPr>
            <p:ph idx="1"/>
          </p:nvPr>
        </p:nvSpPr>
        <p:spPr>
          <a:xfrm>
            <a:off x="1108138" y="1270000"/>
            <a:ext cx="4025138" cy="1504880"/>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In the workplace of Zara, the hierarchical structure has followed their </a:t>
            </a:r>
            <a:r>
              <a:rPr lang="en-US" sz="1700" b="0" i="0" u="none" strike="noStrike" dirty="0" err="1">
                <a:solidFill>
                  <a:srgbClr val="0E101A"/>
                </a:solidFill>
                <a:effectLst/>
                <a:latin typeface="Times New Roman" panose="02020603050405020304" pitchFamily="18" charset="0"/>
              </a:rPr>
              <a:t>organisational</a:t>
            </a:r>
            <a:r>
              <a:rPr lang="en-US" sz="1700" b="0" i="0" u="none" strike="noStrike" dirty="0">
                <a:solidFill>
                  <a:srgbClr val="0E101A"/>
                </a:solidFill>
                <a:effectLst/>
                <a:latin typeface="Times New Roman" panose="02020603050405020304" pitchFamily="18" charset="0"/>
              </a:rPr>
              <a:t> structure (García-Álvarez, 2015).</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The hierarchical structure leads to </a:t>
            </a:r>
            <a:r>
              <a:rPr lang="en-US" sz="1700" b="0" i="0" u="none" strike="noStrike" dirty="0" err="1">
                <a:solidFill>
                  <a:srgbClr val="0E101A"/>
                </a:solidFill>
                <a:effectLst/>
                <a:latin typeface="Times New Roman" panose="02020603050405020304" pitchFamily="18" charset="0"/>
              </a:rPr>
              <a:t>decentralising</a:t>
            </a:r>
            <a:r>
              <a:rPr lang="en-US" sz="1700" b="0" i="0" u="none" strike="noStrike" dirty="0">
                <a:solidFill>
                  <a:srgbClr val="0E101A"/>
                </a:solidFill>
                <a:effectLst/>
                <a:latin typeface="Times New Roman" panose="02020603050405020304" pitchFamily="18" charset="0"/>
              </a:rPr>
              <a:t> the decision-making power and reducing the unnecessary managerial levels of hierarchy (García-Álvarez, 2015).</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Using this </a:t>
            </a:r>
            <a:r>
              <a:rPr lang="en-US" sz="1700" b="0" i="0" u="none" strike="noStrike" dirty="0" err="1">
                <a:solidFill>
                  <a:srgbClr val="0E101A"/>
                </a:solidFill>
                <a:effectLst/>
                <a:latin typeface="Times New Roman" panose="02020603050405020304" pitchFamily="18" charset="0"/>
              </a:rPr>
              <a:t>organisational</a:t>
            </a:r>
            <a:r>
              <a:rPr lang="en-US" sz="1700" b="0" i="0" u="none" strike="noStrike" dirty="0">
                <a:solidFill>
                  <a:srgbClr val="0E101A"/>
                </a:solidFill>
                <a:effectLst/>
                <a:latin typeface="Times New Roman" panose="02020603050405020304" pitchFamily="18" charset="0"/>
              </a:rPr>
              <a:t> structure, Zara benefitted by making their rules of performance transparent for their workers (García-Álvarez, 2015). </a:t>
            </a:r>
          </a:p>
          <a:p>
            <a:pPr algn="just">
              <a:lnSpc>
                <a:spcPct val="150000"/>
              </a:lnSpc>
            </a:pPr>
            <a:endParaRPr lang="en-IN" sz="1700" dirty="0"/>
          </a:p>
        </p:txBody>
      </p:sp>
      <p:pic>
        <p:nvPicPr>
          <p:cNvPr id="1026" name="Picture 2">
            <a:extLst>
              <a:ext uri="{FF2B5EF4-FFF2-40B4-BE49-F238E27FC236}">
                <a16:creationId xmlns:a16="http://schemas.microsoft.com/office/drawing/2014/main" id="{09B77ED3-57AE-6AFB-3804-2659F796B3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9785" y="1474921"/>
            <a:ext cx="3604634" cy="359693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5CD7F2-CB86-AEF6-8CDC-A331E8F088E1}"/>
              </a:ext>
            </a:extLst>
          </p:cNvPr>
          <p:cNvSpPr txBox="1"/>
          <p:nvPr/>
        </p:nvSpPr>
        <p:spPr>
          <a:xfrm>
            <a:off x="7096314" y="5082997"/>
            <a:ext cx="1931577" cy="300082"/>
          </a:xfrm>
          <a:prstGeom prst="rect">
            <a:avLst/>
          </a:prstGeom>
          <a:noFill/>
        </p:spPr>
        <p:txBody>
          <a:bodyPr wrap="square" rtlCol="0">
            <a:spAutoFit/>
          </a:bodyPr>
          <a:lstStyle/>
          <a:p>
            <a:pPr algn="ctr"/>
            <a:r>
              <a:rPr lang="en-US" sz="675" b="1" dirty="0"/>
              <a:t>Figure: </a:t>
            </a:r>
            <a:r>
              <a:rPr lang="en-US" sz="675" b="1" dirty="0" err="1"/>
              <a:t>Organisational</a:t>
            </a:r>
            <a:r>
              <a:rPr lang="en-US" sz="675" b="1" dirty="0"/>
              <a:t> Structure of Zara</a:t>
            </a:r>
          </a:p>
          <a:p>
            <a:pPr algn="ctr"/>
            <a:r>
              <a:rPr lang="en-US" sz="675" dirty="0"/>
              <a:t>(Source: THE ORG, 2023)</a:t>
            </a:r>
            <a:endParaRPr lang="en-IN" sz="675" dirty="0"/>
          </a:p>
        </p:txBody>
      </p:sp>
    </p:spTree>
    <p:extLst>
      <p:ext uri="{BB962C8B-B14F-4D97-AF65-F5344CB8AC3E}">
        <p14:creationId xmlns:p14="http://schemas.microsoft.com/office/powerpoint/2010/main" val="595013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1EB982-5CBD-F1B0-E35D-310A4284760F}"/>
              </a:ext>
            </a:extLst>
          </p:cNvPr>
          <p:cNvSpPr>
            <a:spLocks noGrp="1"/>
          </p:cNvSpPr>
          <p:nvPr>
            <p:ph type="title"/>
          </p:nvPr>
        </p:nvSpPr>
        <p:spPr/>
        <p:txBody>
          <a:bodyPr>
            <a:normAutofit/>
          </a:bodyPr>
          <a:lstStyle/>
          <a:p>
            <a:r>
              <a:rPr lang="en-US" sz="1688" b="1" i="0" u="none" strike="noStrike" dirty="0">
                <a:solidFill>
                  <a:srgbClr val="0E101A"/>
                </a:solidFill>
                <a:effectLst/>
                <a:latin typeface="Times New Roman" panose="02020603050405020304" pitchFamily="18" charset="0"/>
              </a:rPr>
              <a:t>Discussion of the relationship between Zara’s </a:t>
            </a:r>
            <a:r>
              <a:rPr lang="en-US" sz="1688" b="1" i="0" u="none" strike="noStrike" dirty="0" err="1">
                <a:solidFill>
                  <a:srgbClr val="0E101A"/>
                </a:solidFill>
                <a:effectLst/>
                <a:latin typeface="Times New Roman" panose="02020603050405020304" pitchFamily="18" charset="0"/>
              </a:rPr>
              <a:t>organisation</a:t>
            </a:r>
            <a:r>
              <a:rPr lang="en-US" sz="1688" b="1" dirty="0" err="1">
                <a:solidFill>
                  <a:srgbClr val="0E101A"/>
                </a:solidFill>
                <a:latin typeface="Times New Roman" panose="02020603050405020304" pitchFamily="18" charset="0"/>
              </a:rPr>
              <a:t>al</a:t>
            </a:r>
            <a:r>
              <a:rPr lang="en-US" sz="1688" b="1" i="0" u="none" strike="noStrike" dirty="0">
                <a:solidFill>
                  <a:srgbClr val="0E101A"/>
                </a:solidFill>
                <a:effectLst/>
                <a:latin typeface="Times New Roman" panose="02020603050405020304" pitchFamily="18" charset="0"/>
              </a:rPr>
              <a:t> structure and its performance</a:t>
            </a:r>
            <a:endParaRPr lang="en-IN" sz="1688" b="1" dirty="0"/>
          </a:p>
        </p:txBody>
      </p:sp>
      <p:sp>
        <p:nvSpPr>
          <p:cNvPr id="3" name="Content Placeholder 2">
            <a:extLst>
              <a:ext uri="{FF2B5EF4-FFF2-40B4-BE49-F238E27FC236}">
                <a16:creationId xmlns:a16="http://schemas.microsoft.com/office/drawing/2014/main" id="{A9A4C4AD-3ACF-0D44-DEBF-581AC5CDBD65}"/>
              </a:ext>
            </a:extLst>
          </p:cNvPr>
          <p:cNvSpPr>
            <a:spLocks noGrp="1"/>
          </p:cNvSpPr>
          <p:nvPr>
            <p:ph idx="1"/>
          </p:nvPr>
        </p:nvSpPr>
        <p:spPr>
          <a:xfrm>
            <a:off x="4710096" y="1088216"/>
            <a:ext cx="6613716" cy="4681568"/>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More or less Zara has about 70,000 working staff who are managed by different country managers, functional department managers, and regional managers in their hierarchical structure (García-Álvarez, 2015).</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Zara has acquired an 11% share of the market across the globe and benefitted from its hierarchical structure by improving their performance in the world market (Loeb, 2023).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Zara also benefits from different sustainable ideas from their large group, as their decision-making process is </a:t>
            </a:r>
            <a:r>
              <a:rPr lang="en-US" sz="1700" b="0" i="0" u="none" strike="noStrike" dirty="0" err="1">
                <a:solidFill>
                  <a:srgbClr val="0E101A"/>
                </a:solidFill>
                <a:effectLst/>
                <a:latin typeface="Times New Roman" panose="02020603050405020304" pitchFamily="18" charset="0"/>
              </a:rPr>
              <a:t>decentralised</a:t>
            </a:r>
            <a:r>
              <a:rPr lang="en-US" sz="1700" b="0" i="0" u="none" strike="noStrike" dirty="0">
                <a:solidFill>
                  <a:srgbClr val="0E101A"/>
                </a:solidFill>
                <a:effectLst/>
                <a:latin typeface="Times New Roman" panose="02020603050405020304" pitchFamily="18" charset="0"/>
              </a:rPr>
              <a:t> under their hierarchical structure (García-Álvarez, 2015).</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solidFill>
                  <a:srgbClr val="0E101A"/>
                </a:solidFill>
                <a:effectLst/>
                <a:latin typeface="Times New Roman" panose="02020603050405020304" pitchFamily="18" charset="0"/>
              </a:rPr>
              <a:t>Using the hierarchical </a:t>
            </a:r>
            <a:r>
              <a:rPr lang="en-US" sz="1700" b="0" i="0" u="none" strike="noStrike" dirty="0" err="1">
                <a:solidFill>
                  <a:srgbClr val="0E101A"/>
                </a:solidFill>
                <a:effectLst/>
                <a:latin typeface="Times New Roman" panose="02020603050405020304" pitchFamily="18" charset="0"/>
              </a:rPr>
              <a:t>organisational</a:t>
            </a:r>
            <a:r>
              <a:rPr lang="en-US" sz="1700" b="0" i="0" u="none" strike="noStrike" dirty="0">
                <a:solidFill>
                  <a:srgbClr val="0E101A"/>
                </a:solidFill>
                <a:effectLst/>
                <a:latin typeface="Times New Roman" panose="02020603050405020304" pitchFamily="18" charset="0"/>
              </a:rPr>
              <a:t> structure Zara benefits by improving their average business growth by about 8.2% during 2014-2018 was 8.2%, and Zara has contributed 68.5% to the sales of Inditex (Zara Global, 2023).</a:t>
            </a:r>
          </a:p>
          <a:p>
            <a:pPr algn="just">
              <a:lnSpc>
                <a:spcPct val="150000"/>
              </a:lnSpc>
            </a:pPr>
            <a:endParaRPr lang="en-IN" sz="1700" dirty="0"/>
          </a:p>
        </p:txBody>
      </p:sp>
      <p:pic>
        <p:nvPicPr>
          <p:cNvPr id="6146" name="Picture 2" descr="What makes Zara so good? | World Finance">
            <a:extLst>
              <a:ext uri="{FF2B5EF4-FFF2-40B4-BE49-F238E27FC236}">
                <a16:creationId xmlns:a16="http://schemas.microsoft.com/office/drawing/2014/main" id="{65672834-EDFB-C6FD-A9D8-4BD31DC98E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654" y="2201764"/>
            <a:ext cx="4256572" cy="245447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6A526D-4A18-8E86-2B37-1B18E257BDE8}"/>
              </a:ext>
            </a:extLst>
          </p:cNvPr>
          <p:cNvSpPr txBox="1"/>
          <p:nvPr/>
        </p:nvSpPr>
        <p:spPr>
          <a:xfrm>
            <a:off x="5188008" y="251547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612904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838D9-4345-483F-FADA-BFB7E6D322DA}"/>
              </a:ext>
            </a:extLst>
          </p:cNvPr>
          <p:cNvSpPr>
            <a:spLocks noGrp="1"/>
          </p:cNvSpPr>
          <p:nvPr>
            <p:ph type="title"/>
          </p:nvPr>
        </p:nvSpPr>
        <p:spPr>
          <a:xfrm>
            <a:off x="511300" y="547843"/>
            <a:ext cx="10024387" cy="1540156"/>
          </a:xfrm>
        </p:spPr>
        <p:txBody>
          <a:bodyPr anchor="t">
            <a:noAutofit/>
          </a:bodyPr>
          <a:lstStyle/>
          <a:p>
            <a:r>
              <a:rPr lang="en-US" sz="2100" b="1" i="0" u="none" strike="noStrike" dirty="0">
                <a:solidFill>
                  <a:schemeClr val="tx1"/>
                </a:solidFill>
                <a:effectLst/>
                <a:latin typeface="Times New Roman" panose="02020603050405020304" pitchFamily="18" charset="0"/>
              </a:rPr>
              <a:t>Discussion of the relationship between Zara’s </a:t>
            </a:r>
            <a:r>
              <a:rPr lang="en-US" sz="2100" b="1" i="0" u="none" strike="noStrike" dirty="0" err="1">
                <a:solidFill>
                  <a:schemeClr val="tx1"/>
                </a:solidFill>
                <a:effectLst/>
                <a:latin typeface="Times New Roman" panose="02020603050405020304" pitchFamily="18" charset="0"/>
              </a:rPr>
              <a:t>organisation</a:t>
            </a:r>
            <a:r>
              <a:rPr lang="en-US" sz="2100" b="1" dirty="0" err="1">
                <a:solidFill>
                  <a:schemeClr val="tx1"/>
                </a:solidFill>
                <a:latin typeface="Times New Roman" panose="02020603050405020304" pitchFamily="18" charset="0"/>
              </a:rPr>
              <a:t>al</a:t>
            </a:r>
            <a:r>
              <a:rPr lang="en-US" sz="2100" b="1" i="0" u="none" strike="noStrike" dirty="0">
                <a:solidFill>
                  <a:schemeClr val="tx1"/>
                </a:solidFill>
                <a:effectLst/>
                <a:latin typeface="Times New Roman" panose="02020603050405020304" pitchFamily="18" charset="0"/>
              </a:rPr>
              <a:t> structure and its performance</a:t>
            </a:r>
            <a:endParaRPr lang="en-US" sz="2100" dirty="0">
              <a:solidFill>
                <a:schemeClr val="tx1"/>
              </a:solidFill>
            </a:endParaRPr>
          </a:p>
        </p:txBody>
      </p:sp>
      <p:sp>
        <p:nvSpPr>
          <p:cNvPr id="3" name="Content Placeholder 2">
            <a:extLst>
              <a:ext uri="{FF2B5EF4-FFF2-40B4-BE49-F238E27FC236}">
                <a16:creationId xmlns:a16="http://schemas.microsoft.com/office/drawing/2014/main" id="{79E2E51C-EDC1-6B2A-DB84-5899CE482906}"/>
              </a:ext>
            </a:extLst>
          </p:cNvPr>
          <p:cNvSpPr>
            <a:spLocks noGrp="1"/>
          </p:cNvSpPr>
          <p:nvPr>
            <p:ph idx="1"/>
          </p:nvPr>
        </p:nvSpPr>
        <p:spPr>
          <a:xfrm>
            <a:off x="671536" y="2191373"/>
            <a:ext cx="6396212" cy="3897155"/>
          </a:xfrm>
        </p:spPr>
        <p:txBody>
          <a:bodyPr>
            <a:noAutofit/>
          </a:bodyPr>
          <a:lstStyle/>
          <a:p>
            <a:pPr marL="192881" marR="0" lvl="0" indent="-192881">
              <a:spcBef>
                <a:spcPts val="0"/>
              </a:spcBef>
              <a:spcAft>
                <a:spcPts val="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The lean organisational structure helps Zara to foster organisational performance properly (</a:t>
            </a:r>
            <a:r>
              <a:rPr lang="en-GB" sz="2200" u="none" strike="noStrike" dirty="0" err="1">
                <a:effectLst/>
                <a:highlight>
                  <a:srgbClr val="FFFFFF"/>
                </a:highlight>
                <a:latin typeface="Times New Roman" panose="02020603050405020304" pitchFamily="18" charset="0"/>
                <a:ea typeface="Times New Roman" panose="02020603050405020304" pitchFamily="18" charset="0"/>
              </a:rPr>
              <a:t>Wordpress</a:t>
            </a:r>
            <a:r>
              <a:rPr lang="en-GB" sz="2200" u="none" strike="noStrike" dirty="0">
                <a:effectLst/>
                <a:highlight>
                  <a:srgbClr val="FFFFFF"/>
                </a:highlight>
                <a:latin typeface="Times New Roman" panose="02020603050405020304" pitchFamily="18" charset="0"/>
                <a:ea typeface="Times New Roman" panose="02020603050405020304" pitchFamily="18" charset="0"/>
              </a:rPr>
              <a:t>, 2009</a:t>
            </a:r>
            <a:r>
              <a:rPr lang="en-GB" sz="2200" u="none" strike="noStrike" dirty="0">
                <a:effectLst/>
                <a:latin typeface="Times New Roman" panose="02020603050405020304" pitchFamily="18" charset="0"/>
                <a:ea typeface="Times New Roman" panose="02020603050405020304" pitchFamily="18" charset="0"/>
              </a:rPr>
              <a:t>).</a:t>
            </a:r>
            <a:endParaRPr lang="en-US" sz="2200" u="none" strike="noStrike" dirty="0">
              <a:effectLst/>
              <a:latin typeface="Times New Roman" panose="02020603050405020304" pitchFamily="18" charset="0"/>
              <a:ea typeface="Times New Roman" panose="02020603050405020304" pitchFamily="18" charset="0"/>
            </a:endParaRPr>
          </a:p>
          <a:p>
            <a:pPr marL="192881" marR="0" lvl="0" indent="-192881">
              <a:spcBef>
                <a:spcPts val="0"/>
              </a:spcBef>
              <a:spcAft>
                <a:spcPts val="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The product life cycle can be shortened by following this structure (</a:t>
            </a:r>
            <a:r>
              <a:rPr lang="en-GB" sz="2200" u="none" strike="noStrike" dirty="0" err="1">
                <a:effectLst/>
                <a:highlight>
                  <a:srgbClr val="FFFFFF"/>
                </a:highlight>
                <a:latin typeface="Times New Roman" panose="02020603050405020304" pitchFamily="18" charset="0"/>
                <a:ea typeface="Times New Roman" panose="02020603050405020304" pitchFamily="18" charset="0"/>
              </a:rPr>
              <a:t>Wordpress</a:t>
            </a:r>
            <a:r>
              <a:rPr lang="en-GB" sz="2200" u="none" strike="noStrike" dirty="0">
                <a:effectLst/>
                <a:highlight>
                  <a:srgbClr val="FFFFFF"/>
                </a:highlight>
                <a:latin typeface="Times New Roman" panose="02020603050405020304" pitchFamily="18" charset="0"/>
                <a:ea typeface="Times New Roman" panose="02020603050405020304" pitchFamily="18" charset="0"/>
              </a:rPr>
              <a:t>, 2009</a:t>
            </a:r>
            <a:r>
              <a:rPr lang="en-GB" sz="2200" u="none" strike="noStrike" dirty="0">
                <a:effectLst/>
                <a:latin typeface="Times New Roman" panose="02020603050405020304" pitchFamily="18" charset="0"/>
                <a:ea typeface="Times New Roman" panose="02020603050405020304" pitchFamily="18" charset="0"/>
              </a:rPr>
              <a:t>).</a:t>
            </a:r>
            <a:endParaRPr lang="en-US" sz="2200" u="none" strike="noStrike" dirty="0">
              <a:effectLst/>
              <a:latin typeface="Times New Roman" panose="02020603050405020304" pitchFamily="18" charset="0"/>
              <a:ea typeface="Times New Roman" panose="02020603050405020304" pitchFamily="18" charset="0"/>
            </a:endParaRPr>
          </a:p>
          <a:p>
            <a:pPr marL="192881" marR="0" lvl="0" indent="-192881">
              <a:spcBef>
                <a:spcPts val="0"/>
              </a:spcBef>
              <a:spcAft>
                <a:spcPts val="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The customers can be satisfied by the relevance of the products and their performance can reach the zenith of achievement (</a:t>
            </a:r>
            <a:r>
              <a:rPr lang="en-GB" sz="2200" u="none" strike="noStrike" dirty="0" err="1">
                <a:effectLst/>
                <a:highlight>
                  <a:srgbClr val="FFFFFF"/>
                </a:highlight>
                <a:latin typeface="Times New Roman" panose="02020603050405020304" pitchFamily="18" charset="0"/>
                <a:ea typeface="Times New Roman" panose="02020603050405020304" pitchFamily="18" charset="0"/>
              </a:rPr>
              <a:t>Wordpress</a:t>
            </a:r>
            <a:r>
              <a:rPr lang="en-GB" sz="2200" u="none" strike="noStrike" dirty="0">
                <a:effectLst/>
                <a:highlight>
                  <a:srgbClr val="FFFFFF"/>
                </a:highlight>
                <a:latin typeface="Times New Roman" panose="02020603050405020304" pitchFamily="18" charset="0"/>
                <a:ea typeface="Times New Roman" panose="02020603050405020304" pitchFamily="18" charset="0"/>
              </a:rPr>
              <a:t>, 2009</a:t>
            </a:r>
            <a:r>
              <a:rPr lang="en-GB" sz="2200" u="none" strike="noStrike" dirty="0">
                <a:effectLst/>
                <a:latin typeface="Times New Roman" panose="02020603050405020304" pitchFamily="18" charset="0"/>
                <a:ea typeface="Times New Roman" panose="02020603050405020304" pitchFamily="18" charset="0"/>
              </a:rPr>
              <a:t>). </a:t>
            </a:r>
            <a:endParaRPr lang="en-US" sz="2200" u="none" strike="noStrike" dirty="0">
              <a:effectLst/>
              <a:latin typeface="Times New Roman" panose="02020603050405020304" pitchFamily="18" charset="0"/>
              <a:ea typeface="Times New Roman" panose="02020603050405020304" pitchFamily="18" charset="0"/>
            </a:endParaRPr>
          </a:p>
          <a:p>
            <a:pPr marL="0" indent="0">
              <a:buNone/>
            </a:pPr>
            <a:endParaRPr lang="en-US" sz="2200" dirty="0"/>
          </a:p>
        </p:txBody>
      </p:sp>
      <p:pic>
        <p:nvPicPr>
          <p:cNvPr id="4" name="Picture 3">
            <a:extLst>
              <a:ext uri="{FF2B5EF4-FFF2-40B4-BE49-F238E27FC236}">
                <a16:creationId xmlns:a16="http://schemas.microsoft.com/office/drawing/2014/main" id="{1392A37F-7B8D-D0A4-364D-96CD65DB48E1}"/>
              </a:ext>
            </a:extLst>
          </p:cNvPr>
          <p:cNvPicPr>
            <a:picLocks noChangeAspect="1"/>
          </p:cNvPicPr>
          <p:nvPr/>
        </p:nvPicPr>
        <p:blipFill rotWithShape="1">
          <a:blip r:embed="rId3"/>
          <a:srcRect l="2710" r="14555" b="-3"/>
          <a:stretch/>
        </p:blipFill>
        <p:spPr>
          <a:xfrm>
            <a:off x="7453728" y="2428254"/>
            <a:ext cx="2483466" cy="2183829"/>
          </a:xfrm>
          <a:prstGeom prst="rect">
            <a:avLst/>
          </a:prstGeom>
        </p:spPr>
      </p:pic>
    </p:spTree>
    <p:extLst>
      <p:ext uri="{BB962C8B-B14F-4D97-AF65-F5344CB8AC3E}">
        <p14:creationId xmlns:p14="http://schemas.microsoft.com/office/powerpoint/2010/main" val="1849422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4478-4011-47D9-8A41-3BE7A5A48AF7}"/>
              </a:ext>
            </a:extLst>
          </p:cNvPr>
          <p:cNvSpPr>
            <a:spLocks noGrp="1"/>
          </p:cNvSpPr>
          <p:nvPr>
            <p:ph type="title"/>
          </p:nvPr>
        </p:nvSpPr>
        <p:spPr>
          <a:xfrm>
            <a:off x="449695" y="747059"/>
            <a:ext cx="9538149" cy="1465450"/>
          </a:xfrm>
        </p:spPr>
        <p:txBody>
          <a:bodyPr anchor="t">
            <a:noAutofit/>
          </a:bodyPr>
          <a:lstStyle/>
          <a:p>
            <a:r>
              <a:rPr lang="en-US" sz="2100" b="1" i="0" u="none" strike="noStrike" dirty="0">
                <a:solidFill>
                  <a:schemeClr val="tx1"/>
                </a:solidFill>
                <a:effectLst/>
                <a:latin typeface="Times New Roman" panose="02020603050405020304" pitchFamily="18" charset="0"/>
              </a:rPr>
              <a:t>Discussion of the relationship between Zara’s </a:t>
            </a:r>
            <a:r>
              <a:rPr lang="en-US" sz="2100" b="1" i="0" u="none" strike="noStrike" dirty="0" err="1">
                <a:solidFill>
                  <a:schemeClr val="tx1"/>
                </a:solidFill>
                <a:effectLst/>
                <a:latin typeface="Times New Roman" panose="02020603050405020304" pitchFamily="18" charset="0"/>
              </a:rPr>
              <a:t>organisation</a:t>
            </a:r>
            <a:r>
              <a:rPr lang="en-US" sz="2100" b="1" dirty="0" err="1">
                <a:solidFill>
                  <a:schemeClr val="tx1"/>
                </a:solidFill>
                <a:latin typeface="Times New Roman" panose="02020603050405020304" pitchFamily="18" charset="0"/>
              </a:rPr>
              <a:t>al</a:t>
            </a:r>
            <a:r>
              <a:rPr lang="en-US" sz="2100" b="1" i="0" u="none" strike="noStrike" dirty="0">
                <a:solidFill>
                  <a:schemeClr val="tx1"/>
                </a:solidFill>
                <a:effectLst/>
                <a:latin typeface="Times New Roman" panose="02020603050405020304" pitchFamily="18" charset="0"/>
              </a:rPr>
              <a:t> structure and its performance</a:t>
            </a:r>
            <a:endParaRPr lang="en-US" sz="2100" dirty="0">
              <a:solidFill>
                <a:schemeClr val="tx1"/>
              </a:solidFill>
            </a:endParaRPr>
          </a:p>
        </p:txBody>
      </p:sp>
      <p:sp>
        <p:nvSpPr>
          <p:cNvPr id="3" name="Content Placeholder 2">
            <a:extLst>
              <a:ext uri="{FF2B5EF4-FFF2-40B4-BE49-F238E27FC236}">
                <a16:creationId xmlns:a16="http://schemas.microsoft.com/office/drawing/2014/main" id="{56E2E1E8-8617-42B9-F80A-872457A8E380}"/>
              </a:ext>
            </a:extLst>
          </p:cNvPr>
          <p:cNvSpPr>
            <a:spLocks noGrp="1"/>
          </p:cNvSpPr>
          <p:nvPr>
            <p:ph idx="1"/>
          </p:nvPr>
        </p:nvSpPr>
        <p:spPr>
          <a:xfrm>
            <a:off x="5533907" y="2422645"/>
            <a:ext cx="4563838" cy="2182935"/>
          </a:xfrm>
        </p:spPr>
        <p:txBody>
          <a:bodyPr>
            <a:noAutofit/>
          </a:bodyPr>
          <a:lstStyle/>
          <a:p>
            <a:pPr marL="192881" marR="0" lvl="0" indent="-192881">
              <a:lnSpc>
                <a:spcPct val="90000"/>
              </a:lnSpc>
              <a:spcBef>
                <a:spcPts val="0"/>
              </a:spcBef>
              <a:spcAft>
                <a:spcPts val="0"/>
              </a:spcAft>
              <a:buFont typeface="Arial" panose="020B0604020202020204" pitchFamily="34" charset="0"/>
              <a:buChar char="●"/>
            </a:pPr>
            <a:r>
              <a:rPr lang="en-GB" sz="2300" u="none" strike="noStrike" dirty="0">
                <a:effectLst/>
                <a:latin typeface="Times New Roman" panose="02020603050405020304" pitchFamily="18" charset="0"/>
                <a:ea typeface="Times New Roman" panose="02020603050405020304" pitchFamily="18" charset="0"/>
              </a:rPr>
              <a:t>Different information technology with the assistance of organisational structure helps Zara to report directly to the designers and production centres in Spain (</a:t>
            </a:r>
            <a:r>
              <a:rPr lang="en-GB" sz="2300" u="none" strike="noStrike" dirty="0" err="1">
                <a:effectLst/>
                <a:highlight>
                  <a:srgbClr val="FFFFFF"/>
                </a:highlight>
                <a:latin typeface="Times New Roman" panose="02020603050405020304" pitchFamily="18" charset="0"/>
                <a:ea typeface="Times New Roman" panose="02020603050405020304" pitchFamily="18" charset="0"/>
              </a:rPr>
              <a:t>Wordpress</a:t>
            </a:r>
            <a:r>
              <a:rPr lang="en-GB" sz="2300" u="none" strike="noStrike" dirty="0">
                <a:effectLst/>
                <a:highlight>
                  <a:srgbClr val="FFFFFF"/>
                </a:highlight>
                <a:latin typeface="Times New Roman" panose="02020603050405020304" pitchFamily="18" charset="0"/>
                <a:ea typeface="Times New Roman" panose="02020603050405020304" pitchFamily="18" charset="0"/>
              </a:rPr>
              <a:t>, 2009</a:t>
            </a:r>
            <a:r>
              <a:rPr lang="en-GB" sz="2300" u="none" strike="noStrike" dirty="0">
                <a:effectLst/>
                <a:latin typeface="Times New Roman" panose="02020603050405020304" pitchFamily="18" charset="0"/>
                <a:ea typeface="Times New Roman" panose="02020603050405020304" pitchFamily="18" charset="0"/>
              </a:rPr>
              <a:t>).</a:t>
            </a:r>
            <a:endParaRPr lang="en-US" sz="2300" u="none" strike="noStrike" dirty="0">
              <a:effectLst/>
              <a:latin typeface="Times New Roman" panose="02020603050405020304" pitchFamily="18" charset="0"/>
              <a:ea typeface="Times New Roman" panose="02020603050405020304" pitchFamily="18" charset="0"/>
            </a:endParaRPr>
          </a:p>
          <a:p>
            <a:pPr marL="192881" marR="0" lvl="0" indent="-192881">
              <a:lnSpc>
                <a:spcPct val="90000"/>
              </a:lnSpc>
              <a:spcBef>
                <a:spcPts val="0"/>
              </a:spcBef>
              <a:spcAft>
                <a:spcPts val="0"/>
              </a:spcAft>
              <a:buFont typeface="Arial" panose="020B0604020202020204" pitchFamily="34" charset="0"/>
              <a:buChar char="●"/>
            </a:pPr>
            <a:r>
              <a:rPr lang="en-GB" sz="2300" u="none" strike="noStrike" dirty="0">
                <a:effectLst/>
                <a:latin typeface="Times New Roman" panose="02020603050405020304" pitchFamily="18" charset="0"/>
                <a:ea typeface="Times New Roman" panose="02020603050405020304" pitchFamily="18" charset="0"/>
              </a:rPr>
              <a:t>Vertical integration in the company’s structure to manage all the aspects of production and distribution (</a:t>
            </a:r>
            <a:r>
              <a:rPr lang="en-GB" sz="2300" u="none" strike="noStrike" dirty="0" err="1">
                <a:effectLst/>
                <a:highlight>
                  <a:srgbClr val="FFFFFF"/>
                </a:highlight>
                <a:latin typeface="Times New Roman" panose="02020603050405020304" pitchFamily="18" charset="0"/>
                <a:ea typeface="Times New Roman" panose="02020603050405020304" pitchFamily="18" charset="0"/>
              </a:rPr>
              <a:t>Wordpress</a:t>
            </a:r>
            <a:r>
              <a:rPr lang="en-GB" sz="2300" u="none" strike="noStrike" dirty="0">
                <a:effectLst/>
                <a:highlight>
                  <a:srgbClr val="FFFFFF"/>
                </a:highlight>
                <a:latin typeface="Times New Roman" panose="02020603050405020304" pitchFamily="18" charset="0"/>
                <a:ea typeface="Times New Roman" panose="02020603050405020304" pitchFamily="18" charset="0"/>
              </a:rPr>
              <a:t>, 2009</a:t>
            </a:r>
            <a:r>
              <a:rPr lang="en-GB" sz="2300" u="none" strike="noStrike" dirty="0">
                <a:effectLst/>
                <a:latin typeface="Times New Roman" panose="02020603050405020304" pitchFamily="18" charset="0"/>
                <a:ea typeface="Times New Roman" panose="02020603050405020304" pitchFamily="18" charset="0"/>
              </a:rPr>
              <a:t>). </a:t>
            </a:r>
            <a:endParaRPr lang="en-US" sz="2300" u="none" strike="noStrike" dirty="0">
              <a:effectLst/>
              <a:latin typeface="Times New Roman" panose="02020603050405020304" pitchFamily="18" charset="0"/>
              <a:ea typeface="Times New Roman" panose="02020603050405020304" pitchFamily="18" charset="0"/>
            </a:endParaRPr>
          </a:p>
          <a:p>
            <a:pPr marL="0" indent="0">
              <a:lnSpc>
                <a:spcPct val="90000"/>
              </a:lnSpc>
              <a:buNone/>
            </a:pPr>
            <a:endParaRPr lang="en-US" sz="2300" dirty="0"/>
          </a:p>
        </p:txBody>
      </p:sp>
      <p:pic>
        <p:nvPicPr>
          <p:cNvPr id="4" name="Picture 3">
            <a:extLst>
              <a:ext uri="{FF2B5EF4-FFF2-40B4-BE49-F238E27FC236}">
                <a16:creationId xmlns:a16="http://schemas.microsoft.com/office/drawing/2014/main" id="{EF13571F-493C-F987-5CA5-FA05A1CB25F8}"/>
              </a:ext>
            </a:extLst>
          </p:cNvPr>
          <p:cNvPicPr>
            <a:picLocks noChangeAspect="1"/>
          </p:cNvPicPr>
          <p:nvPr/>
        </p:nvPicPr>
        <p:blipFill rotWithShape="1">
          <a:blip r:embed="rId3"/>
          <a:srcRect r="21422"/>
          <a:stretch/>
        </p:blipFill>
        <p:spPr>
          <a:xfrm>
            <a:off x="561754" y="2422645"/>
            <a:ext cx="4750044" cy="3400320"/>
          </a:xfrm>
          <a:prstGeom prst="rect">
            <a:avLst/>
          </a:prstGeom>
        </p:spPr>
      </p:pic>
    </p:spTree>
    <p:extLst>
      <p:ext uri="{BB962C8B-B14F-4D97-AF65-F5344CB8AC3E}">
        <p14:creationId xmlns:p14="http://schemas.microsoft.com/office/powerpoint/2010/main" val="3579564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1AC202-F360-8447-729C-6AF3DFA7E789}"/>
              </a:ext>
            </a:extLst>
          </p:cNvPr>
          <p:cNvSpPr txBox="1"/>
          <p:nvPr/>
        </p:nvSpPr>
        <p:spPr>
          <a:xfrm>
            <a:off x="5536734" y="609600"/>
            <a:ext cx="3737268" cy="1320800"/>
          </a:xfrm>
          <a:prstGeom prst="rect">
            <a:avLst/>
          </a:prstGeom>
        </p:spPr>
        <p:txBody>
          <a:bodyPr vert="horz" lIns="91440" tIns="45720" rIns="91440" bIns="45720" rtlCol="0" anchor="t">
            <a:normAutofit/>
          </a:bodyPr>
          <a:lstStyle/>
          <a:p>
            <a:pPr marL="257175" indent="-128588">
              <a:lnSpc>
                <a:spcPct val="90000"/>
              </a:lnSpc>
              <a:spcBef>
                <a:spcPct val="0"/>
              </a:spcBef>
              <a:spcAft>
                <a:spcPts val="338"/>
              </a:spcAft>
            </a:pPr>
            <a:r>
              <a:rPr lang="en-US" sz="3100" b="1" dirty="0">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Tasks  used by the managers of Zara </a:t>
            </a:r>
          </a:p>
        </p:txBody>
      </p:sp>
      <p:sp>
        <p:nvSpPr>
          <p:cNvPr id="9" name="TextBox 8">
            <a:extLst>
              <a:ext uri="{FF2B5EF4-FFF2-40B4-BE49-F238E27FC236}">
                <a16:creationId xmlns:a16="http://schemas.microsoft.com/office/drawing/2014/main" id="{A6F103A3-45AF-55AC-872D-2460A3ABFDFD}"/>
              </a:ext>
            </a:extLst>
          </p:cNvPr>
          <p:cNvSpPr txBox="1"/>
          <p:nvPr/>
        </p:nvSpPr>
        <p:spPr>
          <a:xfrm>
            <a:off x="5394960" y="1737256"/>
            <a:ext cx="4190927" cy="4413529"/>
          </a:xfrm>
          <a:prstGeom prst="rect">
            <a:avLst/>
          </a:prstGeom>
        </p:spPr>
        <p:txBody>
          <a:bodyPr vert="horz" lIns="91440" tIns="45720" rIns="91440" bIns="45720" rtlCol="0">
            <a:noAutofit/>
          </a:bodyPr>
          <a:lstStyle/>
          <a:p>
            <a:pPr marL="192881" lvl="0" indent="-192881">
              <a:lnSpc>
                <a:spcPct val="90000"/>
              </a:lnSpc>
              <a:spcBef>
                <a:spcPts val="1000"/>
              </a:spcBef>
              <a:buClr>
                <a:schemeClr val="accent1"/>
              </a:buClr>
              <a:buSzPct val="80000"/>
              <a:buFont typeface="Wingdings 3" charset="2"/>
              <a:buChar char=""/>
            </a:pPr>
            <a:r>
              <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One of the effective tasks followed by the managers in Zara is operational planning work (Zara, 2022a).</a:t>
            </a:r>
          </a:p>
          <a:p>
            <a:pPr marL="192881" lvl="0" indent="-192881">
              <a:lnSpc>
                <a:spcPct val="90000"/>
              </a:lnSpc>
              <a:spcBef>
                <a:spcPts val="1000"/>
              </a:spcBef>
              <a:buClr>
                <a:schemeClr val="accent1"/>
              </a:buClr>
              <a:buSzPct val="80000"/>
              <a:buFont typeface="Wingdings 3" charset="2"/>
              <a:buChar char=""/>
            </a:pPr>
            <a:endPar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The main objective of this monitoring task is to maintain the quality of production of Zara (Indeed, 2023).</a:t>
            </a:r>
          </a:p>
          <a:p>
            <a:pPr marL="192881" lvl="0" indent="-192881">
              <a:lnSpc>
                <a:spcPct val="90000"/>
              </a:lnSpc>
              <a:spcBef>
                <a:spcPts val="1000"/>
              </a:spcBef>
              <a:buClr>
                <a:schemeClr val="accent1"/>
              </a:buClr>
              <a:buSzPct val="80000"/>
              <a:buFont typeface="Wingdings 3" charset="2"/>
              <a:buChar char=""/>
            </a:pPr>
            <a:endPar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latin typeface="Times New Roman" panose="02020603050405020304" pitchFamily="18" charset="0"/>
                <a:cs typeface="Times New Roman" panose="02020603050405020304" pitchFamily="18" charset="0"/>
              </a:rPr>
              <a:t>Communication and coordination: Managers at Zara need to maintain effective communication channels with their teams, as well as with other departments and higher-level management </a:t>
            </a:r>
            <a:r>
              <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(Zara, 2022a).</a:t>
            </a:r>
          </a:p>
          <a:p>
            <a:pPr marL="192881" lvl="0" indent="-192881">
              <a:lnSpc>
                <a:spcPct val="90000"/>
              </a:lnSpc>
              <a:spcBef>
                <a:spcPts val="1000"/>
              </a:spcBef>
              <a:buClr>
                <a:schemeClr val="accent1"/>
              </a:buClr>
              <a:buSzPct val="80000"/>
              <a:buFont typeface="Wingdings 3" charset="2"/>
              <a:buChar char=""/>
            </a:pPr>
            <a:endPar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Market analysis </a:t>
            </a:r>
            <a:r>
              <a:rPr lang="en-US" sz="1500" dirty="0">
                <a:solidFill>
                  <a:schemeClr val="tx1">
                    <a:lumMod val="75000"/>
                    <a:lumOff val="25000"/>
                  </a:schemeClr>
                </a:solidFill>
                <a:latin typeface="Times New Roman" panose="02020603050405020304" pitchFamily="18" charset="0"/>
                <a:cs typeface="Times New Roman" panose="02020603050405020304" pitchFamily="18" charset="0"/>
              </a:rPr>
              <a:t>and trend monitoring: Zara managers stay informed about market </a:t>
            </a:r>
            <a:r>
              <a:rPr lang="en-US" sz="1500" dirty="0" err="1">
                <a:solidFill>
                  <a:schemeClr val="tx1">
                    <a:lumMod val="75000"/>
                    <a:lumOff val="25000"/>
                  </a:schemeClr>
                </a:solidFill>
                <a:latin typeface="Times New Roman" panose="02020603050405020304" pitchFamily="18" charset="0"/>
                <a:cs typeface="Times New Roman" panose="02020603050405020304" pitchFamily="18" charset="0"/>
              </a:rPr>
              <a:t>trends,competitor</a:t>
            </a:r>
            <a:r>
              <a:rPr lang="en-US" sz="1500" dirty="0">
                <a:solidFill>
                  <a:schemeClr val="tx1">
                    <a:lumMod val="75000"/>
                    <a:lumOff val="25000"/>
                  </a:schemeClr>
                </a:solidFill>
                <a:latin typeface="Times New Roman" panose="02020603050405020304" pitchFamily="18" charset="0"/>
                <a:cs typeface="Times New Roman" panose="02020603050405020304" pitchFamily="18" charset="0"/>
              </a:rPr>
              <a:t> </a:t>
            </a:r>
            <a:r>
              <a:rPr lang="en-US" sz="1500" dirty="0" err="1">
                <a:solidFill>
                  <a:schemeClr val="tx1">
                    <a:lumMod val="75000"/>
                    <a:lumOff val="25000"/>
                  </a:schemeClr>
                </a:solidFill>
                <a:latin typeface="Times New Roman" panose="02020603050405020304" pitchFamily="18" charset="0"/>
                <a:cs typeface="Times New Roman" panose="02020603050405020304" pitchFamily="18" charset="0"/>
              </a:rPr>
              <a:t>activities,and</a:t>
            </a:r>
            <a:r>
              <a:rPr lang="en-US" sz="1500" dirty="0">
                <a:solidFill>
                  <a:schemeClr val="tx1">
                    <a:lumMod val="75000"/>
                    <a:lumOff val="25000"/>
                  </a:schemeClr>
                </a:solidFill>
                <a:latin typeface="Times New Roman" panose="02020603050405020304" pitchFamily="18" charset="0"/>
                <a:cs typeface="Times New Roman" panose="02020603050405020304" pitchFamily="18" charset="0"/>
              </a:rPr>
              <a:t> customer preferences</a:t>
            </a:r>
            <a:r>
              <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(Indeed, 2023).</a:t>
            </a:r>
          </a:p>
          <a:p>
            <a:pPr marL="192881" lvl="0" indent="-192881">
              <a:lnSpc>
                <a:spcPct val="90000"/>
              </a:lnSpc>
              <a:spcBef>
                <a:spcPts val="1000"/>
              </a:spcBef>
              <a:buClr>
                <a:schemeClr val="accent1"/>
              </a:buClr>
              <a:buSzPct val="80000"/>
              <a:buFont typeface="Wingdings 3" charset="2"/>
              <a:buChar char=""/>
            </a:pPr>
            <a:endParaRPr lang="en-US" sz="1500"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3AD834D8-58D5-7E95-8700-18BB85E86899}"/>
              </a:ext>
            </a:extLst>
          </p:cNvPr>
          <p:cNvPicPr>
            <a:picLocks noChangeAspect="1"/>
          </p:cNvPicPr>
          <p:nvPr/>
        </p:nvPicPr>
        <p:blipFill rotWithShape="1">
          <a:blip r:embed="rId3">
            <a:extLst>
              <a:ext uri="{28A0092B-C50C-407E-A947-70E740481C1C}">
                <a14:useLocalDpi xmlns:a14="http://schemas.microsoft.com/office/drawing/2010/main" val="0"/>
              </a:ext>
            </a:extLst>
          </a:blip>
          <a:srcRect l="19689" r="2780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5" name="Isosceles Triangle 3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35541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985099-7E31-4968-340E-4F5995A1EF5D}"/>
              </a:ext>
            </a:extLst>
          </p:cNvPr>
          <p:cNvPicPr>
            <a:picLocks noChangeAspect="1"/>
          </p:cNvPicPr>
          <p:nvPr/>
        </p:nvPicPr>
        <p:blipFill rotWithShape="1">
          <a:blip r:embed="rId3">
            <a:extLst>
              <a:ext uri="{28A0092B-C50C-407E-A947-70E740481C1C}">
                <a14:useLocalDpi xmlns:a14="http://schemas.microsoft.com/office/drawing/2010/main" val="0"/>
              </a:ext>
            </a:extLst>
          </a:blip>
          <a:srcRect l="10125" r="14500" b="1"/>
          <a:stretch/>
        </p:blipFill>
        <p:spPr>
          <a:xfrm>
            <a:off x="4726390" y="857251"/>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1944612F-8414-AEE7-86AB-71190376680B}"/>
              </a:ext>
            </a:extLst>
          </p:cNvPr>
          <p:cNvSpPr txBox="1"/>
          <p:nvPr/>
        </p:nvSpPr>
        <p:spPr>
          <a:xfrm>
            <a:off x="315209" y="361132"/>
            <a:ext cx="2888342" cy="1905001"/>
          </a:xfrm>
          <a:prstGeom prst="rect">
            <a:avLst/>
          </a:prstGeom>
        </p:spPr>
        <p:txBody>
          <a:bodyPr vert="horz" lIns="68580" tIns="34290" rIns="68580" bIns="34290" rtlCol="0" anchor="t">
            <a:normAutofit/>
          </a:bodyPr>
          <a:lstStyle/>
          <a:p>
            <a:pPr marL="257175" indent="-128588">
              <a:spcBef>
                <a:spcPct val="0"/>
              </a:spcBef>
              <a:spcAft>
                <a:spcPts val="450"/>
              </a:spcAft>
            </a:pPr>
            <a:r>
              <a:rPr lang="en-US" sz="2700" b="1" dirty="0">
                <a:effectLst>
                  <a:outerShdw blurRad="38100" dist="38100" dir="2700000" algn="tl">
                    <a:srgbClr val="000000">
                      <a:alpha val="43137"/>
                    </a:srgbClr>
                  </a:outerShdw>
                </a:effectLst>
                <a:latin typeface="+mj-lt"/>
                <a:ea typeface="+mj-ea"/>
                <a:cs typeface="+mj-cs"/>
              </a:rPr>
              <a:t>Continue…</a:t>
            </a:r>
          </a:p>
        </p:txBody>
      </p:sp>
      <p:sp>
        <p:nvSpPr>
          <p:cNvPr id="7" name="TextBox 6">
            <a:extLst>
              <a:ext uri="{FF2B5EF4-FFF2-40B4-BE49-F238E27FC236}">
                <a16:creationId xmlns:a16="http://schemas.microsoft.com/office/drawing/2014/main" id="{34D1A207-661E-EC86-FFB7-3883EBB72E65}"/>
              </a:ext>
            </a:extLst>
          </p:cNvPr>
          <p:cNvSpPr txBox="1"/>
          <p:nvPr/>
        </p:nvSpPr>
        <p:spPr>
          <a:xfrm>
            <a:off x="320441" y="1091025"/>
            <a:ext cx="4235538" cy="4453342"/>
          </a:xfrm>
          <a:prstGeom prst="rect">
            <a:avLst/>
          </a:prstGeom>
        </p:spPr>
        <p:txBody>
          <a:bodyPr vert="horz" lIns="68580" tIns="34290" rIns="68580" bIns="34290" rtlCol="0">
            <a:noAutofit/>
          </a:bodyPr>
          <a:lstStyle/>
          <a:p>
            <a:pPr marL="192881" lvl="0" indent="-192881">
              <a:lnSpc>
                <a:spcPct val="90000"/>
              </a:lnSpc>
              <a:spcBef>
                <a:spcPts val="750"/>
              </a:spcBef>
              <a:buClr>
                <a:schemeClr val="accent1"/>
              </a:buClr>
              <a:buSzPct val="80000"/>
              <a:buFont typeface="Wingdings 3" charset="2"/>
              <a:buChar char=""/>
            </a:pPr>
            <a:r>
              <a:rPr lang="en-US" sz="1700">
                <a:solidFill>
                  <a:schemeClr val="tx1">
                    <a:lumMod val="75000"/>
                    <a:lumOff val="25000"/>
                  </a:schemeClr>
                </a:solidFill>
                <a:latin typeface="Times New Roman" panose="02020603050405020304" pitchFamily="18" charset="0"/>
                <a:cs typeface="Times New Roman" panose="02020603050405020304" pitchFamily="18" charset="0"/>
              </a:rPr>
              <a:t>Sales and revenue management. Managers are accountable for driving sale and revenue growth </a:t>
            </a:r>
            <a:r>
              <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(Zara, 2022a).</a:t>
            </a:r>
          </a:p>
          <a:p>
            <a:pPr marL="192881" lvl="0" indent="-192881">
              <a:lnSpc>
                <a:spcPct val="90000"/>
              </a:lnSpc>
              <a:spcBef>
                <a:spcPts val="750"/>
              </a:spcBef>
              <a:buClr>
                <a:schemeClr val="accent1"/>
              </a:buClr>
              <a:buSzPct val="80000"/>
              <a:buFont typeface="Wingdings 3" charset="2"/>
              <a:buChar char=""/>
            </a:pPr>
            <a:endPar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750"/>
              </a:spcBef>
              <a:buClr>
                <a:schemeClr val="accent1"/>
              </a:buClr>
              <a:buSzPct val="80000"/>
              <a:buFont typeface="Wingdings 3" charset="2"/>
              <a:buChar char=""/>
            </a:pPr>
            <a:r>
              <a:rPr lang="en-US" sz="1700">
                <a:solidFill>
                  <a:schemeClr val="tx1">
                    <a:lumMod val="75000"/>
                    <a:lumOff val="25000"/>
                  </a:schemeClr>
                </a:solidFill>
                <a:latin typeface="Times New Roman" panose="02020603050405020304" pitchFamily="18" charset="0"/>
                <a:cs typeface="Times New Roman" panose="02020603050405020304" pitchFamily="18" charset="0"/>
              </a:rPr>
              <a:t>Customer service is a priority for Zara.They train and educate their teams to creat a positive shopping experience for customers </a:t>
            </a:r>
            <a:r>
              <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(Lai, 2019).</a:t>
            </a:r>
            <a:endParaRPr lang="en-US" sz="1700">
              <a:solidFill>
                <a:schemeClr val="tx1">
                  <a:lumMod val="75000"/>
                  <a:lumOff val="25000"/>
                </a:schemeClr>
              </a:solidFill>
              <a:latin typeface="Times New Roman" panose="02020603050405020304" pitchFamily="18" charset="0"/>
              <a:cs typeface="Times New Roman" panose="02020603050405020304" pitchFamily="18" charset="0"/>
            </a:endParaRPr>
          </a:p>
          <a:p>
            <a:pPr marL="192881" lvl="0" indent="-192881">
              <a:lnSpc>
                <a:spcPct val="90000"/>
              </a:lnSpc>
              <a:spcBef>
                <a:spcPts val="750"/>
              </a:spcBef>
              <a:buClr>
                <a:schemeClr val="accent1"/>
              </a:buClr>
              <a:buSzPct val="80000"/>
              <a:buFont typeface="Wingdings 3" charset="2"/>
              <a:buChar char=""/>
            </a:pPr>
            <a:endPar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750"/>
              </a:spcBef>
              <a:buClr>
                <a:schemeClr val="accent1"/>
              </a:buClr>
              <a:buSzPct val="80000"/>
              <a:buFont typeface="Wingdings 3" charset="2"/>
              <a:buChar char=""/>
            </a:pPr>
            <a:r>
              <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Visual merchandise: Zara is known for its visually appealing store display.Managers play a role in overseeing the visually merchandising efforts.</a:t>
            </a:r>
          </a:p>
          <a:p>
            <a:pPr marL="192881" lvl="0" indent="-192881">
              <a:lnSpc>
                <a:spcPct val="90000"/>
              </a:lnSpc>
              <a:spcBef>
                <a:spcPts val="750"/>
              </a:spcBef>
              <a:buClr>
                <a:schemeClr val="accent1"/>
              </a:buClr>
              <a:buSzPct val="80000"/>
              <a:buFont typeface="Wingdings 3" charset="2"/>
              <a:buChar char=""/>
            </a:pPr>
            <a:endPar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750"/>
              </a:spcBef>
              <a:buClr>
                <a:schemeClr val="accent1"/>
              </a:buClr>
              <a:buSzPct val="80000"/>
              <a:buFont typeface="Wingdings 3" charset="2"/>
              <a:buChar char=""/>
            </a:pPr>
            <a:r>
              <a:rPr lang="en-US" sz="1700">
                <a:solidFill>
                  <a:schemeClr val="tx1">
                    <a:lumMod val="75000"/>
                    <a:lumOff val="25000"/>
                  </a:schemeClr>
                </a:solidFill>
                <a:latin typeface="Times New Roman" panose="02020603050405020304" pitchFamily="18" charset="0"/>
                <a:cs typeface="Times New Roman" panose="02020603050405020304" pitchFamily="18" charset="0"/>
              </a:rPr>
              <a:t>Financial management: They work to optimise costs, identify areas for improvement and contribute to the overall financial performance of the store </a:t>
            </a:r>
            <a:r>
              <a:rPr lang="en-US" sz="17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(Zara, 2022a).</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259" y="857250"/>
            <a:ext cx="914400" cy="51435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092951" y="3618310"/>
            <a:ext cx="3572669" cy="2382440"/>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0107" y="850900"/>
            <a:ext cx="2255512"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6582" y="85090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3250" y="3143250"/>
            <a:ext cx="2444750"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4876" y="850900"/>
            <a:ext cx="2140745"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048" y="85090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28251" y="85090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02751" y="3549651"/>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39299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807A56C-61B1-6487-FB19-C1D478213C3E}"/>
              </a:ext>
            </a:extLst>
          </p:cNvPr>
          <p:cNvPicPr>
            <a:picLocks noChangeAspect="1"/>
          </p:cNvPicPr>
          <p:nvPr/>
        </p:nvPicPr>
        <p:blipFill rotWithShape="1">
          <a:blip r:embed="rId3">
            <a:extLst>
              <a:ext uri="{28A0092B-C50C-407E-A947-70E740481C1C}">
                <a14:useLocalDpi xmlns:a14="http://schemas.microsoft.com/office/drawing/2010/main" val="0"/>
              </a:ext>
            </a:extLst>
          </a:blip>
          <a:srcRect t="2964" r="3" b="7585"/>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2FE57736-32C5-5606-B357-961B5130FC8D}"/>
              </a:ext>
            </a:extLst>
          </p:cNvPr>
          <p:cNvSpPr txBox="1"/>
          <p:nvPr/>
        </p:nvSpPr>
        <p:spPr>
          <a:xfrm>
            <a:off x="322407" y="233751"/>
            <a:ext cx="6043328" cy="1109408"/>
          </a:xfrm>
          <a:prstGeom prst="rect">
            <a:avLst/>
          </a:prstGeom>
        </p:spPr>
        <p:txBody>
          <a:bodyPr vert="horz" lIns="91440" tIns="45720" rIns="91440" bIns="45720" rtlCol="0" anchor="t">
            <a:normAutofit/>
          </a:bodyPr>
          <a:lstStyle/>
          <a:p>
            <a:pPr marL="257175" indent="-128588">
              <a:spcBef>
                <a:spcPct val="0"/>
              </a:spcBef>
              <a:spcAft>
                <a:spcPts val="600"/>
              </a:spcAft>
            </a:pPr>
            <a:r>
              <a:rPr lang="en-US" sz="3300" b="1" dirty="0">
                <a:effectLst>
                  <a:outerShdw blurRad="38100" dist="38100" dir="2700000" algn="tl">
                    <a:srgbClr val="000000">
                      <a:alpha val="43137"/>
                    </a:srgbClr>
                  </a:outerShdw>
                </a:effectLst>
                <a:latin typeface="+mj-lt"/>
                <a:ea typeface="+mj-ea"/>
                <a:cs typeface="+mj-cs"/>
              </a:rPr>
              <a:t>Skills used by the managers of Zara </a:t>
            </a:r>
          </a:p>
        </p:txBody>
      </p:sp>
      <p:sp>
        <p:nvSpPr>
          <p:cNvPr id="9" name="TextBox 8">
            <a:extLst>
              <a:ext uri="{FF2B5EF4-FFF2-40B4-BE49-F238E27FC236}">
                <a16:creationId xmlns:a16="http://schemas.microsoft.com/office/drawing/2014/main" id="{7998D014-AB6F-7E89-E4D6-6654680BCE21}"/>
              </a:ext>
            </a:extLst>
          </p:cNvPr>
          <p:cNvSpPr txBox="1"/>
          <p:nvPr/>
        </p:nvSpPr>
        <p:spPr>
          <a:xfrm>
            <a:off x="261047" y="1343160"/>
            <a:ext cx="4875803" cy="3880773"/>
          </a:xfrm>
          <a:prstGeom prst="rect">
            <a:avLst/>
          </a:prstGeom>
        </p:spPr>
        <p:txBody>
          <a:bodyPr vert="horz" lIns="91440" tIns="45720" rIns="91440" bIns="45720" rtlCol="0">
            <a:noAutofit/>
          </a:bodyPr>
          <a:lstStyle/>
          <a:p>
            <a:pPr marL="192881" lvl="0" indent="-192881">
              <a:lnSpc>
                <a:spcPct val="90000"/>
              </a:lnSpc>
              <a:spcBef>
                <a:spcPts val="1000"/>
              </a:spcBef>
              <a:buClr>
                <a:schemeClr val="accent1"/>
              </a:buClr>
              <a:buSzPct val="80000"/>
              <a:buFont typeface="Wingdings 3" charset="2"/>
              <a:buChar char=""/>
            </a:pPr>
            <a:endPar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In Zara, managers are responsible for their different organisational works like monitoring and improving works (Psychologs, 2023).</a:t>
            </a:r>
          </a:p>
          <a:p>
            <a:pPr marL="192881" lvl="0" indent="-192881">
              <a:lnSpc>
                <a:spcPct val="90000"/>
              </a:lnSpc>
              <a:spcBef>
                <a:spcPts val="1000"/>
              </a:spcBef>
              <a:buClr>
                <a:schemeClr val="accent1"/>
              </a:buClr>
              <a:buSzPct val="80000"/>
              <a:buFont typeface="Wingdings 3" charset="2"/>
              <a:buChar char=""/>
            </a:pPr>
            <a:r>
              <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The managers of Zara must have great communication skills</a:t>
            </a:r>
            <a:r>
              <a:rPr lang="en-US" sz="2000">
                <a:solidFill>
                  <a:schemeClr val="tx1">
                    <a:lumMod val="75000"/>
                    <a:lumOff val="25000"/>
                  </a:schemeClr>
                </a:solidFill>
                <a:latin typeface="Times New Roman" panose="02020603050405020304" pitchFamily="18" charset="0"/>
                <a:cs typeface="Times New Roman" panose="02020603050405020304" pitchFamily="18" charset="0"/>
              </a:rPr>
              <a:t>,</a:t>
            </a:r>
            <a:r>
              <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 teamwork and collaboration(WIZBII, 2023).</a:t>
            </a:r>
          </a:p>
          <a:p>
            <a:pPr marL="192881" lvl="0" indent="-192881">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latin typeface="Times New Roman" panose="02020603050405020304" pitchFamily="18" charset="0"/>
                <a:cs typeface="Times New Roman" panose="02020603050405020304" pitchFamily="18" charset="0"/>
              </a:rPr>
              <a:t>In Zara need stronger leadership skills to guide and motivated their teams</a:t>
            </a:r>
            <a:r>
              <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(Ellison,  2019).</a:t>
            </a:r>
          </a:p>
          <a:p>
            <a:pPr marL="192881" lvl="0" indent="-192881">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latin typeface="Times New Roman" panose="02020603050405020304" pitchFamily="18" charset="0"/>
                <a:cs typeface="Times New Roman" panose="02020603050405020304" pitchFamily="18" charset="0"/>
              </a:rPr>
              <a:t>Time management: They should be able to prioritise tasks, delegate responsibilities, and ensure efficient use of resources to meet deadlines and achieve targets </a:t>
            </a:r>
            <a:r>
              <a:rPr lang="en-US" sz="2000" u="none" strike="noStrike">
                <a:solidFill>
                  <a:schemeClr val="tx1">
                    <a:lumMod val="75000"/>
                    <a:lumOff val="25000"/>
                  </a:schemeClr>
                </a:solidFill>
                <a:effectLst/>
                <a:latin typeface="Times New Roman" panose="02020603050405020304" pitchFamily="18" charset="0"/>
                <a:cs typeface="Times New Roman" panose="02020603050405020304" pitchFamily="18" charset="0"/>
              </a:rPr>
              <a:t>(Ellison,  2019).</a:t>
            </a:r>
          </a:p>
        </p:txBody>
      </p:sp>
      <p:cxnSp>
        <p:nvCxnSpPr>
          <p:cNvPr id="38" name="Straight Connector 3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20574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CA6FF2-3ECF-84C9-9A09-40DE1D07C104}"/>
              </a:ext>
            </a:extLst>
          </p:cNvPr>
          <p:cNvPicPr>
            <a:picLocks noChangeAspect="1"/>
          </p:cNvPicPr>
          <p:nvPr/>
        </p:nvPicPr>
        <p:blipFill rotWithShape="1">
          <a:blip r:embed="rId3">
            <a:extLst>
              <a:ext uri="{28A0092B-C50C-407E-A947-70E740481C1C}">
                <a14:useLocalDpi xmlns:a14="http://schemas.microsoft.com/office/drawing/2010/main" val="0"/>
              </a:ext>
            </a:extLst>
          </a:blip>
          <a:srcRect l="7389" r="15502" b="-2"/>
          <a:stretch/>
        </p:blipFill>
        <p:spPr>
          <a:xfrm>
            <a:off x="417999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79C850AD-A796-92D7-4C18-E994FD3338A6}"/>
              </a:ext>
            </a:extLst>
          </p:cNvPr>
          <p:cNvSpPr txBox="1"/>
          <p:nvPr/>
        </p:nvSpPr>
        <p:spPr>
          <a:xfrm>
            <a:off x="677333" y="609600"/>
            <a:ext cx="3851123" cy="1320800"/>
          </a:xfrm>
          <a:prstGeom prst="rect">
            <a:avLst/>
          </a:prstGeom>
        </p:spPr>
        <p:txBody>
          <a:bodyPr vert="horz" lIns="91440" tIns="45720" rIns="91440" bIns="45720" rtlCol="0" anchor="t">
            <a:normAutofit/>
          </a:bodyPr>
          <a:lstStyle/>
          <a:p>
            <a:pPr marL="257175" indent="-128588">
              <a:spcBef>
                <a:spcPct val="0"/>
              </a:spcBef>
              <a:spcAft>
                <a:spcPts val="600"/>
              </a:spcAft>
            </a:pPr>
            <a:r>
              <a:rPr lang="en-US" sz="3600" b="1" dirty="0">
                <a:effectLst>
                  <a:outerShdw blurRad="38100" dist="38100" dir="2700000" algn="tl">
                    <a:srgbClr val="000000">
                      <a:alpha val="43137"/>
                    </a:srgbClr>
                  </a:outerShdw>
                </a:effectLst>
                <a:latin typeface="+mj-lt"/>
                <a:ea typeface="+mj-ea"/>
                <a:cs typeface="+mj-cs"/>
              </a:rPr>
              <a:t>Continue…</a:t>
            </a:r>
          </a:p>
        </p:txBody>
      </p:sp>
      <p:sp>
        <p:nvSpPr>
          <p:cNvPr id="7" name="TextBox 6">
            <a:extLst>
              <a:ext uri="{FF2B5EF4-FFF2-40B4-BE49-F238E27FC236}">
                <a16:creationId xmlns:a16="http://schemas.microsoft.com/office/drawing/2014/main" id="{973DA55C-0554-3769-2070-7DC84279FE1A}"/>
              </a:ext>
            </a:extLst>
          </p:cNvPr>
          <p:cNvSpPr txBox="1"/>
          <p:nvPr/>
        </p:nvSpPr>
        <p:spPr>
          <a:xfrm>
            <a:off x="418731" y="1388934"/>
            <a:ext cx="4665303" cy="3725364"/>
          </a:xfrm>
          <a:prstGeom prst="rect">
            <a:avLst/>
          </a:prstGeom>
        </p:spPr>
        <p:txBody>
          <a:bodyPr vert="horz" lIns="91440" tIns="45720" rIns="91440" bIns="45720" rtlCol="0">
            <a:noAutofit/>
          </a:bodyPr>
          <a:lstStyle/>
          <a:p>
            <a:pPr marL="192881" lvl="0" indent="-192881">
              <a:lnSpc>
                <a:spcPct val="90000"/>
              </a:lnSpc>
              <a:spcBef>
                <a:spcPts val="1000"/>
              </a:spcBef>
              <a:buClr>
                <a:schemeClr val="accent1"/>
              </a:buClr>
              <a:buSzPct val="80000"/>
              <a:buFont typeface="Wingdings 3" charset="2"/>
              <a:buChar char=""/>
            </a:pP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The managers of Zara have the ability of effective customer service skills (</a:t>
            </a:r>
            <a:r>
              <a:rPr lang="en-US" u="none" strike="noStrike" dirty="0">
                <a:solidFill>
                  <a:schemeClr val="tx1">
                    <a:lumMod val="75000"/>
                    <a:lumOff val="25000"/>
                  </a:schemeClr>
                </a:solidFill>
                <a:effectLst/>
                <a:highlight>
                  <a:srgbClr val="FFFFFF"/>
                </a:highlight>
                <a:latin typeface="Times New Roman" panose="02020603050405020304" pitchFamily="18" charset="0"/>
                <a:cs typeface="Times New Roman" panose="02020603050405020304" pitchFamily="18" charset="0"/>
              </a:rPr>
              <a:t>WIZBII, 2023)</a:t>
            </a: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a:t>
            </a:r>
          </a:p>
          <a:p>
            <a:pPr marL="192881" lvl="0" indent="-192881">
              <a:lnSpc>
                <a:spcPct val="90000"/>
              </a:lnSpc>
              <a:spcBef>
                <a:spcPts val="1000"/>
              </a:spcBef>
              <a:buClr>
                <a:schemeClr val="accent1"/>
              </a:buClr>
              <a:buSzPct val="80000"/>
              <a:buFont typeface="Wingdings 3" charset="2"/>
              <a:buChar char=""/>
            </a:pPr>
            <a:endPar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With these skills, they can manage different customers more effectively (</a:t>
            </a:r>
            <a:r>
              <a:rPr lang="en-US" u="none" strike="noStrike" dirty="0">
                <a:solidFill>
                  <a:schemeClr val="tx1">
                    <a:lumMod val="75000"/>
                    <a:lumOff val="25000"/>
                  </a:schemeClr>
                </a:solidFill>
                <a:effectLst/>
                <a:highlight>
                  <a:srgbClr val="FFFFFF"/>
                </a:highlight>
                <a:latin typeface="Times New Roman" panose="02020603050405020304" pitchFamily="18" charset="0"/>
                <a:cs typeface="Times New Roman" panose="02020603050405020304" pitchFamily="18" charset="0"/>
              </a:rPr>
              <a:t>DeFazio, 2022)</a:t>
            </a: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a:t>
            </a:r>
          </a:p>
          <a:p>
            <a:pPr marL="192881" lvl="0" indent="-192881">
              <a:lnSpc>
                <a:spcPct val="90000"/>
              </a:lnSpc>
              <a:spcBef>
                <a:spcPts val="1000"/>
              </a:spcBef>
              <a:buClr>
                <a:schemeClr val="accent1"/>
              </a:buClr>
              <a:buSzPct val="80000"/>
              <a:buFont typeface="Wingdings 3" charset="2"/>
              <a:buChar char=""/>
            </a:pPr>
            <a:endPar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Adaptability: Zara managers must be adaptable and flexible in their approach to navigate these changes effectively </a:t>
            </a: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a:t>
            </a:r>
            <a:r>
              <a:rPr lang="en-US" u="none" strike="noStrike" dirty="0">
                <a:solidFill>
                  <a:schemeClr val="tx1">
                    <a:lumMod val="75000"/>
                    <a:lumOff val="25000"/>
                  </a:schemeClr>
                </a:solidFill>
                <a:effectLst/>
                <a:highlight>
                  <a:srgbClr val="FFFFFF"/>
                </a:highlight>
                <a:latin typeface="Times New Roman" panose="02020603050405020304" pitchFamily="18" charset="0"/>
                <a:cs typeface="Times New Roman" panose="02020603050405020304" pitchFamily="18" charset="0"/>
              </a:rPr>
              <a:t>DeFazio, 2022)</a:t>
            </a: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a:t>
            </a:r>
          </a:p>
          <a:p>
            <a:pPr marL="192881" lvl="0" indent="-192881">
              <a:lnSpc>
                <a:spcPct val="90000"/>
              </a:lnSpc>
              <a:spcBef>
                <a:spcPts val="1000"/>
              </a:spcBef>
              <a:buClr>
                <a:schemeClr val="accent1"/>
              </a:buClr>
              <a:buSzPct val="80000"/>
              <a:buFont typeface="Wingdings 3" charset="2"/>
              <a:buChar char=""/>
            </a:pPr>
            <a:endPar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endParaRPr>
          </a:p>
          <a:p>
            <a:pPr marL="192881" lvl="0" indent="-192881">
              <a:lnSpc>
                <a:spcPct val="90000"/>
              </a:lnSpc>
              <a:spcBef>
                <a:spcPts val="1000"/>
              </a:spcBef>
              <a:buClr>
                <a:schemeClr val="accent1"/>
              </a:buClr>
              <a:buSzPct val="80000"/>
              <a:buFont typeface="Wingdings 3" charset="2"/>
              <a:buChar char=""/>
            </a:pP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Retail Industry knowledge help them make informed decisions, develop effective strategies, and stay ahead in the market (</a:t>
            </a:r>
            <a:r>
              <a:rPr lang="en-US" u="none" strike="noStrike" dirty="0">
                <a:solidFill>
                  <a:schemeClr val="tx1">
                    <a:lumMod val="75000"/>
                    <a:lumOff val="25000"/>
                  </a:schemeClr>
                </a:solidFill>
                <a:effectLst/>
                <a:highlight>
                  <a:srgbClr val="FFFFFF"/>
                </a:highlight>
                <a:latin typeface="Times New Roman" panose="02020603050405020304" pitchFamily="18" charset="0"/>
                <a:cs typeface="Times New Roman" panose="02020603050405020304" pitchFamily="18" charset="0"/>
              </a:rPr>
              <a:t>Burrell, 2017)</a:t>
            </a:r>
            <a:r>
              <a:rPr lang="en-US" u="none" strike="noStrike" dirty="0">
                <a:solidFill>
                  <a:schemeClr val="tx1">
                    <a:lumMod val="75000"/>
                    <a:lumOff val="25000"/>
                  </a:schemeClr>
                </a:solidFill>
                <a:effectLst/>
                <a:latin typeface="Times New Roman" panose="02020603050405020304" pitchFamily="18" charset="0"/>
                <a:cs typeface="Times New Roman" panose="02020603050405020304" pitchFamily="18" charset="0"/>
              </a:rPr>
              <a:t>.</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6190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7CEC78-337A-C853-4243-2C0525B61D38}"/>
              </a:ext>
            </a:extLst>
          </p:cNvPr>
          <p:cNvSpPr txBox="1"/>
          <p:nvPr/>
        </p:nvSpPr>
        <p:spPr>
          <a:xfrm>
            <a:off x="2093411" y="277978"/>
            <a:ext cx="8018430" cy="661207"/>
          </a:xfrm>
          <a:prstGeom prst="rect">
            <a:avLst/>
          </a:prstGeom>
          <a:noFill/>
        </p:spPr>
        <p:txBody>
          <a:bodyPr wrap="square">
            <a:spAutoFit/>
          </a:bodyPr>
          <a:lstStyle/>
          <a:p>
            <a:pPr marL="257175" indent="-128588" algn="just">
              <a:lnSpc>
                <a:spcPct val="150000"/>
              </a:lnSpc>
            </a:pPr>
            <a:r>
              <a:rPr lang="en-GB" sz="2800" b="1" kern="0" dirty="0">
                <a:effectLst>
                  <a:outerShdw blurRad="38100" dist="38100" dir="2700000" algn="tl">
                    <a:srgbClr val="000000">
                      <a:alpha val="43137"/>
                    </a:srgbClr>
                  </a:outerShdw>
                </a:effectLst>
                <a:latin typeface="Times New Roman" panose="02020603050405020304" pitchFamily="18" charset="0"/>
              </a:rPr>
              <a:t>Applications of leadership theories in Zara </a:t>
            </a:r>
            <a:endParaRPr lang="en-IN" sz="2800" b="1" kern="0" dirty="0">
              <a:effectLst>
                <a:outerShdw blurRad="38100" dist="38100" dir="2700000" algn="tl">
                  <a:srgbClr val="000000">
                    <a:alpha val="43137"/>
                  </a:srgbClr>
                </a:outerShdw>
              </a:effectLst>
              <a:latin typeface="Times New Roman" panose="02020603050405020304" pitchFamily="18" charset="0"/>
            </a:endParaRPr>
          </a:p>
        </p:txBody>
      </p:sp>
      <p:sp>
        <p:nvSpPr>
          <p:cNvPr id="7" name="TextBox 6">
            <a:extLst>
              <a:ext uri="{FF2B5EF4-FFF2-40B4-BE49-F238E27FC236}">
                <a16:creationId xmlns:a16="http://schemas.microsoft.com/office/drawing/2014/main" id="{00D2B61B-956D-6EB0-09FF-1E18C3B1E110}"/>
              </a:ext>
            </a:extLst>
          </p:cNvPr>
          <p:cNvSpPr txBox="1"/>
          <p:nvPr/>
        </p:nvSpPr>
        <p:spPr>
          <a:xfrm>
            <a:off x="603167" y="1586946"/>
            <a:ext cx="4166204" cy="498663"/>
          </a:xfrm>
          <a:prstGeom prst="rect">
            <a:avLst/>
          </a:prstGeom>
          <a:noFill/>
        </p:spPr>
        <p:txBody>
          <a:bodyPr wrap="square">
            <a:spAutoFit/>
          </a:bodyPr>
          <a:lstStyle/>
          <a:p>
            <a:pPr algn="just">
              <a:lnSpc>
                <a:spcPct val="150000"/>
              </a:lnSpc>
            </a:pPr>
            <a:r>
              <a:rPr lang="en-GB" sz="2000" b="1" dirty="0">
                <a:latin typeface="Times New Roman" panose="02020603050405020304" pitchFamily="18" charset="0"/>
                <a:ea typeface="Times New Roman" panose="02020603050405020304" pitchFamily="18" charset="0"/>
              </a:rPr>
              <a:t>Transformational leadership theory </a:t>
            </a:r>
            <a:endParaRPr lang="en-IN" sz="2000"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4A5E0C68-6291-D5F1-E3C2-362932CC615D}"/>
              </a:ext>
            </a:extLst>
          </p:cNvPr>
          <p:cNvSpPr txBox="1"/>
          <p:nvPr/>
        </p:nvSpPr>
        <p:spPr>
          <a:xfrm>
            <a:off x="603167" y="2355573"/>
            <a:ext cx="4869785" cy="3741409"/>
          </a:xfrm>
          <a:prstGeom prst="rect">
            <a:avLst/>
          </a:prstGeom>
          <a:noFill/>
        </p:spPr>
        <p:txBody>
          <a:bodyPr wrap="square">
            <a:spAutoFit/>
          </a:bodyPr>
          <a:lstStyle/>
          <a:p>
            <a:pPr marL="285750" lvl="0" indent="-285750" algn="just">
              <a:lnSpc>
                <a:spcPct val="150000"/>
              </a:lnSpc>
              <a:buFont typeface="Wingdings" panose="05000000000000000000" pitchFamily="2" charset="2"/>
              <a:buChar char="ü"/>
            </a:pPr>
            <a:r>
              <a:rPr lang="en-GB" sz="1600" u="none" strike="noStrike" dirty="0">
                <a:effectLst/>
                <a:latin typeface="Times New Roman" panose="02020603050405020304" pitchFamily="18" charset="0"/>
                <a:ea typeface="Times New Roman" panose="02020603050405020304" pitchFamily="18" charset="0"/>
              </a:rPr>
              <a:t>Transformational leadership theory promotes the way of guidance to motivate employees.</a:t>
            </a:r>
            <a:endParaRPr lang="en-IN" sz="1600" u="none" strike="noStrike" dirty="0">
              <a:effectLst/>
              <a:latin typeface="Times New Roman" panose="02020603050405020304" pitchFamily="18" charset="0"/>
              <a:ea typeface="Times New Roman" panose="02020603050405020304" pitchFamily="18" charset="0"/>
            </a:endParaRPr>
          </a:p>
          <a:p>
            <a:pPr marL="285750" lvl="0" indent="-285750" algn="just">
              <a:lnSpc>
                <a:spcPct val="150000"/>
              </a:lnSpc>
              <a:buFont typeface="Wingdings" panose="05000000000000000000" pitchFamily="2" charset="2"/>
              <a:buChar char="ü"/>
            </a:pPr>
            <a:r>
              <a:rPr lang="en-GB" sz="1600" u="none" strike="noStrike" dirty="0">
                <a:effectLst/>
                <a:latin typeface="Times New Roman" panose="02020603050405020304" pitchFamily="18" charset="0"/>
                <a:ea typeface="Times New Roman" panose="02020603050405020304" pitchFamily="18" charset="0"/>
              </a:rPr>
              <a:t>Additionally, transformational leadership helps to present the leaders as role models in front of their employees.</a:t>
            </a:r>
          </a:p>
          <a:p>
            <a:pPr marL="285750" lvl="0" indent="-285750" algn="just">
              <a:lnSpc>
                <a:spcPct val="150000"/>
              </a:lnSpc>
              <a:buFont typeface="Wingdings" panose="05000000000000000000" pitchFamily="2" charset="2"/>
              <a:buChar char="ü"/>
            </a:pPr>
            <a:r>
              <a:rPr lang="en-GB" sz="1600" u="none" strike="noStrike" dirty="0">
                <a:effectLst/>
                <a:latin typeface="Times New Roman" panose="02020603050405020304" pitchFamily="18" charset="0"/>
                <a:ea typeface="Times New Roman" panose="02020603050405020304" pitchFamily="18" charset="0"/>
              </a:rPr>
              <a:t>It can help Zara to earn the trust of their employees and build long-term relationships with them.</a:t>
            </a:r>
            <a:endParaRPr lang="en-IN" sz="1600" u="none" strike="noStrike" dirty="0">
              <a:effectLst/>
              <a:latin typeface="Times New Roman" panose="02020603050405020304" pitchFamily="18" charset="0"/>
              <a:ea typeface="Times New Roman" panose="02020603050405020304" pitchFamily="18" charset="0"/>
            </a:endParaRPr>
          </a:p>
          <a:p>
            <a:pPr marL="285750" lvl="0" indent="-285750" algn="just">
              <a:lnSpc>
                <a:spcPct val="150000"/>
              </a:lnSpc>
              <a:buFont typeface="Wingdings" panose="05000000000000000000" pitchFamily="2" charset="2"/>
              <a:buChar char="ü"/>
            </a:pPr>
            <a:r>
              <a:rPr lang="en-GB" sz="1600" u="none" strike="noStrike" dirty="0">
                <a:effectLst/>
                <a:latin typeface="Times New Roman" panose="02020603050405020304" pitchFamily="18" charset="0"/>
                <a:ea typeface="Times New Roman" panose="02020603050405020304" pitchFamily="18" charset="0"/>
              </a:rPr>
              <a:t>Additionally, they can use the skills and experience of their employees for a long time to maintain the quality of their products.</a:t>
            </a:r>
            <a:endParaRPr lang="en-IN" sz="1600" u="none" strike="noStrike" dirty="0">
              <a:effectLst/>
              <a:latin typeface="Times New Roman" panose="02020603050405020304" pitchFamily="18" charset="0"/>
              <a:ea typeface="Times New Roman" panose="02020603050405020304" pitchFamily="18" charset="0"/>
            </a:endParaRPr>
          </a:p>
        </p:txBody>
      </p:sp>
      <p:pic>
        <p:nvPicPr>
          <p:cNvPr id="22" name="Рисунок 21">
            <a:extLst>
              <a:ext uri="{FF2B5EF4-FFF2-40B4-BE49-F238E27FC236}">
                <a16:creationId xmlns:a16="http://schemas.microsoft.com/office/drawing/2014/main" id="{223AC318-27CC-BDA4-787C-F7C950C207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4267041" y="2484038"/>
            <a:ext cx="3657917" cy="1889924"/>
          </a:xfrm>
          <a:prstGeom prst="rect">
            <a:avLst/>
          </a:prstGeom>
        </p:spPr>
      </p:pic>
      <p:sp>
        <p:nvSpPr>
          <p:cNvPr id="27" name="TextBox 26">
            <a:extLst>
              <a:ext uri="{FF2B5EF4-FFF2-40B4-BE49-F238E27FC236}">
                <a16:creationId xmlns:a16="http://schemas.microsoft.com/office/drawing/2014/main" id="{2BDFC1D7-9AB4-81E3-E60F-E378359BBAFD}"/>
              </a:ext>
            </a:extLst>
          </p:cNvPr>
          <p:cNvSpPr txBox="1"/>
          <p:nvPr/>
        </p:nvSpPr>
        <p:spPr>
          <a:xfrm>
            <a:off x="3051313" y="3244334"/>
            <a:ext cx="6102626" cy="369332"/>
          </a:xfrm>
          <a:prstGeom prst="rect">
            <a:avLst/>
          </a:prstGeom>
          <a:noFill/>
        </p:spPr>
        <p:txBody>
          <a:bodyPr wrap="square">
            <a:spAutoFit/>
          </a:bodyPr>
          <a:lstStyle/>
          <a:p>
            <a:endParaRPr lang="ru-RU" dirty="0"/>
          </a:p>
        </p:txBody>
      </p:sp>
      <p:pic>
        <p:nvPicPr>
          <p:cNvPr id="30" name="Рисунок 29">
            <a:extLst>
              <a:ext uri="{FF2B5EF4-FFF2-40B4-BE49-F238E27FC236}">
                <a16:creationId xmlns:a16="http://schemas.microsoft.com/office/drawing/2014/main" id="{E2252F39-92D4-9AF8-0EC5-16A7EC4A1AEC}"/>
              </a:ext>
            </a:extLst>
          </p:cNvPr>
          <p:cNvPicPr>
            <a:picLocks noChangeAspect="1"/>
          </p:cNvPicPr>
          <p:nvPr/>
        </p:nvPicPr>
        <p:blipFill>
          <a:blip r:embed="rId5"/>
          <a:stretch>
            <a:fillRect/>
          </a:stretch>
        </p:blipFill>
        <p:spPr>
          <a:xfrm>
            <a:off x="5930057" y="1948813"/>
            <a:ext cx="5039566" cy="4850297"/>
          </a:xfrm>
          <a:prstGeom prst="flowChartConnector">
            <a:avLst/>
          </a:prstGeom>
          <a:effectLst>
            <a:outerShdw blurRad="76200" dir="18900000" sy="23000" kx="-1200000" algn="bl" rotWithShape="0">
              <a:prstClr val="black">
                <a:alpha val="20000"/>
              </a:prstClr>
            </a:outerShdw>
            <a:softEdge rad="63500"/>
          </a:effectLst>
        </p:spPr>
      </p:pic>
    </p:spTree>
    <p:extLst>
      <p:ext uri="{BB962C8B-B14F-4D97-AF65-F5344CB8AC3E}">
        <p14:creationId xmlns:p14="http://schemas.microsoft.com/office/powerpoint/2010/main" val="3245842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2E3F445-CE1D-BE94-BE7A-8F311C5CECEB}"/>
              </a:ext>
            </a:extLst>
          </p:cNvPr>
          <p:cNvSpPr txBox="1"/>
          <p:nvPr/>
        </p:nvSpPr>
        <p:spPr>
          <a:xfrm>
            <a:off x="3898756" y="182713"/>
            <a:ext cx="2620484" cy="823752"/>
          </a:xfrm>
          <a:prstGeom prst="rect">
            <a:avLst/>
          </a:prstGeom>
          <a:noFill/>
        </p:spPr>
        <p:txBody>
          <a:bodyPr wrap="square">
            <a:spAutoFit/>
          </a:bodyPr>
          <a:lstStyle/>
          <a:p>
            <a:pPr algn="just">
              <a:lnSpc>
                <a:spcPct val="150000"/>
              </a:lnSpc>
            </a:pPr>
            <a:r>
              <a:rPr lang="en-GB" sz="3600" b="1" dirty="0">
                <a:effectLst/>
                <a:latin typeface="Times New Roman" panose="02020603050405020304" pitchFamily="18" charset="0"/>
                <a:ea typeface="Times New Roman" panose="02020603050405020304" pitchFamily="18" charset="0"/>
              </a:rPr>
              <a:t>Trait theory </a:t>
            </a:r>
            <a:endParaRPr lang="en-IN" sz="3600" dirty="0">
              <a:effectLst/>
              <a:latin typeface="Times New Roman" panose="02020603050405020304" pitchFamily="18" charset="0"/>
              <a:ea typeface="Times New Roman" panose="02020603050405020304" pitchFamily="18" charset="0"/>
            </a:endParaRPr>
          </a:p>
        </p:txBody>
      </p:sp>
      <p:graphicFrame>
        <p:nvGraphicFramePr>
          <p:cNvPr id="40" name="Схема 39">
            <a:extLst>
              <a:ext uri="{FF2B5EF4-FFF2-40B4-BE49-F238E27FC236}">
                <a16:creationId xmlns:a16="http://schemas.microsoft.com/office/drawing/2014/main" id="{48CFE1F6-F1C5-D4F6-4C3E-4E30E56B0F28}"/>
              </a:ext>
            </a:extLst>
          </p:cNvPr>
          <p:cNvGraphicFramePr/>
          <p:nvPr>
            <p:extLst>
              <p:ext uri="{D42A27DB-BD31-4B8C-83A1-F6EECF244321}">
                <p14:modId xmlns:p14="http://schemas.microsoft.com/office/powerpoint/2010/main" val="111273310"/>
              </p:ext>
            </p:extLst>
          </p:nvPr>
        </p:nvGraphicFramePr>
        <p:xfrm>
          <a:off x="377621" y="1302026"/>
          <a:ext cx="9253395" cy="50462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3486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Рисунок 14">
            <a:extLst>
              <a:ext uri="{FF2B5EF4-FFF2-40B4-BE49-F238E27FC236}">
                <a16:creationId xmlns:a16="http://schemas.microsoft.com/office/drawing/2014/main" id="{CB317D8D-8627-FE33-D780-2CF6C1D6BA0D}"/>
              </a:ext>
            </a:extLst>
          </p:cNvPr>
          <p:cNvPicPr>
            <a:picLocks noChangeAspect="1"/>
          </p:cNvPicPr>
          <p:nvPr/>
        </p:nvPicPr>
        <p:blipFill>
          <a:blip r:embed="rId3"/>
          <a:stretch>
            <a:fillRect/>
          </a:stretch>
        </p:blipFill>
        <p:spPr>
          <a:xfrm>
            <a:off x="362958" y="1490870"/>
            <a:ext cx="4782425" cy="3246741"/>
          </a:xfrm>
          <a:prstGeom prst="rect">
            <a:avLst/>
          </a:prstGeom>
          <a:ln>
            <a:noFill/>
          </a:ln>
          <a:effectLst>
            <a:reflection blurRad="6350" stA="50000" endA="300" endPos="55500" dist="50800" dir="5400000" sy="-100000" algn="bl" rotWithShape="0"/>
          </a:effectLst>
        </p:spPr>
      </p:pic>
      <p:pic>
        <p:nvPicPr>
          <p:cNvPr id="16" name="Рисунок 15">
            <a:extLst>
              <a:ext uri="{FF2B5EF4-FFF2-40B4-BE49-F238E27FC236}">
                <a16:creationId xmlns:a16="http://schemas.microsoft.com/office/drawing/2014/main" id="{BF75C69C-3CE7-19EA-CF27-1CC761CE5717}"/>
              </a:ext>
            </a:extLst>
          </p:cNvPr>
          <p:cNvPicPr>
            <a:picLocks noChangeAspect="1"/>
          </p:cNvPicPr>
          <p:nvPr/>
        </p:nvPicPr>
        <p:blipFill>
          <a:blip r:embed="rId4"/>
          <a:stretch>
            <a:fillRect/>
          </a:stretch>
        </p:blipFill>
        <p:spPr>
          <a:xfrm>
            <a:off x="5864086" y="1487082"/>
            <a:ext cx="4884907" cy="3250529"/>
          </a:xfrm>
          <a:prstGeom prst="rect">
            <a:avLst/>
          </a:prstGeom>
          <a:ln>
            <a:noFill/>
          </a:ln>
          <a:effectLst>
            <a:reflection blurRad="6350" stA="50000" endA="300" endPos="55500" dist="50800" dir="5400000" sy="-100000" algn="bl" rotWithShape="0"/>
          </a:effectLst>
        </p:spPr>
      </p:pic>
      <p:sp>
        <p:nvSpPr>
          <p:cNvPr id="6" name="TextBox 5">
            <a:extLst>
              <a:ext uri="{FF2B5EF4-FFF2-40B4-BE49-F238E27FC236}">
                <a16:creationId xmlns:a16="http://schemas.microsoft.com/office/drawing/2014/main" id="{CFEC4B5D-EC31-6143-3A99-B00AF9388610}"/>
              </a:ext>
            </a:extLst>
          </p:cNvPr>
          <p:cNvSpPr txBox="1"/>
          <p:nvPr/>
        </p:nvSpPr>
        <p:spPr>
          <a:xfrm>
            <a:off x="3652729" y="172575"/>
            <a:ext cx="4029053" cy="823752"/>
          </a:xfrm>
          <a:prstGeom prst="rect">
            <a:avLst/>
          </a:prstGeom>
          <a:noFill/>
          <a:effectLst/>
        </p:spPr>
        <p:txBody>
          <a:bodyPr wrap="square">
            <a:spAutoFit/>
          </a:bodyPr>
          <a:lstStyle/>
          <a:p>
            <a:pPr algn="just">
              <a:lnSpc>
                <a:spcPct val="150000"/>
              </a:lnSpc>
            </a:pPr>
            <a:r>
              <a:rPr lang="en-GB" sz="3600" b="1" dirty="0">
                <a:latin typeface="Times New Roman" panose="02020603050405020304" pitchFamily="18" charset="0"/>
                <a:ea typeface="Times New Roman" panose="02020603050405020304" pitchFamily="18" charset="0"/>
              </a:rPr>
              <a:t>Behavioural</a:t>
            </a:r>
            <a:r>
              <a:rPr lang="en-GB" sz="3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 </a:t>
            </a:r>
            <a:r>
              <a:rPr lang="en-GB" sz="3600" b="1" dirty="0">
                <a:latin typeface="Times New Roman" panose="02020603050405020304" pitchFamily="18" charset="0"/>
                <a:ea typeface="Times New Roman" panose="02020603050405020304" pitchFamily="18" charset="0"/>
              </a:rPr>
              <a:t>theory</a:t>
            </a:r>
            <a:r>
              <a:rPr lang="en-GB" sz="3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 </a:t>
            </a:r>
            <a:endParaRPr lang="en-IN" sz="36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9996914B-D521-74A0-16ED-B19E8C287FBD}"/>
              </a:ext>
            </a:extLst>
          </p:cNvPr>
          <p:cNvSpPr txBox="1"/>
          <p:nvPr/>
        </p:nvSpPr>
        <p:spPr>
          <a:xfrm>
            <a:off x="7911941" y="5034517"/>
            <a:ext cx="2837052" cy="1477328"/>
          </a:xfrm>
          <a:prstGeom prst="rect">
            <a:avLst/>
          </a:prstGeom>
          <a:noFill/>
          <a:ln>
            <a:noFill/>
          </a:ln>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theory of leadership reveals that the success of a leader depends on the way they behave.</a:t>
            </a:r>
          </a:p>
        </p:txBody>
      </p:sp>
      <p:sp>
        <p:nvSpPr>
          <p:cNvPr id="11" name="TextBox 10">
            <a:extLst>
              <a:ext uri="{FF2B5EF4-FFF2-40B4-BE49-F238E27FC236}">
                <a16:creationId xmlns:a16="http://schemas.microsoft.com/office/drawing/2014/main" id="{17E64F23-8F0D-5BE3-DAAE-2324CCB88DBA}"/>
              </a:ext>
            </a:extLst>
          </p:cNvPr>
          <p:cNvSpPr txBox="1"/>
          <p:nvPr/>
        </p:nvSpPr>
        <p:spPr>
          <a:xfrm>
            <a:off x="3652729" y="5034517"/>
            <a:ext cx="3727370" cy="1477328"/>
          </a:xfrm>
          <a:prstGeom prst="rect">
            <a:avLst/>
          </a:prstGeom>
          <a:noFill/>
        </p:spPr>
        <p:txBody>
          <a:bodyPr wrap="square">
            <a:spAutoFit/>
          </a:bodyPr>
          <a:lstStyle/>
          <a:p>
            <a:pPr marL="285750" indent="-285750"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increasing rate of customer satisfaction can be the cause of long-term relationships with tier customers which can indeed profit earning ability of the business.</a:t>
            </a:r>
          </a:p>
        </p:txBody>
      </p:sp>
      <p:sp>
        <p:nvSpPr>
          <p:cNvPr id="13" name="TextBox 12">
            <a:extLst>
              <a:ext uri="{FF2B5EF4-FFF2-40B4-BE49-F238E27FC236}">
                <a16:creationId xmlns:a16="http://schemas.microsoft.com/office/drawing/2014/main" id="{07973C76-CAEF-7D46-CAE8-44F97317BB6C}"/>
              </a:ext>
            </a:extLst>
          </p:cNvPr>
          <p:cNvSpPr txBox="1"/>
          <p:nvPr/>
        </p:nvSpPr>
        <p:spPr>
          <a:xfrm>
            <a:off x="362958" y="5034517"/>
            <a:ext cx="2757929" cy="1477328"/>
          </a:xfrm>
          <a:prstGeom prst="rect">
            <a:avLst/>
          </a:prstGeom>
          <a:noFill/>
        </p:spPr>
        <p:txBody>
          <a:bodyPr wrap="square">
            <a:spAutoFit/>
          </a:bodyPr>
          <a:lstStyle/>
          <a:p>
            <a:pPr marL="285750" indent="-285750"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Adopting this type of leadership style Zara can quickly respond to the way of marketing change .</a:t>
            </a:r>
          </a:p>
        </p:txBody>
      </p:sp>
      <p:pic>
        <p:nvPicPr>
          <p:cNvPr id="17" name="Рисунок 16">
            <a:extLst>
              <a:ext uri="{FF2B5EF4-FFF2-40B4-BE49-F238E27FC236}">
                <a16:creationId xmlns:a16="http://schemas.microsoft.com/office/drawing/2014/main" id="{CD7BCB93-1E38-7AFB-4EC0-7A5363B64C70}"/>
              </a:ext>
            </a:extLst>
          </p:cNvPr>
          <p:cNvPicPr>
            <a:picLocks noChangeAspect="1"/>
          </p:cNvPicPr>
          <p:nvPr/>
        </p:nvPicPr>
        <p:blipFill>
          <a:blip r:embed="rId5"/>
          <a:stretch>
            <a:fillRect/>
          </a:stretch>
        </p:blipFill>
        <p:spPr>
          <a:xfrm>
            <a:off x="4299858" y="4204252"/>
            <a:ext cx="803251" cy="533359"/>
          </a:xfrm>
          <a:prstGeom prst="rect">
            <a:avLst/>
          </a:prstGeom>
        </p:spPr>
      </p:pic>
    </p:spTree>
    <p:extLst>
      <p:ext uri="{BB962C8B-B14F-4D97-AF65-F5344CB8AC3E}">
        <p14:creationId xmlns:p14="http://schemas.microsoft.com/office/powerpoint/2010/main" val="4212566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FC7148-DE1A-7F3F-8603-E5E85C243C98}"/>
              </a:ext>
            </a:extLst>
          </p:cNvPr>
          <p:cNvSpPr txBox="1"/>
          <p:nvPr/>
        </p:nvSpPr>
        <p:spPr>
          <a:xfrm>
            <a:off x="1598873" y="401616"/>
            <a:ext cx="7634452" cy="1200329"/>
          </a:xfrm>
          <a:prstGeom prst="rect">
            <a:avLst/>
          </a:prstGeom>
          <a:noFill/>
        </p:spPr>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Factors Which Influence the Group and Team Behaviors</a:t>
            </a:r>
            <a:endParaRPr lang="ru-RU" sz="36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860621D-0501-E43A-05E0-03A06C6932D2}"/>
              </a:ext>
            </a:extLst>
          </p:cNvPr>
          <p:cNvSpPr txBox="1"/>
          <p:nvPr/>
        </p:nvSpPr>
        <p:spPr>
          <a:xfrm>
            <a:off x="3612037" y="5734332"/>
            <a:ext cx="3210560" cy="523220"/>
          </a:xfrm>
          <a:prstGeom prst="rect">
            <a:avLst/>
          </a:prstGeom>
          <a:noFill/>
        </p:spPr>
        <p:txBody>
          <a:bodyPr wrap="square" rtlCol="0">
            <a:spAutoFit/>
          </a:bodyPr>
          <a:lstStyle/>
          <a:p>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Form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a:t>
            </a: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a:t>
            </a: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8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ru-RU"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4" name="Схема 33">
            <a:extLst>
              <a:ext uri="{FF2B5EF4-FFF2-40B4-BE49-F238E27FC236}">
                <a16:creationId xmlns:a16="http://schemas.microsoft.com/office/drawing/2014/main" id="{C9FCD365-B166-7A6D-4814-3E2E74548058}"/>
              </a:ext>
            </a:extLst>
          </p:cNvPr>
          <p:cNvGraphicFramePr/>
          <p:nvPr>
            <p:extLst>
              <p:ext uri="{D42A27DB-BD31-4B8C-83A1-F6EECF244321}">
                <p14:modId xmlns:p14="http://schemas.microsoft.com/office/powerpoint/2010/main" val="3974649667"/>
              </p:ext>
            </p:extLst>
          </p:nvPr>
        </p:nvGraphicFramePr>
        <p:xfrm>
          <a:off x="367968" y="1829824"/>
          <a:ext cx="9479280" cy="3908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647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9619A3-CAB0-AE86-0689-6AECDE503A38}"/>
              </a:ext>
            </a:extLst>
          </p:cNvPr>
          <p:cNvSpPr txBox="1"/>
          <p:nvPr/>
        </p:nvSpPr>
        <p:spPr>
          <a:xfrm>
            <a:off x="804635" y="792462"/>
            <a:ext cx="5610350" cy="742511"/>
          </a:xfrm>
          <a:prstGeom prst="rect">
            <a:avLst/>
          </a:prstGeom>
          <a:noFill/>
        </p:spPr>
        <p:txBody>
          <a:bodyPr wrap="square">
            <a:spAutoFit/>
          </a:bodyPr>
          <a:lstStyle/>
          <a:p>
            <a:pPr marL="257175" indent="-128588" algn="just">
              <a:lnSpc>
                <a:spcPct val="150000"/>
              </a:lnSpc>
            </a:pPr>
            <a:r>
              <a:rPr lang="en-GB" sz="3200" b="1" kern="0" dirty="0">
                <a:effectLst/>
                <a:latin typeface="Times New Roman" panose="02020603050405020304" pitchFamily="18" charset="0"/>
              </a:rPr>
              <a:t>Conclusion</a:t>
            </a:r>
            <a:r>
              <a:rPr lang="en-GB" sz="2250" b="1" kern="0" dirty="0">
                <a:effectLst/>
                <a:latin typeface="Times New Roman" panose="02020603050405020304" pitchFamily="18" charset="0"/>
              </a:rPr>
              <a:t> </a:t>
            </a:r>
            <a:endParaRPr lang="en-IN" sz="2250" b="1" kern="0" dirty="0">
              <a:effectLst/>
              <a:latin typeface="Times New Roman" panose="02020603050405020304" pitchFamily="18" charset="0"/>
            </a:endParaRPr>
          </a:p>
        </p:txBody>
      </p:sp>
      <p:sp>
        <p:nvSpPr>
          <p:cNvPr id="7" name="TextBox 6">
            <a:extLst>
              <a:ext uri="{FF2B5EF4-FFF2-40B4-BE49-F238E27FC236}">
                <a16:creationId xmlns:a16="http://schemas.microsoft.com/office/drawing/2014/main" id="{4E57CF8B-7A3A-77EC-2E6C-CE79A32D1BC5}"/>
              </a:ext>
            </a:extLst>
          </p:cNvPr>
          <p:cNvSpPr txBox="1"/>
          <p:nvPr/>
        </p:nvSpPr>
        <p:spPr>
          <a:xfrm>
            <a:off x="804635" y="2007703"/>
            <a:ext cx="8876078" cy="3956852"/>
          </a:xfrm>
          <a:prstGeom prst="rect">
            <a:avLst/>
          </a:prstGeom>
          <a:noFill/>
        </p:spPr>
        <p:txBody>
          <a:bodyPr wrap="square">
            <a:spAutoFit/>
          </a:bodyPr>
          <a:lstStyle/>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This presentation provides a complete overview of Zara.</a:t>
            </a:r>
            <a:endParaRPr lang="en-IN" sz="1600" u="none" strike="noStrike" dirty="0">
              <a:effectLst/>
              <a:latin typeface="Times New Roman" panose="02020603050405020304" pitchFamily="18" charset="0"/>
              <a:ea typeface="Times New Roman" panose="02020603050405020304" pitchFamily="18" charset="0"/>
            </a:endParaRPr>
          </a:p>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It described the background, performance and competitors of Zara.</a:t>
            </a:r>
            <a:endParaRPr lang="en-IN" sz="1600" u="none" strike="noStrike" dirty="0">
              <a:effectLst/>
              <a:latin typeface="Times New Roman" panose="02020603050405020304" pitchFamily="18" charset="0"/>
              <a:ea typeface="Times New Roman" panose="02020603050405020304" pitchFamily="18" charset="0"/>
            </a:endParaRPr>
          </a:p>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This presentation visualised the organisational structure of Zara and its relationship with its performance.</a:t>
            </a:r>
            <a:endParaRPr lang="en-IN" sz="1600" u="none" strike="noStrike" dirty="0">
              <a:effectLst/>
              <a:latin typeface="Times New Roman" panose="02020603050405020304" pitchFamily="18" charset="0"/>
              <a:ea typeface="Times New Roman" panose="02020603050405020304" pitchFamily="18" charset="0"/>
            </a:endParaRPr>
          </a:p>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Additionally, it described the tasks and skills which the managers of Zara used in the process of their organisational work. </a:t>
            </a:r>
            <a:endParaRPr lang="en-IN" sz="1600" u="none" strike="noStrike" dirty="0">
              <a:effectLst/>
              <a:latin typeface="Times New Roman" panose="02020603050405020304" pitchFamily="18" charset="0"/>
              <a:ea typeface="Times New Roman" panose="02020603050405020304" pitchFamily="18" charset="0"/>
            </a:endParaRPr>
          </a:p>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Some of the leadership theories are described to improve the leadership style of the business.</a:t>
            </a:r>
            <a:endParaRPr lang="en-IN" sz="1600" u="none" strike="noStrike" dirty="0">
              <a:effectLst/>
              <a:latin typeface="Times New Roman" panose="02020603050405020304" pitchFamily="18" charset="0"/>
              <a:ea typeface="Times New Roman" panose="02020603050405020304" pitchFamily="18" charset="0"/>
            </a:endParaRPr>
          </a:p>
          <a:p>
            <a:pPr marL="192881" lvl="0" indent="-192881" algn="just">
              <a:lnSpc>
                <a:spcPct val="20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 At last, it describes the factors by which the behaviours of a group are influenced most.</a:t>
            </a:r>
            <a:endParaRPr lang="en-IN" sz="1600" u="none" strike="noStrike" dirty="0">
              <a:effectLst/>
              <a:latin typeface="Times New Roman" panose="02020603050405020304" pitchFamily="18" charset="0"/>
              <a:ea typeface="Times New Roman" panose="02020603050405020304" pitchFamily="18" charset="0"/>
            </a:endParaRPr>
          </a:p>
        </p:txBody>
      </p:sp>
      <p:pic>
        <p:nvPicPr>
          <p:cNvPr id="3" name="Рисунок 2">
            <a:extLst>
              <a:ext uri="{FF2B5EF4-FFF2-40B4-BE49-F238E27FC236}">
                <a16:creationId xmlns:a16="http://schemas.microsoft.com/office/drawing/2014/main" id="{B6530250-FF2D-77A9-75E5-A055E173B6A5}"/>
              </a:ext>
            </a:extLst>
          </p:cNvPr>
          <p:cNvPicPr>
            <a:picLocks noChangeAspect="1"/>
          </p:cNvPicPr>
          <p:nvPr/>
        </p:nvPicPr>
        <p:blipFill>
          <a:blip r:embed="rId3"/>
          <a:stretch>
            <a:fillRect/>
          </a:stretch>
        </p:blipFill>
        <p:spPr>
          <a:xfrm>
            <a:off x="6656665" y="1265904"/>
            <a:ext cx="2815109" cy="1185425"/>
          </a:xfrm>
          <a:prstGeom prst="rect">
            <a:avLst/>
          </a:prstGeom>
          <a:effectLst>
            <a:outerShdw blurRad="76200" dir="18900000" sy="23000" kx="-1200000" algn="bl" rotWithShape="0">
              <a:prstClr val="black">
                <a:alpha val="20000"/>
              </a:prstClr>
            </a:outerShdw>
          </a:effectLst>
        </p:spPr>
      </p:pic>
    </p:spTree>
    <p:extLst>
      <p:ext uri="{BB962C8B-B14F-4D97-AF65-F5344CB8AC3E}">
        <p14:creationId xmlns:p14="http://schemas.microsoft.com/office/powerpoint/2010/main" val="120487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9742D3-DDD8-A52D-01E9-F227BAFDE92D}"/>
              </a:ext>
            </a:extLst>
          </p:cNvPr>
          <p:cNvSpPr txBox="1"/>
          <p:nvPr/>
        </p:nvSpPr>
        <p:spPr>
          <a:xfrm>
            <a:off x="594405" y="342121"/>
            <a:ext cx="6731936" cy="412357"/>
          </a:xfrm>
          <a:prstGeom prst="rect">
            <a:avLst/>
          </a:prstGeom>
          <a:noFill/>
        </p:spPr>
        <p:txBody>
          <a:bodyPr wrap="square">
            <a:spAutoFit/>
          </a:bodyPr>
          <a:lstStyle/>
          <a:p>
            <a:pPr algn="just">
              <a:lnSpc>
                <a:spcPct val="150000"/>
              </a:lnSpc>
            </a:pPr>
            <a:r>
              <a:rPr lang="en-GB" sz="1575" b="1" dirty="0">
                <a:effectLst/>
                <a:latin typeface="Times New Roman" panose="02020603050405020304" pitchFamily="18" charset="0"/>
                <a:ea typeface="Times New Roman" panose="02020603050405020304" pitchFamily="18" charset="0"/>
              </a:rPr>
              <a:t>References</a:t>
            </a:r>
            <a:endParaRPr lang="en-IN" sz="1575"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CC3A9D5C-F7AF-051A-2579-EA58F07A72F5}"/>
              </a:ext>
            </a:extLst>
          </p:cNvPr>
          <p:cNvSpPr txBox="1"/>
          <p:nvPr/>
        </p:nvSpPr>
        <p:spPr>
          <a:xfrm>
            <a:off x="422791" y="1590612"/>
            <a:ext cx="10586044" cy="3676776"/>
          </a:xfrm>
          <a:prstGeom prst="rect">
            <a:avLst/>
          </a:prstGeom>
          <a:noFill/>
        </p:spPr>
        <p:txBody>
          <a:bodyPr wrap="square">
            <a:spAutoFit/>
          </a:bodyPr>
          <a:lstStyle/>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Bass, B.M. and Riggio, R.E., (2020),. Transformational leadership.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3"/>
              </a:rPr>
              <a:t>https://books.google.co.com/books?hl=en&amp;lr=&amp;id=2WsJSw6wa6cC&amp;oi=fnd&amp;pg=PT5&amp;dq=Transformational+leadership+theory:&amp;ots=I83VfQMJBK&amp;sig=9kXh8grlFbZttO8x2uMMKGQHqAo&amp;redir_esc=y#v=onepage&amp;q=Transformational%20leadership%20theory%3A&amp;f=false</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highlight>
                  <a:srgbClr val="FFFFFF"/>
                </a:highlight>
                <a:latin typeface="Times New Roman" panose="02020603050405020304" pitchFamily="18" charset="0"/>
                <a:ea typeface="Times New Roman" panose="02020603050405020304" pitchFamily="18" charset="0"/>
              </a:rPr>
              <a:t>Benmira</a:t>
            </a:r>
            <a:r>
              <a:rPr lang="en-GB" sz="600" dirty="0">
                <a:effectLst/>
                <a:highlight>
                  <a:srgbClr val="FFFFFF"/>
                </a:highlight>
                <a:latin typeface="Times New Roman" panose="02020603050405020304" pitchFamily="18" charset="0"/>
                <a:ea typeface="Times New Roman" panose="02020603050405020304" pitchFamily="18" charset="0"/>
              </a:rPr>
              <a:t>, S. and Agboola, M., (2021). Evolution of leadership theory. BMJ Leader, pp.leader-2020.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4"/>
              </a:rPr>
              <a:t>https://bmjleader.bmj.com/content/5/1/3</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Burrell, D.N., (2017). Developing advanced decision-making skills in international leaders and managers. </a:t>
            </a:r>
            <a:r>
              <a:rPr lang="en-GB" sz="600" dirty="0" err="1">
                <a:effectLst/>
                <a:highlight>
                  <a:srgbClr val="FFFFFF"/>
                </a:highlight>
                <a:latin typeface="Times New Roman" panose="02020603050405020304" pitchFamily="18" charset="0"/>
                <a:ea typeface="Times New Roman" panose="02020603050405020304" pitchFamily="18" charset="0"/>
              </a:rPr>
              <a:t>Vikalpa</a:t>
            </a:r>
            <a:r>
              <a:rPr lang="en-GB" sz="600" dirty="0">
                <a:effectLst/>
                <a:highlight>
                  <a:srgbClr val="FFFFFF"/>
                </a:highlight>
                <a:latin typeface="Times New Roman" panose="02020603050405020304" pitchFamily="18" charset="0"/>
                <a:ea typeface="Times New Roman" panose="02020603050405020304" pitchFamily="18" charset="0"/>
              </a:rPr>
              <a:t>, 32(3), pp.1-8.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5"/>
              </a:rPr>
              <a:t>https://journals.sagepub.com/doi/abs/10.1177/0256090920070301</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latin typeface="Times New Roman" panose="02020603050405020304" pitchFamily="18" charset="0"/>
                <a:ea typeface="Times New Roman" panose="02020603050405020304" pitchFamily="18" charset="0"/>
              </a:rPr>
              <a:t>Chiffey</a:t>
            </a:r>
            <a:r>
              <a:rPr lang="en-GB" sz="600" dirty="0">
                <a:effectLst/>
                <a:latin typeface="Times New Roman" panose="02020603050405020304" pitchFamily="18" charset="0"/>
                <a:ea typeface="Times New Roman" panose="02020603050405020304" pitchFamily="18" charset="0"/>
              </a:rPr>
              <a:t>, M. (2022) </a:t>
            </a:r>
            <a:r>
              <a:rPr lang="en-GB" sz="600" i="1" dirty="0">
                <a:effectLst/>
                <a:latin typeface="Times New Roman" panose="02020603050405020304" pitchFamily="18" charset="0"/>
                <a:ea typeface="Times New Roman" panose="02020603050405020304" pitchFamily="18" charset="0"/>
              </a:rPr>
              <a:t>Zara competitors analysis</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Business Chronicler</a:t>
            </a:r>
            <a:r>
              <a:rPr lang="en-GB" sz="600" dirty="0">
                <a:effectLst/>
                <a:latin typeface="Times New Roman" panose="02020603050405020304" pitchFamily="18" charset="0"/>
                <a:ea typeface="Times New Roman" panose="02020603050405020304" pitchFamily="18" charset="0"/>
              </a:rPr>
              <a:t>. Available at: https://businesschronicler.com/competitors/zara-competitors-analysis/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DeFazio, V.J., (2022). Customer service leadership skills and customer relationship management. University of Phoenix.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6"/>
              </a:rPr>
              <a:t>https://www.proquest.com/openview/568a11577bd3d784826dd08c1bef262e/1?pq-origsite=gscholar&amp;cbl=18750&amp;diss=y</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E-commerce, (2023) </a:t>
            </a:r>
            <a:r>
              <a:rPr lang="en-GB" sz="600" i="1" dirty="0">
                <a:effectLst/>
                <a:latin typeface="Times New Roman" panose="02020603050405020304" pitchFamily="18" charset="0"/>
                <a:ea typeface="Times New Roman" panose="02020603050405020304" pitchFamily="18" charset="0"/>
              </a:rPr>
              <a:t>Zara online sales 2023 and market trends: ECDB.com</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Zara Online Sales 2023 and Market Trends | ECDB.com</a:t>
            </a:r>
            <a:r>
              <a:rPr lang="en-GB" sz="600" dirty="0">
                <a:effectLst/>
                <a:latin typeface="Times New Roman" panose="02020603050405020304" pitchFamily="18" charset="0"/>
                <a:ea typeface="Times New Roman" panose="02020603050405020304" pitchFamily="18" charset="0"/>
              </a:rPr>
              <a:t>. Available at: https://ecommercedb.com/insights/zara-rising-global-sales-zara-store-numbers-latest-fashion-trends/3098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Ellison, D., (2019). Communication skills. Nursing Clinics, 50(1),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7"/>
              </a:rPr>
              <a:t>https://www.nursing.theclinics.com/article/S0029-6465(14)00078-4/fulltext</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latin typeface="Times New Roman" panose="02020603050405020304" pitchFamily="18" charset="0"/>
                <a:ea typeface="Times New Roman" panose="02020603050405020304" pitchFamily="18" charset="0"/>
              </a:rPr>
              <a:t>Fashinza</a:t>
            </a:r>
            <a:r>
              <a:rPr lang="en-GB" sz="600" dirty="0">
                <a:effectLst/>
                <a:latin typeface="Times New Roman" panose="02020603050405020304" pitchFamily="18" charset="0"/>
                <a:ea typeface="Times New Roman" panose="02020603050405020304" pitchFamily="18" charset="0"/>
              </a:rPr>
              <a:t>, (2023) </a:t>
            </a:r>
            <a:r>
              <a:rPr lang="en-GB" sz="600" i="1" dirty="0">
                <a:effectLst/>
                <a:latin typeface="Times New Roman" panose="02020603050405020304" pitchFamily="18" charset="0"/>
                <a:ea typeface="Times New Roman" panose="02020603050405020304" pitchFamily="18" charset="0"/>
              </a:rPr>
              <a:t>Manufacturing Platform for Apparel Industry</a:t>
            </a:r>
            <a:r>
              <a:rPr lang="en-GB" sz="600" dirty="0">
                <a:effectLst/>
                <a:latin typeface="Times New Roman" panose="02020603050405020304" pitchFamily="18" charset="0"/>
                <a:ea typeface="Times New Roman" panose="02020603050405020304" pitchFamily="18" charset="0"/>
              </a:rPr>
              <a:t>. Available at: https://fashinza.com/brands-and-retail/news/the-secret-behind-zaras-success/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Forbes, (2023) </a:t>
            </a:r>
            <a:r>
              <a:rPr lang="en-GB" sz="600" i="1" dirty="0">
                <a:effectLst/>
                <a:latin typeface="Times New Roman" panose="02020603050405020304" pitchFamily="18" charset="0"/>
                <a:ea typeface="Times New Roman" panose="02020603050405020304" pitchFamily="18" charset="0"/>
              </a:rPr>
              <a:t>Zara | Company Overview &amp; News</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Forbes</a:t>
            </a:r>
            <a:r>
              <a:rPr lang="en-GB" sz="600" dirty="0">
                <a:effectLst/>
                <a:latin typeface="Times New Roman" panose="02020603050405020304" pitchFamily="18" charset="0"/>
                <a:ea typeface="Times New Roman" panose="02020603050405020304" pitchFamily="18" charset="0"/>
              </a:rPr>
              <a:t>. Available at: https://www.forbes.com/companies/zara/?sh=59ecaa297487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García-Álvarez, M.T., (2015). Analysis of the effects of ICTs in knowledge management and innovation: The case of Zara Group. </a:t>
            </a:r>
            <a:r>
              <a:rPr lang="en-GB" sz="600" i="1" dirty="0">
                <a:effectLst/>
                <a:highlight>
                  <a:srgbClr val="FFFFFF"/>
                </a:highlight>
                <a:latin typeface="Times New Roman" panose="02020603050405020304" pitchFamily="18" charset="0"/>
                <a:ea typeface="Times New Roman" panose="02020603050405020304" pitchFamily="18" charset="0"/>
              </a:rPr>
              <a:t>Computers in Human </a:t>
            </a:r>
            <a:r>
              <a:rPr lang="en-GB" sz="600" i="1" dirty="0" err="1">
                <a:effectLst/>
                <a:highlight>
                  <a:srgbClr val="FFFFFF"/>
                </a:highlight>
                <a:latin typeface="Times New Roman" panose="02020603050405020304" pitchFamily="18" charset="0"/>
                <a:ea typeface="Times New Roman" panose="02020603050405020304" pitchFamily="18" charset="0"/>
              </a:rPr>
              <a:t>Behavior</a:t>
            </a:r>
            <a:r>
              <a:rPr lang="en-GB" sz="600" dirty="0">
                <a:effectLst/>
                <a:highlight>
                  <a:srgbClr val="FFFFFF"/>
                </a:highlight>
                <a:latin typeface="Times New Roman" panose="02020603050405020304" pitchFamily="18" charset="0"/>
                <a:ea typeface="Times New Roman" panose="02020603050405020304" pitchFamily="18" charset="0"/>
              </a:rPr>
              <a:t>, </a:t>
            </a:r>
            <a:r>
              <a:rPr lang="en-GB" sz="600" i="1" dirty="0">
                <a:effectLst/>
                <a:highlight>
                  <a:srgbClr val="FFFFFF"/>
                </a:highlight>
                <a:latin typeface="Times New Roman" panose="02020603050405020304" pitchFamily="18" charset="0"/>
                <a:ea typeface="Times New Roman" panose="02020603050405020304" pitchFamily="18" charset="0"/>
              </a:rPr>
              <a:t>51</a:t>
            </a:r>
            <a:r>
              <a:rPr lang="en-GB" sz="600" dirty="0">
                <a:effectLst/>
                <a:highlight>
                  <a:srgbClr val="FFFFFF"/>
                </a:highlight>
                <a:latin typeface="Times New Roman" panose="02020603050405020304" pitchFamily="18" charset="0"/>
                <a:ea typeface="Times New Roman" panose="02020603050405020304" pitchFamily="18" charset="0"/>
              </a:rPr>
              <a:t>, pp.994-1002.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8"/>
              </a:rPr>
              <a:t>https://www.sciencedirect.com/science/article/abs/pii/S0747563214005305</a:t>
            </a:r>
            <a:r>
              <a:rPr lang="en-GB" sz="600" dirty="0">
                <a:effectLst/>
                <a:highlight>
                  <a:srgbClr val="FFFFFF"/>
                </a:highlight>
                <a:latin typeface="Times New Roman" panose="02020603050405020304" pitchFamily="18" charset="0"/>
                <a:ea typeface="Times New Roman" panose="02020603050405020304" pitchFamily="18" charset="0"/>
              </a:rPr>
              <a:t>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Indeed (2022) 9 factors that influence and build team cohesion - indeed. Available at: https://www.indeed.com/hire/c/info/9-factors-influence-build-team-cohesion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Indeed (2023) What is business monitoring and why is it important? - indeed. Available at: https://www.indeed.com/career-advice/career-development/importance-of-business-monitoring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Kohan, S.E. (2021) </a:t>
            </a:r>
            <a:r>
              <a:rPr lang="en-GB" sz="600" i="1" dirty="0">
                <a:effectLst/>
                <a:latin typeface="Times New Roman" panose="02020603050405020304" pitchFamily="18" charset="0"/>
                <a:ea typeface="Times New Roman" panose="02020603050405020304" pitchFamily="18" charset="0"/>
              </a:rPr>
              <a:t>Asos delivers 24% sales and 275% profit increases-beyond the numbers</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Forbes</a:t>
            </a:r>
            <a:r>
              <a:rPr lang="en-GB" sz="600" dirty="0">
                <a:effectLst/>
                <a:latin typeface="Times New Roman" panose="02020603050405020304" pitchFamily="18" charset="0"/>
                <a:ea typeface="Times New Roman" panose="02020603050405020304" pitchFamily="18" charset="0"/>
              </a:rPr>
              <a:t>. Available at: https://www.forbes.com/sites/shelleykohan/2021/04/09/asos-delivers-24-sales-and-275-profit-increases-beyond-the-numbers/?sh=59be38c74582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Lai, E.R., (2019). Motivation: A literature review. Person Research’s Report, 6, pp.40-41. Available at: https://d1wqtxts1xzle7.cloudfront.net/40756174/Motivation_Review_final-libre.pdf?1450092242=&amp;response-content-disposition=inline%3B+filename%3DMotivation_A_literature_review.pdf&amp;Expires=1700121536&amp;Signature=QbMOKJki-MFUIAWdjKqbu9-EphwCEwjoI~cGQ3ozfRXtzahJefJYh3deMxgMlnTHAlyisFyCTYjqHNysFZZUFpKbEi9uz4d9slwiKfPJdT~4a4q3gCOB0Y58W~a1tEVlNh2SAMuPpNi-khX7QUOmiZ6q5z-a4BkrDKA7APH2WIHC8NhIFZgnuAU2ubLTsqztgXrMPx5TRuUQsJZRk7yN7NF0HBjZkjmOWO~B-hB7tTGBY2RHqIpKvrvHxQIth739~FqvSA6zIdcLuoqpcBmhB7Ye6y8mtXpLtKwt0ZzaDkegDUnQHPd0-FPHT1zhune5iIotfP81RfwOgC~rZdFLgg__&amp;Key-Pair-Id=APKAJLOHF5GGSLRBV4ZA</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Loeb, W. (2023) </a:t>
            </a:r>
            <a:r>
              <a:rPr lang="en-GB" sz="600" i="1" dirty="0">
                <a:effectLst/>
                <a:latin typeface="Times New Roman" panose="02020603050405020304" pitchFamily="18" charset="0"/>
                <a:ea typeface="Times New Roman" panose="02020603050405020304" pitchFamily="18" charset="0"/>
              </a:rPr>
              <a:t>Zara’s 30% expansion and 2022 outstanding results</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Forbes</a:t>
            </a:r>
            <a:r>
              <a:rPr lang="en-GB" sz="600" dirty="0">
                <a:effectLst/>
                <a:latin typeface="Times New Roman" panose="02020603050405020304" pitchFamily="18" charset="0"/>
                <a:ea typeface="Times New Roman" panose="02020603050405020304" pitchFamily="18" charset="0"/>
              </a:rPr>
              <a:t>. Available at: https://www.forbes.com/sites/walterloeb/2023/03/22/zaras-30-expansion-and-2022-outstanding-results/?sh=448923f024a5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highlight>
                  <a:srgbClr val="FFFFFF"/>
                </a:highlight>
                <a:latin typeface="Times New Roman" panose="02020603050405020304" pitchFamily="18" charset="0"/>
                <a:ea typeface="Times New Roman" panose="02020603050405020304" pitchFamily="18" charset="0"/>
              </a:rPr>
              <a:t>Psychologs</a:t>
            </a:r>
            <a:r>
              <a:rPr lang="en-GB" sz="600" dirty="0">
                <a:effectLst/>
                <a:highlight>
                  <a:srgbClr val="FFFFFF"/>
                </a:highlight>
                <a:latin typeface="Times New Roman" panose="02020603050405020304" pitchFamily="18" charset="0"/>
                <a:ea typeface="Times New Roman" panose="02020603050405020304" pitchFamily="18" charset="0"/>
              </a:rPr>
              <a:t> (2023) Benefits of having multitasking skill, </a:t>
            </a:r>
            <a:r>
              <a:rPr lang="en-GB" sz="600" dirty="0" err="1">
                <a:effectLst/>
                <a:highlight>
                  <a:srgbClr val="FFFFFF"/>
                </a:highlight>
                <a:latin typeface="Times New Roman" panose="02020603050405020304" pitchFamily="18" charset="0"/>
                <a:ea typeface="Times New Roman" panose="02020603050405020304" pitchFamily="18" charset="0"/>
              </a:rPr>
              <a:t>Psychologs</a:t>
            </a:r>
            <a:r>
              <a:rPr lang="en-GB" sz="600" dirty="0">
                <a:effectLst/>
                <a:highlight>
                  <a:srgbClr val="FFFFFF"/>
                </a:highlight>
                <a:latin typeface="Times New Roman" panose="02020603050405020304" pitchFamily="18" charset="0"/>
                <a:ea typeface="Times New Roman" panose="02020603050405020304" pitchFamily="18" charset="0"/>
              </a:rPr>
              <a:t> Magazine | Mental Health Magazine | Psychology Magazine | Self-Help Magazine. Available at: https://www.psychologs.com/benefits-of-having-multitasking-skill/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Smith, P. (2023) </a:t>
            </a:r>
            <a:r>
              <a:rPr lang="en-GB" sz="600" i="1" dirty="0">
                <a:effectLst/>
                <a:latin typeface="Times New Roman" panose="02020603050405020304" pitchFamily="18" charset="0"/>
                <a:ea typeface="Times New Roman" panose="02020603050405020304" pitchFamily="18" charset="0"/>
              </a:rPr>
              <a:t>Sales share of the Inditex group by format worldwide 2022</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Statista</a:t>
            </a:r>
            <a:r>
              <a:rPr lang="en-GB" sz="600" dirty="0">
                <a:effectLst/>
                <a:latin typeface="Times New Roman" panose="02020603050405020304" pitchFamily="18" charset="0"/>
                <a:ea typeface="Times New Roman" panose="02020603050405020304" pitchFamily="18" charset="0"/>
              </a:rPr>
              <a:t>. Available at: https://www.statista.com/statistics/268825/contribution-of-sales-of-the-inditex-group-worldwide-by-format/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latin typeface="Times New Roman" panose="02020603050405020304" pitchFamily="18" charset="0"/>
                <a:ea typeface="Times New Roman" panose="02020603050405020304" pitchFamily="18" charset="0"/>
              </a:rPr>
              <a:t>THE ORG (2023) </a:t>
            </a:r>
            <a:r>
              <a:rPr lang="en-GB" sz="600" i="1" dirty="0">
                <a:effectLst/>
                <a:latin typeface="Times New Roman" panose="02020603050405020304" pitchFamily="18" charset="0"/>
                <a:ea typeface="Times New Roman" panose="02020603050405020304" pitchFamily="18" charset="0"/>
              </a:rPr>
              <a:t>Inditex - org chart, teams, Culture &amp; Jobs</a:t>
            </a:r>
            <a:r>
              <a:rPr lang="en-GB" sz="600" dirty="0">
                <a:effectLst/>
                <a:latin typeface="Times New Roman" panose="02020603050405020304" pitchFamily="18" charset="0"/>
                <a:ea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rPr>
              <a:t>THE ORG</a:t>
            </a:r>
            <a:r>
              <a:rPr lang="en-GB" sz="600" dirty="0">
                <a:effectLst/>
                <a:latin typeface="Times New Roman" panose="02020603050405020304" pitchFamily="18" charset="0"/>
                <a:ea typeface="Times New Roman" panose="02020603050405020304" pitchFamily="18" charset="0"/>
              </a:rPr>
              <a:t>. Available at: https://theorg.com/org/inditex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highlight>
                  <a:srgbClr val="FFFFFF"/>
                </a:highlight>
                <a:latin typeface="Times New Roman" panose="02020603050405020304" pitchFamily="18" charset="0"/>
                <a:ea typeface="Times New Roman" panose="02020603050405020304" pitchFamily="18" charset="0"/>
              </a:rPr>
              <a:t>Verawati</a:t>
            </a:r>
            <a:r>
              <a:rPr lang="en-GB" sz="600" dirty="0">
                <a:effectLst/>
                <a:highlight>
                  <a:srgbClr val="FFFFFF"/>
                </a:highlight>
                <a:latin typeface="Times New Roman" panose="02020603050405020304" pitchFamily="18" charset="0"/>
                <a:ea typeface="Times New Roman" panose="02020603050405020304" pitchFamily="18" charset="0"/>
              </a:rPr>
              <a:t>, D.M. and Hartono, B., (2020). Effective leadership: From the perspective of trait theory and </a:t>
            </a:r>
            <a:r>
              <a:rPr lang="en-GB" sz="600" dirty="0" err="1">
                <a:effectLst/>
                <a:highlight>
                  <a:srgbClr val="FFFFFF"/>
                </a:highlight>
                <a:latin typeface="Times New Roman" panose="02020603050405020304" pitchFamily="18" charset="0"/>
                <a:ea typeface="Times New Roman" panose="02020603050405020304" pitchFamily="18" charset="0"/>
              </a:rPr>
              <a:t>behavior</a:t>
            </a:r>
            <a:r>
              <a:rPr lang="en-GB" sz="600" dirty="0">
                <a:effectLst/>
                <a:highlight>
                  <a:srgbClr val="FFFFFF"/>
                </a:highlight>
                <a:latin typeface="Times New Roman" panose="02020603050405020304" pitchFamily="18" charset="0"/>
                <a:ea typeface="Times New Roman" panose="02020603050405020304" pitchFamily="18" charset="0"/>
              </a:rPr>
              <a:t> theory. </a:t>
            </a:r>
            <a:r>
              <a:rPr lang="en-GB" sz="600" dirty="0" err="1">
                <a:effectLst/>
                <a:highlight>
                  <a:srgbClr val="FFFFFF"/>
                </a:highlight>
                <a:latin typeface="Times New Roman" panose="02020603050405020304" pitchFamily="18" charset="0"/>
                <a:ea typeface="Times New Roman" panose="02020603050405020304" pitchFamily="18" charset="0"/>
              </a:rPr>
              <a:t>Jurnal</a:t>
            </a:r>
            <a:r>
              <a:rPr lang="en-GB" sz="600" dirty="0">
                <a:effectLst/>
                <a:highlight>
                  <a:srgbClr val="FFFFFF"/>
                </a:highlight>
                <a:latin typeface="Times New Roman" panose="02020603050405020304" pitchFamily="18" charset="0"/>
                <a:ea typeface="Times New Roman" panose="02020603050405020304" pitchFamily="18" charset="0"/>
              </a:rPr>
              <a:t> REKOMEN (</a:t>
            </a:r>
            <a:r>
              <a:rPr lang="en-GB" sz="600" dirty="0" err="1">
                <a:effectLst/>
                <a:highlight>
                  <a:srgbClr val="FFFFFF"/>
                </a:highlight>
                <a:latin typeface="Times New Roman" panose="02020603050405020304" pitchFamily="18" charset="0"/>
                <a:ea typeface="Times New Roman" panose="02020603050405020304" pitchFamily="18" charset="0"/>
              </a:rPr>
              <a:t>Riset</a:t>
            </a:r>
            <a:r>
              <a:rPr lang="en-GB" sz="600" dirty="0">
                <a:effectLst/>
                <a:highlight>
                  <a:srgbClr val="FFFFFF"/>
                </a:highlight>
                <a:latin typeface="Times New Roman" panose="02020603050405020304" pitchFamily="18" charset="0"/>
                <a:ea typeface="Times New Roman" panose="02020603050405020304" pitchFamily="18" charset="0"/>
              </a:rPr>
              <a:t> Ekonomi </a:t>
            </a:r>
            <a:r>
              <a:rPr lang="en-GB" sz="600" dirty="0" err="1">
                <a:effectLst/>
                <a:highlight>
                  <a:srgbClr val="FFFFFF"/>
                </a:highlight>
                <a:latin typeface="Times New Roman" panose="02020603050405020304" pitchFamily="18" charset="0"/>
                <a:ea typeface="Times New Roman" panose="02020603050405020304" pitchFamily="18" charset="0"/>
              </a:rPr>
              <a:t>Manajemen</a:t>
            </a:r>
            <a:r>
              <a:rPr lang="en-GB" sz="600" dirty="0">
                <a:effectLst/>
                <a:highlight>
                  <a:srgbClr val="FFFFFF"/>
                </a:highlight>
                <a:latin typeface="Times New Roman" panose="02020603050405020304" pitchFamily="18" charset="0"/>
                <a:ea typeface="Times New Roman" panose="02020603050405020304" pitchFamily="18" charset="0"/>
              </a:rPr>
              <a:t>), 4(1), pp.13-23. Available at: </a:t>
            </a:r>
            <a:r>
              <a:rPr lang="en-GB" sz="600" u="sng" dirty="0">
                <a:solidFill>
                  <a:srgbClr val="0000FF"/>
                </a:solidFill>
                <a:effectLst/>
                <a:highlight>
                  <a:srgbClr val="FFFFFF"/>
                </a:highlight>
                <a:latin typeface="Times New Roman" panose="02020603050405020304" pitchFamily="18" charset="0"/>
                <a:ea typeface="Times New Roman" panose="02020603050405020304" pitchFamily="18" charset="0"/>
                <a:hlinkClick r:id="rId9"/>
              </a:rPr>
              <a:t>https://pdfs.semanticscholar.org/d57a/9f30e3e4c88a3a0610372818d3bdb5e75693.pdf</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WIZBII (2023) Zara Department manager - Inditex - Chicago - WIZBII, Wizbii.com. Available at: https://en.wizbii.com/company/inditex/job/zara-department-manager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err="1">
                <a:effectLst/>
                <a:highlight>
                  <a:srgbClr val="FFFFFF"/>
                </a:highlight>
                <a:latin typeface="Times New Roman" panose="02020603050405020304" pitchFamily="18" charset="0"/>
                <a:ea typeface="Times New Roman" panose="02020603050405020304" pitchFamily="18" charset="0"/>
              </a:rPr>
              <a:t>Wordpress</a:t>
            </a:r>
            <a:r>
              <a:rPr lang="en-GB" sz="600" dirty="0">
                <a:effectLst/>
                <a:highlight>
                  <a:srgbClr val="FFFFFF"/>
                </a:highlight>
                <a:latin typeface="Times New Roman" panose="02020603050405020304" pitchFamily="18" charset="0"/>
                <a:ea typeface="Times New Roman" panose="02020603050405020304" pitchFamily="18" charset="0"/>
              </a:rPr>
              <a:t>, (2009). </a:t>
            </a:r>
            <a:r>
              <a:rPr lang="en-GB" sz="600" i="1" dirty="0">
                <a:effectLst/>
                <a:highlight>
                  <a:srgbClr val="FFFFFF"/>
                </a:highlight>
                <a:latin typeface="Times New Roman" panose="02020603050405020304" pitchFamily="18" charset="0"/>
                <a:ea typeface="Times New Roman" panose="02020603050405020304" pitchFamily="18" charset="0"/>
              </a:rPr>
              <a:t>Zara’s organizational structure</a:t>
            </a:r>
            <a:r>
              <a:rPr lang="en-GB" sz="600" dirty="0">
                <a:effectLst/>
                <a:highlight>
                  <a:srgbClr val="FFFFFF"/>
                </a:highlight>
                <a:latin typeface="Times New Roman" panose="02020603050405020304" pitchFamily="18" charset="0"/>
                <a:ea typeface="Times New Roman" panose="02020603050405020304" pitchFamily="18" charset="0"/>
              </a:rPr>
              <a:t> . </a:t>
            </a:r>
            <a:r>
              <a:rPr lang="en-GB" sz="600" i="1" dirty="0">
                <a:effectLst/>
                <a:highlight>
                  <a:srgbClr val="FFFFFF"/>
                </a:highlight>
                <a:latin typeface="Times New Roman" panose="02020603050405020304" pitchFamily="18" charset="0"/>
                <a:ea typeface="Times New Roman" panose="02020603050405020304" pitchFamily="18" charset="0"/>
              </a:rPr>
              <a:t>international business</a:t>
            </a:r>
            <a:r>
              <a:rPr lang="en-GB" sz="600" dirty="0">
                <a:effectLst/>
                <a:highlight>
                  <a:srgbClr val="FFFFFF"/>
                </a:highlight>
                <a:latin typeface="Times New Roman" panose="02020603050405020304" pitchFamily="18" charset="0"/>
                <a:ea typeface="Times New Roman" panose="02020603050405020304" pitchFamily="18" charset="0"/>
              </a:rPr>
              <a:t>. Available at: https://tortora.wordpress.com/2009/11/18/zara%E2%80%99s-organizational-structure/ (Accessed: 17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Zara (2022a)Operations manager at Zara, Job at ZARA. Available at: https://www.thesonocollection.com/en/jobs/operations-manager-20245.html (Accessed: 16 November 2023). </a:t>
            </a:r>
            <a:endParaRPr lang="en-US" sz="6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Zara Global, (2023) </a:t>
            </a:r>
            <a:r>
              <a:rPr lang="en-GB" sz="600" i="1" dirty="0">
                <a:effectLst/>
                <a:highlight>
                  <a:srgbClr val="FFFFFF"/>
                </a:highlight>
                <a:latin typeface="Times New Roman" panose="02020603050405020304" pitchFamily="18" charset="0"/>
                <a:ea typeface="Times New Roman" panose="02020603050405020304" pitchFamily="18" charset="0"/>
              </a:rPr>
              <a:t>Zara Global</a:t>
            </a:r>
            <a:r>
              <a:rPr lang="en-GB" sz="600" dirty="0">
                <a:effectLst/>
                <a:highlight>
                  <a:srgbClr val="FFFFFF"/>
                </a:highlight>
                <a:latin typeface="Times New Roman" panose="02020603050405020304" pitchFamily="18" charset="0"/>
                <a:ea typeface="Times New Roman" panose="02020603050405020304" pitchFamily="18" charset="0"/>
              </a:rPr>
              <a:t>. Available at: https://fashiongear.fibre2fashion.com/brand-story/</a:t>
            </a:r>
            <a:r>
              <a:rPr lang="en-GB" sz="600" dirty="0" err="1">
                <a:effectLst/>
                <a:highlight>
                  <a:srgbClr val="FFFFFF"/>
                </a:highlight>
                <a:latin typeface="Times New Roman" panose="02020603050405020304" pitchFamily="18" charset="0"/>
                <a:ea typeface="Times New Roman" panose="02020603050405020304" pitchFamily="18" charset="0"/>
              </a:rPr>
              <a:t>zara-india</a:t>
            </a:r>
            <a:r>
              <a:rPr lang="en-GB" sz="600" dirty="0">
                <a:effectLst/>
                <a:highlight>
                  <a:srgbClr val="FFFFFF"/>
                </a:highlight>
                <a:latin typeface="Times New Roman" panose="02020603050405020304" pitchFamily="18" charset="0"/>
                <a:ea typeface="Times New Roman" panose="02020603050405020304" pitchFamily="18" charset="0"/>
              </a:rPr>
              <a:t>/#:~:text=Of%20the%20group’s%20%E2%82%AC26.15,per%20cent%20to%20the%20group’s (Accessed: 16 November 2023).</a:t>
            </a:r>
            <a:endParaRPr lang="en-US" sz="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429987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1555</TotalTime>
  <Words>5994</Words>
  <Application>Microsoft Office PowerPoint</Application>
  <PresentationFormat>Широкоэкранный</PresentationFormat>
  <Paragraphs>194</Paragraphs>
  <Slides>19</Slides>
  <Notes>18</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19</vt:i4>
      </vt:variant>
    </vt:vector>
  </HeadingPairs>
  <TitlesOfParts>
    <vt:vector size="26" baseType="lpstr">
      <vt:lpstr>Arial</vt:lpstr>
      <vt:lpstr>Calibri</vt:lpstr>
      <vt:lpstr>Times New Roman</vt:lpstr>
      <vt:lpstr>Trebuchet MS</vt:lpstr>
      <vt:lpstr>Wingdings</vt:lpstr>
      <vt:lpstr>Wingdings 3</vt:lpstr>
      <vt:lpstr>Facet</vt:lpstr>
      <vt:lpstr>Презентация PowerPoint</vt:lpstr>
      <vt:lpstr>Презентация PowerPoint</vt:lpstr>
      <vt:lpstr>Description of the Zara’s Profile  Background of Zara</vt:lpstr>
      <vt:lpstr>Performance of Zara </vt:lpstr>
      <vt:lpstr>Top three Competitors of Zara   </vt:lpstr>
      <vt:lpstr>Discussion of the relationship between Zara’s organisational structure and its performance</vt:lpstr>
      <vt:lpstr>Discussion of the relationship between Zara’s organisational structure and its performance</vt:lpstr>
      <vt:lpstr>Discussion of the relationship between Zara’s organisational structure and its performance</vt:lpstr>
      <vt:lpstr>Discussion of the relationship between Zara’s organisational structure and its performance</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Arka Paul</dc:creator>
  <cp:lastModifiedBy>Пользователь</cp:lastModifiedBy>
  <cp:revision>18</cp:revision>
  <dcterms:created xsi:type="dcterms:W3CDTF">2023-11-16T09:53:30Z</dcterms:created>
  <dcterms:modified xsi:type="dcterms:W3CDTF">2023-11-23T21:23:27Z</dcterms:modified>
</cp:coreProperties>
</file>