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319"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 id="280" r:id="rId27"/>
    <p:sldId id="281" r:id="rId28"/>
    <p:sldId id="282" r:id="rId29"/>
    <p:sldId id="283" r:id="rId30"/>
    <p:sldId id="284" r:id="rId31"/>
    <p:sldId id="285" r:id="rId32"/>
    <p:sldId id="286" r:id="rId33"/>
    <p:sldId id="287" r:id="rId34"/>
    <p:sldId id="288" r:id="rId35"/>
    <p:sldId id="289" r:id="rId36"/>
    <p:sldId id="290" r:id="rId37"/>
    <p:sldId id="291" r:id="rId38"/>
    <p:sldId id="292" r:id="rId39"/>
    <p:sldId id="293" r:id="rId40"/>
    <p:sldId id="294" r:id="rId41"/>
    <p:sldId id="295" r:id="rId42"/>
    <p:sldId id="296" r:id="rId43"/>
    <p:sldId id="297" r:id="rId44"/>
    <p:sldId id="298" r:id="rId45"/>
    <p:sldId id="299" r:id="rId46"/>
    <p:sldId id="300" r:id="rId47"/>
    <p:sldId id="301" r:id="rId48"/>
    <p:sldId id="302" r:id="rId49"/>
    <p:sldId id="303" r:id="rId50"/>
    <p:sldId id="304" r:id="rId51"/>
    <p:sldId id="305" r:id="rId52"/>
    <p:sldId id="306" r:id="rId53"/>
    <p:sldId id="307" r:id="rId54"/>
    <p:sldId id="308" r:id="rId55"/>
    <p:sldId id="309" r:id="rId56"/>
    <p:sldId id="310" r:id="rId57"/>
    <p:sldId id="311" r:id="rId58"/>
    <p:sldId id="312" r:id="rId59"/>
    <p:sldId id="313" r:id="rId60"/>
    <p:sldId id="314" r:id="rId61"/>
    <p:sldId id="315" r:id="rId62"/>
    <p:sldId id="316" r:id="rId63"/>
    <p:sldId id="317" r:id="rId64"/>
    <p:sldId id="318" r:id="rId6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176" autoAdjust="0"/>
    <p:restoredTop sz="94660"/>
  </p:normalViewPr>
  <p:slideViewPr>
    <p:cSldViewPr snapToGrid="0">
      <p:cViewPr varScale="1">
        <p:scale>
          <a:sx n="90" d="100"/>
          <a:sy n="90" d="100"/>
        </p:scale>
        <p:origin x="114" y="13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5714EDDA-9268-4A96-B325-F2EFCA1F2D96}" type="datetimeFigureOut">
              <a:rPr lang="en-US" smtClean="0"/>
              <a:t>4/26/2018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6C31D0-49B6-4D90-84FB-8B5B88CABF06}" type="slidenum">
              <a:rPr lang="en-US" smtClean="0"/>
              <a:t>‹#›</a:t>
            </a:fld>
            <a:endParaRPr lang="en-US"/>
          </a:p>
        </p:txBody>
      </p:sp>
    </p:spTree>
    <p:extLst>
      <p:ext uri="{BB962C8B-B14F-4D97-AF65-F5344CB8AC3E}">
        <p14:creationId xmlns:p14="http://schemas.microsoft.com/office/powerpoint/2010/main" val="18277818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714EDDA-9268-4A96-B325-F2EFCA1F2D96}" type="datetimeFigureOut">
              <a:rPr lang="en-US" smtClean="0"/>
              <a:t>4/26/2018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6C31D0-49B6-4D90-84FB-8B5B88CABF06}" type="slidenum">
              <a:rPr lang="en-US" smtClean="0"/>
              <a:t>‹#›</a:t>
            </a:fld>
            <a:endParaRPr lang="en-US"/>
          </a:p>
        </p:txBody>
      </p:sp>
    </p:spTree>
    <p:extLst>
      <p:ext uri="{BB962C8B-B14F-4D97-AF65-F5344CB8AC3E}">
        <p14:creationId xmlns:p14="http://schemas.microsoft.com/office/powerpoint/2010/main" val="29236333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714EDDA-9268-4A96-B325-F2EFCA1F2D96}" type="datetimeFigureOut">
              <a:rPr lang="en-US" smtClean="0"/>
              <a:t>4/26/2018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6C31D0-49B6-4D90-84FB-8B5B88CABF06}" type="slidenum">
              <a:rPr lang="en-US" smtClean="0"/>
              <a:t>‹#›</a:t>
            </a:fld>
            <a:endParaRPr lang="en-US"/>
          </a:p>
        </p:txBody>
      </p:sp>
    </p:spTree>
    <p:extLst>
      <p:ext uri="{BB962C8B-B14F-4D97-AF65-F5344CB8AC3E}">
        <p14:creationId xmlns:p14="http://schemas.microsoft.com/office/powerpoint/2010/main" val="35760049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5714EDDA-9268-4A96-B325-F2EFCA1F2D96}" type="datetimeFigureOut">
              <a:rPr lang="en-US" smtClean="0"/>
              <a:t>4/26/2018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16C31D0-49B6-4D90-84FB-8B5B88CABF06}" type="slidenum">
              <a:rPr lang="en-US" smtClean="0"/>
              <a:t>‹#›</a:t>
            </a:fld>
            <a:endParaRPr lang="en-US"/>
          </a:p>
        </p:txBody>
      </p:sp>
    </p:spTree>
    <p:extLst>
      <p:ext uri="{BB962C8B-B14F-4D97-AF65-F5344CB8AC3E}">
        <p14:creationId xmlns:p14="http://schemas.microsoft.com/office/powerpoint/2010/main" val="2573523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5714EDDA-9268-4A96-B325-F2EFCA1F2D96}" type="datetimeFigureOut">
              <a:rPr lang="en-US" smtClean="0"/>
              <a:t>4/26/2018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16C31D0-49B6-4D90-84FB-8B5B88CABF06}" type="slidenum">
              <a:rPr lang="en-US" smtClean="0"/>
              <a:t>‹#›</a:t>
            </a:fld>
            <a:endParaRPr lang="en-US"/>
          </a:p>
        </p:txBody>
      </p:sp>
    </p:spTree>
    <p:extLst>
      <p:ext uri="{BB962C8B-B14F-4D97-AF65-F5344CB8AC3E}">
        <p14:creationId xmlns:p14="http://schemas.microsoft.com/office/powerpoint/2010/main" val="24078450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5714EDDA-9268-4A96-B325-F2EFCA1F2D96}" type="datetimeFigureOut">
              <a:rPr lang="en-US" smtClean="0"/>
              <a:t>4/26/2018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16C31D0-49B6-4D90-84FB-8B5B88CABF06}" type="slidenum">
              <a:rPr lang="en-US" smtClean="0"/>
              <a:t>‹#›</a:t>
            </a:fld>
            <a:endParaRPr lang="en-US"/>
          </a:p>
        </p:txBody>
      </p:sp>
    </p:spTree>
    <p:extLst>
      <p:ext uri="{BB962C8B-B14F-4D97-AF65-F5344CB8AC3E}">
        <p14:creationId xmlns:p14="http://schemas.microsoft.com/office/powerpoint/2010/main" val="30751786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714EDDA-9268-4A96-B325-F2EFCA1F2D96}" type="datetimeFigureOut">
              <a:rPr lang="en-US" smtClean="0"/>
              <a:t>4/26/2018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16C31D0-49B6-4D90-84FB-8B5B88CABF06}" type="slidenum">
              <a:rPr lang="en-US" smtClean="0"/>
              <a:t>‹#›</a:t>
            </a:fld>
            <a:endParaRPr lang="en-US"/>
          </a:p>
        </p:txBody>
      </p:sp>
    </p:spTree>
    <p:extLst>
      <p:ext uri="{BB962C8B-B14F-4D97-AF65-F5344CB8AC3E}">
        <p14:creationId xmlns:p14="http://schemas.microsoft.com/office/powerpoint/2010/main" val="3236828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714EDDA-9268-4A96-B325-F2EFCA1F2D96}" type="datetimeFigureOut">
              <a:rPr lang="en-US" smtClean="0"/>
              <a:t>4/26/2018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16C31D0-49B6-4D90-84FB-8B5B88CABF06}" type="slidenum">
              <a:rPr lang="en-US" smtClean="0"/>
              <a:t>‹#›</a:t>
            </a:fld>
            <a:endParaRPr lang="en-US"/>
          </a:p>
        </p:txBody>
      </p:sp>
    </p:spTree>
    <p:extLst>
      <p:ext uri="{BB962C8B-B14F-4D97-AF65-F5344CB8AC3E}">
        <p14:creationId xmlns:p14="http://schemas.microsoft.com/office/powerpoint/2010/main" val="21094481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714EDDA-9268-4A96-B325-F2EFCA1F2D96}" type="datetimeFigureOut">
              <a:rPr lang="en-US" smtClean="0"/>
              <a:t>4/26/2018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16C31D0-49B6-4D90-84FB-8B5B88CABF06}" type="slidenum">
              <a:rPr lang="en-US" smtClean="0"/>
              <a:t>‹#›</a:t>
            </a:fld>
            <a:endParaRPr lang="en-US"/>
          </a:p>
        </p:txBody>
      </p:sp>
    </p:spTree>
    <p:extLst>
      <p:ext uri="{BB962C8B-B14F-4D97-AF65-F5344CB8AC3E}">
        <p14:creationId xmlns:p14="http://schemas.microsoft.com/office/powerpoint/2010/main" val="41163567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714EDDA-9268-4A96-B325-F2EFCA1F2D96}" type="datetimeFigureOut">
              <a:rPr lang="en-US" smtClean="0"/>
              <a:t>4/26/2018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6C31D0-49B6-4D90-84FB-8B5B88CABF06}" type="slidenum">
              <a:rPr lang="en-US" smtClean="0"/>
              <a:t>‹#›</a:t>
            </a:fld>
            <a:endParaRPr lang="en-US"/>
          </a:p>
        </p:txBody>
      </p:sp>
    </p:spTree>
    <p:extLst>
      <p:ext uri="{BB962C8B-B14F-4D97-AF65-F5344CB8AC3E}">
        <p14:creationId xmlns:p14="http://schemas.microsoft.com/office/powerpoint/2010/main" val="6102803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714EDDA-9268-4A96-B325-F2EFCA1F2D96}" type="datetimeFigureOut">
              <a:rPr lang="en-US" smtClean="0"/>
              <a:t>4/26/2018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6C31D0-49B6-4D90-84FB-8B5B88CABF06}" type="slidenum">
              <a:rPr lang="en-US" smtClean="0"/>
              <a:t>‹#›</a:t>
            </a:fld>
            <a:endParaRPr lang="en-US"/>
          </a:p>
        </p:txBody>
      </p:sp>
    </p:spTree>
    <p:extLst>
      <p:ext uri="{BB962C8B-B14F-4D97-AF65-F5344CB8AC3E}">
        <p14:creationId xmlns:p14="http://schemas.microsoft.com/office/powerpoint/2010/main" val="1560606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714EDDA-9268-4A96-B325-F2EFCA1F2D96}" type="datetimeFigureOut">
              <a:rPr lang="en-US" smtClean="0"/>
              <a:t>4/26/2018</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16C31D0-49B6-4D90-84FB-8B5B88CABF06}" type="slidenum">
              <a:rPr lang="en-US" smtClean="0"/>
              <a:t>‹#›</a:t>
            </a:fld>
            <a:endParaRPr lang="en-US"/>
          </a:p>
        </p:txBody>
      </p:sp>
    </p:spTree>
    <p:extLst>
      <p:ext uri="{BB962C8B-B14F-4D97-AF65-F5344CB8AC3E}">
        <p14:creationId xmlns:p14="http://schemas.microsoft.com/office/powerpoint/2010/main" val="246158329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sz="4400" dirty="0" smtClean="0"/>
              <a:t>Implementing a Condition Based Maintenance Regime</a:t>
            </a:r>
            <a:endParaRPr lang="en-US" sz="4400" dirty="0"/>
          </a:p>
        </p:txBody>
      </p:sp>
      <p:sp>
        <p:nvSpPr>
          <p:cNvPr id="3" name="Subtitle 2"/>
          <p:cNvSpPr>
            <a:spLocks noGrp="1"/>
          </p:cNvSpPr>
          <p:nvPr>
            <p:ph type="subTitle" idx="1"/>
          </p:nvPr>
        </p:nvSpPr>
        <p:spPr/>
        <p:txBody>
          <a:bodyPr>
            <a:normAutofit/>
          </a:bodyPr>
          <a:lstStyle/>
          <a:p>
            <a:r>
              <a:rPr lang="en-US" sz="3200" dirty="0" smtClean="0"/>
              <a:t>By</a:t>
            </a:r>
          </a:p>
          <a:p>
            <a:r>
              <a:rPr lang="en-US" sz="3200" dirty="0" smtClean="0"/>
              <a:t>Andrew Thorn</a:t>
            </a:r>
            <a:endParaRPr lang="en-US" sz="3200" dirty="0"/>
          </a:p>
        </p:txBody>
      </p:sp>
    </p:spTree>
    <p:extLst>
      <p:ext uri="{BB962C8B-B14F-4D97-AF65-F5344CB8AC3E}">
        <p14:creationId xmlns:p14="http://schemas.microsoft.com/office/powerpoint/2010/main" val="719017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Condition Monitoring</a:t>
            </a:r>
            <a:endParaRPr lang="en-US" dirty="0"/>
          </a:p>
        </p:txBody>
      </p:sp>
      <p:sp>
        <p:nvSpPr>
          <p:cNvPr id="3" name="Content Placeholder 2"/>
          <p:cNvSpPr>
            <a:spLocks noGrp="1"/>
          </p:cNvSpPr>
          <p:nvPr>
            <p:ph idx="1"/>
          </p:nvPr>
        </p:nvSpPr>
        <p:spPr/>
        <p:txBody>
          <a:bodyPr>
            <a:normAutofit/>
          </a:bodyPr>
          <a:lstStyle/>
          <a:p>
            <a:pPr marL="0" indent="0">
              <a:buNone/>
            </a:pPr>
            <a:r>
              <a:rPr lang="en-US" sz="3200" dirty="0" smtClean="0"/>
              <a:t>BS 3811: 1993 defines Condition Monitoring as:</a:t>
            </a:r>
          </a:p>
          <a:p>
            <a:pPr marL="457200" lvl="1" indent="0">
              <a:buNone/>
            </a:pPr>
            <a:r>
              <a:rPr lang="en-US" dirty="0" smtClean="0"/>
              <a:t>‘</a:t>
            </a:r>
            <a:r>
              <a:rPr lang="en-US" sz="3200" dirty="0" smtClean="0"/>
              <a:t>The continuous or periodic measurement and interpretation of data to indicate the condition of an item to determine the need for maintenance</a:t>
            </a:r>
            <a:endParaRPr lang="en-US" dirty="0"/>
          </a:p>
        </p:txBody>
      </p:sp>
    </p:spTree>
    <p:extLst>
      <p:ext uri="{BB962C8B-B14F-4D97-AF65-F5344CB8AC3E}">
        <p14:creationId xmlns:p14="http://schemas.microsoft.com/office/powerpoint/2010/main" val="625418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Condition Based Maintenance</a:t>
            </a:r>
            <a:endParaRPr lang="en-US" dirty="0"/>
          </a:p>
        </p:txBody>
      </p:sp>
      <p:sp>
        <p:nvSpPr>
          <p:cNvPr id="3" name="Content Placeholder 2"/>
          <p:cNvSpPr>
            <a:spLocks noGrp="1"/>
          </p:cNvSpPr>
          <p:nvPr>
            <p:ph idx="1"/>
          </p:nvPr>
        </p:nvSpPr>
        <p:spPr/>
        <p:txBody>
          <a:bodyPr>
            <a:normAutofit/>
          </a:bodyPr>
          <a:lstStyle/>
          <a:p>
            <a:pPr marL="0" indent="0">
              <a:buNone/>
            </a:pPr>
            <a:r>
              <a:rPr lang="en-US" sz="3200" dirty="0" smtClean="0"/>
              <a:t>BS 3811: 1993 defines Condition Based Maintenance as:</a:t>
            </a:r>
          </a:p>
          <a:p>
            <a:pPr marL="457200" lvl="1" indent="0">
              <a:buNone/>
            </a:pPr>
            <a:r>
              <a:rPr lang="en-US" sz="3200" dirty="0" smtClean="0"/>
              <a:t>‘The maintenance carried out according to the need indicated by condition monitoring</a:t>
            </a:r>
          </a:p>
          <a:p>
            <a:pPr marL="0" indent="0">
              <a:buNone/>
            </a:pPr>
            <a:endParaRPr lang="en-US" sz="3200" dirty="0"/>
          </a:p>
        </p:txBody>
      </p:sp>
    </p:spTree>
    <p:extLst>
      <p:ext uri="{BB962C8B-B14F-4D97-AF65-F5344CB8AC3E}">
        <p14:creationId xmlns:p14="http://schemas.microsoft.com/office/powerpoint/2010/main" val="9855739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Factors Determining the Success of Condition </a:t>
            </a:r>
            <a:r>
              <a:rPr lang="en-US" dirty="0"/>
              <a:t>B</a:t>
            </a:r>
            <a:r>
              <a:rPr lang="en-US" dirty="0" smtClean="0"/>
              <a:t>ased Maintenance Regime</a:t>
            </a:r>
            <a:endParaRPr lang="en-US" dirty="0"/>
          </a:p>
        </p:txBody>
      </p:sp>
      <p:sp>
        <p:nvSpPr>
          <p:cNvPr id="3" name="Content Placeholder 2"/>
          <p:cNvSpPr>
            <a:spLocks noGrp="1"/>
          </p:cNvSpPr>
          <p:nvPr>
            <p:ph idx="1"/>
          </p:nvPr>
        </p:nvSpPr>
        <p:spPr/>
        <p:txBody>
          <a:bodyPr>
            <a:normAutofit/>
          </a:bodyPr>
          <a:lstStyle/>
          <a:p>
            <a:r>
              <a:rPr lang="en-US" sz="3200" dirty="0" smtClean="0"/>
              <a:t>Selecting condition monitoring techniques appropriate to the failure modes of the plant or system</a:t>
            </a:r>
          </a:p>
          <a:p>
            <a:r>
              <a:rPr lang="en-US" sz="3200" dirty="0" smtClean="0"/>
              <a:t>Understanding that condition monitoring is not the complete answer to all maintenance needs</a:t>
            </a:r>
          </a:p>
          <a:p>
            <a:r>
              <a:rPr lang="en-US" sz="3200" dirty="0" smtClean="0"/>
              <a:t>Replacing or supplementing an existing maintenance activity with condition monitoring</a:t>
            </a:r>
            <a:endParaRPr lang="en-US" sz="3200" dirty="0"/>
          </a:p>
        </p:txBody>
      </p:sp>
    </p:spTree>
    <p:extLst>
      <p:ext uri="{BB962C8B-B14F-4D97-AF65-F5344CB8AC3E}">
        <p14:creationId xmlns:p14="http://schemas.microsoft.com/office/powerpoint/2010/main" val="31916065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Factors Determining the Success of Condition Based Maintenance Regime</a:t>
            </a:r>
            <a:endParaRPr lang="en-US" dirty="0"/>
          </a:p>
        </p:txBody>
      </p:sp>
      <p:sp>
        <p:nvSpPr>
          <p:cNvPr id="3" name="Content Placeholder 2"/>
          <p:cNvSpPr>
            <a:spLocks noGrp="1"/>
          </p:cNvSpPr>
          <p:nvPr>
            <p:ph idx="1"/>
          </p:nvPr>
        </p:nvSpPr>
        <p:spPr/>
        <p:txBody>
          <a:bodyPr>
            <a:normAutofit/>
          </a:bodyPr>
          <a:lstStyle/>
          <a:p>
            <a:r>
              <a:rPr lang="en-US" sz="3200" dirty="0" smtClean="0"/>
              <a:t>Management support and backing</a:t>
            </a:r>
          </a:p>
          <a:p>
            <a:r>
              <a:rPr lang="en-US" sz="3200" dirty="0" smtClean="0"/>
              <a:t>Trending of results</a:t>
            </a:r>
          </a:p>
          <a:p>
            <a:r>
              <a:rPr lang="en-US" sz="3200" dirty="0" smtClean="0"/>
              <a:t>Collection of data under repeatable conditions to ensure accurate trending of collected data</a:t>
            </a:r>
          </a:p>
          <a:p>
            <a:r>
              <a:rPr lang="en-US" sz="3200" dirty="0" smtClean="0"/>
              <a:t>Staff involvement</a:t>
            </a:r>
            <a:endParaRPr lang="en-US" sz="3200" dirty="0"/>
          </a:p>
        </p:txBody>
      </p:sp>
    </p:spTree>
    <p:extLst>
      <p:ext uri="{BB962C8B-B14F-4D97-AF65-F5344CB8AC3E}">
        <p14:creationId xmlns:p14="http://schemas.microsoft.com/office/powerpoint/2010/main" val="7481240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Condition Monitoring Techniques</a:t>
            </a:r>
            <a:endParaRPr lang="en-US" dirty="0"/>
          </a:p>
        </p:txBody>
      </p:sp>
      <p:sp>
        <p:nvSpPr>
          <p:cNvPr id="3" name="Content Placeholder 2"/>
          <p:cNvSpPr>
            <a:spLocks noGrp="1"/>
          </p:cNvSpPr>
          <p:nvPr>
            <p:ph idx="1"/>
          </p:nvPr>
        </p:nvSpPr>
        <p:spPr/>
        <p:txBody>
          <a:bodyPr>
            <a:normAutofit/>
          </a:bodyPr>
          <a:lstStyle/>
          <a:p>
            <a:r>
              <a:rPr lang="en-US" sz="3200" dirty="0" smtClean="0"/>
              <a:t>Must be selected which are appropriate to the failure modes of the plant or system</a:t>
            </a:r>
          </a:p>
          <a:p>
            <a:r>
              <a:rPr lang="en-US" sz="3200" dirty="0" smtClean="0"/>
              <a:t>The failure modes of the plant or system must be identified, so that an appropriate means of detecting the failure mode can be identified</a:t>
            </a:r>
            <a:endParaRPr lang="en-US" sz="3200" dirty="0"/>
          </a:p>
        </p:txBody>
      </p:sp>
    </p:spTree>
    <p:extLst>
      <p:ext uri="{BB962C8B-B14F-4D97-AF65-F5344CB8AC3E}">
        <p14:creationId xmlns:p14="http://schemas.microsoft.com/office/powerpoint/2010/main" val="3818631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Condition Monitoring Techniques</a:t>
            </a:r>
            <a:endParaRPr lang="en-US" dirty="0"/>
          </a:p>
        </p:txBody>
      </p:sp>
      <p:sp>
        <p:nvSpPr>
          <p:cNvPr id="3" name="Content Placeholder 2"/>
          <p:cNvSpPr>
            <a:spLocks noGrp="1"/>
          </p:cNvSpPr>
          <p:nvPr>
            <p:ph idx="1"/>
          </p:nvPr>
        </p:nvSpPr>
        <p:spPr/>
        <p:txBody>
          <a:bodyPr>
            <a:normAutofit/>
          </a:bodyPr>
          <a:lstStyle/>
          <a:p>
            <a:r>
              <a:rPr lang="en-US" sz="3200" dirty="0" smtClean="0"/>
              <a:t>Will not detect all possible failure modes of the plant or system</a:t>
            </a:r>
          </a:p>
          <a:p>
            <a:r>
              <a:rPr lang="en-US" sz="3200" dirty="0" smtClean="0"/>
              <a:t>For instance thermal imaging of an electrical distribution system will not detect a change in the insulation resistance</a:t>
            </a:r>
          </a:p>
          <a:p>
            <a:r>
              <a:rPr lang="en-US" sz="3200" dirty="0" smtClean="0"/>
              <a:t>For condition monitoring to be cost effective it must replace or reduce an existing maintenance activity</a:t>
            </a:r>
            <a:endParaRPr lang="en-US" sz="3200" dirty="0"/>
          </a:p>
        </p:txBody>
      </p:sp>
    </p:spTree>
    <p:extLst>
      <p:ext uri="{BB962C8B-B14F-4D97-AF65-F5344CB8AC3E}">
        <p14:creationId xmlns:p14="http://schemas.microsoft.com/office/powerpoint/2010/main" val="7139479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Issues to Consider When Implementing Condition Based Monitoring</a:t>
            </a:r>
            <a:endParaRPr lang="en-US" dirty="0"/>
          </a:p>
        </p:txBody>
      </p:sp>
      <p:sp>
        <p:nvSpPr>
          <p:cNvPr id="3" name="Content Placeholder 2"/>
          <p:cNvSpPr>
            <a:spLocks noGrp="1"/>
          </p:cNvSpPr>
          <p:nvPr>
            <p:ph idx="1"/>
          </p:nvPr>
        </p:nvSpPr>
        <p:spPr/>
        <p:txBody>
          <a:bodyPr>
            <a:normAutofit/>
          </a:bodyPr>
          <a:lstStyle/>
          <a:p>
            <a:r>
              <a:rPr lang="en-US" sz="3200" dirty="0" smtClean="0"/>
              <a:t>Condition based maintenance should be introduced as a tool to maintenance staff</a:t>
            </a:r>
          </a:p>
          <a:p>
            <a:r>
              <a:rPr lang="en-US" sz="3200" dirty="0" smtClean="0"/>
              <a:t>The benefits of plant condition assessment without the need for strip down should be detailed</a:t>
            </a:r>
          </a:p>
          <a:p>
            <a:r>
              <a:rPr lang="en-US" sz="3200" dirty="0" smtClean="0"/>
              <a:t>The benefits of increased maintenance productivity and plant reliability</a:t>
            </a:r>
            <a:endParaRPr lang="en-US" sz="3200" dirty="0"/>
          </a:p>
        </p:txBody>
      </p:sp>
    </p:spTree>
    <p:extLst>
      <p:ext uri="{BB962C8B-B14F-4D97-AF65-F5344CB8AC3E}">
        <p14:creationId xmlns:p14="http://schemas.microsoft.com/office/powerpoint/2010/main" val="40898684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Issues to Consider When Implementing Condition Based Monitoring</a:t>
            </a:r>
            <a:endParaRPr lang="en-US" dirty="0"/>
          </a:p>
        </p:txBody>
      </p:sp>
      <p:sp>
        <p:nvSpPr>
          <p:cNvPr id="3" name="Content Placeholder 2"/>
          <p:cNvSpPr>
            <a:spLocks noGrp="1"/>
          </p:cNvSpPr>
          <p:nvPr>
            <p:ph idx="1"/>
          </p:nvPr>
        </p:nvSpPr>
        <p:spPr/>
        <p:txBody>
          <a:bodyPr>
            <a:normAutofit/>
          </a:bodyPr>
          <a:lstStyle/>
          <a:p>
            <a:r>
              <a:rPr lang="en-US" sz="3200" dirty="0" smtClean="0"/>
              <a:t>The use of skilled tradesmen to collect data and during data analysis stage</a:t>
            </a:r>
          </a:p>
          <a:p>
            <a:r>
              <a:rPr lang="en-US" sz="3200" dirty="0" smtClean="0"/>
              <a:t>This ensures rapid and accurate diagnosis of the problem allowing cost effective maintenance actions to be planned and completed</a:t>
            </a:r>
            <a:endParaRPr lang="en-US" sz="3200" dirty="0"/>
          </a:p>
        </p:txBody>
      </p:sp>
    </p:spTree>
    <p:extLst>
      <p:ext uri="{BB962C8B-B14F-4D97-AF65-F5344CB8AC3E}">
        <p14:creationId xmlns:p14="http://schemas.microsoft.com/office/powerpoint/2010/main" val="13713619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Implementing Condition Based Maintenance</a:t>
            </a:r>
          </a:p>
        </p:txBody>
      </p:sp>
      <p:pic>
        <p:nvPicPr>
          <p:cNvPr id="4" name="Content Placeholder 3"/>
          <p:cNvPicPr>
            <a:picLocks noGrp="1" noChangeAspect="1"/>
          </p:cNvPicPr>
          <p:nvPr>
            <p:ph idx="1"/>
          </p:nvPr>
        </p:nvPicPr>
        <p:blipFill>
          <a:blip r:embed="rId2"/>
          <a:stretch>
            <a:fillRect/>
          </a:stretch>
        </p:blipFill>
        <p:spPr>
          <a:xfrm>
            <a:off x="838200" y="1509824"/>
            <a:ext cx="10134600" cy="5114260"/>
          </a:xfrm>
          <a:prstGeom prst="rect">
            <a:avLst/>
          </a:prstGeom>
        </p:spPr>
      </p:pic>
    </p:spTree>
    <p:extLst>
      <p:ext uri="{BB962C8B-B14F-4D97-AF65-F5344CB8AC3E}">
        <p14:creationId xmlns:p14="http://schemas.microsoft.com/office/powerpoint/2010/main" val="11885456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59489"/>
            <a:ext cx="10515600" cy="733646"/>
          </a:xfrm>
        </p:spPr>
        <p:txBody>
          <a:bodyPr/>
          <a:lstStyle/>
          <a:p>
            <a:r>
              <a:rPr lang="en-US" dirty="0" smtClean="0"/>
              <a:t>Implementing Condition Monitoring</a:t>
            </a:r>
            <a:endParaRPr lang="en-US" dirty="0"/>
          </a:p>
        </p:txBody>
      </p:sp>
      <p:pic>
        <p:nvPicPr>
          <p:cNvPr id="4" name="Content Placeholder 3"/>
          <p:cNvPicPr>
            <a:picLocks noGrp="1" noChangeAspect="1"/>
          </p:cNvPicPr>
          <p:nvPr>
            <p:ph idx="1"/>
          </p:nvPr>
        </p:nvPicPr>
        <p:blipFill>
          <a:blip r:embed="rId2"/>
          <a:stretch>
            <a:fillRect/>
          </a:stretch>
        </p:blipFill>
        <p:spPr>
          <a:xfrm>
            <a:off x="838200" y="1041992"/>
            <a:ext cx="10145233" cy="5550194"/>
          </a:xfrm>
          <a:prstGeom prst="rect">
            <a:avLst/>
          </a:prstGeom>
        </p:spPr>
      </p:pic>
    </p:spTree>
    <p:extLst>
      <p:ext uri="{BB962C8B-B14F-4D97-AF65-F5344CB8AC3E}">
        <p14:creationId xmlns:p14="http://schemas.microsoft.com/office/powerpoint/2010/main" val="15676243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Identify Condition Monitoring as </a:t>
            </a:r>
            <a:r>
              <a:rPr lang="en-US" smtClean="0"/>
              <a:t>Technically Feasible,</a:t>
            </a:r>
            <a:endParaRPr lang="en-US" dirty="0"/>
          </a:p>
        </p:txBody>
      </p:sp>
      <p:sp>
        <p:nvSpPr>
          <p:cNvPr id="3" name="Content Placeholder 2"/>
          <p:cNvSpPr>
            <a:spLocks noGrp="1"/>
          </p:cNvSpPr>
          <p:nvPr>
            <p:ph idx="1"/>
          </p:nvPr>
        </p:nvSpPr>
        <p:spPr/>
        <p:txBody>
          <a:bodyPr>
            <a:normAutofit/>
          </a:bodyPr>
          <a:lstStyle/>
          <a:p>
            <a:r>
              <a:rPr lang="en-US" sz="3200" dirty="0" smtClean="0"/>
              <a:t>Identify those failure modes of the plant that can be detected by condition monitoring</a:t>
            </a:r>
          </a:p>
          <a:p>
            <a:r>
              <a:rPr lang="en-US" sz="3200" dirty="0" smtClean="0"/>
              <a:t>A correctly implemented condition monitoring regime should ensure that any failure or potential failures are identified at the earliest possible time</a:t>
            </a:r>
          </a:p>
          <a:p>
            <a:r>
              <a:rPr lang="en-US" sz="3200" dirty="0" smtClean="0"/>
              <a:t>This allows time to initiate a maintenance activity (CBM) or select the necessary alternative to limit the effects of the failure</a:t>
            </a:r>
            <a:endParaRPr lang="en-US" sz="3200" dirty="0"/>
          </a:p>
        </p:txBody>
      </p:sp>
    </p:spTree>
    <p:extLst>
      <p:ext uri="{BB962C8B-B14F-4D97-AF65-F5344CB8AC3E}">
        <p14:creationId xmlns:p14="http://schemas.microsoft.com/office/powerpoint/2010/main" val="27746793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Cost Benefit Analysis</a:t>
            </a:r>
            <a:endParaRPr lang="en-US" dirty="0"/>
          </a:p>
        </p:txBody>
      </p:sp>
      <p:sp>
        <p:nvSpPr>
          <p:cNvPr id="3" name="Content Placeholder 2"/>
          <p:cNvSpPr>
            <a:spLocks noGrp="1"/>
          </p:cNvSpPr>
          <p:nvPr>
            <p:ph idx="1"/>
          </p:nvPr>
        </p:nvSpPr>
        <p:spPr/>
        <p:txBody>
          <a:bodyPr/>
          <a:lstStyle/>
          <a:p>
            <a:r>
              <a:rPr lang="en-US" dirty="0" smtClean="0"/>
              <a:t>CM should only be implemented where it will be cost effective or is required by law</a:t>
            </a:r>
          </a:p>
          <a:p>
            <a:r>
              <a:rPr lang="en-US" dirty="0" smtClean="0"/>
              <a:t>Cost savings can be divided into</a:t>
            </a:r>
          </a:p>
          <a:p>
            <a:pPr marL="0" indent="0">
              <a:buNone/>
            </a:pPr>
            <a:r>
              <a:rPr lang="en-US" dirty="0" smtClean="0"/>
              <a:t>   - direct or hard savings</a:t>
            </a:r>
          </a:p>
          <a:p>
            <a:pPr marL="0" indent="0">
              <a:buNone/>
            </a:pPr>
            <a:r>
              <a:rPr lang="en-US" dirty="0"/>
              <a:t> </a:t>
            </a:r>
            <a:r>
              <a:rPr lang="en-US" dirty="0" smtClean="0"/>
              <a:t>  - indirect or business interruption savings</a:t>
            </a:r>
            <a:endParaRPr lang="en-US" dirty="0"/>
          </a:p>
        </p:txBody>
      </p:sp>
    </p:spTree>
    <p:extLst>
      <p:ext uri="{BB962C8B-B14F-4D97-AF65-F5344CB8AC3E}">
        <p14:creationId xmlns:p14="http://schemas.microsoft.com/office/powerpoint/2010/main" val="34721094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Cost Benefit Analysis</a:t>
            </a:r>
          </a:p>
        </p:txBody>
      </p:sp>
      <p:sp>
        <p:nvSpPr>
          <p:cNvPr id="3" name="Content Placeholder 2"/>
          <p:cNvSpPr>
            <a:spLocks noGrp="1"/>
          </p:cNvSpPr>
          <p:nvPr>
            <p:ph idx="1"/>
          </p:nvPr>
        </p:nvSpPr>
        <p:spPr/>
        <p:txBody>
          <a:bodyPr>
            <a:normAutofit/>
          </a:bodyPr>
          <a:lstStyle/>
          <a:p>
            <a:r>
              <a:rPr lang="en-US" sz="3200" dirty="0" smtClean="0"/>
              <a:t>Direct maintenance cost savings are readily identifiable</a:t>
            </a:r>
          </a:p>
          <a:p>
            <a:r>
              <a:rPr lang="en-US" sz="3200" dirty="0" smtClean="0"/>
              <a:t>Result from a reduction in the maintenance activity and will be offset against the set-up and running costs of condition monitoring</a:t>
            </a:r>
          </a:p>
          <a:p>
            <a:r>
              <a:rPr lang="en-US" sz="3200" dirty="0" smtClean="0"/>
              <a:t>Indirect maintenance costs result from the cost of loss business as a result of the failure of supporting maintenance</a:t>
            </a:r>
            <a:endParaRPr lang="en-US" sz="3200" dirty="0"/>
          </a:p>
        </p:txBody>
      </p:sp>
    </p:spTree>
    <p:extLst>
      <p:ext uri="{BB962C8B-B14F-4D97-AF65-F5344CB8AC3E}">
        <p14:creationId xmlns:p14="http://schemas.microsoft.com/office/powerpoint/2010/main" val="10933656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Cost Benefit Analysis</a:t>
            </a:r>
          </a:p>
        </p:txBody>
      </p:sp>
      <p:sp>
        <p:nvSpPr>
          <p:cNvPr id="3" name="Content Placeholder 2"/>
          <p:cNvSpPr>
            <a:spLocks noGrp="1"/>
          </p:cNvSpPr>
          <p:nvPr>
            <p:ph idx="1"/>
          </p:nvPr>
        </p:nvSpPr>
        <p:spPr/>
        <p:txBody>
          <a:bodyPr>
            <a:normAutofit lnSpcReduction="10000"/>
          </a:bodyPr>
          <a:lstStyle/>
          <a:p>
            <a:r>
              <a:rPr lang="en-US" sz="3200" dirty="0"/>
              <a:t>I</a:t>
            </a:r>
            <a:r>
              <a:rPr lang="en-US" sz="3200" dirty="0" smtClean="0"/>
              <a:t>ndirect cost significant and used in the justification of condition monitoring such as: -</a:t>
            </a:r>
          </a:p>
          <a:p>
            <a:pPr marL="0" indent="0">
              <a:buNone/>
            </a:pPr>
            <a:r>
              <a:rPr lang="en-US" sz="3200" dirty="0"/>
              <a:t>  </a:t>
            </a:r>
            <a:r>
              <a:rPr lang="en-US" sz="3200" dirty="0" smtClean="0"/>
              <a:t> - Higher levels of plant availability</a:t>
            </a:r>
          </a:p>
          <a:p>
            <a:pPr marL="0" indent="0">
              <a:buNone/>
            </a:pPr>
            <a:r>
              <a:rPr lang="en-US" sz="3200" dirty="0"/>
              <a:t> </a:t>
            </a:r>
            <a:r>
              <a:rPr lang="en-US" sz="3200" dirty="0" smtClean="0"/>
              <a:t>  - Earlier fault detection</a:t>
            </a:r>
          </a:p>
          <a:p>
            <a:pPr marL="0" indent="0">
              <a:buNone/>
            </a:pPr>
            <a:r>
              <a:rPr lang="en-US" sz="3200" dirty="0"/>
              <a:t> </a:t>
            </a:r>
            <a:r>
              <a:rPr lang="en-US" sz="3200" dirty="0" smtClean="0"/>
              <a:t>  - Maintenance completed on-line</a:t>
            </a:r>
          </a:p>
          <a:p>
            <a:r>
              <a:rPr lang="en-US" sz="3200" dirty="0" smtClean="0"/>
              <a:t>Overall benefit from CM is </a:t>
            </a:r>
          </a:p>
          <a:p>
            <a:pPr marL="0" indent="0">
              <a:buNone/>
            </a:pPr>
            <a:r>
              <a:rPr lang="en-US" sz="3200" dirty="0"/>
              <a:t> </a:t>
            </a:r>
            <a:r>
              <a:rPr lang="en-US" sz="3200" dirty="0" smtClean="0"/>
              <a:t>  CM Cost Benefit = Maintenance – CM Implementation costs</a:t>
            </a:r>
          </a:p>
          <a:p>
            <a:pPr marL="0" indent="0">
              <a:buNone/>
            </a:pPr>
            <a:r>
              <a:rPr lang="en-US" sz="3200" dirty="0"/>
              <a:t>	</a:t>
            </a:r>
            <a:r>
              <a:rPr lang="en-US" sz="3200" dirty="0" smtClean="0"/>
              <a:t>		      cost savings</a:t>
            </a:r>
            <a:endParaRPr lang="en-US" sz="3200" dirty="0"/>
          </a:p>
        </p:txBody>
      </p:sp>
    </p:spTree>
    <p:extLst>
      <p:ext uri="{BB962C8B-B14F-4D97-AF65-F5344CB8AC3E}">
        <p14:creationId xmlns:p14="http://schemas.microsoft.com/office/powerpoint/2010/main" val="11772063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Implementation Costs</a:t>
            </a:r>
            <a:endParaRPr lang="en-US" dirty="0"/>
          </a:p>
        </p:txBody>
      </p:sp>
      <p:sp>
        <p:nvSpPr>
          <p:cNvPr id="3" name="Content Placeholder 2"/>
          <p:cNvSpPr>
            <a:spLocks noGrp="1"/>
          </p:cNvSpPr>
          <p:nvPr>
            <p:ph idx="1"/>
          </p:nvPr>
        </p:nvSpPr>
        <p:spPr/>
        <p:txBody>
          <a:bodyPr>
            <a:normAutofit/>
          </a:bodyPr>
          <a:lstStyle/>
          <a:p>
            <a:pPr marL="0" indent="0">
              <a:buNone/>
            </a:pPr>
            <a:r>
              <a:rPr lang="en-US" sz="3200" dirty="0" smtClean="0"/>
              <a:t>Divided into set up costs and running costs</a:t>
            </a:r>
          </a:p>
          <a:p>
            <a:pPr marL="0" indent="0">
              <a:buNone/>
            </a:pPr>
            <a:endParaRPr lang="en-US" sz="3200" dirty="0"/>
          </a:p>
          <a:p>
            <a:pPr marL="0" indent="0">
              <a:buNone/>
            </a:pPr>
            <a:r>
              <a:rPr lang="en-US" sz="3200" dirty="0" smtClean="0"/>
              <a:t>Implementation costs = Set-up costs + Running costs</a:t>
            </a:r>
            <a:endParaRPr lang="en-US" sz="3200" dirty="0"/>
          </a:p>
        </p:txBody>
      </p:sp>
    </p:spTree>
    <p:extLst>
      <p:ext uri="{BB962C8B-B14F-4D97-AF65-F5344CB8AC3E}">
        <p14:creationId xmlns:p14="http://schemas.microsoft.com/office/powerpoint/2010/main" val="40023610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Set-Up Costs</a:t>
            </a:r>
            <a:endParaRPr lang="en-US" dirty="0"/>
          </a:p>
        </p:txBody>
      </p:sp>
      <p:sp>
        <p:nvSpPr>
          <p:cNvPr id="3" name="Content Placeholder 2"/>
          <p:cNvSpPr>
            <a:spLocks noGrp="1"/>
          </p:cNvSpPr>
          <p:nvPr>
            <p:ph idx="1"/>
          </p:nvPr>
        </p:nvSpPr>
        <p:spPr/>
        <p:txBody>
          <a:bodyPr>
            <a:normAutofit/>
          </a:bodyPr>
          <a:lstStyle/>
          <a:p>
            <a:pPr marL="0" indent="0">
              <a:buNone/>
            </a:pPr>
            <a:r>
              <a:rPr lang="en-US" sz="3200" dirty="0" smtClean="0"/>
              <a:t>Costs associated with developing the condition monitoring regime they include: -</a:t>
            </a:r>
          </a:p>
          <a:p>
            <a:r>
              <a:rPr lang="en-US" sz="3200" dirty="0" smtClean="0"/>
              <a:t>System development and engineering costs</a:t>
            </a:r>
          </a:p>
          <a:p>
            <a:r>
              <a:rPr lang="en-US" sz="3200" dirty="0" smtClean="0"/>
              <a:t>Risk assessment and development of safe working procedures</a:t>
            </a:r>
          </a:p>
          <a:p>
            <a:r>
              <a:rPr lang="en-US" sz="3200" dirty="0" smtClean="0"/>
              <a:t>Installation modification</a:t>
            </a:r>
          </a:p>
          <a:p>
            <a:r>
              <a:rPr lang="en-US" sz="3200" dirty="0" smtClean="0"/>
              <a:t>Initial staff training</a:t>
            </a:r>
            <a:endParaRPr lang="en-US" sz="3200" dirty="0"/>
          </a:p>
        </p:txBody>
      </p:sp>
    </p:spTree>
    <p:extLst>
      <p:ext uri="{BB962C8B-B14F-4D97-AF65-F5344CB8AC3E}">
        <p14:creationId xmlns:p14="http://schemas.microsoft.com/office/powerpoint/2010/main" val="26035483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Set-Up Costs</a:t>
            </a:r>
          </a:p>
        </p:txBody>
      </p:sp>
      <p:sp>
        <p:nvSpPr>
          <p:cNvPr id="3" name="Content Placeholder 2"/>
          <p:cNvSpPr>
            <a:spLocks noGrp="1"/>
          </p:cNvSpPr>
          <p:nvPr>
            <p:ph idx="1"/>
          </p:nvPr>
        </p:nvSpPr>
        <p:spPr/>
        <p:txBody>
          <a:bodyPr>
            <a:normAutofit/>
          </a:bodyPr>
          <a:lstStyle/>
          <a:p>
            <a:r>
              <a:rPr lang="en-US" sz="3200" dirty="0" smtClean="0"/>
              <a:t>Capital cost of equipment; including computer(s), sensors, cabling, signal conditioning, data collectors and analyses</a:t>
            </a:r>
          </a:p>
          <a:p>
            <a:r>
              <a:rPr lang="en-US" sz="3200" dirty="0" smtClean="0"/>
              <a:t>Installation and commissioning of CM equipment</a:t>
            </a:r>
            <a:endParaRPr lang="en-US" sz="3200" dirty="0"/>
          </a:p>
        </p:txBody>
      </p:sp>
    </p:spTree>
    <p:extLst>
      <p:ext uri="{BB962C8B-B14F-4D97-AF65-F5344CB8AC3E}">
        <p14:creationId xmlns:p14="http://schemas.microsoft.com/office/powerpoint/2010/main" val="17456184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Running Costs</a:t>
            </a:r>
            <a:endParaRPr lang="en-US" dirty="0"/>
          </a:p>
        </p:txBody>
      </p:sp>
      <p:sp>
        <p:nvSpPr>
          <p:cNvPr id="3" name="Content Placeholder 2"/>
          <p:cNvSpPr>
            <a:spLocks noGrp="1"/>
          </p:cNvSpPr>
          <p:nvPr>
            <p:ph idx="1"/>
          </p:nvPr>
        </p:nvSpPr>
        <p:spPr/>
        <p:txBody>
          <a:bodyPr>
            <a:normAutofit/>
          </a:bodyPr>
          <a:lstStyle/>
          <a:p>
            <a:pPr marL="0" indent="0">
              <a:buNone/>
            </a:pPr>
            <a:r>
              <a:rPr lang="en-US" sz="3200" dirty="0" smtClean="0"/>
              <a:t>Are the continuing costs required to support a condition monitoring regime they include: -</a:t>
            </a:r>
          </a:p>
          <a:p>
            <a:r>
              <a:rPr lang="en-US" sz="3200" dirty="0" smtClean="0"/>
              <a:t>Data collection and analysis time</a:t>
            </a:r>
          </a:p>
          <a:p>
            <a:r>
              <a:rPr lang="en-US" sz="3200" dirty="0" smtClean="0"/>
              <a:t>On-going operation, training and support</a:t>
            </a:r>
          </a:p>
          <a:p>
            <a:r>
              <a:rPr lang="en-US" sz="3200" dirty="0" smtClean="0"/>
              <a:t>Management costs</a:t>
            </a:r>
          </a:p>
          <a:p>
            <a:r>
              <a:rPr lang="en-US" sz="3200" dirty="0" smtClean="0"/>
              <a:t>Maintenance of equipment</a:t>
            </a:r>
          </a:p>
          <a:p>
            <a:r>
              <a:rPr lang="en-US" sz="3200" dirty="0" smtClean="0"/>
              <a:t>Maintaining the safety requirement</a:t>
            </a:r>
            <a:endParaRPr lang="en-US" sz="3200" dirty="0"/>
          </a:p>
        </p:txBody>
      </p:sp>
    </p:spTree>
    <p:extLst>
      <p:ext uri="{BB962C8B-B14F-4D97-AF65-F5344CB8AC3E}">
        <p14:creationId xmlns:p14="http://schemas.microsoft.com/office/powerpoint/2010/main" val="40059882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Maintenance Cost Savings</a:t>
            </a:r>
            <a:endParaRPr lang="en-US" dirty="0"/>
          </a:p>
        </p:txBody>
      </p:sp>
      <p:sp>
        <p:nvSpPr>
          <p:cNvPr id="3" name="Content Placeholder 2"/>
          <p:cNvSpPr>
            <a:spLocks noGrp="1"/>
          </p:cNvSpPr>
          <p:nvPr>
            <p:ph idx="1"/>
          </p:nvPr>
        </p:nvSpPr>
        <p:spPr/>
        <p:txBody>
          <a:bodyPr>
            <a:normAutofit/>
          </a:bodyPr>
          <a:lstStyle/>
          <a:p>
            <a:r>
              <a:rPr lang="en-US" sz="3200" dirty="0" smtClean="0"/>
              <a:t>These are the cost savings that result from the reduction in the maintenance activity costs (breakdown and time based maintenance) and the reduction in business interruption costs</a:t>
            </a:r>
          </a:p>
          <a:p>
            <a:r>
              <a:rPr lang="en-US" sz="3200" dirty="0" smtClean="0"/>
              <a:t>Maintenance costs savings = Direct maintenance cost savings (planned + unplanned maintenance cost reduction) + Indirect maintenance cost savings</a:t>
            </a:r>
            <a:endParaRPr lang="en-US" sz="3200" dirty="0"/>
          </a:p>
        </p:txBody>
      </p:sp>
    </p:spTree>
    <p:extLst>
      <p:ext uri="{BB962C8B-B14F-4D97-AF65-F5344CB8AC3E}">
        <p14:creationId xmlns:p14="http://schemas.microsoft.com/office/powerpoint/2010/main" val="11407107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Direct Maintenance Cost Savings</a:t>
            </a:r>
            <a:endParaRPr lang="en-US" dirty="0"/>
          </a:p>
        </p:txBody>
      </p:sp>
      <p:sp>
        <p:nvSpPr>
          <p:cNvPr id="3" name="Content Placeholder 2"/>
          <p:cNvSpPr>
            <a:spLocks noGrp="1"/>
          </p:cNvSpPr>
          <p:nvPr>
            <p:ph idx="1"/>
          </p:nvPr>
        </p:nvSpPr>
        <p:spPr/>
        <p:txBody>
          <a:bodyPr>
            <a:normAutofit/>
          </a:bodyPr>
          <a:lstStyle/>
          <a:p>
            <a:r>
              <a:rPr lang="en-US" sz="3200" dirty="0" smtClean="0"/>
              <a:t>Planned time based maintenance activity reduction (</a:t>
            </a:r>
            <a:r>
              <a:rPr lang="en-US" sz="3200" dirty="0" err="1" smtClean="0"/>
              <a:t>labour</a:t>
            </a:r>
            <a:r>
              <a:rPr lang="en-US" sz="3200" dirty="0" smtClean="0"/>
              <a:t> &amp; materials)</a:t>
            </a:r>
          </a:p>
          <a:p>
            <a:r>
              <a:rPr lang="en-US" sz="3200" dirty="0" smtClean="0"/>
              <a:t>Repair resulting from planned time based maintenance inspection or breakdown</a:t>
            </a:r>
          </a:p>
          <a:p>
            <a:r>
              <a:rPr lang="en-US" sz="3200" dirty="0" smtClean="0"/>
              <a:t>Cost of repair influenced by, maintenance activity chosen (repair or replace and do nothing); access to plant and availability of spares and resources</a:t>
            </a:r>
            <a:endParaRPr lang="en-US" sz="3200" dirty="0"/>
          </a:p>
        </p:txBody>
      </p:sp>
    </p:spTree>
    <p:extLst>
      <p:ext uri="{BB962C8B-B14F-4D97-AF65-F5344CB8AC3E}">
        <p14:creationId xmlns:p14="http://schemas.microsoft.com/office/powerpoint/2010/main" val="1008943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Direct Maintenance Cost Savings</a:t>
            </a:r>
          </a:p>
        </p:txBody>
      </p:sp>
      <p:sp>
        <p:nvSpPr>
          <p:cNvPr id="3" name="Content Placeholder 2"/>
          <p:cNvSpPr>
            <a:spLocks noGrp="1"/>
          </p:cNvSpPr>
          <p:nvPr>
            <p:ph idx="1"/>
          </p:nvPr>
        </p:nvSpPr>
        <p:spPr/>
        <p:txBody>
          <a:bodyPr>
            <a:normAutofit/>
          </a:bodyPr>
          <a:lstStyle/>
          <a:p>
            <a:r>
              <a:rPr lang="en-US" sz="3200" dirty="0" smtClean="0"/>
              <a:t>Consequential damaged caused to other plant item or other plant items</a:t>
            </a:r>
          </a:p>
          <a:p>
            <a:r>
              <a:rPr lang="en-US" sz="3200" dirty="0" smtClean="0"/>
              <a:t>Creation of safety hazard</a:t>
            </a:r>
          </a:p>
          <a:p>
            <a:r>
              <a:rPr lang="en-US" sz="3200" dirty="0" smtClean="0"/>
              <a:t>Cost of standby equipment whilst repairs are undertaken</a:t>
            </a:r>
          </a:p>
          <a:p>
            <a:r>
              <a:rPr lang="en-US" sz="3200" dirty="0" smtClean="0"/>
              <a:t>Cost of failures following time based maintenance (maintenance induced failures)</a:t>
            </a:r>
            <a:endParaRPr lang="en-US" sz="3200" dirty="0"/>
          </a:p>
        </p:txBody>
      </p:sp>
    </p:spTree>
    <p:extLst>
      <p:ext uri="{BB962C8B-B14F-4D97-AF65-F5344CB8AC3E}">
        <p14:creationId xmlns:p14="http://schemas.microsoft.com/office/powerpoint/2010/main" val="282743671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Safety Considerations</a:t>
            </a:r>
            <a:endParaRPr lang="en-US" dirty="0"/>
          </a:p>
        </p:txBody>
      </p:sp>
      <p:sp>
        <p:nvSpPr>
          <p:cNvPr id="3" name="Content Placeholder 2"/>
          <p:cNvSpPr>
            <a:spLocks noGrp="1"/>
          </p:cNvSpPr>
          <p:nvPr>
            <p:ph idx="1"/>
          </p:nvPr>
        </p:nvSpPr>
        <p:spPr/>
        <p:txBody>
          <a:bodyPr>
            <a:normAutofit/>
          </a:bodyPr>
          <a:lstStyle/>
          <a:p>
            <a:r>
              <a:rPr lang="en-US" sz="3200" dirty="0" smtClean="0"/>
              <a:t>The safe operation of any condition monitoring activity should be paramount</a:t>
            </a:r>
          </a:p>
          <a:p>
            <a:r>
              <a:rPr lang="en-US" sz="3200" dirty="0" smtClean="0"/>
              <a:t>Lighting levels 150 – 200 lux</a:t>
            </a:r>
          </a:p>
          <a:p>
            <a:r>
              <a:rPr lang="en-US" sz="3200" dirty="0" smtClean="0"/>
              <a:t>Noise levels greater than 85 dB(A) control measures should be implemented</a:t>
            </a:r>
          </a:p>
          <a:p>
            <a:r>
              <a:rPr lang="en-US" sz="3200" dirty="0" smtClean="0"/>
              <a:t>Tripping hazard-uneven flooring, loose flooring, highly polished surfaces, low level cables and pipework</a:t>
            </a:r>
            <a:endParaRPr lang="en-US" sz="3200" dirty="0"/>
          </a:p>
        </p:txBody>
      </p:sp>
    </p:spTree>
    <p:extLst>
      <p:ext uri="{BB962C8B-B14F-4D97-AF65-F5344CB8AC3E}">
        <p14:creationId xmlns:p14="http://schemas.microsoft.com/office/powerpoint/2010/main" val="35132308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Select an Implementation Route</a:t>
            </a:r>
            <a:endParaRPr lang="en-US" dirty="0"/>
          </a:p>
        </p:txBody>
      </p:sp>
      <p:sp>
        <p:nvSpPr>
          <p:cNvPr id="3" name="Content Placeholder 2"/>
          <p:cNvSpPr>
            <a:spLocks noGrp="1"/>
          </p:cNvSpPr>
          <p:nvPr>
            <p:ph idx="1"/>
          </p:nvPr>
        </p:nvSpPr>
        <p:spPr/>
        <p:txBody>
          <a:bodyPr>
            <a:normAutofit/>
          </a:bodyPr>
          <a:lstStyle/>
          <a:p>
            <a:pPr marL="0" indent="0">
              <a:buNone/>
            </a:pPr>
            <a:r>
              <a:rPr lang="en-US" sz="3200" dirty="0" smtClean="0"/>
              <a:t>Three routes can be selected</a:t>
            </a:r>
          </a:p>
          <a:p>
            <a:r>
              <a:rPr lang="en-US" sz="3200" dirty="0" smtClean="0"/>
              <a:t>External specialist contractor</a:t>
            </a:r>
          </a:p>
          <a:p>
            <a:r>
              <a:rPr lang="en-US" sz="3200" dirty="0" smtClean="0"/>
              <a:t>‘In-house’ monitoring with specialist contractor</a:t>
            </a:r>
          </a:p>
          <a:p>
            <a:r>
              <a:rPr lang="en-US" sz="3200" dirty="0" smtClean="0"/>
              <a:t>Complete ‘In house’ implementation</a:t>
            </a:r>
            <a:endParaRPr lang="en-US" sz="3200" dirty="0"/>
          </a:p>
        </p:txBody>
      </p:sp>
    </p:spTree>
    <p:extLst>
      <p:ext uri="{BB962C8B-B14F-4D97-AF65-F5344CB8AC3E}">
        <p14:creationId xmlns:p14="http://schemas.microsoft.com/office/powerpoint/2010/main" val="2909151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External Specialist Contractor</a:t>
            </a:r>
            <a:endParaRPr lang="en-US" dirty="0"/>
          </a:p>
        </p:txBody>
      </p:sp>
      <p:sp>
        <p:nvSpPr>
          <p:cNvPr id="3" name="Content Placeholder 2"/>
          <p:cNvSpPr>
            <a:spLocks noGrp="1"/>
          </p:cNvSpPr>
          <p:nvPr>
            <p:ph idx="1"/>
          </p:nvPr>
        </p:nvSpPr>
        <p:spPr/>
        <p:txBody>
          <a:bodyPr>
            <a:normAutofit/>
          </a:bodyPr>
          <a:lstStyle/>
          <a:p>
            <a:r>
              <a:rPr lang="en-US" sz="3200" dirty="0" smtClean="0"/>
              <a:t>Is where all the condition monitoring is carried out by the specialist contractor including setting up the system, collecting the data and the analysis</a:t>
            </a:r>
          </a:p>
          <a:p>
            <a:r>
              <a:rPr lang="en-US" sz="3200" dirty="0" smtClean="0"/>
              <a:t>The fault diagnosis is then feedback to the maintenance staff</a:t>
            </a:r>
            <a:endParaRPr lang="en-US" sz="3200" dirty="0"/>
          </a:p>
        </p:txBody>
      </p:sp>
    </p:spTree>
    <p:extLst>
      <p:ext uri="{BB962C8B-B14F-4D97-AF65-F5344CB8AC3E}">
        <p14:creationId xmlns:p14="http://schemas.microsoft.com/office/powerpoint/2010/main" val="19753677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External Specialist Contractor</a:t>
            </a:r>
          </a:p>
        </p:txBody>
      </p:sp>
      <p:sp>
        <p:nvSpPr>
          <p:cNvPr id="3" name="Content Placeholder 2"/>
          <p:cNvSpPr>
            <a:spLocks noGrp="1"/>
          </p:cNvSpPr>
          <p:nvPr>
            <p:ph idx="1"/>
          </p:nvPr>
        </p:nvSpPr>
        <p:spPr/>
        <p:txBody>
          <a:bodyPr>
            <a:normAutofit/>
          </a:bodyPr>
          <a:lstStyle/>
          <a:p>
            <a:pPr marL="0" indent="0">
              <a:buNone/>
            </a:pPr>
            <a:r>
              <a:rPr lang="en-US" sz="3200" b="1" dirty="0" smtClean="0"/>
              <a:t>Advantages</a:t>
            </a:r>
          </a:p>
          <a:p>
            <a:r>
              <a:rPr lang="en-US" sz="3200" dirty="0" smtClean="0"/>
              <a:t>Instant expertise</a:t>
            </a:r>
          </a:p>
          <a:p>
            <a:r>
              <a:rPr lang="en-US" sz="3200" dirty="0" smtClean="0"/>
              <a:t>Low capital outlay</a:t>
            </a:r>
          </a:p>
          <a:p>
            <a:r>
              <a:rPr lang="en-US" sz="3200" dirty="0" smtClean="0"/>
              <a:t>Good access to knowledge experience and a range of technologies</a:t>
            </a:r>
          </a:p>
          <a:p>
            <a:r>
              <a:rPr lang="en-US" sz="3200" dirty="0" smtClean="0"/>
              <a:t>Contractor helps with corrections and repairs</a:t>
            </a:r>
          </a:p>
          <a:p>
            <a:r>
              <a:rPr lang="en-US" sz="3200" dirty="0" smtClean="0"/>
              <a:t>Potentially quicker payback</a:t>
            </a:r>
            <a:endParaRPr lang="en-US" sz="3200" dirty="0"/>
          </a:p>
        </p:txBody>
      </p:sp>
    </p:spTree>
    <p:extLst>
      <p:ext uri="{BB962C8B-B14F-4D97-AF65-F5344CB8AC3E}">
        <p14:creationId xmlns:p14="http://schemas.microsoft.com/office/powerpoint/2010/main" val="409252840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External Specialist Contractor</a:t>
            </a:r>
          </a:p>
        </p:txBody>
      </p:sp>
      <p:sp>
        <p:nvSpPr>
          <p:cNvPr id="3" name="Content Placeholder 2"/>
          <p:cNvSpPr>
            <a:spLocks noGrp="1"/>
          </p:cNvSpPr>
          <p:nvPr>
            <p:ph idx="1"/>
          </p:nvPr>
        </p:nvSpPr>
        <p:spPr/>
        <p:txBody>
          <a:bodyPr>
            <a:normAutofit/>
          </a:bodyPr>
          <a:lstStyle/>
          <a:p>
            <a:pPr marL="0" indent="0">
              <a:buNone/>
            </a:pPr>
            <a:r>
              <a:rPr lang="en-US" sz="3200" b="1" dirty="0" smtClean="0"/>
              <a:t>Disadvantages</a:t>
            </a:r>
          </a:p>
          <a:p>
            <a:r>
              <a:rPr lang="en-US" sz="3200" dirty="0" smtClean="0"/>
              <a:t>Workforce acceptance</a:t>
            </a:r>
          </a:p>
          <a:p>
            <a:r>
              <a:rPr lang="en-US" sz="3200" dirty="0" smtClean="0"/>
              <a:t>Difficult to develop in-house staff condition monitoring skills</a:t>
            </a:r>
          </a:p>
          <a:p>
            <a:r>
              <a:rPr lang="en-US" sz="3200" dirty="0" smtClean="0"/>
              <a:t>Additional monitoring will be charged for</a:t>
            </a:r>
          </a:p>
          <a:p>
            <a:r>
              <a:rPr lang="en-US" sz="3200" dirty="0" smtClean="0"/>
              <a:t>Ownership of plant data will not necessarily </a:t>
            </a:r>
            <a:r>
              <a:rPr lang="en-US" sz="3200" smtClean="0"/>
              <a:t>belong in-house</a:t>
            </a:r>
            <a:endParaRPr lang="en-US" sz="3200" dirty="0"/>
          </a:p>
        </p:txBody>
      </p:sp>
    </p:spTree>
    <p:extLst>
      <p:ext uri="{BB962C8B-B14F-4D97-AF65-F5344CB8AC3E}">
        <p14:creationId xmlns:p14="http://schemas.microsoft.com/office/powerpoint/2010/main" val="191647070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‘In-House’ Monitoring with Specialist Contractor</a:t>
            </a:r>
            <a:endParaRPr lang="en-US" dirty="0"/>
          </a:p>
        </p:txBody>
      </p:sp>
      <p:sp>
        <p:nvSpPr>
          <p:cNvPr id="3" name="Content Placeholder 2"/>
          <p:cNvSpPr>
            <a:spLocks noGrp="1"/>
          </p:cNvSpPr>
          <p:nvPr>
            <p:ph idx="1"/>
          </p:nvPr>
        </p:nvSpPr>
        <p:spPr/>
        <p:txBody>
          <a:bodyPr>
            <a:normAutofit/>
          </a:bodyPr>
          <a:lstStyle/>
          <a:p>
            <a:r>
              <a:rPr lang="en-US" sz="3200" dirty="0" smtClean="0"/>
              <a:t>Is where the condition monitoring regime is set up by the specialist</a:t>
            </a:r>
          </a:p>
          <a:p>
            <a:r>
              <a:rPr lang="en-US" sz="3200" dirty="0" smtClean="0"/>
              <a:t>Data collection is carried out by the ‘in-house’ maintenance team</a:t>
            </a:r>
          </a:p>
          <a:p>
            <a:r>
              <a:rPr lang="en-US" sz="3200" dirty="0" smtClean="0"/>
              <a:t>Analysis carried out by the specialist contractor either on-site or remotely</a:t>
            </a:r>
            <a:endParaRPr lang="en-US" sz="3200" dirty="0"/>
          </a:p>
        </p:txBody>
      </p:sp>
    </p:spTree>
    <p:extLst>
      <p:ext uri="{BB962C8B-B14F-4D97-AF65-F5344CB8AC3E}">
        <p14:creationId xmlns:p14="http://schemas.microsoft.com/office/powerpoint/2010/main" val="398725898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‘In-House’ Monitoring with Specialist Contractor</a:t>
            </a:r>
          </a:p>
        </p:txBody>
      </p:sp>
      <p:sp>
        <p:nvSpPr>
          <p:cNvPr id="3" name="Content Placeholder 2"/>
          <p:cNvSpPr>
            <a:spLocks noGrp="1"/>
          </p:cNvSpPr>
          <p:nvPr>
            <p:ph idx="1"/>
          </p:nvPr>
        </p:nvSpPr>
        <p:spPr/>
        <p:txBody>
          <a:bodyPr>
            <a:normAutofit/>
          </a:bodyPr>
          <a:lstStyle/>
          <a:p>
            <a:pPr marL="0" indent="0">
              <a:buNone/>
            </a:pPr>
            <a:r>
              <a:rPr lang="en-US" sz="3200" b="1" u="sng" dirty="0" smtClean="0"/>
              <a:t>Advantages</a:t>
            </a:r>
          </a:p>
          <a:p>
            <a:r>
              <a:rPr lang="en-US" sz="3200" dirty="0" smtClean="0"/>
              <a:t>Workforce involvement will stimulate interest and commitment</a:t>
            </a:r>
          </a:p>
          <a:p>
            <a:r>
              <a:rPr lang="en-US" sz="3200" dirty="0" smtClean="0"/>
              <a:t>Ownership of plant data in-house</a:t>
            </a:r>
          </a:p>
          <a:p>
            <a:r>
              <a:rPr lang="en-US" sz="3200" dirty="0" smtClean="0"/>
              <a:t>Lower training costs</a:t>
            </a:r>
          </a:p>
          <a:p>
            <a:r>
              <a:rPr lang="en-US" sz="3200" dirty="0" smtClean="0"/>
              <a:t>Good feedback of plant condition to maintenance staff</a:t>
            </a:r>
            <a:endParaRPr lang="en-US" sz="3200" dirty="0"/>
          </a:p>
        </p:txBody>
      </p:sp>
    </p:spTree>
    <p:extLst>
      <p:ext uri="{BB962C8B-B14F-4D97-AF65-F5344CB8AC3E}">
        <p14:creationId xmlns:p14="http://schemas.microsoft.com/office/powerpoint/2010/main" val="41059674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‘In-House’ Monitoring with Specialist Contractor</a:t>
            </a:r>
          </a:p>
        </p:txBody>
      </p:sp>
      <p:sp>
        <p:nvSpPr>
          <p:cNvPr id="3" name="Content Placeholder 2"/>
          <p:cNvSpPr>
            <a:spLocks noGrp="1"/>
          </p:cNvSpPr>
          <p:nvPr>
            <p:ph idx="1"/>
          </p:nvPr>
        </p:nvSpPr>
        <p:spPr/>
        <p:txBody>
          <a:bodyPr>
            <a:normAutofit/>
          </a:bodyPr>
          <a:lstStyle/>
          <a:p>
            <a:pPr marL="0" indent="0">
              <a:buNone/>
            </a:pPr>
            <a:r>
              <a:rPr lang="en-US" sz="3200" b="1" u="sng" dirty="0" smtClean="0"/>
              <a:t>Disadvantages</a:t>
            </a:r>
          </a:p>
          <a:p>
            <a:r>
              <a:rPr lang="en-US" sz="3200" dirty="0" smtClean="0"/>
              <a:t>Development of in-house expertise may be limited</a:t>
            </a:r>
          </a:p>
          <a:p>
            <a:r>
              <a:rPr lang="en-US" sz="3200" dirty="0" smtClean="0"/>
              <a:t>Staff movement and re-deployment means key skilled staff could be lost</a:t>
            </a:r>
          </a:p>
          <a:p>
            <a:r>
              <a:rPr lang="en-US" sz="3200" dirty="0" smtClean="0"/>
              <a:t>Capital cost of condition monitoring equipment can be high</a:t>
            </a:r>
            <a:endParaRPr lang="en-US" sz="3200" dirty="0"/>
          </a:p>
        </p:txBody>
      </p:sp>
    </p:spTree>
    <p:extLst>
      <p:ext uri="{BB962C8B-B14F-4D97-AF65-F5344CB8AC3E}">
        <p14:creationId xmlns:p14="http://schemas.microsoft.com/office/powerpoint/2010/main" val="79182052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Complete ‘in-house’ Implementation</a:t>
            </a:r>
            <a:endParaRPr lang="en-US" dirty="0"/>
          </a:p>
        </p:txBody>
      </p:sp>
      <p:sp>
        <p:nvSpPr>
          <p:cNvPr id="3" name="Content Placeholder 2"/>
          <p:cNvSpPr>
            <a:spLocks noGrp="1"/>
          </p:cNvSpPr>
          <p:nvPr>
            <p:ph idx="1"/>
          </p:nvPr>
        </p:nvSpPr>
        <p:spPr/>
        <p:txBody>
          <a:bodyPr>
            <a:normAutofit/>
          </a:bodyPr>
          <a:lstStyle/>
          <a:p>
            <a:r>
              <a:rPr lang="en-US" sz="3200" dirty="0" smtClean="0"/>
              <a:t>Here all the condition monitoring is carried out in-house, including setting up the system, collecting the data and the analysis</a:t>
            </a:r>
          </a:p>
          <a:p>
            <a:r>
              <a:rPr lang="en-US" sz="3200" dirty="0" smtClean="0"/>
              <a:t>The main advantage to this approach is that all expertise is in-house</a:t>
            </a:r>
          </a:p>
          <a:p>
            <a:r>
              <a:rPr lang="en-US" sz="3200" dirty="0" smtClean="0"/>
              <a:t>The learning curve before an effective regime could be implemented is considerable</a:t>
            </a:r>
            <a:endParaRPr lang="en-US" sz="3200" dirty="0"/>
          </a:p>
        </p:txBody>
      </p:sp>
    </p:spTree>
    <p:extLst>
      <p:ext uri="{BB962C8B-B14F-4D97-AF65-F5344CB8AC3E}">
        <p14:creationId xmlns:p14="http://schemas.microsoft.com/office/powerpoint/2010/main" val="235795923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Complete ‘in-house’ Implementation</a:t>
            </a:r>
          </a:p>
        </p:txBody>
      </p:sp>
      <p:sp>
        <p:nvSpPr>
          <p:cNvPr id="3" name="Content Placeholder 2"/>
          <p:cNvSpPr>
            <a:spLocks noGrp="1"/>
          </p:cNvSpPr>
          <p:nvPr>
            <p:ph idx="1"/>
          </p:nvPr>
        </p:nvSpPr>
        <p:spPr/>
        <p:txBody>
          <a:bodyPr>
            <a:normAutofit/>
          </a:bodyPr>
          <a:lstStyle/>
          <a:p>
            <a:pPr marL="0" indent="0">
              <a:buNone/>
            </a:pPr>
            <a:r>
              <a:rPr lang="en-US" sz="3200" b="1" u="sng" dirty="0" smtClean="0"/>
              <a:t>Advantages</a:t>
            </a:r>
          </a:p>
          <a:p>
            <a:r>
              <a:rPr lang="en-US" sz="3200" dirty="0" smtClean="0"/>
              <a:t>All expertise in-house</a:t>
            </a:r>
          </a:p>
          <a:p>
            <a:r>
              <a:rPr lang="en-US" sz="3200" dirty="0" smtClean="0"/>
              <a:t>Good feedback between monitoring and maintenance</a:t>
            </a:r>
          </a:p>
          <a:p>
            <a:r>
              <a:rPr lang="en-US" sz="3200" dirty="0" smtClean="0"/>
              <a:t>Complete work-force involvement</a:t>
            </a:r>
            <a:endParaRPr lang="en-US" sz="3200" dirty="0"/>
          </a:p>
        </p:txBody>
      </p:sp>
    </p:spTree>
    <p:extLst>
      <p:ext uri="{BB962C8B-B14F-4D97-AF65-F5344CB8AC3E}">
        <p14:creationId xmlns:p14="http://schemas.microsoft.com/office/powerpoint/2010/main" val="147569311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Complete ‘in-house’ Implementation</a:t>
            </a:r>
          </a:p>
        </p:txBody>
      </p:sp>
      <p:sp>
        <p:nvSpPr>
          <p:cNvPr id="3" name="Content Placeholder 2"/>
          <p:cNvSpPr>
            <a:spLocks noGrp="1"/>
          </p:cNvSpPr>
          <p:nvPr>
            <p:ph idx="1"/>
          </p:nvPr>
        </p:nvSpPr>
        <p:spPr/>
        <p:txBody>
          <a:bodyPr>
            <a:normAutofit/>
          </a:bodyPr>
          <a:lstStyle/>
          <a:p>
            <a:pPr marL="0" indent="0">
              <a:buNone/>
            </a:pPr>
            <a:r>
              <a:rPr lang="en-US" sz="3200" b="1" u="sng" dirty="0" smtClean="0"/>
              <a:t>Disadvantages</a:t>
            </a:r>
          </a:p>
          <a:p>
            <a:r>
              <a:rPr lang="en-US" sz="3200" dirty="0" smtClean="0"/>
              <a:t>Slow learning curve</a:t>
            </a:r>
          </a:p>
          <a:p>
            <a:r>
              <a:rPr lang="en-US" sz="3200" dirty="0" smtClean="0"/>
              <a:t>High costs associated with equipment purchase and expertise</a:t>
            </a:r>
          </a:p>
          <a:p>
            <a:r>
              <a:rPr lang="en-US" sz="3200" dirty="0" smtClean="0"/>
              <a:t>Danger of loss of expertise if staff move on</a:t>
            </a:r>
            <a:endParaRPr lang="en-US" sz="3200" dirty="0"/>
          </a:p>
        </p:txBody>
      </p:sp>
    </p:spTree>
    <p:extLst>
      <p:ext uri="{BB962C8B-B14F-4D97-AF65-F5344CB8AC3E}">
        <p14:creationId xmlns:p14="http://schemas.microsoft.com/office/powerpoint/2010/main" val="247089075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Data Collection</a:t>
            </a:r>
            <a:endParaRPr lang="en-US" dirty="0"/>
          </a:p>
        </p:txBody>
      </p:sp>
      <p:sp>
        <p:nvSpPr>
          <p:cNvPr id="3" name="Content Placeholder 2"/>
          <p:cNvSpPr>
            <a:spLocks noGrp="1"/>
          </p:cNvSpPr>
          <p:nvPr>
            <p:ph idx="1"/>
          </p:nvPr>
        </p:nvSpPr>
        <p:spPr>
          <a:xfrm>
            <a:off x="838200" y="1825625"/>
            <a:ext cx="9992932" cy="4351338"/>
          </a:xfrm>
        </p:spPr>
        <p:txBody>
          <a:bodyPr>
            <a:normAutofit/>
          </a:bodyPr>
          <a:lstStyle/>
          <a:p>
            <a:r>
              <a:rPr lang="en-US" sz="3200" dirty="0" smtClean="0"/>
              <a:t>Condition monitoring is not capable of detecting all failure modes</a:t>
            </a:r>
          </a:p>
          <a:p>
            <a:r>
              <a:rPr lang="en-US" sz="3200" dirty="0" smtClean="0"/>
              <a:t>Therefore the use of skilled staff will ensure that the general condition of the plant and equipment is considered or inspected, identifying other failure modes and ensuring all defects are recorded</a:t>
            </a:r>
          </a:p>
          <a:p>
            <a:r>
              <a:rPr lang="en-US" sz="3200" dirty="0" smtClean="0"/>
              <a:t>For instance whilst collecting vibration data, a leaking seal or cracked flange may be noticed</a:t>
            </a:r>
            <a:endParaRPr lang="en-US" sz="3200" dirty="0"/>
          </a:p>
        </p:txBody>
      </p:sp>
    </p:spTree>
    <p:extLst>
      <p:ext uri="{BB962C8B-B14F-4D97-AF65-F5344CB8AC3E}">
        <p14:creationId xmlns:p14="http://schemas.microsoft.com/office/powerpoint/2010/main" val="192900756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Data Collection Process</a:t>
            </a:r>
            <a:endParaRPr lang="en-US" dirty="0"/>
          </a:p>
        </p:txBody>
      </p:sp>
      <p:pic>
        <p:nvPicPr>
          <p:cNvPr id="6" name="Content Placeholder 5"/>
          <p:cNvPicPr>
            <a:picLocks noGrp="1" noChangeAspect="1"/>
          </p:cNvPicPr>
          <p:nvPr>
            <p:ph idx="1"/>
          </p:nvPr>
        </p:nvPicPr>
        <p:blipFill>
          <a:blip r:embed="rId2"/>
          <a:stretch>
            <a:fillRect/>
          </a:stretch>
        </p:blipFill>
        <p:spPr>
          <a:xfrm>
            <a:off x="838200" y="1826173"/>
            <a:ext cx="10515599" cy="4350241"/>
          </a:xfrm>
          <a:prstGeom prst="rect">
            <a:avLst/>
          </a:prstGeom>
        </p:spPr>
      </p:pic>
    </p:spTree>
    <p:extLst>
      <p:ext uri="{BB962C8B-B14F-4D97-AF65-F5344CB8AC3E}">
        <p14:creationId xmlns:p14="http://schemas.microsoft.com/office/powerpoint/2010/main" val="27000635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Data </a:t>
            </a:r>
            <a:r>
              <a:rPr lang="en-US" dirty="0" smtClean="0"/>
              <a:t>Collection Stage</a:t>
            </a:r>
            <a:endParaRPr lang="en-US" dirty="0"/>
          </a:p>
        </p:txBody>
      </p:sp>
      <p:sp>
        <p:nvSpPr>
          <p:cNvPr id="3" name="Content Placeholder 2"/>
          <p:cNvSpPr>
            <a:spLocks noGrp="1"/>
          </p:cNvSpPr>
          <p:nvPr>
            <p:ph idx="1"/>
          </p:nvPr>
        </p:nvSpPr>
        <p:spPr>
          <a:xfrm>
            <a:off x="838200" y="1825624"/>
            <a:ext cx="10515600" cy="4691085"/>
          </a:xfrm>
        </p:spPr>
        <p:txBody>
          <a:bodyPr>
            <a:normAutofit lnSpcReduction="10000"/>
          </a:bodyPr>
          <a:lstStyle/>
          <a:p>
            <a:pPr marL="0" indent="0">
              <a:buNone/>
            </a:pPr>
            <a:r>
              <a:rPr lang="en-US" sz="3200" b="1" dirty="0" smtClean="0"/>
              <a:t>Considerations include: -</a:t>
            </a:r>
          </a:p>
          <a:p>
            <a:r>
              <a:rPr lang="en-US" sz="3200" dirty="0" smtClean="0"/>
              <a:t>Data recording</a:t>
            </a:r>
          </a:p>
          <a:p>
            <a:r>
              <a:rPr lang="en-US" sz="3200" dirty="0" smtClean="0"/>
              <a:t>Equipment selection and set up</a:t>
            </a:r>
          </a:p>
          <a:p>
            <a:r>
              <a:rPr lang="en-US" sz="3200" dirty="0" smtClean="0"/>
              <a:t>Personnel to collect data</a:t>
            </a:r>
          </a:p>
          <a:p>
            <a:r>
              <a:rPr lang="en-US" sz="3200" dirty="0" smtClean="0"/>
              <a:t>Training</a:t>
            </a:r>
          </a:p>
          <a:p>
            <a:r>
              <a:rPr lang="en-US" sz="3200" dirty="0" smtClean="0"/>
              <a:t>What to measure</a:t>
            </a:r>
          </a:p>
          <a:p>
            <a:r>
              <a:rPr lang="en-US" sz="3200" dirty="0" smtClean="0"/>
              <a:t>Where to measure</a:t>
            </a:r>
          </a:p>
          <a:p>
            <a:r>
              <a:rPr lang="en-US" sz="3200" dirty="0" smtClean="0"/>
              <a:t>How to measure</a:t>
            </a:r>
          </a:p>
          <a:p>
            <a:r>
              <a:rPr lang="en-US" sz="3200" dirty="0" smtClean="0"/>
              <a:t>Frequency of measurement</a:t>
            </a:r>
            <a:endParaRPr lang="en-US" sz="3200" dirty="0"/>
          </a:p>
        </p:txBody>
      </p:sp>
    </p:spTree>
    <p:extLst>
      <p:ext uri="{BB962C8B-B14F-4D97-AF65-F5344CB8AC3E}">
        <p14:creationId xmlns:p14="http://schemas.microsoft.com/office/powerpoint/2010/main" val="140788664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Data Recording</a:t>
            </a:r>
            <a:endParaRPr lang="en-US" dirty="0"/>
          </a:p>
        </p:txBody>
      </p:sp>
      <p:sp>
        <p:nvSpPr>
          <p:cNvPr id="3" name="Content Placeholder 2"/>
          <p:cNvSpPr>
            <a:spLocks noGrp="1"/>
          </p:cNvSpPr>
          <p:nvPr>
            <p:ph idx="1"/>
          </p:nvPr>
        </p:nvSpPr>
        <p:spPr/>
        <p:txBody>
          <a:bodyPr>
            <a:normAutofit fontScale="92500" lnSpcReduction="10000"/>
          </a:bodyPr>
          <a:lstStyle/>
          <a:p>
            <a:r>
              <a:rPr lang="en-US" sz="3200" dirty="0" smtClean="0"/>
              <a:t>Can be achieved either manually or via automated collection</a:t>
            </a:r>
          </a:p>
          <a:p>
            <a:r>
              <a:rPr lang="en-US" sz="3200" dirty="0" smtClean="0"/>
              <a:t>When collecting data manually often a ‘route’ is followed, this route includes all the positions or points at which data will be collected in a strict sequence to allow accurate transfer of the data to an analysis system</a:t>
            </a:r>
          </a:p>
          <a:p>
            <a:r>
              <a:rPr lang="en-US" sz="3200" dirty="0" smtClean="0"/>
              <a:t>It is essential that the order or sequence is strictly followed, since to miss a point on a machine or start at the wrong point could result in meaningless readings with regard to analysis and trending</a:t>
            </a:r>
          </a:p>
          <a:p>
            <a:r>
              <a:rPr lang="en-US" sz="3200" dirty="0" smtClean="0"/>
              <a:t>For this reason where to measure must be clearly detailed</a:t>
            </a:r>
            <a:endParaRPr lang="en-US" sz="3200" dirty="0"/>
          </a:p>
        </p:txBody>
      </p:sp>
    </p:spTree>
    <p:extLst>
      <p:ext uri="{BB962C8B-B14F-4D97-AF65-F5344CB8AC3E}">
        <p14:creationId xmlns:p14="http://schemas.microsoft.com/office/powerpoint/2010/main" val="3698782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Equipment Selection</a:t>
            </a:r>
            <a:endParaRPr lang="en-US" dirty="0"/>
          </a:p>
        </p:txBody>
      </p:sp>
      <p:sp>
        <p:nvSpPr>
          <p:cNvPr id="3" name="Content Placeholder 2"/>
          <p:cNvSpPr>
            <a:spLocks noGrp="1"/>
          </p:cNvSpPr>
          <p:nvPr>
            <p:ph idx="1"/>
          </p:nvPr>
        </p:nvSpPr>
        <p:spPr/>
        <p:txBody>
          <a:bodyPr>
            <a:normAutofit lnSpcReduction="10000"/>
          </a:bodyPr>
          <a:lstStyle/>
          <a:p>
            <a:pPr marL="0" indent="0">
              <a:buNone/>
            </a:pPr>
            <a:r>
              <a:rPr lang="en-US" sz="3200" b="1" u="sng" dirty="0" smtClean="0"/>
              <a:t>Issues to Consider</a:t>
            </a:r>
          </a:p>
          <a:p>
            <a:r>
              <a:rPr lang="en-US" sz="3200" dirty="0" smtClean="0"/>
              <a:t>The cost</a:t>
            </a:r>
          </a:p>
          <a:p>
            <a:r>
              <a:rPr lang="en-US" sz="3200" dirty="0" smtClean="0"/>
              <a:t>The use to which the equipment will be put and the user and its utilization</a:t>
            </a:r>
          </a:p>
          <a:p>
            <a:r>
              <a:rPr lang="en-US" sz="3200" dirty="0" smtClean="0"/>
              <a:t>The calibration requirements</a:t>
            </a:r>
          </a:p>
          <a:p>
            <a:r>
              <a:rPr lang="en-US" sz="3200" dirty="0" smtClean="0"/>
              <a:t>Robustness of instrumentation &amp; operating environment</a:t>
            </a:r>
          </a:p>
          <a:p>
            <a:r>
              <a:rPr lang="en-US" sz="3200" dirty="0" smtClean="0"/>
              <a:t>Reliability</a:t>
            </a:r>
          </a:p>
          <a:p>
            <a:r>
              <a:rPr lang="en-US" sz="3200" dirty="0" smtClean="0"/>
              <a:t>Interpretation and analysis of results</a:t>
            </a:r>
            <a:endParaRPr lang="en-US" sz="3200" dirty="0"/>
          </a:p>
        </p:txBody>
      </p:sp>
    </p:spTree>
    <p:extLst>
      <p:ext uri="{BB962C8B-B14F-4D97-AF65-F5344CB8AC3E}">
        <p14:creationId xmlns:p14="http://schemas.microsoft.com/office/powerpoint/2010/main" val="67588638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Equipment Selection</a:t>
            </a:r>
          </a:p>
        </p:txBody>
      </p:sp>
      <p:sp>
        <p:nvSpPr>
          <p:cNvPr id="3" name="Content Placeholder 2"/>
          <p:cNvSpPr>
            <a:spLocks noGrp="1"/>
          </p:cNvSpPr>
          <p:nvPr>
            <p:ph idx="1"/>
          </p:nvPr>
        </p:nvSpPr>
        <p:spPr>
          <a:xfrm>
            <a:off x="838200" y="1455313"/>
            <a:ext cx="10515600" cy="5138670"/>
          </a:xfrm>
        </p:spPr>
        <p:txBody>
          <a:bodyPr>
            <a:normAutofit lnSpcReduction="10000"/>
          </a:bodyPr>
          <a:lstStyle/>
          <a:p>
            <a:pPr marL="0" indent="0">
              <a:buNone/>
            </a:pPr>
            <a:r>
              <a:rPr lang="en-US" sz="3200" b="1" u="sng" dirty="0" smtClean="0"/>
              <a:t>Issues to Consider</a:t>
            </a:r>
          </a:p>
          <a:p>
            <a:r>
              <a:rPr lang="en-US" sz="3200" dirty="0" smtClean="0"/>
              <a:t>Ease of use in the field</a:t>
            </a:r>
          </a:p>
          <a:p>
            <a:r>
              <a:rPr lang="en-US" sz="3200" dirty="0" smtClean="0"/>
              <a:t>Weight and size of instruments</a:t>
            </a:r>
          </a:p>
          <a:p>
            <a:r>
              <a:rPr lang="en-US" sz="3200" dirty="0" smtClean="0"/>
              <a:t>Method of recording and downloading results</a:t>
            </a:r>
          </a:p>
          <a:p>
            <a:r>
              <a:rPr lang="en-US" sz="3200" dirty="0" smtClean="0"/>
              <a:t>Compatibility with other instruments, hardware and software</a:t>
            </a:r>
          </a:p>
          <a:p>
            <a:r>
              <a:rPr lang="en-US" sz="3200" dirty="0" smtClean="0"/>
              <a:t>Future needs (upgradeable)</a:t>
            </a:r>
          </a:p>
          <a:p>
            <a:r>
              <a:rPr lang="en-US" sz="3200" dirty="0" smtClean="0"/>
              <a:t>Availability of spares</a:t>
            </a:r>
          </a:p>
          <a:p>
            <a:r>
              <a:rPr lang="en-US" sz="3200" dirty="0" smtClean="0"/>
              <a:t>Effects of an instrument failure on the condition monitoring technique</a:t>
            </a:r>
            <a:endParaRPr lang="en-US" sz="3200" dirty="0"/>
          </a:p>
        </p:txBody>
      </p:sp>
    </p:spTree>
    <p:extLst>
      <p:ext uri="{BB962C8B-B14F-4D97-AF65-F5344CB8AC3E}">
        <p14:creationId xmlns:p14="http://schemas.microsoft.com/office/powerpoint/2010/main" val="256123768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Equipment </a:t>
            </a:r>
            <a:r>
              <a:rPr lang="en-US" dirty="0" smtClean="0"/>
              <a:t>Set-up</a:t>
            </a:r>
            <a:endParaRPr lang="en-US" dirty="0"/>
          </a:p>
        </p:txBody>
      </p:sp>
      <p:sp>
        <p:nvSpPr>
          <p:cNvPr id="3" name="Content Placeholder 2"/>
          <p:cNvSpPr>
            <a:spLocks noGrp="1"/>
          </p:cNvSpPr>
          <p:nvPr>
            <p:ph idx="1"/>
          </p:nvPr>
        </p:nvSpPr>
        <p:spPr>
          <a:xfrm>
            <a:off x="838200" y="1545465"/>
            <a:ext cx="10515600" cy="4984124"/>
          </a:xfrm>
        </p:spPr>
        <p:txBody>
          <a:bodyPr>
            <a:normAutofit/>
          </a:bodyPr>
          <a:lstStyle/>
          <a:p>
            <a:pPr marL="0" indent="0">
              <a:buNone/>
            </a:pPr>
            <a:r>
              <a:rPr lang="en-US" sz="3200" b="1" u="sng" dirty="0" smtClean="0"/>
              <a:t>Should ensure that</a:t>
            </a:r>
            <a:r>
              <a:rPr lang="en-US" sz="3200" dirty="0" smtClean="0"/>
              <a:t>: -</a:t>
            </a:r>
          </a:p>
          <a:p>
            <a:r>
              <a:rPr lang="en-US" sz="3200" dirty="0" smtClean="0"/>
              <a:t>Operation of the equipment is understood</a:t>
            </a:r>
          </a:p>
          <a:p>
            <a:r>
              <a:rPr lang="en-US" sz="3200" dirty="0" smtClean="0"/>
              <a:t>Date and time are correctly set</a:t>
            </a:r>
          </a:p>
          <a:p>
            <a:r>
              <a:rPr lang="en-US" sz="3200" dirty="0" smtClean="0"/>
              <a:t>The settings are set to ensure repeatability of measurement</a:t>
            </a:r>
          </a:p>
          <a:p>
            <a:r>
              <a:rPr lang="en-US" sz="3200" dirty="0" smtClean="0"/>
              <a:t>Batteries should be checked for condition and that they hold sufficient charge for the recording duration</a:t>
            </a:r>
          </a:p>
          <a:p>
            <a:r>
              <a:rPr lang="en-US" sz="3200" dirty="0" smtClean="0"/>
              <a:t>Unnecessary data is removed</a:t>
            </a:r>
          </a:p>
          <a:p>
            <a:r>
              <a:rPr lang="en-US" sz="3200" dirty="0" smtClean="0"/>
              <a:t>Any fixed data that is necessary is stored so that it cannot be overwritten</a:t>
            </a:r>
            <a:endParaRPr lang="en-US" sz="3200" dirty="0"/>
          </a:p>
        </p:txBody>
      </p:sp>
    </p:spTree>
    <p:extLst>
      <p:ext uri="{BB962C8B-B14F-4D97-AF65-F5344CB8AC3E}">
        <p14:creationId xmlns:p14="http://schemas.microsoft.com/office/powerpoint/2010/main" val="187078675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Personnel to Collect the Data</a:t>
            </a:r>
            <a:endParaRPr lang="en-US" dirty="0"/>
          </a:p>
        </p:txBody>
      </p:sp>
      <p:sp>
        <p:nvSpPr>
          <p:cNvPr id="3" name="Content Placeholder 2"/>
          <p:cNvSpPr>
            <a:spLocks noGrp="1"/>
          </p:cNvSpPr>
          <p:nvPr>
            <p:ph idx="1"/>
          </p:nvPr>
        </p:nvSpPr>
        <p:spPr/>
        <p:txBody>
          <a:bodyPr>
            <a:normAutofit/>
          </a:bodyPr>
          <a:lstStyle/>
          <a:p>
            <a:pPr marL="0" indent="0">
              <a:buNone/>
            </a:pPr>
            <a:r>
              <a:rPr lang="en-US" sz="3200" b="1" dirty="0" smtClean="0"/>
              <a:t>Should feel</a:t>
            </a:r>
            <a:r>
              <a:rPr lang="en-US" sz="3200" dirty="0" smtClean="0"/>
              <a:t>: -</a:t>
            </a:r>
          </a:p>
          <a:p>
            <a:r>
              <a:rPr lang="en-US" sz="3200" dirty="0" smtClean="0"/>
              <a:t>Involved in the condition monitoring regime</a:t>
            </a:r>
          </a:p>
          <a:p>
            <a:r>
              <a:rPr lang="en-US" sz="3200" dirty="0" smtClean="0"/>
              <a:t>Understand the operation of the plant and the system</a:t>
            </a:r>
          </a:p>
          <a:p>
            <a:r>
              <a:rPr lang="en-US" sz="3200" dirty="0" smtClean="0"/>
              <a:t>Understand the importance of accurate and repeatable data collection</a:t>
            </a:r>
          </a:p>
          <a:p>
            <a:r>
              <a:rPr lang="en-US" sz="3200" dirty="0" smtClean="0"/>
              <a:t>Be involved with the analysis and decisions as to the maintenance activity to follow</a:t>
            </a:r>
            <a:endParaRPr lang="en-US" sz="3200" dirty="0"/>
          </a:p>
        </p:txBody>
      </p:sp>
    </p:spTree>
    <p:extLst>
      <p:ext uri="{BB962C8B-B14F-4D97-AF65-F5344CB8AC3E}">
        <p14:creationId xmlns:p14="http://schemas.microsoft.com/office/powerpoint/2010/main" val="425924240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Training</a:t>
            </a:r>
            <a:endParaRPr lang="en-US" dirty="0"/>
          </a:p>
        </p:txBody>
      </p:sp>
      <p:sp>
        <p:nvSpPr>
          <p:cNvPr id="3" name="Content Placeholder 2"/>
          <p:cNvSpPr>
            <a:spLocks noGrp="1"/>
          </p:cNvSpPr>
          <p:nvPr>
            <p:ph idx="1"/>
          </p:nvPr>
        </p:nvSpPr>
        <p:spPr/>
        <p:txBody>
          <a:bodyPr>
            <a:normAutofit/>
          </a:bodyPr>
          <a:lstStyle/>
          <a:p>
            <a:r>
              <a:rPr lang="en-US" sz="3200" dirty="0" smtClean="0"/>
              <a:t>Training requirements will be dependent upon the level of knowledge of the staff involved in the maintenance process</a:t>
            </a:r>
          </a:p>
          <a:p>
            <a:r>
              <a:rPr lang="en-US" sz="3200" dirty="0" smtClean="0"/>
              <a:t>Training must include: -</a:t>
            </a:r>
          </a:p>
          <a:p>
            <a:pPr marL="0" indent="0">
              <a:buNone/>
            </a:pPr>
            <a:r>
              <a:rPr lang="en-US" sz="3200" dirty="0"/>
              <a:t> </a:t>
            </a:r>
            <a:r>
              <a:rPr lang="en-US" sz="3200" dirty="0" smtClean="0"/>
              <a:t>  - How the routine will be managed</a:t>
            </a:r>
          </a:p>
          <a:p>
            <a:pPr marL="0" indent="0">
              <a:buNone/>
            </a:pPr>
            <a:r>
              <a:rPr lang="en-US" sz="3200" dirty="0"/>
              <a:t> </a:t>
            </a:r>
            <a:r>
              <a:rPr lang="en-US" sz="3200" dirty="0" smtClean="0"/>
              <a:t>  - Safe methods of working</a:t>
            </a:r>
          </a:p>
          <a:p>
            <a:pPr marL="0" indent="0">
              <a:buNone/>
            </a:pPr>
            <a:r>
              <a:rPr lang="en-US" sz="3200" dirty="0"/>
              <a:t> </a:t>
            </a:r>
            <a:r>
              <a:rPr lang="en-US" sz="3200" dirty="0" smtClean="0"/>
              <a:t>  - Use of data analysis software</a:t>
            </a:r>
            <a:endParaRPr lang="en-US" sz="3200" dirty="0"/>
          </a:p>
        </p:txBody>
      </p:sp>
    </p:spTree>
    <p:extLst>
      <p:ext uri="{BB962C8B-B14F-4D97-AF65-F5344CB8AC3E}">
        <p14:creationId xmlns:p14="http://schemas.microsoft.com/office/powerpoint/2010/main" val="276418754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What to Measure</a:t>
            </a:r>
            <a:endParaRPr lang="en-US" dirty="0"/>
          </a:p>
        </p:txBody>
      </p:sp>
      <p:sp>
        <p:nvSpPr>
          <p:cNvPr id="3" name="Content Placeholder 2"/>
          <p:cNvSpPr>
            <a:spLocks noGrp="1"/>
          </p:cNvSpPr>
          <p:nvPr>
            <p:ph idx="1"/>
          </p:nvPr>
        </p:nvSpPr>
        <p:spPr/>
        <p:txBody>
          <a:bodyPr>
            <a:normAutofit/>
          </a:bodyPr>
          <a:lstStyle/>
          <a:p>
            <a:r>
              <a:rPr lang="en-US" sz="3200" dirty="0" smtClean="0"/>
              <a:t>The failure mode is the key parameter that dictates what to measure</a:t>
            </a:r>
          </a:p>
          <a:p>
            <a:r>
              <a:rPr lang="en-US" sz="3200" dirty="0" smtClean="0"/>
              <a:t>This will relate to</a:t>
            </a:r>
          </a:p>
          <a:p>
            <a:pPr marL="0" indent="0">
              <a:buNone/>
            </a:pPr>
            <a:r>
              <a:rPr lang="en-US" sz="3200" dirty="0"/>
              <a:t> </a:t>
            </a:r>
            <a:r>
              <a:rPr lang="en-US" sz="3200" dirty="0" smtClean="0"/>
              <a:t>  - Plant to be monitored</a:t>
            </a:r>
          </a:p>
          <a:p>
            <a:pPr marL="0" indent="0">
              <a:buNone/>
            </a:pPr>
            <a:r>
              <a:rPr lang="en-US" sz="3200" dirty="0"/>
              <a:t> </a:t>
            </a:r>
            <a:r>
              <a:rPr lang="en-US" sz="3200" dirty="0" smtClean="0"/>
              <a:t>  - Level of diagnostic information required</a:t>
            </a:r>
          </a:p>
          <a:p>
            <a:pPr marL="0" indent="0">
              <a:buNone/>
            </a:pPr>
            <a:r>
              <a:rPr lang="en-US" sz="3200" dirty="0"/>
              <a:t> </a:t>
            </a:r>
            <a:r>
              <a:rPr lang="en-US" sz="3200" dirty="0" smtClean="0"/>
              <a:t>  - Time interval between detection and failure</a:t>
            </a:r>
          </a:p>
          <a:p>
            <a:pPr marL="0" indent="0">
              <a:buNone/>
            </a:pPr>
            <a:r>
              <a:rPr lang="en-US" sz="3200" dirty="0"/>
              <a:t> </a:t>
            </a:r>
            <a:r>
              <a:rPr lang="en-US" sz="3200" dirty="0" smtClean="0"/>
              <a:t>  - Resources available</a:t>
            </a:r>
            <a:endParaRPr lang="en-US" sz="3200" dirty="0"/>
          </a:p>
        </p:txBody>
      </p:sp>
    </p:spTree>
    <p:extLst>
      <p:ext uri="{BB962C8B-B14F-4D97-AF65-F5344CB8AC3E}">
        <p14:creationId xmlns:p14="http://schemas.microsoft.com/office/powerpoint/2010/main" val="72230220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What to Measure</a:t>
            </a:r>
          </a:p>
        </p:txBody>
      </p:sp>
      <p:sp>
        <p:nvSpPr>
          <p:cNvPr id="3" name="Content Placeholder 2"/>
          <p:cNvSpPr>
            <a:spLocks noGrp="1"/>
          </p:cNvSpPr>
          <p:nvPr>
            <p:ph idx="1"/>
          </p:nvPr>
        </p:nvSpPr>
        <p:spPr/>
        <p:txBody>
          <a:bodyPr>
            <a:normAutofit/>
          </a:bodyPr>
          <a:lstStyle/>
          <a:p>
            <a:r>
              <a:rPr lang="en-US" sz="3200" dirty="0" smtClean="0"/>
              <a:t>For example, bearing failure within rotating equipment can be detected by either vibration analysis, acoustic emission or thermal imaging</a:t>
            </a:r>
          </a:p>
          <a:p>
            <a:r>
              <a:rPr lang="en-US" sz="3200" dirty="0" smtClean="0"/>
              <a:t>However, the associated costs, failure analysis and development of the fault will all vary</a:t>
            </a:r>
            <a:endParaRPr lang="en-US" sz="3200" dirty="0"/>
          </a:p>
        </p:txBody>
      </p:sp>
    </p:spTree>
    <p:extLst>
      <p:ext uri="{BB962C8B-B14F-4D97-AF65-F5344CB8AC3E}">
        <p14:creationId xmlns:p14="http://schemas.microsoft.com/office/powerpoint/2010/main" val="232560808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Where </a:t>
            </a:r>
            <a:r>
              <a:rPr lang="en-US" dirty="0"/>
              <a:t>to Measure</a:t>
            </a:r>
          </a:p>
        </p:txBody>
      </p:sp>
      <p:sp>
        <p:nvSpPr>
          <p:cNvPr id="3" name="Content Placeholder 2"/>
          <p:cNvSpPr>
            <a:spLocks noGrp="1"/>
          </p:cNvSpPr>
          <p:nvPr>
            <p:ph idx="1"/>
          </p:nvPr>
        </p:nvSpPr>
        <p:spPr/>
        <p:txBody>
          <a:bodyPr>
            <a:normAutofit/>
          </a:bodyPr>
          <a:lstStyle/>
          <a:p>
            <a:r>
              <a:rPr lang="en-US" sz="3200" dirty="0" smtClean="0"/>
              <a:t>The particular failure mode under investigation will dictate where the monitoring will take place</a:t>
            </a:r>
          </a:p>
          <a:p>
            <a:r>
              <a:rPr lang="en-US" sz="3200" dirty="0" smtClean="0"/>
              <a:t>For example thermal imaging a closed electrical panel door will not be as effective as thermal imaging with the door open</a:t>
            </a:r>
            <a:endParaRPr lang="en-US" sz="3200" dirty="0"/>
          </a:p>
        </p:txBody>
      </p:sp>
    </p:spTree>
    <p:extLst>
      <p:ext uri="{BB962C8B-B14F-4D97-AF65-F5344CB8AC3E}">
        <p14:creationId xmlns:p14="http://schemas.microsoft.com/office/powerpoint/2010/main" val="50042505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Where to Measure</a:t>
            </a:r>
          </a:p>
        </p:txBody>
      </p:sp>
      <p:sp>
        <p:nvSpPr>
          <p:cNvPr id="3" name="Content Placeholder 2"/>
          <p:cNvSpPr>
            <a:spLocks noGrp="1"/>
          </p:cNvSpPr>
          <p:nvPr>
            <p:ph idx="1"/>
          </p:nvPr>
        </p:nvSpPr>
        <p:spPr/>
        <p:txBody>
          <a:bodyPr>
            <a:normAutofit/>
          </a:bodyPr>
          <a:lstStyle/>
          <a:p>
            <a:pPr marL="0" indent="0">
              <a:buNone/>
            </a:pPr>
            <a:r>
              <a:rPr lang="en-US" sz="3200" dirty="0" smtClean="0"/>
              <a:t>A data collection ‘route’ should include: -</a:t>
            </a:r>
          </a:p>
          <a:p>
            <a:pPr marL="0" indent="0">
              <a:buNone/>
            </a:pPr>
            <a:endParaRPr lang="en-US" sz="3200" dirty="0"/>
          </a:p>
          <a:p>
            <a:r>
              <a:rPr lang="en-US" sz="3200" dirty="0" smtClean="0"/>
              <a:t>Which plant items to monitor</a:t>
            </a:r>
          </a:p>
          <a:p>
            <a:r>
              <a:rPr lang="en-US" sz="3200" dirty="0" smtClean="0"/>
              <a:t>The monitoring points</a:t>
            </a:r>
          </a:p>
          <a:p>
            <a:r>
              <a:rPr lang="en-US" sz="3200" dirty="0" smtClean="0"/>
              <a:t>The order of monitoring</a:t>
            </a:r>
            <a:endParaRPr lang="en-US" sz="3200" dirty="0"/>
          </a:p>
        </p:txBody>
      </p:sp>
    </p:spTree>
    <p:extLst>
      <p:ext uri="{BB962C8B-B14F-4D97-AF65-F5344CB8AC3E}">
        <p14:creationId xmlns:p14="http://schemas.microsoft.com/office/powerpoint/2010/main" val="80449766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Where to Measure</a:t>
            </a:r>
          </a:p>
        </p:txBody>
      </p:sp>
      <p:sp>
        <p:nvSpPr>
          <p:cNvPr id="3" name="Content Placeholder 2"/>
          <p:cNvSpPr>
            <a:spLocks noGrp="1"/>
          </p:cNvSpPr>
          <p:nvPr>
            <p:ph idx="1"/>
          </p:nvPr>
        </p:nvSpPr>
        <p:spPr/>
        <p:txBody>
          <a:bodyPr>
            <a:normAutofit/>
          </a:bodyPr>
          <a:lstStyle/>
          <a:p>
            <a:r>
              <a:rPr lang="en-US" sz="3200" dirty="0" smtClean="0"/>
              <a:t>Plant items and measurement points should be labelled, to ease data collection and analysis process, ensuring repeatability</a:t>
            </a:r>
          </a:p>
          <a:p>
            <a:r>
              <a:rPr lang="en-US" sz="3200" dirty="0" smtClean="0"/>
              <a:t>One of the biggest sources of failure in condition monitoring is in making mistakes in cross-referencing the data recorded with the monitoring points</a:t>
            </a:r>
          </a:p>
          <a:p>
            <a:r>
              <a:rPr lang="en-US" sz="3200" dirty="0" smtClean="0"/>
              <a:t>To overcome this problem, some data collection systems use a barcode to identify the data collection point</a:t>
            </a:r>
            <a:endParaRPr lang="en-US" sz="3200" dirty="0"/>
          </a:p>
        </p:txBody>
      </p:sp>
    </p:spTree>
    <p:extLst>
      <p:ext uri="{BB962C8B-B14F-4D97-AF65-F5344CB8AC3E}">
        <p14:creationId xmlns:p14="http://schemas.microsoft.com/office/powerpoint/2010/main" val="288217442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How to measure</a:t>
            </a:r>
            <a:endParaRPr lang="en-US" dirty="0"/>
          </a:p>
        </p:txBody>
      </p:sp>
      <p:sp>
        <p:nvSpPr>
          <p:cNvPr id="3" name="Content Placeholder 2"/>
          <p:cNvSpPr>
            <a:spLocks noGrp="1"/>
          </p:cNvSpPr>
          <p:nvPr>
            <p:ph idx="1"/>
          </p:nvPr>
        </p:nvSpPr>
        <p:spPr/>
        <p:txBody>
          <a:bodyPr>
            <a:normAutofit/>
          </a:bodyPr>
          <a:lstStyle/>
          <a:p>
            <a:r>
              <a:rPr lang="en-US" sz="3200" dirty="0" smtClean="0"/>
              <a:t>Depends upon the technique adopted</a:t>
            </a:r>
          </a:p>
          <a:p>
            <a:r>
              <a:rPr lang="en-US" sz="3200" dirty="0" smtClean="0"/>
              <a:t>The level of diagnosis required and safety implications</a:t>
            </a:r>
          </a:p>
          <a:p>
            <a:r>
              <a:rPr lang="en-US" sz="3200" dirty="0" smtClean="0"/>
              <a:t>The same instrument/equipment should be used to collect data, with the same settings, as previously used for data collection, to ensure repeatability</a:t>
            </a:r>
            <a:endParaRPr lang="en-US" sz="3200" dirty="0"/>
          </a:p>
        </p:txBody>
      </p:sp>
    </p:spTree>
    <p:extLst>
      <p:ext uri="{BB962C8B-B14F-4D97-AF65-F5344CB8AC3E}">
        <p14:creationId xmlns:p14="http://schemas.microsoft.com/office/powerpoint/2010/main" val="195411139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How to measure</a:t>
            </a:r>
          </a:p>
        </p:txBody>
      </p:sp>
      <p:sp>
        <p:nvSpPr>
          <p:cNvPr id="3" name="Content Placeholder 2"/>
          <p:cNvSpPr>
            <a:spLocks noGrp="1"/>
          </p:cNvSpPr>
          <p:nvPr>
            <p:ph idx="1"/>
          </p:nvPr>
        </p:nvSpPr>
        <p:spPr/>
        <p:txBody>
          <a:bodyPr>
            <a:normAutofit/>
          </a:bodyPr>
          <a:lstStyle/>
          <a:p>
            <a:r>
              <a:rPr lang="en-US" sz="3200" dirty="0" smtClean="0"/>
              <a:t>The data collection should be the minimum required to ensure the condition of the plant item or equipment can be accurately assessed</a:t>
            </a:r>
          </a:p>
          <a:p>
            <a:r>
              <a:rPr lang="en-US" sz="3200" dirty="0" smtClean="0"/>
              <a:t>The plant, equipment or system should have attained its normal operating condition before measurements are taken</a:t>
            </a:r>
          </a:p>
          <a:p>
            <a:r>
              <a:rPr lang="en-US" sz="3200" dirty="0" smtClean="0"/>
              <a:t>For instance, vibration analysis should be carried out with the plant operating at the same speed with the same pumped fluid at the same pressure</a:t>
            </a:r>
            <a:endParaRPr lang="en-US" sz="3200" dirty="0"/>
          </a:p>
        </p:txBody>
      </p:sp>
    </p:spTree>
    <p:extLst>
      <p:ext uri="{BB962C8B-B14F-4D97-AF65-F5344CB8AC3E}">
        <p14:creationId xmlns:p14="http://schemas.microsoft.com/office/powerpoint/2010/main" val="299117011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Frequency of Measurement</a:t>
            </a:r>
            <a:endParaRPr lang="en-US" dirty="0"/>
          </a:p>
        </p:txBody>
      </p:sp>
      <p:sp>
        <p:nvSpPr>
          <p:cNvPr id="3" name="Content Placeholder 2"/>
          <p:cNvSpPr>
            <a:spLocks noGrp="1"/>
          </p:cNvSpPr>
          <p:nvPr>
            <p:ph idx="1"/>
          </p:nvPr>
        </p:nvSpPr>
        <p:spPr/>
        <p:txBody>
          <a:bodyPr>
            <a:normAutofit/>
          </a:bodyPr>
          <a:lstStyle/>
          <a:p>
            <a:r>
              <a:rPr lang="en-US" sz="3200" dirty="0" smtClean="0"/>
              <a:t>Should relate to the rate at which the fault will develop from the point at which it can be detected</a:t>
            </a:r>
          </a:p>
          <a:p>
            <a:r>
              <a:rPr lang="en-US" sz="3200" dirty="0" smtClean="0"/>
              <a:t>The frequency must therefore be short enough to detect the failure and allow time to initiate a maintenance activity</a:t>
            </a:r>
          </a:p>
          <a:p>
            <a:r>
              <a:rPr lang="en-US" sz="3200" dirty="0" smtClean="0"/>
              <a:t>A measurement interval of less than half the time to failure is required, this is known as “Nyquist” sampling</a:t>
            </a:r>
            <a:endParaRPr lang="en-US" sz="3200" dirty="0"/>
          </a:p>
        </p:txBody>
      </p:sp>
    </p:spTree>
    <p:extLst>
      <p:ext uri="{BB962C8B-B14F-4D97-AF65-F5344CB8AC3E}">
        <p14:creationId xmlns:p14="http://schemas.microsoft.com/office/powerpoint/2010/main" val="403035508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Frequency of Measurement</a:t>
            </a:r>
            <a:endParaRPr lang="en-US" dirty="0"/>
          </a:p>
        </p:txBody>
      </p:sp>
      <p:pic>
        <p:nvPicPr>
          <p:cNvPr id="4" name="Content Placeholder 3"/>
          <p:cNvPicPr>
            <a:picLocks noGrp="1" noChangeAspect="1"/>
          </p:cNvPicPr>
          <p:nvPr>
            <p:ph idx="1"/>
          </p:nvPr>
        </p:nvPicPr>
        <p:blipFill>
          <a:blip r:embed="rId2"/>
          <a:stretch>
            <a:fillRect/>
          </a:stretch>
        </p:blipFill>
        <p:spPr>
          <a:xfrm>
            <a:off x="967563" y="1826173"/>
            <a:ext cx="10079665" cy="4350241"/>
          </a:xfrm>
          <a:prstGeom prst="rect">
            <a:avLst/>
          </a:prstGeom>
        </p:spPr>
      </p:pic>
    </p:spTree>
    <p:extLst>
      <p:ext uri="{BB962C8B-B14F-4D97-AF65-F5344CB8AC3E}">
        <p14:creationId xmlns:p14="http://schemas.microsoft.com/office/powerpoint/2010/main" val="61645652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Data Analysis Stage</a:t>
            </a:r>
            <a:endParaRPr lang="en-US" dirty="0"/>
          </a:p>
        </p:txBody>
      </p:sp>
      <p:sp>
        <p:nvSpPr>
          <p:cNvPr id="3" name="Content Placeholder 2"/>
          <p:cNvSpPr>
            <a:spLocks noGrp="1"/>
          </p:cNvSpPr>
          <p:nvPr>
            <p:ph idx="1"/>
          </p:nvPr>
        </p:nvSpPr>
        <p:spPr/>
        <p:txBody>
          <a:bodyPr>
            <a:normAutofit lnSpcReduction="10000"/>
          </a:bodyPr>
          <a:lstStyle/>
          <a:p>
            <a:pPr marL="0" indent="0">
              <a:buNone/>
            </a:pPr>
            <a:r>
              <a:rPr lang="en-US" sz="3200" b="1" u="sng" dirty="0" smtClean="0"/>
              <a:t>Includes</a:t>
            </a:r>
            <a:r>
              <a:rPr lang="en-US" sz="3200" dirty="0" smtClean="0"/>
              <a:t>: -</a:t>
            </a:r>
          </a:p>
          <a:p>
            <a:r>
              <a:rPr lang="en-US" sz="3200" dirty="0" smtClean="0"/>
              <a:t>Equipment selection</a:t>
            </a:r>
          </a:p>
          <a:p>
            <a:r>
              <a:rPr lang="en-US" sz="3200" dirty="0" smtClean="0"/>
              <a:t>Personnel to </a:t>
            </a:r>
            <a:r>
              <a:rPr lang="en-US" sz="3200" dirty="0" err="1" smtClean="0"/>
              <a:t>analyse</a:t>
            </a:r>
            <a:r>
              <a:rPr lang="en-US" sz="3200" dirty="0" smtClean="0"/>
              <a:t> data</a:t>
            </a:r>
          </a:p>
          <a:p>
            <a:r>
              <a:rPr lang="en-US" sz="3200" dirty="0" smtClean="0"/>
              <a:t>Training</a:t>
            </a:r>
          </a:p>
          <a:p>
            <a:r>
              <a:rPr lang="en-US" sz="3200" dirty="0" smtClean="0"/>
              <a:t>Establishing a baseline</a:t>
            </a:r>
          </a:p>
          <a:p>
            <a:r>
              <a:rPr lang="en-US" sz="3200" dirty="0" smtClean="0"/>
              <a:t>Setting of alert levels</a:t>
            </a:r>
          </a:p>
          <a:p>
            <a:r>
              <a:rPr lang="en-US" sz="3200" dirty="0" smtClean="0"/>
              <a:t>Trending of measurement</a:t>
            </a:r>
          </a:p>
          <a:p>
            <a:r>
              <a:rPr lang="en-US" sz="3200" dirty="0" smtClean="0"/>
              <a:t>Analysis techniques</a:t>
            </a:r>
            <a:endParaRPr lang="en-US" sz="3200" dirty="0"/>
          </a:p>
        </p:txBody>
      </p:sp>
    </p:spTree>
    <p:extLst>
      <p:ext uri="{BB962C8B-B14F-4D97-AF65-F5344CB8AC3E}">
        <p14:creationId xmlns:p14="http://schemas.microsoft.com/office/powerpoint/2010/main" val="40793636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Establishing a Baseline</a:t>
            </a:r>
            <a:endParaRPr lang="en-US" dirty="0"/>
          </a:p>
        </p:txBody>
      </p:sp>
      <p:sp>
        <p:nvSpPr>
          <p:cNvPr id="3" name="Content Placeholder 2"/>
          <p:cNvSpPr>
            <a:spLocks noGrp="1"/>
          </p:cNvSpPr>
          <p:nvPr>
            <p:ph idx="1"/>
          </p:nvPr>
        </p:nvSpPr>
        <p:spPr/>
        <p:txBody>
          <a:bodyPr>
            <a:normAutofit/>
          </a:bodyPr>
          <a:lstStyle/>
          <a:p>
            <a:r>
              <a:rPr lang="en-US" sz="3200" dirty="0" smtClean="0"/>
              <a:t>The baseline is the value of the parameter to be monitored at the initial measurement</a:t>
            </a:r>
          </a:p>
          <a:p>
            <a:r>
              <a:rPr lang="en-US" sz="3200" dirty="0" smtClean="0"/>
              <a:t>This value acts as the reference against which subsequent measurements of the parameter are compared to identify any deviations from the ‘norm’</a:t>
            </a:r>
          </a:p>
          <a:p>
            <a:r>
              <a:rPr lang="en-US" sz="3200" dirty="0" smtClean="0"/>
              <a:t>The baseline value should be established as early as possible in the life of the machine and ideally at the commissioning stage</a:t>
            </a:r>
            <a:endParaRPr lang="en-US" sz="3200" dirty="0"/>
          </a:p>
        </p:txBody>
      </p:sp>
    </p:spTree>
    <p:extLst>
      <p:ext uri="{BB962C8B-B14F-4D97-AF65-F5344CB8AC3E}">
        <p14:creationId xmlns:p14="http://schemas.microsoft.com/office/powerpoint/2010/main" val="155216882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Setting of Alert Levels</a:t>
            </a:r>
            <a:endParaRPr lang="en-US" dirty="0"/>
          </a:p>
        </p:txBody>
      </p:sp>
      <p:pic>
        <p:nvPicPr>
          <p:cNvPr id="4" name="Content Placeholder 3"/>
          <p:cNvPicPr>
            <a:picLocks noGrp="1" noChangeAspect="1"/>
          </p:cNvPicPr>
          <p:nvPr>
            <p:ph idx="1"/>
          </p:nvPr>
        </p:nvPicPr>
        <p:blipFill>
          <a:blip r:embed="rId2"/>
          <a:stretch>
            <a:fillRect/>
          </a:stretch>
        </p:blipFill>
        <p:spPr>
          <a:xfrm>
            <a:off x="1180215" y="1825625"/>
            <a:ext cx="9856380" cy="4351338"/>
          </a:xfrm>
          <a:prstGeom prst="rect">
            <a:avLst/>
          </a:prstGeom>
        </p:spPr>
      </p:pic>
    </p:spTree>
    <p:extLst>
      <p:ext uri="{BB962C8B-B14F-4D97-AF65-F5344CB8AC3E}">
        <p14:creationId xmlns:p14="http://schemas.microsoft.com/office/powerpoint/2010/main" val="60399308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Setting of Alert Levels</a:t>
            </a:r>
          </a:p>
        </p:txBody>
      </p:sp>
      <p:sp>
        <p:nvSpPr>
          <p:cNvPr id="3" name="Content Placeholder 2"/>
          <p:cNvSpPr>
            <a:spLocks noGrp="1"/>
          </p:cNvSpPr>
          <p:nvPr>
            <p:ph idx="1"/>
          </p:nvPr>
        </p:nvSpPr>
        <p:spPr/>
        <p:txBody>
          <a:bodyPr>
            <a:normAutofit/>
          </a:bodyPr>
          <a:lstStyle/>
          <a:p>
            <a:r>
              <a:rPr lang="en-US" sz="3200" dirty="0" smtClean="0"/>
              <a:t>Alert levels are also known as ‘exception’ or ‘alarm’ levels</a:t>
            </a:r>
          </a:p>
          <a:p>
            <a:r>
              <a:rPr lang="en-US" sz="3200" dirty="0" smtClean="0"/>
              <a:t>These are generally set at two levels ‘action’ level and ‘maximum’ level</a:t>
            </a:r>
          </a:p>
          <a:p>
            <a:r>
              <a:rPr lang="en-US" sz="3200" dirty="0" smtClean="0"/>
              <a:t>The value of these levels will result from relevant standards, manufacturer’s details and previous experience.</a:t>
            </a:r>
            <a:endParaRPr lang="en-US" sz="3200" dirty="0"/>
          </a:p>
        </p:txBody>
      </p:sp>
    </p:spTree>
    <p:extLst>
      <p:ext uri="{BB962C8B-B14F-4D97-AF65-F5344CB8AC3E}">
        <p14:creationId xmlns:p14="http://schemas.microsoft.com/office/powerpoint/2010/main" val="26899632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Trending of Measurement</a:t>
            </a:r>
            <a:endParaRPr lang="en-US" dirty="0"/>
          </a:p>
        </p:txBody>
      </p:sp>
      <p:sp>
        <p:nvSpPr>
          <p:cNvPr id="3" name="Content Placeholder 2"/>
          <p:cNvSpPr>
            <a:spLocks noGrp="1"/>
          </p:cNvSpPr>
          <p:nvPr>
            <p:ph idx="1"/>
          </p:nvPr>
        </p:nvSpPr>
        <p:spPr/>
        <p:txBody>
          <a:bodyPr>
            <a:normAutofit/>
          </a:bodyPr>
          <a:lstStyle/>
          <a:p>
            <a:r>
              <a:rPr lang="en-US" sz="3200" dirty="0" smtClean="0"/>
              <a:t>The measured value of the selected parameter is plotted against the time interval of measurement and a trend is produced of the measured parameter</a:t>
            </a:r>
          </a:p>
          <a:p>
            <a:r>
              <a:rPr lang="en-US" sz="3200" dirty="0" smtClean="0"/>
              <a:t>The analysis is concerned with a change in the blended information, particularly the rate of change of the trended data from the ‘norm’ or ‘baseline’</a:t>
            </a:r>
          </a:p>
          <a:p>
            <a:r>
              <a:rPr lang="en-US" sz="3200" dirty="0" smtClean="0"/>
              <a:t>When a change in the trended value occurs, it should not be viewed in isolation from the other dynamic influences that can affect the operation of the plant under consideration</a:t>
            </a:r>
            <a:endParaRPr lang="en-US" sz="3200" dirty="0"/>
          </a:p>
        </p:txBody>
      </p:sp>
    </p:spTree>
    <p:extLst>
      <p:ext uri="{BB962C8B-B14F-4D97-AF65-F5344CB8AC3E}">
        <p14:creationId xmlns:p14="http://schemas.microsoft.com/office/powerpoint/2010/main" val="379055555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Trending of Measurement</a:t>
            </a:r>
          </a:p>
        </p:txBody>
      </p:sp>
      <p:sp>
        <p:nvSpPr>
          <p:cNvPr id="3" name="Content Placeholder 2"/>
          <p:cNvSpPr>
            <a:spLocks noGrp="1"/>
          </p:cNvSpPr>
          <p:nvPr>
            <p:ph idx="1"/>
          </p:nvPr>
        </p:nvSpPr>
        <p:spPr/>
        <p:txBody>
          <a:bodyPr>
            <a:normAutofit/>
          </a:bodyPr>
          <a:lstStyle/>
          <a:p>
            <a:r>
              <a:rPr lang="en-US" sz="3200" dirty="0" smtClean="0"/>
              <a:t>An increase in the monitoring frequency should be initiated; this should confirm whether a problem does or does not exist</a:t>
            </a:r>
          </a:p>
          <a:p>
            <a:r>
              <a:rPr lang="en-US" sz="3200" dirty="0" smtClean="0"/>
              <a:t>A fault may initially be slow to develop and then advance rapidly, only allowing a short response time</a:t>
            </a:r>
          </a:p>
          <a:p>
            <a:r>
              <a:rPr lang="en-US" sz="3200" dirty="0" smtClean="0"/>
              <a:t>The increased monitoring frequency should be accompanied by an investigation to ensure that none of the variables have changed during monitoring</a:t>
            </a:r>
            <a:endParaRPr lang="en-US" sz="3200" dirty="0"/>
          </a:p>
        </p:txBody>
      </p:sp>
    </p:spTree>
    <p:extLst>
      <p:ext uri="{BB962C8B-B14F-4D97-AF65-F5344CB8AC3E}">
        <p14:creationId xmlns:p14="http://schemas.microsoft.com/office/powerpoint/2010/main" val="29149241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Trending of Measurement</a:t>
            </a:r>
          </a:p>
        </p:txBody>
      </p:sp>
      <p:sp>
        <p:nvSpPr>
          <p:cNvPr id="3" name="Content Placeholder 2"/>
          <p:cNvSpPr>
            <a:spLocks noGrp="1"/>
          </p:cNvSpPr>
          <p:nvPr>
            <p:ph idx="1"/>
          </p:nvPr>
        </p:nvSpPr>
        <p:spPr/>
        <p:txBody>
          <a:bodyPr>
            <a:normAutofit lnSpcReduction="10000"/>
          </a:bodyPr>
          <a:lstStyle/>
          <a:p>
            <a:r>
              <a:rPr lang="en-US" sz="3200" dirty="0" smtClean="0"/>
              <a:t>If changes have occurred, an educated decision will be required regarding the connection between the change in trended value and the variable</a:t>
            </a:r>
          </a:p>
          <a:p>
            <a:r>
              <a:rPr lang="en-US" sz="3200" dirty="0" smtClean="0"/>
              <a:t>Where more than one condition monitoring technique is being used the techniques should be cross-referenced to ensure the diagnosed information agrees</a:t>
            </a:r>
          </a:p>
          <a:p>
            <a:r>
              <a:rPr lang="en-US" sz="3200" dirty="0" smtClean="0"/>
              <a:t>For instance, when carrying out vibration analysis or acoustic emission on a motor pump set, it may be possible to monitor; current, differential pressures across the pump and fluid flow rate</a:t>
            </a:r>
            <a:endParaRPr lang="en-US" sz="3200" dirty="0"/>
          </a:p>
        </p:txBody>
      </p:sp>
    </p:spTree>
    <p:extLst>
      <p:ext uri="{BB962C8B-B14F-4D97-AF65-F5344CB8AC3E}">
        <p14:creationId xmlns:p14="http://schemas.microsoft.com/office/powerpoint/2010/main" val="102595782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Analysis Techniques</a:t>
            </a:r>
            <a:endParaRPr lang="en-US" dirty="0"/>
          </a:p>
        </p:txBody>
      </p:sp>
      <p:sp>
        <p:nvSpPr>
          <p:cNvPr id="3" name="Content Placeholder 2"/>
          <p:cNvSpPr>
            <a:spLocks noGrp="1"/>
          </p:cNvSpPr>
          <p:nvPr>
            <p:ph idx="1"/>
          </p:nvPr>
        </p:nvSpPr>
        <p:spPr/>
        <p:txBody>
          <a:bodyPr>
            <a:normAutofit/>
          </a:bodyPr>
          <a:lstStyle/>
          <a:p>
            <a:r>
              <a:rPr lang="en-US" sz="3200" dirty="0" smtClean="0"/>
              <a:t>The level of fault diagnosis that can be achieved will be dependent upon the condition monitoring used, its diagnostic capabilities and the equipment used</a:t>
            </a:r>
          </a:p>
          <a:p>
            <a:r>
              <a:rPr lang="en-US" sz="3200" dirty="0" smtClean="0"/>
              <a:t>For instance a ‘pen’ type vibration meter will not have the diagnostic capabilities of complex vibration data logger and </a:t>
            </a:r>
            <a:r>
              <a:rPr lang="en-US" sz="3200" dirty="0" err="1" smtClean="0"/>
              <a:t>analyser</a:t>
            </a:r>
            <a:endParaRPr lang="en-US" sz="3200" dirty="0"/>
          </a:p>
        </p:txBody>
      </p:sp>
    </p:spTree>
    <p:extLst>
      <p:ext uri="{BB962C8B-B14F-4D97-AF65-F5344CB8AC3E}">
        <p14:creationId xmlns:p14="http://schemas.microsoft.com/office/powerpoint/2010/main" val="288834440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Analysis Techniques</a:t>
            </a:r>
          </a:p>
        </p:txBody>
      </p:sp>
      <p:sp>
        <p:nvSpPr>
          <p:cNvPr id="3" name="Content Placeholder 2"/>
          <p:cNvSpPr>
            <a:spLocks noGrp="1"/>
          </p:cNvSpPr>
          <p:nvPr>
            <p:ph idx="1"/>
          </p:nvPr>
        </p:nvSpPr>
        <p:spPr/>
        <p:txBody>
          <a:bodyPr>
            <a:normAutofit/>
          </a:bodyPr>
          <a:lstStyle/>
          <a:p>
            <a:r>
              <a:rPr lang="en-US" sz="3200" dirty="0" smtClean="0"/>
              <a:t>Vibration analysis can identify a considerable quantity of information/data regarding the failure of a particular bearing, including the race that is damaged and the type of damage that has occurred</a:t>
            </a:r>
          </a:p>
          <a:p>
            <a:r>
              <a:rPr lang="en-US" sz="3200" dirty="0" smtClean="0"/>
              <a:t>This level of detail may not be required if the bearing is simply to be changed</a:t>
            </a:r>
          </a:p>
          <a:p>
            <a:r>
              <a:rPr lang="en-US" sz="3200" dirty="0" smtClean="0"/>
              <a:t>In fact diagnosis to this level may be more costly than replacing the bearing</a:t>
            </a:r>
            <a:endParaRPr lang="en-US" sz="3200" dirty="0"/>
          </a:p>
        </p:txBody>
      </p:sp>
    </p:spTree>
    <p:extLst>
      <p:ext uri="{BB962C8B-B14F-4D97-AF65-F5344CB8AC3E}">
        <p14:creationId xmlns:p14="http://schemas.microsoft.com/office/powerpoint/2010/main" val="26057649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Analysis Techniques</a:t>
            </a:r>
          </a:p>
        </p:txBody>
      </p:sp>
      <p:sp>
        <p:nvSpPr>
          <p:cNvPr id="3" name="Content Placeholder 2"/>
          <p:cNvSpPr>
            <a:spLocks noGrp="1"/>
          </p:cNvSpPr>
          <p:nvPr>
            <p:ph idx="1"/>
          </p:nvPr>
        </p:nvSpPr>
        <p:spPr/>
        <p:txBody>
          <a:bodyPr>
            <a:normAutofit/>
          </a:bodyPr>
          <a:lstStyle/>
          <a:p>
            <a:r>
              <a:rPr lang="en-US" sz="3200" dirty="0" smtClean="0"/>
              <a:t>However, the reason for the bearing failure must be identified</a:t>
            </a:r>
          </a:p>
          <a:p>
            <a:r>
              <a:rPr lang="en-US" sz="3200" dirty="0" smtClean="0"/>
              <a:t>It is not enough to change the bearing, only to find that it fails again six months later</a:t>
            </a:r>
          </a:p>
          <a:p>
            <a:r>
              <a:rPr lang="en-US" sz="3200" dirty="0" smtClean="0"/>
              <a:t>The root cause of the failure must be identified</a:t>
            </a:r>
            <a:endParaRPr lang="en-US" sz="3200" dirty="0"/>
          </a:p>
        </p:txBody>
      </p:sp>
    </p:spTree>
    <p:extLst>
      <p:ext uri="{BB962C8B-B14F-4D97-AF65-F5344CB8AC3E}">
        <p14:creationId xmlns:p14="http://schemas.microsoft.com/office/powerpoint/2010/main" val="237227595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Analysis Techniques</a:t>
            </a:r>
          </a:p>
        </p:txBody>
      </p:sp>
      <p:sp>
        <p:nvSpPr>
          <p:cNvPr id="3" name="Content Placeholder 2"/>
          <p:cNvSpPr>
            <a:spLocks noGrp="1"/>
          </p:cNvSpPr>
          <p:nvPr>
            <p:ph idx="1"/>
          </p:nvPr>
        </p:nvSpPr>
        <p:spPr/>
        <p:txBody>
          <a:bodyPr>
            <a:normAutofit/>
          </a:bodyPr>
          <a:lstStyle/>
          <a:p>
            <a:r>
              <a:rPr lang="en-US" sz="3200" dirty="0" smtClean="0"/>
              <a:t>the value of the monitored parameter, as well as being trended against previous values and the baseline, is compared against alert levels</a:t>
            </a:r>
          </a:p>
          <a:p>
            <a:r>
              <a:rPr lang="en-US" sz="3200" dirty="0" smtClean="0"/>
              <a:t>If it is within the alert level, no further action is required</a:t>
            </a:r>
          </a:p>
          <a:p>
            <a:r>
              <a:rPr lang="en-US" sz="3200" dirty="0" smtClean="0"/>
              <a:t>If the trended value is outside the acceptable level or the trend indicates that it is approaching the alert level, then an increase in the measurement frequency is required</a:t>
            </a:r>
            <a:endParaRPr lang="en-US" sz="3200" dirty="0"/>
          </a:p>
        </p:txBody>
      </p:sp>
    </p:spTree>
    <p:extLst>
      <p:ext uri="{BB962C8B-B14F-4D97-AF65-F5344CB8AC3E}">
        <p14:creationId xmlns:p14="http://schemas.microsoft.com/office/powerpoint/2010/main" val="479466140"/>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Analysis Techniques</a:t>
            </a:r>
          </a:p>
        </p:txBody>
      </p:sp>
      <p:sp>
        <p:nvSpPr>
          <p:cNvPr id="3" name="Content Placeholder 2"/>
          <p:cNvSpPr>
            <a:spLocks noGrp="1"/>
          </p:cNvSpPr>
          <p:nvPr>
            <p:ph idx="1"/>
          </p:nvPr>
        </p:nvSpPr>
        <p:spPr/>
        <p:txBody>
          <a:bodyPr>
            <a:normAutofit/>
          </a:bodyPr>
          <a:lstStyle/>
          <a:p>
            <a:r>
              <a:rPr lang="en-US" sz="3200" dirty="0" smtClean="0"/>
              <a:t>During the data analysis stage it is important to know if any of the operating parameters of the plant have changed</a:t>
            </a:r>
          </a:p>
          <a:p>
            <a:r>
              <a:rPr lang="en-US" sz="3200" dirty="0" smtClean="0"/>
              <a:t>As this may account for a change in the trended information and be mistaken for a problem</a:t>
            </a:r>
          </a:p>
          <a:p>
            <a:r>
              <a:rPr lang="en-US" sz="3200" dirty="0" smtClean="0"/>
              <a:t>The output of the analysis should be in a form that is readily understood by all those involved in the maintenance process</a:t>
            </a:r>
            <a:endParaRPr lang="en-US" sz="3200" dirty="0"/>
          </a:p>
        </p:txBody>
      </p:sp>
    </p:spTree>
    <p:extLst>
      <p:ext uri="{BB962C8B-B14F-4D97-AF65-F5344CB8AC3E}">
        <p14:creationId xmlns:p14="http://schemas.microsoft.com/office/powerpoint/2010/main" val="3515245417"/>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Analysis Techniques</a:t>
            </a:r>
          </a:p>
        </p:txBody>
      </p:sp>
      <p:sp>
        <p:nvSpPr>
          <p:cNvPr id="3" name="Content Placeholder 2"/>
          <p:cNvSpPr>
            <a:spLocks noGrp="1"/>
          </p:cNvSpPr>
          <p:nvPr>
            <p:ph idx="1"/>
          </p:nvPr>
        </p:nvSpPr>
        <p:spPr/>
        <p:txBody>
          <a:bodyPr>
            <a:normAutofit/>
          </a:bodyPr>
          <a:lstStyle/>
          <a:p>
            <a:r>
              <a:rPr lang="en-US" sz="3200" dirty="0" smtClean="0"/>
              <a:t>Early diagnosis of a potential failure is essential to ensure adequate time to plan a suitable response</a:t>
            </a:r>
          </a:p>
          <a:p>
            <a:r>
              <a:rPr lang="en-US" sz="3200" dirty="0" smtClean="0"/>
              <a:t>Once a potential failure has been diagnosed, three options exist</a:t>
            </a:r>
          </a:p>
          <a:p>
            <a:pPr marL="0" indent="0">
              <a:buNone/>
            </a:pPr>
            <a:r>
              <a:rPr lang="en-US" sz="3200" dirty="0"/>
              <a:t>	</a:t>
            </a:r>
            <a:r>
              <a:rPr lang="en-US" sz="3200" dirty="0" smtClean="0"/>
              <a:t>(</a:t>
            </a:r>
            <a:r>
              <a:rPr lang="en-US" sz="3200" dirty="0" err="1" smtClean="0"/>
              <a:t>i</a:t>
            </a:r>
            <a:r>
              <a:rPr lang="en-US" sz="3200" dirty="0" smtClean="0"/>
              <a:t>) Do nothing</a:t>
            </a:r>
          </a:p>
          <a:p>
            <a:pPr marL="0" indent="0">
              <a:buNone/>
            </a:pPr>
            <a:r>
              <a:rPr lang="en-US" sz="3200" dirty="0"/>
              <a:t>	</a:t>
            </a:r>
            <a:r>
              <a:rPr lang="en-US" sz="3200" dirty="0" smtClean="0"/>
              <a:t>(ii) Initiate maintenance</a:t>
            </a:r>
          </a:p>
          <a:p>
            <a:pPr marL="0" indent="0">
              <a:buNone/>
            </a:pPr>
            <a:r>
              <a:rPr lang="en-US" sz="3200" dirty="0"/>
              <a:t>	</a:t>
            </a:r>
            <a:r>
              <a:rPr lang="en-US" sz="3200" dirty="0" smtClean="0"/>
              <a:t>(iii) Operate an alternative </a:t>
            </a:r>
            <a:r>
              <a:rPr lang="en-US" sz="3200" smtClean="0"/>
              <a:t>(stand by)</a:t>
            </a:r>
            <a:endParaRPr lang="en-US" sz="3200"/>
          </a:p>
        </p:txBody>
      </p:sp>
    </p:spTree>
    <p:extLst>
      <p:ext uri="{BB962C8B-B14F-4D97-AF65-F5344CB8AC3E}">
        <p14:creationId xmlns:p14="http://schemas.microsoft.com/office/powerpoint/2010/main" val="414877604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1113</TotalTime>
  <Words>2669</Words>
  <Application>Microsoft Office PowerPoint</Application>
  <PresentationFormat>Widescreen</PresentationFormat>
  <Paragraphs>290</Paragraphs>
  <Slides>64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64</vt:i4>
      </vt:variant>
    </vt:vector>
  </HeadingPairs>
  <TitlesOfParts>
    <vt:vector size="68" baseType="lpstr">
      <vt:lpstr>Arial</vt:lpstr>
      <vt:lpstr>Calibri</vt:lpstr>
      <vt:lpstr>Calibri Light</vt:lpstr>
      <vt:lpstr>Office Theme</vt:lpstr>
      <vt:lpstr>Implementing a Condition Based Maintenance Regime</vt:lpstr>
      <vt:lpstr>Condition Monitoring</vt:lpstr>
      <vt:lpstr>Condition Based Maintenance</vt:lpstr>
      <vt:lpstr>Factors Determining the Success of Condition Based Maintenance Regime</vt:lpstr>
      <vt:lpstr>Factors Determining the Success of Condition Based Maintenance Regime</vt:lpstr>
      <vt:lpstr>Condition Monitoring Techniques</vt:lpstr>
      <vt:lpstr>Condition Monitoring Techniques</vt:lpstr>
      <vt:lpstr>Issues to Consider When Implementing Condition Based Monitoring</vt:lpstr>
      <vt:lpstr>Issues to Consider When Implementing Condition Based Monitoring</vt:lpstr>
      <vt:lpstr>Implementing Condition Based Maintenance</vt:lpstr>
      <vt:lpstr>Implementing Condition Monitoring</vt:lpstr>
      <vt:lpstr>Identify Condition Monitoring as Technically Feasible,</vt:lpstr>
      <vt:lpstr>Cost Benefit Analysis</vt:lpstr>
      <vt:lpstr>Cost Benefit Analysis</vt:lpstr>
      <vt:lpstr>Cost Benefit Analysis</vt:lpstr>
      <vt:lpstr>Implementation Costs</vt:lpstr>
      <vt:lpstr>Set-Up Costs</vt:lpstr>
      <vt:lpstr>Set-Up Costs</vt:lpstr>
      <vt:lpstr>Running Costs</vt:lpstr>
      <vt:lpstr>Maintenance Cost Savings</vt:lpstr>
      <vt:lpstr>Direct Maintenance Cost Savings</vt:lpstr>
      <vt:lpstr>Direct Maintenance Cost Savings</vt:lpstr>
      <vt:lpstr>Safety Considerations</vt:lpstr>
      <vt:lpstr>Select an Implementation Route</vt:lpstr>
      <vt:lpstr>External Specialist Contractor</vt:lpstr>
      <vt:lpstr>External Specialist Contractor</vt:lpstr>
      <vt:lpstr>External Specialist Contractor</vt:lpstr>
      <vt:lpstr>‘In-House’ Monitoring with Specialist Contractor</vt:lpstr>
      <vt:lpstr>‘In-House’ Monitoring with Specialist Contractor</vt:lpstr>
      <vt:lpstr>‘In-House’ Monitoring with Specialist Contractor</vt:lpstr>
      <vt:lpstr>Complete ‘in-house’ Implementation</vt:lpstr>
      <vt:lpstr>Complete ‘in-house’ Implementation</vt:lpstr>
      <vt:lpstr>Complete ‘in-house’ Implementation</vt:lpstr>
      <vt:lpstr>Data Collection</vt:lpstr>
      <vt:lpstr>Data Collection Process</vt:lpstr>
      <vt:lpstr>Data Collection Stage</vt:lpstr>
      <vt:lpstr>Data Recording</vt:lpstr>
      <vt:lpstr>Equipment Selection</vt:lpstr>
      <vt:lpstr>Equipment Selection</vt:lpstr>
      <vt:lpstr>Equipment Set-up</vt:lpstr>
      <vt:lpstr>Personnel to Collect the Data</vt:lpstr>
      <vt:lpstr>Training</vt:lpstr>
      <vt:lpstr>What to Measure</vt:lpstr>
      <vt:lpstr>What to Measure</vt:lpstr>
      <vt:lpstr>Where to Measure</vt:lpstr>
      <vt:lpstr>Where to Measure</vt:lpstr>
      <vt:lpstr>Where to Measure</vt:lpstr>
      <vt:lpstr>How to measure</vt:lpstr>
      <vt:lpstr>How to measure</vt:lpstr>
      <vt:lpstr>Frequency of Measurement</vt:lpstr>
      <vt:lpstr>Frequency of Measurement</vt:lpstr>
      <vt:lpstr>Data Analysis Stage</vt:lpstr>
      <vt:lpstr>Establishing a Baseline</vt:lpstr>
      <vt:lpstr>Setting of Alert Levels</vt:lpstr>
      <vt:lpstr>Setting of Alert Levels</vt:lpstr>
      <vt:lpstr>Trending of Measurement</vt:lpstr>
      <vt:lpstr>Trending of Measurement</vt:lpstr>
      <vt:lpstr>Trending of Measurement</vt:lpstr>
      <vt:lpstr>Analysis Techniques</vt:lpstr>
      <vt:lpstr>Analysis Techniques</vt:lpstr>
      <vt:lpstr>Analysis Techniques</vt:lpstr>
      <vt:lpstr>Analysis Techniques</vt:lpstr>
      <vt:lpstr>Analysis Techniques</vt:lpstr>
      <vt:lpstr>Analysis Techniques</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Implementing a Condition Based Maintenance Regime</dc:title>
  <dc:creator>Andrew Thorn</dc:creator>
  <cp:lastModifiedBy>Andrew Thorn</cp:lastModifiedBy>
  <cp:revision>35</cp:revision>
  <dcterms:created xsi:type="dcterms:W3CDTF">2018-03-28T09:06:06Z</dcterms:created>
  <dcterms:modified xsi:type="dcterms:W3CDTF">2018-04-26T14:16:23Z</dcterms:modified>
</cp:coreProperties>
</file>