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8"/>
  </p:notesMasterIdLst>
  <p:handoutMasterIdLst>
    <p:handoutMasterId r:id="rId49"/>
  </p:handoutMasterIdLst>
  <p:sldIdLst>
    <p:sldId id="1388" r:id="rId5"/>
    <p:sldId id="259" r:id="rId6"/>
    <p:sldId id="1389" r:id="rId7"/>
    <p:sldId id="537" r:id="rId8"/>
    <p:sldId id="1415" r:id="rId9"/>
    <p:sldId id="1445" r:id="rId10"/>
    <p:sldId id="1446" r:id="rId11"/>
    <p:sldId id="1428" r:id="rId12"/>
    <p:sldId id="288" r:id="rId13"/>
    <p:sldId id="289" r:id="rId14"/>
    <p:sldId id="290" r:id="rId15"/>
    <p:sldId id="291" r:id="rId16"/>
    <p:sldId id="263" r:id="rId17"/>
    <p:sldId id="1447" r:id="rId18"/>
    <p:sldId id="1429" r:id="rId19"/>
    <p:sldId id="1431" r:id="rId20"/>
    <p:sldId id="1448" r:id="rId21"/>
    <p:sldId id="1398" r:id="rId22"/>
    <p:sldId id="1418" r:id="rId23"/>
    <p:sldId id="1443" r:id="rId24"/>
    <p:sldId id="1466" r:id="rId25"/>
    <p:sldId id="1464" r:id="rId26"/>
    <p:sldId id="1465" r:id="rId27"/>
    <p:sldId id="1430" r:id="rId28"/>
    <p:sldId id="1407" r:id="rId29"/>
    <p:sldId id="1456" r:id="rId30"/>
    <p:sldId id="1457" r:id="rId31"/>
    <p:sldId id="1437" r:id="rId32"/>
    <p:sldId id="1436" r:id="rId33"/>
    <p:sldId id="1419" r:id="rId34"/>
    <p:sldId id="1434" r:id="rId35"/>
    <p:sldId id="1458" r:id="rId36"/>
    <p:sldId id="1401" r:id="rId37"/>
    <p:sldId id="1412" r:id="rId38"/>
    <p:sldId id="1435" r:id="rId39"/>
    <p:sldId id="1468" r:id="rId40"/>
    <p:sldId id="1449" r:id="rId41"/>
    <p:sldId id="1450" r:id="rId42"/>
    <p:sldId id="1451" r:id="rId43"/>
    <p:sldId id="1421" r:id="rId44"/>
    <p:sldId id="1462" r:id="rId45"/>
    <p:sldId id="1469" r:id="rId46"/>
    <p:sldId id="1461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86320" autoAdjust="0"/>
  </p:normalViewPr>
  <p:slideViewPr>
    <p:cSldViewPr>
      <p:cViewPr varScale="1">
        <p:scale>
          <a:sx n="95" d="100"/>
          <a:sy n="95" d="100"/>
        </p:scale>
        <p:origin x="210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.digital.nhs.uk/catalogue/PUB20562/obes-phys-acti-diet-eng-2016-rep.pdf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ks.nice.org.uk/topics/obesity/background-information/prevalence/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-ni.gov.uk/topics/dhssps-statistics-and-research/lifestyle-choices-and-behaviour-statistics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yA9O17PuX8" TargetMode="External"/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_HEnohs6yYw" TargetMode="Externa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esjsna.org.uk/stockton-behaviour-and-lifestyle/" TargetMode="External"/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DCAC129-372D-4E2C-8F95-3AEC7CCFDC10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56287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2965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Healthy weight — BMI of 18.5–24.9 kg/m</a:t>
            </a:r>
            <a:r>
              <a:rPr lang="en-GB" b="0" i="0" baseline="30000" dirty="0">
                <a:solidFill>
                  <a:srgbClr val="0E0E0E"/>
                </a:solidFill>
                <a:effectLst/>
                <a:latin typeface="Inter"/>
              </a:rPr>
              <a:t>2</a:t>
            </a: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Overweight — BMI of 25–29.9 kg/m</a:t>
            </a:r>
            <a:r>
              <a:rPr lang="en-GB" b="0" i="0" baseline="30000" dirty="0">
                <a:solidFill>
                  <a:srgbClr val="0E0E0E"/>
                </a:solidFill>
                <a:effectLst/>
                <a:latin typeface="Inter"/>
              </a:rPr>
              <a:t>2</a:t>
            </a: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Obesity 1 — BMI of 30–34.9 kg/m</a:t>
            </a:r>
            <a:r>
              <a:rPr lang="en-GB" b="0" i="0" baseline="30000" dirty="0">
                <a:solidFill>
                  <a:srgbClr val="0E0E0E"/>
                </a:solidFill>
                <a:effectLst/>
                <a:latin typeface="Inter"/>
              </a:rPr>
              <a:t>2</a:t>
            </a: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Obesity 2 — BMI of 35–39.9 kg/m</a:t>
            </a:r>
            <a:r>
              <a:rPr lang="en-GB" b="0" i="0" baseline="30000" dirty="0">
                <a:solidFill>
                  <a:srgbClr val="0E0E0E"/>
                </a:solidFill>
                <a:effectLst/>
                <a:latin typeface="Inter"/>
              </a:rPr>
              <a:t>2</a:t>
            </a: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Obesity 3 — BMI of 40 kg/m</a:t>
            </a:r>
            <a:r>
              <a:rPr lang="en-GB" b="0" i="0" baseline="30000" dirty="0">
                <a:solidFill>
                  <a:srgbClr val="0E0E0E"/>
                </a:solidFill>
                <a:effectLst/>
                <a:latin typeface="Inter"/>
              </a:rPr>
              <a:t>2 </a:t>
            </a:r>
            <a:r>
              <a:rPr lang="en-GB" b="0" i="0" dirty="0">
                <a:solidFill>
                  <a:srgbClr val="0E0E0E"/>
                </a:solidFill>
                <a:effectLst/>
                <a:latin typeface="Inter"/>
              </a:rPr>
              <a:t>or more.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E0E0E"/>
              </a:solidFill>
              <a:effectLst/>
              <a:latin typeface="Inter"/>
            </a:endParaRPr>
          </a:p>
          <a:p>
            <a:r>
              <a:rPr lang="en-GB" dirty="0"/>
              <a:t>BMI is calculated by dividing a person's weight in kilograms by the square of their height in metres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3997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C676B2-F24C-455B-A0FE-DDE7C0C01D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555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https://www.bbc.co.uk/bitesize/guides/z7gmn39/revision/4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DCAC129-372D-4E2C-8F95-3AEC7CCFDC10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04891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Remind students of the meaning of the term cardio-vascular disease (clogging up of the blood vessels serving the heart tissue) from last time</a:t>
            </a:r>
          </a:p>
          <a:p>
            <a:r>
              <a:rPr lang="en-GB" altLang="en-US" dirty="0"/>
              <a:t>Huge national Health problem</a:t>
            </a:r>
          </a:p>
          <a:p>
            <a:r>
              <a:rPr lang="en-GB" altLang="en-US" sz="1200" dirty="0">
                <a:hlinkClick r:id="rId3"/>
              </a:rPr>
              <a:t>http://content.digital.nhs.uk/catalogue/PUB20562/obes-phys-acti-diet-eng-2016-rep.pdf</a:t>
            </a:r>
            <a:endParaRPr lang="en-GB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679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Prevalence | Background information | Obesity | CKS | NICE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4753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Office for Health Improvement and Disparities. Public health profiles. 2024 https://fingertips.phe.org.uk © Crown copyright 2024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6583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Office for Health Improvement and Disparities. Public health profiles. 2024 https://fingertips.phe.org.uk © Crown copyright 2024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6053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DCAC129-372D-4E2C-8F95-3AEC7CCFDC10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38201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https://www.bbc.co.uk/bitesize/guides/z7gmn39/revision/4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DCAC129-372D-4E2C-8F95-3AEC7CCFDC10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45396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DCAC129-372D-4E2C-8F95-3AEC7CCFDC10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57742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Lifestyle choices and behaviour statistics | Department of Health (health-ni.gov.uk)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DCAC129-372D-4E2C-8F95-3AEC7CCFDC10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96745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Lifestyle Choices – YouTube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THE CHOICE (Short Animated Movie) – YouTube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6289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Behaviour and Lifestyle (teesjsna.org.uk)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352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ks.nice.org.uk/topics/obesity/background-information/causes-risk-factor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yA9O17PuX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_HEnohs6yYw" TargetMode="Externa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cal.gov.uk/marmot-review-report-fair-society-healthy-live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0708" y="636674"/>
            <a:ext cx="7920880" cy="151216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7E0142-23F9-3434-F789-410B79A36478}"/>
              </a:ext>
            </a:extLst>
          </p:cNvPr>
          <p:cNvSpPr txBox="1"/>
          <p:nvPr/>
        </p:nvSpPr>
        <p:spPr>
          <a:xfrm>
            <a:off x="1691680" y="3093172"/>
            <a:ext cx="669674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b="1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ctr"/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8C6B0B-188F-3B70-6B49-920ECCAB986D}"/>
              </a:ext>
            </a:extLst>
          </p:cNvPr>
          <p:cNvSpPr txBox="1"/>
          <p:nvPr/>
        </p:nvSpPr>
        <p:spPr>
          <a:xfrm>
            <a:off x="2286000" y="2671712"/>
            <a:ext cx="4950296" cy="10402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LCHS 4008</a:t>
            </a:r>
            <a:endParaRPr lang="en-GB" sz="3200" b="1" dirty="0">
              <a:solidFill>
                <a:prstClr val="white"/>
              </a:solidFill>
              <a:latin typeface="Myriad Pro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Week 10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83DE83-3B95-86A6-E705-2EF80A7EE526}"/>
              </a:ext>
            </a:extLst>
          </p:cNvPr>
          <p:cNvSpPr txBox="1"/>
          <p:nvPr/>
        </p:nvSpPr>
        <p:spPr>
          <a:xfrm>
            <a:off x="971600" y="1594494"/>
            <a:ext cx="72008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Public health challenges and Priorities in UK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6E47F3-1342-AFC7-4D09-3C63ACEA1593}"/>
              </a:ext>
            </a:extLst>
          </p:cNvPr>
          <p:cNvSpPr txBox="1"/>
          <p:nvPr/>
        </p:nvSpPr>
        <p:spPr>
          <a:xfrm>
            <a:off x="103603" y="3573016"/>
            <a:ext cx="333842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Gillian Weaver </a:t>
            </a:r>
          </a:p>
          <a:p>
            <a:endParaRPr lang="en-GB" b="1" dirty="0">
              <a:solidFill>
                <a:schemeClr val="bg1"/>
              </a:solidFill>
              <a:ea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(Module lead)</a:t>
            </a:r>
          </a:p>
          <a:p>
            <a:endParaRPr lang="en-GB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658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Upon successful completion of this module, you should be able to: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Understand different approaches and strategies used to measure, monitor and control the incidence of disease in communities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Investigate the implications of illness and disease in communities for the provision of health and social care services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Understand the factors influencing the health and wellbeing of individuals in health or social care settings.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0F82E-DA76-C09C-CE63-74EFDCCC0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3536E-7650-6EEB-5FAE-2D1D178F5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sz="2800" dirty="0"/>
              <a:t>Review last week session</a:t>
            </a:r>
          </a:p>
          <a:p>
            <a:r>
              <a:rPr lang="en-GB" sz="2800" dirty="0"/>
              <a:t>Discuss public health challenges and priorities in the following areas;</a:t>
            </a:r>
          </a:p>
          <a:p>
            <a:endParaRPr lang="en-GB" sz="2800" dirty="0"/>
          </a:p>
          <a:p>
            <a:pPr lvl="1"/>
            <a:r>
              <a:rPr lang="en-GB" dirty="0"/>
              <a:t>Obesity</a:t>
            </a:r>
          </a:p>
          <a:p>
            <a:pPr lvl="1"/>
            <a:r>
              <a:rPr lang="en-GB" dirty="0"/>
              <a:t>Lifestyle choices/behaviour</a:t>
            </a:r>
          </a:p>
          <a:p>
            <a:endParaRPr lang="en-GB" dirty="0"/>
          </a:p>
          <a:p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10265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22D8B-C779-451F-8982-BB73C77D2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528" y="1916832"/>
            <a:ext cx="8568952" cy="1656184"/>
          </a:xfrm>
        </p:spPr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</a:rPr>
              <a:t>Obesity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E3E8D5D-020C-8872-0E68-963708793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4366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B388A-CA80-0AB2-72D3-31B4ECF9E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476672"/>
            <a:ext cx="8579296" cy="634082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 Obesity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DD85A-7BB4-4843-F540-E473C0D70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i="0" dirty="0">
                <a:solidFill>
                  <a:srgbClr val="212B32"/>
                </a:solidFill>
                <a:effectLst/>
              </a:rPr>
              <a:t>The term obesity describes a person who is overweight, that is having a lot of body fat.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solidFill>
                <a:srgbClr val="212B32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i="0" dirty="0">
                <a:solidFill>
                  <a:srgbClr val="212B32"/>
                </a:solidFill>
                <a:effectLst/>
              </a:rPr>
              <a:t>Obesity results from an imbalance between energy intake and energy expenditure.</a:t>
            </a:r>
          </a:p>
          <a:p>
            <a:pPr marL="0" indent="0">
              <a:buNone/>
            </a:pPr>
            <a:endParaRPr lang="en-GB" i="0" dirty="0">
              <a:solidFill>
                <a:srgbClr val="212B32"/>
              </a:solidFill>
              <a:effectLst/>
            </a:endParaRPr>
          </a:p>
          <a:p>
            <a:pPr marL="0" indent="0">
              <a:buNone/>
            </a:pPr>
            <a:r>
              <a:rPr lang="en-GB" dirty="0">
                <a:solidFill>
                  <a:srgbClr val="212B32"/>
                </a:solidFill>
              </a:rPr>
              <a:t>                               (NHS, 2022; NICE, 2022)</a:t>
            </a:r>
            <a:endParaRPr lang="en-GB" i="0" dirty="0">
              <a:solidFill>
                <a:srgbClr val="212B32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720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EBF9-454A-0AC2-4760-97F423A23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EDE61-0BD3-D585-768E-426263AA5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Working in small group research the classification of obesity and how it is calculated.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sz="2800" b="1" dirty="0"/>
              <a:t>Share  your findings with the whole class</a:t>
            </a:r>
          </a:p>
          <a:p>
            <a:pPr marL="0" indent="0">
              <a:buNone/>
            </a:pPr>
            <a:r>
              <a:rPr lang="en-GB" sz="2800" b="1" dirty="0"/>
              <a:t>                                   15mins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1722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2A1F2-4127-F97A-A7F8-5030D767A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Obesity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37985-74CF-E439-1F32-8B13015BD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14496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dirty="0">
                <a:latin typeface="Trebuchet MS" panose="020B0603020202020204" pitchFamily="34" charset="0"/>
              </a:rPr>
              <a:t>BMI is calculated by dividing a person's weight in kilograms by the</a:t>
            </a:r>
          </a:p>
          <a:p>
            <a:pPr marL="0" indent="0">
              <a:buNone/>
            </a:pPr>
            <a:r>
              <a:rPr lang="en-GB" sz="8000" dirty="0">
                <a:latin typeface="Trebuchet MS" panose="020B0603020202020204" pitchFamily="34" charset="0"/>
              </a:rPr>
              <a:t>square of their height in metres</a:t>
            </a:r>
          </a:p>
          <a:p>
            <a:endParaRPr lang="en-GB" sz="8000" dirty="0">
              <a:latin typeface="Trebuchet MS" panose="020B0603020202020204" pitchFamily="34" charset="0"/>
            </a:endParaRPr>
          </a:p>
          <a:p>
            <a:pPr marL="0" indent="0" algn="l">
              <a:buNone/>
            </a:pP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Healthy weight — BMI of 18.5–24.9 kg/m</a:t>
            </a:r>
            <a:r>
              <a:rPr lang="en-GB" sz="8000" b="0" i="0" baseline="3000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2</a:t>
            </a: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sz="8000" b="0" i="0" dirty="0">
              <a:solidFill>
                <a:srgbClr val="0E0E0E"/>
              </a:solidFill>
              <a:effectLst/>
              <a:latin typeface="Trebuchet MS" panose="020B0603020202020204" pitchFamily="34" charset="0"/>
            </a:endParaRPr>
          </a:p>
          <a:p>
            <a:pPr marL="0" indent="0" algn="l">
              <a:buNone/>
            </a:pP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Overweight — BMI of 25–29.9 kg/m</a:t>
            </a:r>
            <a:r>
              <a:rPr lang="en-GB" sz="8000" b="0" i="0" baseline="3000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2</a:t>
            </a: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sz="8000" b="0" i="0" dirty="0">
              <a:solidFill>
                <a:srgbClr val="0E0E0E"/>
              </a:solidFill>
              <a:effectLst/>
              <a:latin typeface="Trebuchet MS" panose="020B0603020202020204" pitchFamily="34" charset="0"/>
            </a:endParaRPr>
          </a:p>
          <a:p>
            <a:pPr marL="0" indent="0" algn="l">
              <a:buNone/>
            </a:pP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Obesity 1 — BMI of 30–34.9 kg/m</a:t>
            </a:r>
            <a:r>
              <a:rPr lang="en-GB" sz="8000" b="0" i="0" baseline="3000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2</a:t>
            </a: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sz="8000" b="0" i="0" dirty="0">
              <a:solidFill>
                <a:srgbClr val="0E0E0E"/>
              </a:solidFill>
              <a:effectLst/>
              <a:latin typeface="Trebuchet MS" panose="020B0603020202020204" pitchFamily="34" charset="0"/>
            </a:endParaRPr>
          </a:p>
          <a:p>
            <a:pPr marL="0" indent="0" algn="l">
              <a:buNone/>
            </a:pP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Obesity 2 — BMI of 35–39.9 kg/m</a:t>
            </a:r>
            <a:r>
              <a:rPr lang="en-GB" sz="8000" b="0" i="0" baseline="3000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2</a:t>
            </a: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.</a:t>
            </a:r>
          </a:p>
          <a:p>
            <a:pPr marL="0" indent="0" algn="l">
              <a:buNone/>
            </a:pPr>
            <a:endParaRPr lang="en-GB" sz="8000" b="0" i="0" dirty="0">
              <a:solidFill>
                <a:srgbClr val="0E0E0E"/>
              </a:solidFill>
              <a:effectLst/>
              <a:latin typeface="Trebuchet MS" panose="020B0603020202020204" pitchFamily="34" charset="0"/>
            </a:endParaRPr>
          </a:p>
          <a:p>
            <a:pPr marL="0" indent="0" algn="l">
              <a:buNone/>
            </a:pP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Obesity 3 — BMI of 40 kg/m</a:t>
            </a:r>
            <a:r>
              <a:rPr lang="en-GB" sz="8000" b="0" i="0" baseline="3000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2 </a:t>
            </a:r>
            <a:r>
              <a:rPr lang="en-GB" sz="8000" b="0" i="0" dirty="0">
                <a:solidFill>
                  <a:srgbClr val="0E0E0E"/>
                </a:solidFill>
                <a:effectLst/>
                <a:latin typeface="Trebuchet MS" panose="020B0603020202020204" pitchFamily="34" charset="0"/>
              </a:rPr>
              <a:t>or more.                                                            </a:t>
            </a:r>
          </a:p>
          <a:p>
            <a:pPr marL="0" indent="0">
              <a:buNone/>
            </a:pPr>
            <a:endParaRPr lang="en-GB" sz="6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200" dirty="0">
                <a:latin typeface="Trebuchet MS" panose="020B0603020202020204" pitchFamily="34" charset="0"/>
              </a:rPr>
              <a:t>                                                                      (NHS Digital, 2017; NICE, 2022)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341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EBF9-454A-0AC2-4760-97F423A23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EDE61-0BD3-D585-768E-426263AA5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Working in small groups discuss</a:t>
            </a:r>
          </a:p>
          <a:p>
            <a:r>
              <a:rPr lang="en-GB" dirty="0"/>
              <a:t>What you think the challenges of obesity in England might be based on the image in the next slide?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b="1" dirty="0"/>
              <a:t>Share  your view with the whole class</a:t>
            </a:r>
          </a:p>
          <a:p>
            <a:pPr marL="0" indent="0" algn="ctr">
              <a:buNone/>
            </a:pPr>
            <a:r>
              <a:rPr lang="en-GB" b="1" dirty="0"/>
              <a:t>10mins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327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7C8E467-C17E-4A62-9AE5-F52FA95BC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01" y="1138493"/>
            <a:ext cx="8584622" cy="633629"/>
          </a:xfrm>
        </p:spPr>
        <p:txBody>
          <a:bodyPr>
            <a:normAutofit fontScale="90000"/>
          </a:bodyPr>
          <a:lstStyle/>
          <a:p>
            <a:r>
              <a:rPr lang="en-GB" dirty="0"/>
              <a:t>Reception: Prevalence of overweight (including obesity)</a:t>
            </a:r>
            <a:br>
              <a:rPr lang="en-GB" dirty="0"/>
            </a:br>
            <a:r>
              <a:rPr lang="en-GB" sz="2025" dirty="0"/>
              <a:t>National Child Measurement Programme 2022 to 2023</a:t>
            </a:r>
            <a:endParaRPr lang="en-GB" dirty="0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1D59DEFF-91A2-4D7A-879F-4F2F7217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83286" y="5624513"/>
            <a:ext cx="569768" cy="273844"/>
          </a:xfrm>
        </p:spPr>
        <p:txBody>
          <a:bodyPr/>
          <a:lstStyle/>
          <a:p>
            <a:fld id="{06A44ADC-FBC0-4698-B0EC-1AD4A4060383}" type="slidenum">
              <a:rPr lang="en-GB" smtClean="0">
                <a:solidFill>
                  <a:schemeClr val="tx1"/>
                </a:solidFill>
              </a:rPr>
              <a:t>9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FEAD1F0-ED05-4405-9782-6B974B698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000" y="2160273"/>
            <a:ext cx="8314894" cy="4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GB" sz="1200" b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In 2022 to 2023, 21.3% of children in reception (aged 4 to 5 years) were overweight or living with obesity</a:t>
            </a:r>
            <a:endParaRPr lang="en-GB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(boys 21.5%, girls 21.2%)</a:t>
            </a:r>
            <a:endParaRPr lang="en-GB" sz="788" dirty="0">
              <a:solidFill>
                <a:srgbClr val="FF0000"/>
              </a:solidFill>
              <a:latin typeface="Arial" panose="020B0604020202020204" pitchFamily="3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F90FE1-48CF-64A2-E0C2-643AE57870A8}"/>
              </a:ext>
            </a:extLst>
          </p:cNvPr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8" y="3043238"/>
            <a:ext cx="900112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096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1D59DEFF-91A2-4D7A-879F-4F2F7217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83286" y="5624513"/>
            <a:ext cx="569768" cy="273844"/>
          </a:xfrm>
        </p:spPr>
        <p:txBody>
          <a:bodyPr/>
          <a:lstStyle/>
          <a:p>
            <a:fld id="{06A44ADC-FBC0-4698-B0EC-1AD4A4060383}" type="slidenum">
              <a:rPr lang="en-GB" smtClean="0">
                <a:solidFill>
                  <a:schemeClr val="tx1"/>
                </a:solidFill>
              </a:rPr>
              <a:t>10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Title 5">
            <a:extLst>
              <a:ext uri="{FF2B5EF4-FFF2-40B4-BE49-F238E27FC236}">
                <a16:creationId xmlns:a16="http://schemas.microsoft.com/office/drawing/2014/main" id="{5FFB2ABD-801D-4829-AB8C-0AA66F036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01" y="1138493"/>
            <a:ext cx="8584622" cy="633629"/>
          </a:xfrm>
        </p:spPr>
        <p:txBody>
          <a:bodyPr>
            <a:normAutofit fontScale="90000"/>
          </a:bodyPr>
          <a:lstStyle/>
          <a:p>
            <a:r>
              <a:rPr lang="en-GB" dirty="0"/>
              <a:t>Year 6: Prevalence of overweight (including obesity)</a:t>
            </a:r>
            <a:br>
              <a:rPr lang="en-GB" dirty="0"/>
            </a:br>
            <a:r>
              <a:rPr lang="en-GB" sz="2025" dirty="0"/>
              <a:t>National Child Measurement Programme 2022 to 2023</a:t>
            </a:r>
            <a:endParaRPr lang="en-GB" dirty="0"/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291BFE3D-6AA0-408C-9674-4CB008A2FF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000" y="1957975"/>
            <a:ext cx="8390675" cy="4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b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In 2022 to 2023, 36.6% of children in year 6 (aged 10 to 11 years) were overweight or living with obesity</a:t>
            </a:r>
            <a:endParaRPr lang="en-GB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(boys 39.0%, girls 34.1%)</a:t>
            </a:r>
            <a:endParaRPr lang="en-GB" sz="788" dirty="0">
              <a:latin typeface="Arial" panose="020B0604020202020204" pitchFamily="34" charset="0"/>
              <a:cs typeface="Arial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556A27-8A30-833B-181D-C22674B4D55A}"/>
              </a:ext>
            </a:extLst>
          </p:cNvPr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8" y="3043238"/>
            <a:ext cx="900112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57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7C8E467-C17E-4A62-9AE5-F52FA95BC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01" y="1138493"/>
            <a:ext cx="8584622" cy="633629"/>
          </a:xfrm>
        </p:spPr>
        <p:txBody>
          <a:bodyPr>
            <a:normAutofit fontScale="90000"/>
          </a:bodyPr>
          <a:lstStyle/>
          <a:p>
            <a:r>
              <a:rPr lang="en-GB" dirty="0"/>
              <a:t>Reception: Prevalence of obesity</a:t>
            </a:r>
            <a:br>
              <a:rPr lang="en-GB" dirty="0"/>
            </a:br>
            <a:r>
              <a:rPr lang="en-GB" sz="2025" dirty="0"/>
              <a:t>National Child Measurement Programme 2022 to 2023</a:t>
            </a:r>
            <a:endParaRPr lang="en-GB" dirty="0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1D59DEFF-91A2-4D7A-879F-4F2F7217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83286" y="5624513"/>
            <a:ext cx="569768" cy="273844"/>
          </a:xfrm>
        </p:spPr>
        <p:txBody>
          <a:bodyPr/>
          <a:lstStyle/>
          <a:p>
            <a:fld id="{06A44ADC-FBC0-4698-B0EC-1AD4A4060383}" type="slidenum">
              <a:rPr lang="en-GB" smtClean="0">
                <a:solidFill>
                  <a:schemeClr val="tx1"/>
                </a:solidFill>
              </a:rPr>
              <a:t>11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FEAD1F0-ED05-4405-9782-6B974B698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000" y="1922395"/>
            <a:ext cx="7959251" cy="4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b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In 2022 to 2023, 9.2% of children in reception (aged 4 to 5 years) were living with obesity</a:t>
            </a:r>
            <a:endParaRPr lang="en-GB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(boys 9.3%, girls 9.0%)</a:t>
            </a:r>
            <a:endParaRPr lang="en-GB" sz="788" dirty="0">
              <a:latin typeface="Arial" panose="020B0604020202020204" pitchFamily="34" charset="0"/>
              <a:cs typeface="Arial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4E5529-4D34-2597-C0F2-583841914B41}"/>
              </a:ext>
            </a:extLst>
          </p:cNvPr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8" y="3043238"/>
            <a:ext cx="900112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302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7C8E467-C17E-4A62-9AE5-F52FA95BC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01" y="1138493"/>
            <a:ext cx="8584622" cy="633629"/>
          </a:xfrm>
        </p:spPr>
        <p:txBody>
          <a:bodyPr>
            <a:normAutofit fontScale="90000"/>
          </a:bodyPr>
          <a:lstStyle/>
          <a:p>
            <a:r>
              <a:rPr lang="en-GB" dirty="0"/>
              <a:t>Year 6: Prevalence of obesity</a:t>
            </a:r>
            <a:br>
              <a:rPr lang="en-GB" dirty="0"/>
            </a:br>
            <a:r>
              <a:rPr lang="en-GB" sz="2025" dirty="0"/>
              <a:t>National Child Measurement Programme 2022 to 2023</a:t>
            </a:r>
            <a:endParaRPr lang="en-GB" dirty="0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1D59DEFF-91A2-4D7A-879F-4F2F7217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83286" y="5624513"/>
            <a:ext cx="569768" cy="273844"/>
          </a:xfrm>
        </p:spPr>
        <p:txBody>
          <a:bodyPr/>
          <a:lstStyle/>
          <a:p>
            <a:fld id="{06A44ADC-FBC0-4698-B0EC-1AD4A4060383}" type="slidenum">
              <a:rPr lang="en-GB" smtClean="0">
                <a:solidFill>
                  <a:schemeClr val="tx1"/>
                </a:solidFill>
              </a:rPr>
              <a:t>12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0FEAD1F0-ED05-4405-9782-6B974B6986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0000" y="2160273"/>
            <a:ext cx="7959251" cy="4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b="1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In 2022 to 2023, 22.7% of children in year 6 (aged 10 to 11 years) were living with obesity</a:t>
            </a:r>
            <a:endParaRPr lang="en-GB" sz="1200" dirty="0">
              <a:latin typeface="Arial" panose="020B0604020202020204" pitchFamily="34" charset="0"/>
              <a:ea typeface="Calibri" pitchFamily="34" charset="0"/>
              <a:cs typeface="Arial" panose="020B0604020202020204" pitchFamily="34" charset="0"/>
            </a:endParaRPr>
          </a:p>
          <a:p>
            <a:pPr defTabSz="685800" fontAlgn="base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Arial" panose="020B0604020202020204" pitchFamily="34" charset="0"/>
                <a:ea typeface="Calibri" pitchFamily="34" charset="0"/>
                <a:cs typeface="Arial" panose="020B0604020202020204" pitchFamily="34" charset="0"/>
              </a:rPr>
              <a:t>(boys 25.1%, girls 20.1%)</a:t>
            </a:r>
            <a:endParaRPr lang="en-GB" sz="788" dirty="0">
              <a:solidFill>
                <a:srgbClr val="FF0000"/>
              </a:solidFill>
              <a:latin typeface="Arial" panose="020B0604020202020204" pitchFamily="34" charset="0"/>
              <a:cs typeface="Arial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750B8E-9A4C-0AB7-0FA3-85E82D8BEEC6}"/>
              </a:ext>
            </a:extLst>
          </p:cNvPr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8" y="3043238"/>
            <a:ext cx="900112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949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7C8E467-C17E-4A62-9AE5-F52FA95BC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01" y="1138493"/>
            <a:ext cx="8584622" cy="633629"/>
          </a:xfrm>
        </p:spPr>
        <p:txBody>
          <a:bodyPr>
            <a:normAutofit fontScale="90000"/>
          </a:bodyPr>
          <a:lstStyle/>
          <a:p>
            <a:r>
              <a:rPr lang="en-GB" dirty="0"/>
              <a:t>BMI status of children by age</a:t>
            </a:r>
            <a:br>
              <a:rPr lang="en-GB" dirty="0"/>
            </a:br>
            <a:r>
              <a:rPr lang="en-GB" sz="2025" dirty="0"/>
              <a:t>National Child Measurement Programme 2022 to 2023</a:t>
            </a:r>
            <a:endParaRPr lang="en-GB" b="0" dirty="0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1D59DEFF-91A2-4D7A-879F-4F2F7217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283286" y="5624513"/>
            <a:ext cx="569768" cy="273844"/>
          </a:xfrm>
        </p:spPr>
        <p:txBody>
          <a:bodyPr/>
          <a:lstStyle/>
          <a:p>
            <a:fld id="{06A44ADC-FBC0-4698-B0EC-1AD4A4060383}" type="slidenum">
              <a:rPr lang="en-GB" smtClean="0">
                <a:solidFill>
                  <a:schemeClr val="tx1"/>
                </a:solidFill>
              </a:rPr>
              <a:t>13</a:t>
            </a:fld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BD5F5A-85BC-33EA-46C9-66083E1562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29" r="15848"/>
          <a:stretch/>
        </p:blipFill>
        <p:spPr>
          <a:xfrm>
            <a:off x="920931" y="1772122"/>
            <a:ext cx="7302139" cy="371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830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EBF9-454A-0AC2-4760-97F423A23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EDE61-0BD3-D585-768E-426263AA5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Working in small group using the link below explore the causes and risk factors of obesity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https://cks.nice.org.uk/topics/obesity/background-information/causes-risk-factors/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/>
              <a:t>     </a:t>
            </a:r>
            <a:r>
              <a:rPr lang="en-GB" sz="2600" b="1" dirty="0"/>
              <a:t>Whole class discussion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861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22D8B-C779-451F-8982-BB73C77D2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528" y="1916832"/>
            <a:ext cx="8568952" cy="2387600"/>
          </a:xfrm>
        </p:spPr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</a:rPr>
              <a:t>What are the Obesity challenges?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E3E8D5D-020C-8872-0E68-963708793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579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672CA-7732-DE1B-B9A6-4CC18704F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Obesity: 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BA2DF-5534-A9BF-F50C-AE9AD014F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Obesity is a major public health problem due to its association with serious chronic diseases such as type 2 diabetes, hypertension (high blood pressure) and hyperlipidaemia (high levels of fats in the blood that can lead to narrowing of blockages of blood vessels). </a:t>
            </a:r>
          </a:p>
          <a:p>
            <a:r>
              <a:rPr lang="en-GB" sz="2400" dirty="0"/>
              <a:t>These are major risk factors for cardiovascular disease and cardiovascular related mortality.</a:t>
            </a:r>
          </a:p>
          <a:p>
            <a:r>
              <a:rPr lang="en-GB" sz="2400" dirty="0"/>
              <a:t>Obesity is also associated with cancer, disability, reduced quality of life and can lead to premature death. </a:t>
            </a:r>
          </a:p>
        </p:txBody>
      </p:sp>
    </p:spTree>
    <p:extLst>
      <p:ext uri="{BB962C8B-B14F-4D97-AF65-F5344CB8AC3E}">
        <p14:creationId xmlns:p14="http://schemas.microsoft.com/office/powerpoint/2010/main" val="26859269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2FB67-9BD7-C154-42CA-845752181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/>
              <a:t>Obesity: 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B8E6D-9C7F-8665-F202-61FE71797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According to the NHS (2016), obesity is estimated to be the fourth largest risk factor contributing to deaths in England (after hypertension, smoking, and high cholesterol).</a:t>
            </a:r>
          </a:p>
          <a:p>
            <a:r>
              <a:rPr lang="en-GB" dirty="0"/>
              <a:t>For individuals classified as obese, the risk of poor health increases sharply with increasing BMI.</a:t>
            </a:r>
          </a:p>
        </p:txBody>
      </p:sp>
    </p:spTree>
    <p:extLst>
      <p:ext uri="{BB962C8B-B14F-4D97-AF65-F5344CB8AC3E}">
        <p14:creationId xmlns:p14="http://schemas.microsoft.com/office/powerpoint/2010/main" val="4500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BA8BE-AF40-6E0A-B41E-416E6124C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425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3200" b="1" dirty="0"/>
              <a:t>Obesity: key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9DF0F-0104-5CE3-9195-6CC46E754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22722"/>
            <a:ext cx="8229600" cy="469451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7200" dirty="0"/>
              <a:t>It is estimated that obesity is responsible for more than 30,000 deaths each year. </a:t>
            </a:r>
          </a:p>
          <a:p>
            <a:r>
              <a:rPr lang="en-GB" sz="7200" dirty="0"/>
              <a:t>On average, obesity deprives an individual of an extra 9 years of life, preventing many individuals from reaching retirement age. </a:t>
            </a:r>
          </a:p>
          <a:p>
            <a:endParaRPr lang="en-GB" sz="7200" dirty="0"/>
          </a:p>
          <a:p>
            <a:r>
              <a:rPr lang="en-GB" sz="7200" dirty="0"/>
              <a:t>Obesity is associated with a number of negative mental, physical and social consequences.</a:t>
            </a:r>
          </a:p>
          <a:p>
            <a:endParaRPr lang="en-GB" sz="7200" dirty="0"/>
          </a:p>
          <a:p>
            <a:r>
              <a:rPr lang="en-GB" sz="7200" dirty="0"/>
              <a:t>Obesity increases the risk of developing a whole host of diseases. Obese people have:</a:t>
            </a:r>
          </a:p>
          <a:p>
            <a:pPr marL="0" indent="0">
              <a:buNone/>
            </a:pPr>
            <a:endParaRPr lang="en-GB" sz="7200" dirty="0"/>
          </a:p>
          <a:p>
            <a:pPr lvl="1"/>
            <a:r>
              <a:rPr lang="en-GB" sz="7200" dirty="0"/>
              <a:t>increased risk of certain cancers, including being 3 times more likely to develop colon cancer</a:t>
            </a:r>
          </a:p>
          <a:p>
            <a:pPr lvl="1"/>
            <a:r>
              <a:rPr lang="en-GB" sz="7200" dirty="0"/>
              <a:t>more than 2.5 times more likely to develop high blood pressure - a risk factor for heart disease</a:t>
            </a:r>
          </a:p>
          <a:p>
            <a:pPr lvl="1"/>
            <a:r>
              <a:rPr lang="en-GB" sz="7200" dirty="0"/>
              <a:t>5 times more likely to develop type 2 diabetes</a:t>
            </a:r>
          </a:p>
          <a:p>
            <a:pPr marL="457200" lvl="1" indent="0">
              <a:buNone/>
            </a:pPr>
            <a:endParaRPr lang="en-GB" sz="7200" dirty="0"/>
          </a:p>
          <a:p>
            <a:pPr marL="457200" lvl="1" indent="0">
              <a:buNone/>
            </a:pPr>
            <a:r>
              <a:rPr lang="en-GB" sz="7200" dirty="0"/>
              <a:t>                                                                                              (</a:t>
            </a:r>
            <a:r>
              <a:rPr lang="en-GB" sz="7200" dirty="0" err="1"/>
              <a:t>Semeeh</a:t>
            </a:r>
            <a:r>
              <a:rPr lang="en-GB" sz="7200" dirty="0"/>
              <a:t>, 2011)</a:t>
            </a:r>
          </a:p>
          <a:p>
            <a:pPr lvl="1"/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797685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FC341-9954-D119-04D9-B703089E7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Obesity: challenges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A4F07-3BB7-3FB1-766A-2D1CC6FB2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5"/>
            <a:ext cx="8229600" cy="37444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Obesity and its related disease conditions appear to have a socio-economic impact for individuals and the population in general. These include;</a:t>
            </a:r>
          </a:p>
          <a:p>
            <a:r>
              <a:rPr lang="en-GB" sz="2400" dirty="0"/>
              <a:t>Work absenteeism</a:t>
            </a:r>
          </a:p>
          <a:p>
            <a:r>
              <a:rPr lang="en-GB" sz="2400" dirty="0"/>
              <a:t>Reduced productivity </a:t>
            </a:r>
          </a:p>
          <a:p>
            <a:r>
              <a:rPr lang="en-GB" sz="2400" dirty="0"/>
              <a:t>Psycho-social distress </a:t>
            </a:r>
          </a:p>
          <a:p>
            <a:r>
              <a:rPr lang="en-GB" sz="2400" dirty="0"/>
              <a:t>Overwhelming health expenditures </a:t>
            </a:r>
          </a:p>
          <a:p>
            <a:r>
              <a:rPr lang="en-GB" sz="2400" dirty="0"/>
              <a:t>Increased dependency ratio.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(</a:t>
            </a:r>
            <a:r>
              <a:rPr lang="en-GB" sz="2400" dirty="0" err="1">
                <a:solidFill>
                  <a:srgbClr val="222222"/>
                </a:solidFill>
                <a:effectLst/>
                <a:ea typeface="Calibri" panose="020F0502020204030204" pitchFamily="34" charset="0"/>
              </a:rPr>
              <a:t>Semeeh</a:t>
            </a:r>
            <a:r>
              <a:rPr lang="en-GB" sz="2400" dirty="0">
                <a:solidFill>
                  <a:srgbClr val="222222"/>
                </a:solidFill>
                <a:effectLst/>
                <a:ea typeface="Calibri" panose="020F0502020204030204" pitchFamily="34" charset="0"/>
              </a:rPr>
              <a:t>,</a:t>
            </a:r>
            <a:r>
              <a:rPr lang="en-GB" sz="2400" dirty="0">
                <a:solidFill>
                  <a:srgbClr val="222222"/>
                </a:solidFill>
                <a:ea typeface="Calibri" panose="020F0502020204030204" pitchFamily="34" charset="0"/>
              </a:rPr>
              <a:t> </a:t>
            </a:r>
            <a:r>
              <a:rPr lang="en-GB" sz="2400" dirty="0">
                <a:solidFill>
                  <a:srgbClr val="222222"/>
                </a:solidFill>
                <a:effectLst/>
                <a:ea typeface="Calibri" panose="020F0502020204030204" pitchFamily="34" charset="0"/>
              </a:rPr>
              <a:t>2011)</a:t>
            </a:r>
            <a:r>
              <a:rPr lang="en-GB" sz="2400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3629648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A04ED-5368-15BF-A881-267DB12F7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atin typeface="Trebuchet MS" panose="020B0603020202020204" pitchFamily="34" charset="0"/>
              </a:rPr>
              <a:t>Obesity : statistics</a:t>
            </a:r>
            <a:endParaRPr lang="en-GB" dirty="0">
              <a:latin typeface="Trebuchet MS" panose="020B0603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8FFDC-604E-C6BC-04B2-1860C33FE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dirty="0">
                <a:latin typeface="Trebuchet MS" panose="020B0603020202020204" pitchFamily="34" charset="0"/>
              </a:rPr>
              <a:t>     </a:t>
            </a:r>
            <a:r>
              <a:rPr lang="en-GB" sz="6500" dirty="0">
                <a:latin typeface="Trebuchet MS" panose="020B0603020202020204" pitchFamily="34" charset="0"/>
              </a:rPr>
              <a:t>Tackling obesity is one of the greatest long-term health</a:t>
            </a:r>
          </a:p>
          <a:p>
            <a:pPr marL="0" indent="0">
              <a:buNone/>
            </a:pPr>
            <a:r>
              <a:rPr lang="en-GB" sz="6500" dirty="0">
                <a:latin typeface="Trebuchet MS" panose="020B0603020202020204" pitchFamily="34" charset="0"/>
              </a:rPr>
              <a:t>     challenges currently faced in England. </a:t>
            </a:r>
          </a:p>
          <a:p>
            <a:endParaRPr lang="en-GB" sz="6500" dirty="0">
              <a:latin typeface="Trebuchet MS" panose="020B0603020202020204" pitchFamily="34" charset="0"/>
            </a:endParaRPr>
          </a:p>
          <a:p>
            <a:r>
              <a:rPr lang="en-GB" sz="6500" dirty="0">
                <a:latin typeface="Trebuchet MS" panose="020B0603020202020204" pitchFamily="34" charset="0"/>
              </a:rPr>
              <a:t>Around two-thirds (63%) of adults are above a healthy</a:t>
            </a:r>
          </a:p>
          <a:p>
            <a:pPr marL="0" indent="0">
              <a:buNone/>
            </a:pPr>
            <a:r>
              <a:rPr lang="en-GB" sz="6500" dirty="0">
                <a:latin typeface="Trebuchet MS" panose="020B0603020202020204" pitchFamily="34" charset="0"/>
              </a:rPr>
              <a:t>     weight, and of these half are living with obesity. </a:t>
            </a:r>
          </a:p>
          <a:p>
            <a:endParaRPr lang="en-GB" sz="6500" dirty="0">
              <a:latin typeface="Trebuchet MS" panose="020B0603020202020204" pitchFamily="34" charset="0"/>
            </a:endParaRPr>
          </a:p>
          <a:p>
            <a:r>
              <a:rPr lang="en-GB" sz="6500" dirty="0">
                <a:latin typeface="Trebuchet MS" panose="020B0603020202020204" pitchFamily="34" charset="0"/>
              </a:rPr>
              <a:t>In England 1 in 3 children leaving primary school are overweight</a:t>
            </a:r>
          </a:p>
          <a:p>
            <a:pPr marL="0" indent="0">
              <a:buNone/>
            </a:pPr>
            <a:r>
              <a:rPr lang="en-GB" sz="6500" dirty="0">
                <a:latin typeface="Trebuchet MS" panose="020B0603020202020204" pitchFamily="34" charset="0"/>
              </a:rPr>
              <a:t>    or living with obesity with 1 in 5 living with obesity.</a:t>
            </a:r>
          </a:p>
          <a:p>
            <a:endParaRPr lang="en-GB" sz="6500" dirty="0">
              <a:latin typeface="Trebuchet MS" panose="020B0603020202020204" pitchFamily="34" charset="0"/>
            </a:endParaRPr>
          </a:p>
          <a:p>
            <a:r>
              <a:rPr lang="en-GB" sz="6500" dirty="0">
                <a:latin typeface="Trebuchet MS" panose="020B0603020202020204" pitchFamily="34" charset="0"/>
              </a:rPr>
              <a:t>Obesity prevalence is highest among the most deprived groups in society. </a:t>
            </a:r>
          </a:p>
          <a:p>
            <a:endParaRPr lang="en-GB" sz="6800" dirty="0">
              <a:latin typeface="Trebuchet MS" panose="020B0603020202020204" pitchFamily="34" charset="0"/>
            </a:endParaRPr>
          </a:p>
          <a:p>
            <a:endParaRPr lang="en-GB" sz="4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01165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D8A10-5EF0-07F5-F7A1-9E8C11974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err="1"/>
              <a:t>cont</a:t>
            </a:r>
            <a:r>
              <a:rPr lang="en-GB" dirty="0"/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4AF5E-41B0-614B-8CC4-6B78AA114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/>
              <a:t>Children resident in the most deprived parts of the country are more than twice as likely to be living with obesity than those in the least deprived areas.</a:t>
            </a:r>
          </a:p>
          <a:p>
            <a:pPr>
              <a:lnSpc>
                <a:spcPct val="120000"/>
              </a:lnSpc>
            </a:pPr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Obesity is associated with reduced life expectancy and a range of health conditions including type 2 diabetes, cardiovascular disease, liver and respiratory disease and cancer. Obesity can also have an impact on mental health.</a:t>
            </a:r>
          </a:p>
          <a:p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Tackling and preventing obesity is a high priority for the Government </a:t>
            </a:r>
          </a:p>
          <a:p>
            <a:pPr marL="0" indent="0">
              <a:buNone/>
            </a:pPr>
            <a:endParaRPr lang="en-GB" sz="3200" dirty="0"/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883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CB05D-495A-2ED9-D5BF-C9352AA5C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Survey for England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796F6-8297-825A-55F2-FBFCB5D92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Key findings:</a:t>
            </a:r>
          </a:p>
          <a:p>
            <a:pPr marL="0" indent="0">
              <a:buNone/>
            </a:pPr>
            <a:r>
              <a:rPr lang="en-GB" dirty="0"/>
              <a:t>In 2021, 26% of adults in England were obese. </a:t>
            </a:r>
          </a:p>
          <a:p>
            <a:pPr marL="0" indent="0">
              <a:buNone/>
            </a:pPr>
            <a:r>
              <a:rPr lang="en-GB" dirty="0"/>
              <a:t>A higher proportion of men than women were either overweight or obese (69% compared with 59%). </a:t>
            </a:r>
          </a:p>
          <a:p>
            <a:pPr marL="0" indent="0">
              <a:buNone/>
            </a:pPr>
            <a:r>
              <a:rPr lang="en-GB" sz="1050" dirty="0"/>
              <a:t>(Health Survey for England 2021)</a:t>
            </a:r>
          </a:p>
        </p:txBody>
      </p:sp>
    </p:spTree>
    <p:extLst>
      <p:ext uri="{BB962C8B-B14F-4D97-AF65-F5344CB8AC3E}">
        <p14:creationId xmlns:p14="http://schemas.microsoft.com/office/powerpoint/2010/main" val="4428263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2B860-051A-70C5-6A72-B5DAD5228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Survey for England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1B8C5-0892-7A96-3B8D-9A34716320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Obesity prevalence was lowest among adults living in the least deprived areas (20%) and highest in the most deprived areas (34%).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11% of obese adults reported that they had had a diagnosis of diabetes from a doctor, compared with 5% of overweight adults and 3% of those who were neither overweight nor obese. 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r>
              <a:rPr lang="en-GB" sz="1050" dirty="0"/>
              <a:t>(Health Survey for England 2021)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9410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22D8B-C779-451F-8982-BB73C77D2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528" y="1916832"/>
            <a:ext cx="8568952" cy="2387600"/>
          </a:xfrm>
        </p:spPr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</a:rPr>
              <a:t>What are the Obesity priorities?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E3E8D5D-020C-8872-0E68-963708793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9441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72FDF-C3EA-E9C8-212E-2CED30D27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b="1" dirty="0"/>
              <a:t> Obesity: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0266B-56B5-B9D4-D83D-3BFD1A18C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Reducing obesity, particularly among children, is one of the priorities of office for Health Improvement and Disparities (OHID).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Their aim is to increase the proportion of children leaving primary school with a healthy weight, as well as reductions in levels of excess weight in adults.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2127924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C1880-4269-AD65-CCBF-101E65468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18297-D697-F830-CA80-72130FEFF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the class, work in groups to investigate the question on the slide below</a:t>
            </a:r>
          </a:p>
          <a:p>
            <a:endParaRPr lang="en-GB" dirty="0"/>
          </a:p>
          <a:p>
            <a:r>
              <a:rPr lang="en-GB" dirty="0"/>
              <a:t>As a group, present the information to the rest of the class.</a:t>
            </a:r>
          </a:p>
          <a:p>
            <a:endParaRPr lang="en-GB" dirty="0"/>
          </a:p>
          <a:p>
            <a:r>
              <a:rPr lang="en-GB" dirty="0"/>
              <a:t>Note: use this opportunity to practice your group presentation skills </a:t>
            </a:r>
          </a:p>
        </p:txBody>
      </p:sp>
    </p:spTree>
    <p:extLst>
      <p:ext uri="{BB962C8B-B14F-4D97-AF65-F5344CB8AC3E}">
        <p14:creationId xmlns:p14="http://schemas.microsoft.com/office/powerpoint/2010/main" val="22487868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AC5C8-9FF2-CDF5-91CB-E00804854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rebuchet MS" panose="020B0603020202020204" pitchFamily="34" charset="0"/>
              </a:rPr>
              <a:t>Working in at least 5 groups choose one area from the list and suggest what the sector can do to help reduce the incidence of obesity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1062B-E691-4504-13BE-CE3DD52813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8879"/>
            <a:ext cx="4038600" cy="3240361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Local Authorities</a:t>
            </a:r>
          </a:p>
          <a:p>
            <a:endParaRPr lang="en-GB" dirty="0"/>
          </a:p>
          <a:p>
            <a:r>
              <a:rPr lang="en-GB" dirty="0"/>
              <a:t>Schools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2D6A2-65C4-2615-5116-961AC7DA65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348879"/>
            <a:ext cx="4038600" cy="32403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 Early Years’ Settings</a:t>
            </a:r>
          </a:p>
          <a:p>
            <a:endParaRPr lang="en-GB" dirty="0"/>
          </a:p>
          <a:p>
            <a:r>
              <a:rPr lang="en-GB" dirty="0"/>
              <a:t>Workplaces</a:t>
            </a:r>
          </a:p>
          <a:p>
            <a:endParaRPr lang="en-GB" dirty="0"/>
          </a:p>
          <a:p>
            <a:r>
              <a:rPr lang="en-GB" dirty="0"/>
              <a:t>The NHS</a:t>
            </a:r>
          </a:p>
        </p:txBody>
      </p:sp>
    </p:spTree>
    <p:extLst>
      <p:ext uri="{BB962C8B-B14F-4D97-AF65-F5344CB8AC3E}">
        <p14:creationId xmlns:p14="http://schemas.microsoft.com/office/powerpoint/2010/main" val="785591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22D8B-C779-451F-8982-BB73C77D2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2387600"/>
          </a:xfrm>
        </p:spPr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</a:rPr>
              <a:t>What are Lifestyle behaviours?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E3E8D5D-020C-8872-0E68-963708793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4490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A57BD-40B4-683B-88C6-41A406C5C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Definition of Lifestyle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E3053-19DC-453A-5BC9-A406369A2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Lifestyle behaviours are “everyday activities that result from individual's values, knowledge, and norms shaped by broader cultural and socioeconomic context”. </a:t>
            </a:r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“These behaviours affect body weight as well as overall health and are influenced by a number of social characteristics”.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(Jarosz, 2018)</a:t>
            </a:r>
          </a:p>
        </p:txBody>
      </p:sp>
    </p:spTree>
    <p:extLst>
      <p:ext uri="{BB962C8B-B14F-4D97-AF65-F5344CB8AC3E}">
        <p14:creationId xmlns:p14="http://schemas.microsoft.com/office/powerpoint/2010/main" val="20183996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6341B-BD82-27AE-072B-86909E124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BAFEC-1CF6-6757-66CF-9E0FBF3AD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9361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252525"/>
                </a:solidFill>
                <a:effectLst/>
              </a:rPr>
              <a:t>What are some of the lifestyle choices or behaviours that can affect the health of the population?</a:t>
            </a:r>
          </a:p>
          <a:p>
            <a:endParaRPr lang="en-GB" dirty="0">
              <a:solidFill>
                <a:srgbClr val="252525"/>
              </a:solidFill>
            </a:endParaRPr>
          </a:p>
          <a:p>
            <a:endParaRPr lang="en-GB" dirty="0">
              <a:solidFill>
                <a:srgbClr val="252525"/>
              </a:solidFill>
              <a:effectLst/>
            </a:endParaRPr>
          </a:p>
          <a:p>
            <a:r>
              <a:rPr lang="en-GB" dirty="0">
                <a:solidFill>
                  <a:srgbClr val="252525"/>
                </a:solidFill>
                <a:effectLst/>
              </a:rPr>
              <a:t>Discuss in pairs and then share with the entire group.</a:t>
            </a:r>
          </a:p>
          <a:p>
            <a:pPr marL="0" indent="0">
              <a:buNone/>
            </a:pPr>
            <a:r>
              <a:rPr lang="en-GB" dirty="0">
                <a:solidFill>
                  <a:srgbClr val="252525"/>
                </a:solidFill>
                <a:effectLst/>
              </a:rPr>
              <a:t>                               </a:t>
            </a:r>
            <a:r>
              <a:rPr lang="en-GB" b="1" dirty="0">
                <a:solidFill>
                  <a:srgbClr val="252525"/>
                </a:solidFill>
                <a:effectLst/>
              </a:rPr>
              <a:t>10mins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63356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22D8B-C779-451F-8982-BB73C77D2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2387600"/>
          </a:xfrm>
        </p:spPr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</a:rPr>
              <a:t>What are the challenges for Lifestyle choices/behaviours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E3E8D5D-020C-8872-0E68-963708793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62635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43DC6-32C9-E11C-662E-447DA9997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– </a:t>
            </a:r>
            <a:r>
              <a:rPr lang="en-GB" sz="3200" b="1" dirty="0"/>
              <a:t>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D7026-82B2-CB6E-A938-240B7F43D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Working in pairs, make a list of lifestyle choices and behaviours that you think will negatively impact on a person’s health</a:t>
            </a:r>
          </a:p>
          <a:p>
            <a:endParaRPr lang="en-GB" dirty="0"/>
          </a:p>
          <a:p>
            <a:r>
              <a:rPr lang="en-GB" dirty="0"/>
              <a:t>Share your ideas with the class  </a:t>
            </a:r>
          </a:p>
        </p:txBody>
      </p:sp>
    </p:spTree>
    <p:extLst>
      <p:ext uri="{BB962C8B-B14F-4D97-AF65-F5344CB8AC3E}">
        <p14:creationId xmlns:p14="http://schemas.microsoft.com/office/powerpoint/2010/main" val="9837944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53D96-2228-7E69-66EB-736EE0FF1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 Life style choices/behaviours: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77226-A9CF-0583-AE9E-4F73FE3EE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Smoking (leads to cancers)</a:t>
            </a:r>
          </a:p>
          <a:p>
            <a:r>
              <a:rPr lang="en-GB" sz="2800" dirty="0"/>
              <a:t>Unhealthy Diet (CVD, obesity)</a:t>
            </a:r>
          </a:p>
          <a:p>
            <a:r>
              <a:rPr lang="en-GB" sz="2800" dirty="0"/>
              <a:t>Lack of exercise and physical inactivity</a:t>
            </a:r>
          </a:p>
          <a:p>
            <a:r>
              <a:rPr lang="en-GB" sz="2800" dirty="0"/>
              <a:t>Alcohol and drug use (Liver cirrhosis)</a:t>
            </a:r>
          </a:p>
          <a:p>
            <a:r>
              <a:rPr lang="en-GB" sz="2800" dirty="0"/>
              <a:t>Sexual health (HIV, Cervical cancer, hepatitis B, STD)</a:t>
            </a:r>
          </a:p>
        </p:txBody>
      </p:sp>
    </p:spTree>
    <p:extLst>
      <p:ext uri="{BB962C8B-B14F-4D97-AF65-F5344CB8AC3E}">
        <p14:creationId xmlns:p14="http://schemas.microsoft.com/office/powerpoint/2010/main" val="37749796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0AB24-7BF8-71A2-B3AC-6A29C06C6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Life style choices/behaviours: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85B7B-B3BC-959C-B6A7-5AB0A0F8E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Statistic (2019/2020)</a:t>
            </a:r>
          </a:p>
          <a:p>
            <a:r>
              <a:rPr lang="en-GB" sz="2400" i="0" dirty="0">
                <a:solidFill>
                  <a:srgbClr val="231F20"/>
                </a:solidFill>
                <a:effectLst/>
              </a:rPr>
              <a:t>506,100 hospital admissions attributable to smoking similar to 2018/19 but 10% higher than 2009/10 when it was 461,700 in England (NHS 2021).</a:t>
            </a:r>
          </a:p>
          <a:p>
            <a:r>
              <a:rPr lang="en-GB" sz="2400" i="0" dirty="0">
                <a:solidFill>
                  <a:srgbClr val="231F20"/>
                </a:solidFill>
                <a:effectLst/>
              </a:rPr>
              <a:t>7,027 hospital admissions for drug-related mental and behavioural disorders 5% lower than 2018/19 (7,376), but 21% higher than 2009/10 (5,809) (NHS 2021).</a:t>
            </a:r>
          </a:p>
          <a:p>
            <a:r>
              <a:rPr lang="en-GB" sz="2400" dirty="0"/>
              <a:t>By the end of 2016, 150 726 people had  been diagnosed with HIV infection in the UK (</a:t>
            </a:r>
            <a:r>
              <a:rPr lang="en-GB" sz="2400" dirty="0">
                <a:solidFill>
                  <a:srgbClr val="222222"/>
                </a:solidFill>
                <a:effectLst/>
                <a:ea typeface="Calibri" panose="020F0502020204030204" pitchFamily="34" charset="0"/>
              </a:rPr>
              <a:t>Brown, 2018)</a:t>
            </a:r>
            <a:endParaRPr lang="en-GB" sz="2400" i="0" dirty="0">
              <a:solidFill>
                <a:srgbClr val="231F20"/>
              </a:solidFill>
              <a:effectLst/>
            </a:endParaRPr>
          </a:p>
          <a:p>
            <a:endParaRPr lang="en-GB" sz="2400" i="0" dirty="0">
              <a:solidFill>
                <a:srgbClr val="231F20"/>
              </a:solidFill>
              <a:effectLst/>
              <a:latin typeface="Frutiger W01"/>
            </a:endParaRPr>
          </a:p>
          <a:p>
            <a:endParaRPr lang="en-GB" sz="2400" i="0" dirty="0">
              <a:solidFill>
                <a:srgbClr val="231F20"/>
              </a:solidFill>
              <a:effectLst/>
              <a:latin typeface="Frutiger W01"/>
            </a:endParaRPr>
          </a:p>
          <a:p>
            <a:endParaRPr lang="en-GB" sz="2400" dirty="0">
              <a:solidFill>
                <a:srgbClr val="231F20"/>
              </a:solidFill>
              <a:latin typeface="Frutiger W01"/>
            </a:endParaRPr>
          </a:p>
          <a:p>
            <a:pPr marL="0" indent="0">
              <a:buNone/>
            </a:pPr>
            <a:endParaRPr lang="en-GB" sz="2400" i="0" dirty="0">
              <a:solidFill>
                <a:srgbClr val="231F20"/>
              </a:solidFill>
              <a:effectLst/>
              <a:latin typeface="Frutiger W01"/>
            </a:endParaRPr>
          </a:p>
          <a:p>
            <a:pPr marL="0" indent="0">
              <a:buNone/>
            </a:pPr>
            <a:endParaRPr lang="en-GB" b="1" i="0" dirty="0">
              <a:solidFill>
                <a:srgbClr val="231F20"/>
              </a:solidFill>
              <a:effectLst/>
              <a:latin typeface="Frutiger W01"/>
            </a:endParaRPr>
          </a:p>
          <a:p>
            <a:pPr marL="0" indent="0">
              <a:buNone/>
            </a:pPr>
            <a:endParaRPr lang="en-GB" dirty="0"/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0241184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22D8B-C779-451F-8982-BB73C77D2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7524" y="1772816"/>
            <a:ext cx="8568952" cy="2387600"/>
          </a:xfrm>
        </p:spPr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</a:rPr>
              <a:t>What are the priorities for improving lifestyle choices/behaviours?</a:t>
            </a:r>
          </a:p>
        </p:txBody>
      </p:sp>
      <p:pic>
        <p:nvPicPr>
          <p:cNvPr id="5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E3E8D5D-020C-8872-0E68-9637087933F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05064"/>
            <a:ext cx="1979712" cy="200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2439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9F7B7-48B8-C939-C257-31A5244F9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to promote weight loss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B8BFC-E53E-DBF4-8AE4-1CDCEC0CC5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Eat less</a:t>
            </a:r>
          </a:p>
          <a:p>
            <a:pPr marL="0" indent="0">
              <a:buNone/>
            </a:pPr>
            <a:r>
              <a:rPr lang="en-GB" dirty="0"/>
              <a:t>Reduce calorie intake by 500 calories per day </a:t>
            </a:r>
          </a:p>
          <a:p>
            <a:pPr marL="0" indent="0">
              <a:buNone/>
            </a:pPr>
            <a:r>
              <a:rPr lang="en-GB" dirty="0"/>
              <a:t>Reduce time spent on sedentary activity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784453-FDB2-1606-A121-B10536D89DA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Eat more fruit and vegetables</a:t>
            </a:r>
          </a:p>
          <a:p>
            <a:r>
              <a:rPr lang="en-GB" dirty="0"/>
              <a:t>Move more</a:t>
            </a:r>
          </a:p>
          <a:p>
            <a:r>
              <a:rPr lang="en-GB" dirty="0"/>
              <a:t>Walk where possible</a:t>
            </a:r>
          </a:p>
          <a:p>
            <a:r>
              <a:rPr lang="en-GB" dirty="0"/>
              <a:t>Use the stairs not the lift</a:t>
            </a:r>
          </a:p>
        </p:txBody>
      </p:sp>
    </p:spTree>
    <p:extLst>
      <p:ext uri="{BB962C8B-B14F-4D97-AF65-F5344CB8AC3E}">
        <p14:creationId xmlns:p14="http://schemas.microsoft.com/office/powerpoint/2010/main" val="326411104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F22EA2-42BF-CA78-436B-FB8CE69F94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1"/>
            <a:ext cx="7056784" cy="5661248"/>
          </a:xfrm>
        </p:spPr>
      </p:pic>
    </p:spTree>
    <p:extLst>
      <p:ext uri="{BB962C8B-B14F-4D97-AF65-F5344CB8AC3E}">
        <p14:creationId xmlns:p14="http://schemas.microsoft.com/office/powerpoint/2010/main" val="11631701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6D9FE5-8E31-F249-CE09-02E1300705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7624" y="27592"/>
            <a:ext cx="7056784" cy="5544616"/>
          </a:xfrm>
        </p:spPr>
      </p:pic>
    </p:spTree>
    <p:extLst>
      <p:ext uri="{BB962C8B-B14F-4D97-AF65-F5344CB8AC3E}">
        <p14:creationId xmlns:p14="http://schemas.microsoft.com/office/powerpoint/2010/main" val="11910078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869E71-34EA-7B7B-B0C3-F7095C3154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44624"/>
            <a:ext cx="6624736" cy="5688632"/>
          </a:xfrm>
        </p:spPr>
      </p:pic>
    </p:spTree>
    <p:extLst>
      <p:ext uri="{BB962C8B-B14F-4D97-AF65-F5344CB8AC3E}">
        <p14:creationId xmlns:p14="http://schemas.microsoft.com/office/powerpoint/2010/main" val="32549873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EC66E-4B95-4184-9B24-54AEF0A10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Summary: Life style choices/behaviours: challenges and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9DC6F-F76D-ADA2-11B5-BF3404732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Let's watch the video to conclude lifestyle choices and their impact on health and wellbeing.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3"/>
              </a:rPr>
              <a:t>https://www.youtube.com/watch?v=GyA9O17PuX8</a:t>
            </a:r>
            <a:endParaRPr lang="en-GB" dirty="0"/>
          </a:p>
          <a:p>
            <a:r>
              <a:rPr lang="en-GB" dirty="0">
                <a:hlinkClick r:id="rId4"/>
              </a:rPr>
              <a:t>https://www.youtube.com/watch?v=_HEnohs6yYw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/>
              <a:t>Feedback what you have learnt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2945145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A3544-60FF-C0C7-9B8E-5DEA1D26E3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C475C0-B40A-6877-7FCE-5732CD0001F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45 minutes</a:t>
            </a:r>
          </a:p>
        </p:txBody>
      </p:sp>
    </p:spTree>
    <p:extLst>
      <p:ext uri="{BB962C8B-B14F-4D97-AF65-F5344CB8AC3E}">
        <p14:creationId xmlns:p14="http://schemas.microsoft.com/office/powerpoint/2010/main" val="344410644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0ABEF-C2D7-856A-046E-55B441B07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319DA-6ABD-3A79-2034-831ACA9C42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this time to work with your lecturer to ensure you are confident to complete the Assignment for Component 2 of the Module.</a:t>
            </a:r>
          </a:p>
        </p:txBody>
      </p:sp>
    </p:spTree>
    <p:extLst>
      <p:ext uri="{BB962C8B-B14F-4D97-AF65-F5344CB8AC3E}">
        <p14:creationId xmlns:p14="http://schemas.microsoft.com/office/powerpoint/2010/main" val="18372014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BAC28-9299-2B61-0FB4-7C5EB2D32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06950-4692-48DA-31A3-39FBB8DD9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47500" lnSpcReduction="20000"/>
          </a:bodyPr>
          <a:lstStyle/>
          <a:p>
            <a:r>
              <a:rPr lang="en-GB" sz="3400" dirty="0"/>
              <a:t>Brown, A.E., Nash, S., Connor, N., Kirwan, P.D., </a:t>
            </a:r>
            <a:r>
              <a:rPr lang="en-GB" sz="3400" dirty="0" err="1"/>
              <a:t>Ogaz</a:t>
            </a:r>
            <a:r>
              <a:rPr lang="en-GB" sz="3400" dirty="0"/>
              <a:t>, D., </a:t>
            </a:r>
            <a:r>
              <a:rPr lang="en-GB" sz="3400" dirty="0" err="1"/>
              <a:t>Croxford</a:t>
            </a:r>
            <a:r>
              <a:rPr lang="en-GB" sz="3400" dirty="0"/>
              <a:t>, S., De Angelis, D. and </a:t>
            </a:r>
            <a:r>
              <a:rPr lang="en-GB" sz="3400" dirty="0" err="1"/>
              <a:t>Delpech</a:t>
            </a:r>
            <a:r>
              <a:rPr lang="en-GB" sz="3400" dirty="0"/>
              <a:t>, V.C., 2018. Towards elimination of HIV transmission, AIDS and HIV‐related deaths in the UK. HIV medicine, 19(8), pp.505-512.</a:t>
            </a:r>
          </a:p>
          <a:p>
            <a:r>
              <a:rPr lang="en-GB" sz="3400" b="0" i="0" dirty="0">
                <a:solidFill>
                  <a:srgbClr val="222222"/>
                </a:solidFill>
                <a:effectLst/>
              </a:rPr>
              <a:t>Jarosz, E., 2018. Lifestyle behaviours or socioeconomic characteristics? Gender differences in covariates of BMI in Hungary. </a:t>
            </a:r>
            <a:r>
              <a:rPr lang="en-GB" sz="3400" b="0" i="1" dirty="0">
                <a:solidFill>
                  <a:srgbClr val="222222"/>
                </a:solidFill>
                <a:effectLst/>
              </a:rPr>
              <a:t>Obesity Science &amp; Practice</a:t>
            </a:r>
            <a:r>
              <a:rPr lang="en-GB" sz="3400" b="0" i="0" dirty="0">
                <a:solidFill>
                  <a:srgbClr val="222222"/>
                </a:solidFill>
                <a:effectLst/>
              </a:rPr>
              <a:t>, </a:t>
            </a:r>
            <a:r>
              <a:rPr lang="en-GB" sz="3400" b="0" i="1" dirty="0">
                <a:solidFill>
                  <a:srgbClr val="222222"/>
                </a:solidFill>
                <a:effectLst/>
              </a:rPr>
              <a:t>4</a:t>
            </a:r>
            <a:r>
              <a:rPr lang="en-GB" sz="3400" b="0" i="0" dirty="0">
                <a:solidFill>
                  <a:srgbClr val="222222"/>
                </a:solidFill>
                <a:effectLst/>
              </a:rPr>
              <a:t>(6), pp.591-599.</a:t>
            </a:r>
          </a:p>
          <a:p>
            <a:r>
              <a:rPr lang="en-GB" sz="3400" dirty="0"/>
              <a:t>Marmot Report (2010) 'Fair Society, Healthy Lives Available at: </a:t>
            </a:r>
            <a:r>
              <a:rPr lang="en-GB" sz="3400" dirty="0">
                <a:hlinkClick r:id="rId3"/>
              </a:rPr>
              <a:t>https://www.local.gov.uk/marmot-review-report-fair-society-healthy-lives</a:t>
            </a:r>
            <a:r>
              <a:rPr lang="en-GB" sz="3400" dirty="0"/>
              <a:t> (Accessed Date: 21</a:t>
            </a:r>
            <a:r>
              <a:rPr lang="en-GB" sz="3400" baseline="30000" dirty="0"/>
              <a:t>st</a:t>
            </a:r>
            <a:r>
              <a:rPr lang="en-GB" sz="3400" dirty="0"/>
              <a:t> October 2022)</a:t>
            </a:r>
          </a:p>
          <a:p>
            <a:r>
              <a:rPr lang="en-GB" sz="3400" dirty="0"/>
              <a:t>NHS 2022 website available at ;  Obesity - NHS (www.nhs.uk)</a:t>
            </a:r>
          </a:p>
          <a:p>
            <a:r>
              <a:rPr lang="en-GB" sz="3400" dirty="0"/>
              <a:t>NHS 2021 Lifestyles - NHS Digital</a:t>
            </a:r>
          </a:p>
          <a:p>
            <a:r>
              <a:rPr lang="en-GB" sz="3400" dirty="0" err="1"/>
              <a:t>Semeeh</a:t>
            </a:r>
            <a:r>
              <a:rPr lang="en-GB" sz="3400" dirty="0"/>
              <a:t>, A.O., 2011. Obesity: A major public health challenge of 21st century in the United Kingdom (UK). Journal of Public Health and Epidemiology, 3(12), pp.560-566.</a:t>
            </a:r>
          </a:p>
          <a:p>
            <a:r>
              <a:rPr lang="en-GB" sz="3400" dirty="0"/>
              <a:t>PHE 2019 website available at: Whole systems approach to obesity: A guide to support local approaches (publishing.service.gov.uk)</a:t>
            </a:r>
          </a:p>
          <a:p>
            <a:r>
              <a:rPr lang="en-GB" sz="3400" dirty="0"/>
              <a:t>PHE (2016) Health matters: getting every adult active every day - GOV.UK (www.gov.uk)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9101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604</TotalTime>
  <Words>2185</Words>
  <Application>Microsoft Office PowerPoint</Application>
  <PresentationFormat>On-screen Show (4:3)</PresentationFormat>
  <Paragraphs>264</Paragraphs>
  <Slides>43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Calibri</vt:lpstr>
      <vt:lpstr>Frutiger W01</vt:lpstr>
      <vt:lpstr>Inter</vt:lpstr>
      <vt:lpstr>Myriad Pro</vt:lpstr>
      <vt:lpstr>Times New Roman</vt:lpstr>
      <vt:lpstr>Trebuchet MS</vt:lpstr>
      <vt:lpstr>Wingdings</vt:lpstr>
      <vt:lpstr>20140311PresentationUWTSDTemplate</vt:lpstr>
      <vt:lpstr>INTRODUCTION TO PUBLIC HEALTH</vt:lpstr>
      <vt:lpstr>Learning outcomes</vt:lpstr>
      <vt:lpstr>Today’s Objectives</vt:lpstr>
      <vt:lpstr>Obesity</vt:lpstr>
      <vt:lpstr> Obesity</vt:lpstr>
      <vt:lpstr>Activity</vt:lpstr>
      <vt:lpstr>Obesity</vt:lpstr>
      <vt:lpstr>Activity</vt:lpstr>
      <vt:lpstr>Reception: Prevalence of overweight (including obesity) National Child Measurement Programme 2022 to 2023</vt:lpstr>
      <vt:lpstr>Year 6: Prevalence of overweight (including obesity) National Child Measurement Programme 2022 to 2023</vt:lpstr>
      <vt:lpstr>Reception: Prevalence of obesity National Child Measurement Programme 2022 to 2023</vt:lpstr>
      <vt:lpstr>Year 6: Prevalence of obesity National Child Measurement Programme 2022 to 2023</vt:lpstr>
      <vt:lpstr>BMI status of children by age National Child Measurement Programme 2022 to 2023</vt:lpstr>
      <vt:lpstr>Activity</vt:lpstr>
      <vt:lpstr>What are the Obesity challenges?</vt:lpstr>
      <vt:lpstr>Obesity: challenges</vt:lpstr>
      <vt:lpstr>Obesity: challenges</vt:lpstr>
      <vt:lpstr>Obesity: key facts</vt:lpstr>
      <vt:lpstr>Obesity: challenges</vt:lpstr>
      <vt:lpstr>Obesity : statistics</vt:lpstr>
      <vt:lpstr>cont…..</vt:lpstr>
      <vt:lpstr>Health Survey for England 2021</vt:lpstr>
      <vt:lpstr>Health Survey for England 2021</vt:lpstr>
      <vt:lpstr>What are the Obesity priorities?</vt:lpstr>
      <vt:lpstr> Obesity: priorities</vt:lpstr>
      <vt:lpstr>Activity</vt:lpstr>
      <vt:lpstr>Working in at least 5 groups choose one area from the list and suggest what the sector can do to help reduce the incidence of obesity</vt:lpstr>
      <vt:lpstr>What are Lifestyle behaviours?</vt:lpstr>
      <vt:lpstr>Definition of Lifestyle behaviour</vt:lpstr>
      <vt:lpstr>Activity</vt:lpstr>
      <vt:lpstr>What are the challenges for Lifestyle choices/behaviours</vt:lpstr>
      <vt:lpstr>Activity – 5 minutes</vt:lpstr>
      <vt:lpstr> Life style choices/behaviours: challenges</vt:lpstr>
      <vt:lpstr>Life style choices/behaviours: challenges</vt:lpstr>
      <vt:lpstr>What are the priorities for improving lifestyle choices/behaviours?</vt:lpstr>
      <vt:lpstr>Activities to promote weight loss</vt:lpstr>
      <vt:lpstr>PowerPoint Presentation</vt:lpstr>
      <vt:lpstr>PowerPoint Presentation</vt:lpstr>
      <vt:lpstr>PowerPoint Presentation</vt:lpstr>
      <vt:lpstr>Summary: Life style choices/behaviours: challenges and priorities</vt:lpstr>
      <vt:lpstr>Workshop</vt:lpstr>
      <vt:lpstr>Workshop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Gillian Weaver</cp:lastModifiedBy>
  <cp:revision>144</cp:revision>
  <dcterms:created xsi:type="dcterms:W3CDTF">2015-04-14T15:21:28Z</dcterms:created>
  <dcterms:modified xsi:type="dcterms:W3CDTF">2025-12-29T15:08:12Z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