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3" r:id="rId3"/>
    <p:sldId id="259" r:id="rId4"/>
    <p:sldId id="260" r:id="rId5"/>
    <p:sldId id="261" r:id="rId6"/>
    <p:sldId id="263" r:id="rId7"/>
    <p:sldId id="265" r:id="rId8"/>
    <p:sldId id="267" r:id="rId9"/>
    <p:sldId id="271" r:id="rId10"/>
    <p:sldId id="272" r:id="rId11"/>
    <p:sldId id="274" r:id="rId12"/>
    <p:sldId id="276" r:id="rId13"/>
    <p:sldId id="278" r:id="rId14"/>
    <p:sldId id="280" r:id="rId15"/>
    <p:sldId id="282" r:id="rId16"/>
    <p:sldId id="285" r:id="rId17"/>
    <p:sldId id="287" r:id="rId18"/>
    <p:sldId id="288" r:id="rId19"/>
    <p:sldId id="289" r:id="rId20"/>
    <p:sldId id="291" r:id="rId21"/>
    <p:sldId id="293" r:id="rId22"/>
    <p:sldId id="295" r:id="rId23"/>
    <p:sldId id="26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82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16" name="Slide Number Placeholder 15"/>
          <p:cNvSpPr>
            <a:spLocks noGrp="1"/>
          </p:cNvSpPr>
          <p:nvPr>
            <p:ph type="sldNum" sz="quarter" idx="11"/>
          </p:nvPr>
        </p:nvSpPr>
        <p:spPr/>
        <p:txBody>
          <a:bodyPr/>
          <a:lstStyle/>
          <a:p>
            <a:fld id="{A103EE4A-E9CC-42FC-BA3A-90C0721E5C18}" type="slidenum">
              <a:rPr lang="en-IN" smtClean="0"/>
              <a:pPr/>
              <a:t>‹#›</a:t>
            </a:fld>
            <a:endParaRPr lang="en-IN"/>
          </a:p>
        </p:txBody>
      </p:sp>
      <p:sp>
        <p:nvSpPr>
          <p:cNvPr id="17" name="Footer Placeholder 16"/>
          <p:cNvSpPr>
            <a:spLocks noGrp="1"/>
          </p:cNvSpPr>
          <p:nvPr>
            <p:ph type="ftr" sz="quarter" idx="12"/>
          </p:nvPr>
        </p:nvSpPr>
        <p:spPr/>
        <p:txBody>
          <a:bodyPr/>
          <a:lstStyle/>
          <a:p>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4" name="Date Placeholder 13"/>
          <p:cNvSpPr>
            <a:spLocks noGrp="1"/>
          </p:cNvSpPr>
          <p:nvPr>
            <p:ph type="dt" sz="half" idx="14"/>
          </p:nvPr>
        </p:nvSpPr>
        <p:spPr/>
        <p:txBody>
          <a:bodyPr/>
          <a:lstStyle/>
          <a:p>
            <a:fld id="{8F0A2BF8-CDC5-4F59-AA81-3C61F0F48744}" type="datetimeFigureOut">
              <a:rPr lang="en-IN" smtClean="0"/>
              <a:pPr/>
              <a:t>20-04-2022</a:t>
            </a:fld>
            <a:endParaRPr lang="en-IN"/>
          </a:p>
        </p:txBody>
      </p:sp>
      <p:sp>
        <p:nvSpPr>
          <p:cNvPr id="15" name="Slide Number Placeholder 14"/>
          <p:cNvSpPr>
            <a:spLocks noGrp="1"/>
          </p:cNvSpPr>
          <p:nvPr>
            <p:ph type="sldNum" sz="quarter" idx="15"/>
          </p:nvPr>
        </p:nvSpPr>
        <p:spPr/>
        <p:txBody>
          <a:bodyPr/>
          <a:lstStyle>
            <a:lvl1pPr algn="ctr">
              <a:defRPr/>
            </a:lvl1pPr>
          </a:lstStyle>
          <a:p>
            <a:fld id="{A103EE4A-E9CC-42FC-BA3A-90C0721E5C18}" type="slidenum">
              <a:rPr lang="en-IN" smtClean="0"/>
              <a:pPr/>
              <a:t>‹#›</a:t>
            </a:fld>
            <a:endParaRPr lang="en-IN"/>
          </a:p>
        </p:txBody>
      </p:sp>
      <p:sp>
        <p:nvSpPr>
          <p:cNvPr id="16" name="Footer Placeholder 15"/>
          <p:cNvSpPr>
            <a:spLocks noGrp="1"/>
          </p:cNvSpPr>
          <p:nvPr>
            <p:ph type="ftr" sz="quarter" idx="16"/>
          </p:nvPr>
        </p:nvSpPr>
        <p:spPr/>
        <p:txBody>
          <a:bodyPr/>
          <a:lstStyle/>
          <a:p>
            <a:endParaRPr lang="en-IN"/>
          </a:p>
        </p:txBody>
      </p:sp>
      <p:sp>
        <p:nvSpPr>
          <p:cNvPr id="17" name="Title 16"/>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103EE4A-E9CC-42FC-BA3A-90C0721E5C18}" type="slidenum">
              <a:rPr lang="en-IN" smtClean="0"/>
              <a:pPr/>
              <a:t>‹#›</a:t>
            </a:fld>
            <a:endParaRPr lang="en-IN"/>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103EE4A-E9CC-42FC-BA3A-90C0721E5C18}" type="slidenum">
              <a:rPr lang="en-IN" smtClean="0"/>
              <a:pPr/>
              <a:t>‹#›</a:t>
            </a:fld>
            <a:endParaRPr lang="en-IN"/>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A103EE4A-E9CC-42FC-BA3A-90C0721E5C18}" type="slidenum">
              <a:rPr lang="en-IN" smtClean="0"/>
              <a:pPr/>
              <a:t>‹#›</a:t>
            </a:fld>
            <a:endParaRPr lang="en-IN"/>
          </a:p>
        </p:txBody>
      </p:sp>
      <p:sp>
        <p:nvSpPr>
          <p:cNvPr id="8" name="Footer Placeholder 7"/>
          <p:cNvSpPr>
            <a:spLocks noGrp="1"/>
          </p:cNvSpPr>
          <p:nvPr>
            <p:ph type="ftr" sz="quarter" idx="11"/>
          </p:nvPr>
        </p:nvSpPr>
        <p:spPr/>
        <p:txBody>
          <a:bodyPr/>
          <a:lstStyle/>
          <a:p>
            <a:endParaRPr lang="en-IN"/>
          </a:p>
        </p:txBody>
      </p:sp>
      <p:sp>
        <p:nvSpPr>
          <p:cNvPr id="7" name="Date Placeholder 6"/>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103EE4A-E9CC-42FC-BA3A-90C0721E5C18}" type="slidenum">
              <a:rPr lang="en-IN" smtClean="0"/>
              <a:pPr/>
              <a:t>‹#›</a:t>
            </a:fld>
            <a:endParaRPr lang="en-IN"/>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103EE4A-E9CC-42FC-BA3A-90C0721E5C18}"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8" name="Date Placeholder 7"/>
          <p:cNvSpPr>
            <a:spLocks noGrp="1"/>
          </p:cNvSpPr>
          <p:nvPr>
            <p:ph type="dt" sz="half" idx="14"/>
          </p:nvPr>
        </p:nvSpPr>
        <p:spPr/>
        <p:txBody>
          <a:bodyPr/>
          <a:lstStyle/>
          <a:p>
            <a:fld id="{8F0A2BF8-CDC5-4F59-AA81-3C61F0F48744}" type="datetimeFigureOut">
              <a:rPr lang="en-IN" smtClean="0"/>
              <a:pPr/>
              <a:t>20-04-2022</a:t>
            </a:fld>
            <a:endParaRPr lang="en-IN"/>
          </a:p>
        </p:txBody>
      </p:sp>
      <p:sp>
        <p:nvSpPr>
          <p:cNvPr id="9" name="Slide Number Placeholder 8"/>
          <p:cNvSpPr>
            <a:spLocks noGrp="1"/>
          </p:cNvSpPr>
          <p:nvPr>
            <p:ph type="sldNum" sz="quarter" idx="15"/>
          </p:nvPr>
        </p:nvSpPr>
        <p:spPr/>
        <p:txBody>
          <a:bodyPr/>
          <a:lstStyle/>
          <a:p>
            <a:fld id="{A103EE4A-E9CC-42FC-BA3A-90C0721E5C18}" type="slidenum">
              <a:rPr lang="en-IN" smtClean="0"/>
              <a:pPr/>
              <a:t>‹#›</a:t>
            </a:fld>
            <a:endParaRPr lang="en-IN"/>
          </a:p>
        </p:txBody>
      </p:sp>
      <p:sp>
        <p:nvSpPr>
          <p:cNvPr id="10" name="Footer Placeholder 9"/>
          <p:cNvSpPr>
            <a:spLocks noGrp="1"/>
          </p:cNvSpPr>
          <p:nvPr>
            <p:ph type="ftr" sz="quarter" idx="16"/>
          </p:nvPr>
        </p:nvSpPr>
        <p:spPr/>
        <p:txBody>
          <a:bodyPr/>
          <a:lstStyle/>
          <a:p>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smtClean="0"/>
              <a:t>Click icon to add picture</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9" name="Slide Number Placeholder 8"/>
          <p:cNvSpPr>
            <a:spLocks noGrp="1"/>
          </p:cNvSpPr>
          <p:nvPr>
            <p:ph type="sldNum" sz="quarter" idx="11"/>
          </p:nvPr>
        </p:nvSpPr>
        <p:spPr/>
        <p:txBody>
          <a:bodyPr/>
          <a:lstStyle/>
          <a:p>
            <a:fld id="{A103EE4A-E9CC-42FC-BA3A-90C0721E5C18}" type="slidenum">
              <a:rPr lang="en-IN" smtClean="0"/>
              <a:pPr/>
              <a:t>‹#›</a:t>
            </a:fld>
            <a:endParaRPr lang="en-IN"/>
          </a:p>
        </p:txBody>
      </p:sp>
      <p:sp>
        <p:nvSpPr>
          <p:cNvPr id="10" name="Footer Placeholder 9"/>
          <p:cNvSpPr>
            <a:spLocks noGrp="1"/>
          </p:cNvSpPr>
          <p:nvPr>
            <p:ph type="ftr" sz="quarter" idx="12"/>
          </p:nvPr>
        </p:nvSpPr>
        <p:spPr/>
        <p:txBody>
          <a:bodyPr/>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103EE4A-E9CC-42FC-BA3A-90C0721E5C18}"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F0A2BF8-CDC5-4F59-AA81-3C61F0F48744}" type="datetimeFigureOut">
              <a:rPr lang="en-IN" smtClean="0"/>
              <a:pPr/>
              <a:t>20-04-2022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103EE4A-E9CC-42FC-BA3A-90C0721E5C18}"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8F0A2BF8-CDC5-4F59-AA81-3C61F0F48744}" type="datetimeFigureOut">
              <a:rPr lang="en-IN" smtClean="0"/>
              <a:pPr/>
              <a:t>20-04-2022</a:t>
            </a:fld>
            <a:endParaRPr lang="en-IN"/>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IN"/>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A103EE4A-E9CC-42FC-BA3A-90C0721E5C18}" type="slidenum">
              <a:rPr lang="en-IN" smtClean="0"/>
              <a:pPr/>
              <a:t>‹#›</a:t>
            </a:fld>
            <a:endParaRPr lang="en-IN"/>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medium.com/ruangguru/better-manage-conflict-at-work-heres-how-f65fcfaa0934"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medium.com/ruangguru/better-manage-conflict-at-work-heres-how-f65fcfaa0934"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smtClean="0"/>
              <a:t>Benefits of team working </a:t>
            </a:r>
            <a:endParaRPr lang="en-IN" dirty="0"/>
          </a:p>
        </p:txBody>
      </p:sp>
      <p:sp>
        <p:nvSpPr>
          <p:cNvPr id="2" name="Title 1"/>
          <p:cNvSpPr>
            <a:spLocks noGrp="1"/>
          </p:cNvSpPr>
          <p:nvPr>
            <p:ph type="ctrTitle"/>
          </p:nvPr>
        </p:nvSpPr>
        <p:spPr/>
        <p:txBody>
          <a:bodyPr/>
          <a:lstStyle/>
          <a:p>
            <a:r>
              <a:rPr lang="en-US" dirty="0" smtClean="0"/>
              <a:t>Team Working </a:t>
            </a:r>
            <a:endParaRPr lang="en-IN" dirty="0"/>
          </a:p>
        </p:txBody>
      </p:sp>
      <p:pic>
        <p:nvPicPr>
          <p:cNvPr id="1026" name="Picture 2" descr="C:\Users\sony\Desktop\download.png"/>
          <p:cNvPicPr>
            <a:picLocks noChangeAspect="1" noChangeArrowheads="1"/>
          </p:cNvPicPr>
          <p:nvPr/>
        </p:nvPicPr>
        <p:blipFill>
          <a:blip r:embed="rId2" cstate="print"/>
          <a:srcRect/>
          <a:stretch>
            <a:fillRect/>
          </a:stretch>
        </p:blipFill>
        <p:spPr bwMode="auto">
          <a:xfrm>
            <a:off x="0" y="4221088"/>
            <a:ext cx="9144000" cy="2636912"/>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endParaRPr lang="en-GB"/>
          </a:p>
        </p:txBody>
      </p:sp>
      <p:sp>
        <p:nvSpPr>
          <p:cNvPr id="3" name="Content Placeholder 2"/>
          <p:cNvSpPr>
            <a:spLocks noGrp="1"/>
          </p:cNvSpPr>
          <p:nvPr>
            <p:ph sz="half" idx="2"/>
          </p:nvPr>
        </p:nvSpPr>
        <p:spPr/>
        <p:txBody>
          <a:bodyPr/>
          <a:lstStyle/>
          <a:p>
            <a:r>
              <a:rPr lang="en-GB" dirty="0" smtClean="0"/>
              <a:t>AILONA KLEINE</a:t>
            </a:r>
          </a:p>
          <a:p>
            <a:r>
              <a:rPr lang="en-GB" dirty="0" smtClean="0"/>
              <a:t>2115855</a:t>
            </a:r>
          </a:p>
          <a:p>
            <a:endParaRPr lang="en-GB" dirty="0" smtClean="0"/>
          </a:p>
          <a:p>
            <a:r>
              <a:rPr lang="en-GB" dirty="0" smtClean="0"/>
              <a:t>A</a:t>
            </a:r>
            <a:r>
              <a:rPr lang="en-GB" dirty="0" smtClean="0"/>
              <a:t> NTOINETTE GOBLE2115473</a:t>
            </a:r>
          </a:p>
          <a:p>
            <a:r>
              <a:rPr lang="en-GB" dirty="0" smtClean="0"/>
              <a:t>OLDZHAY KAYA2116089</a:t>
            </a:r>
          </a:p>
          <a:p>
            <a:r>
              <a:rPr lang="en-GB" smtClean="0"/>
              <a:t>KADIR CHELIK 2114747</a:t>
            </a:r>
            <a:endParaRPr lang="en-GB" dirty="0"/>
          </a:p>
        </p:txBody>
      </p:sp>
      <p:sp>
        <p:nvSpPr>
          <p:cNvPr id="4" name="Content Placeholder 3"/>
          <p:cNvSpPr>
            <a:spLocks noGrp="1"/>
          </p:cNvSpPr>
          <p:nvPr>
            <p:ph sz="quarter" idx="4"/>
          </p:nvPr>
        </p:nvSpPr>
        <p:spPr/>
        <p:txBody>
          <a:bodyPr/>
          <a:lstStyle/>
          <a:p>
            <a:endParaRPr lang="en-GB"/>
          </a:p>
        </p:txBody>
      </p:sp>
      <p:sp>
        <p:nvSpPr>
          <p:cNvPr id="5" name="Title 4"/>
          <p:cNvSpPr>
            <a:spLocks noGrp="1"/>
          </p:cNvSpPr>
          <p:nvPr>
            <p:ph type="title"/>
          </p:nvPr>
        </p:nvSpPr>
        <p:spPr/>
        <p:txBody>
          <a:bodyPr/>
          <a:lstStyle/>
          <a:p>
            <a:r>
              <a:rPr lang="en-GB" dirty="0" smtClean="0"/>
              <a:t>GROUP MEMBER</a:t>
            </a:r>
            <a:endParaRPr lang="en-GB" dirty="0"/>
          </a:p>
        </p:txBody>
      </p:sp>
      <p:sp>
        <p:nvSpPr>
          <p:cNvPr id="6" name="Text Placeholder 5"/>
          <p:cNvSpPr>
            <a:spLocks noGrp="1"/>
          </p:cNvSpPr>
          <p:nvPr>
            <p:ph type="body" idx="3"/>
          </p:nvPr>
        </p:nvSpPr>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just">
              <a:buNone/>
            </a:pPr>
            <a:r>
              <a:rPr lang="en-IN" dirty="0" smtClean="0"/>
              <a:t>Following are the key approaches for fostering team working: </a:t>
            </a:r>
          </a:p>
          <a:p>
            <a:pPr algn="just"/>
            <a:r>
              <a:rPr lang="en-US" dirty="0" smtClean="0"/>
              <a:t>Setting measurable and achievable goals</a:t>
            </a:r>
          </a:p>
          <a:p>
            <a:pPr algn="just"/>
            <a:r>
              <a:rPr lang="en-US" dirty="0" smtClean="0"/>
              <a:t>Offering clarity in role of individual </a:t>
            </a:r>
          </a:p>
          <a:p>
            <a:pPr algn="just"/>
            <a:r>
              <a:rPr lang="en-US" dirty="0" smtClean="0"/>
              <a:t>Developing effective interpersonal goals </a:t>
            </a:r>
          </a:p>
          <a:p>
            <a:pPr algn="just"/>
            <a:r>
              <a:rPr lang="en-US" dirty="0" smtClean="0"/>
              <a:t>Supporting the individual  (</a:t>
            </a:r>
            <a:r>
              <a:rPr lang="en-US" dirty="0" err="1" smtClean="0"/>
              <a:t>Woodhead</a:t>
            </a:r>
            <a:r>
              <a:rPr lang="en-US" dirty="0" smtClean="0"/>
              <a:t>, 2019)</a:t>
            </a:r>
          </a:p>
          <a:p>
            <a:pPr algn="just"/>
            <a:r>
              <a:rPr lang="en-US" dirty="0" smtClean="0"/>
              <a:t> Solving the problems of others </a:t>
            </a:r>
          </a:p>
        </p:txBody>
      </p:sp>
      <p:sp>
        <p:nvSpPr>
          <p:cNvPr id="3" name="Title 2"/>
          <p:cNvSpPr>
            <a:spLocks noGrp="1"/>
          </p:cNvSpPr>
          <p:nvPr>
            <p:ph type="title"/>
          </p:nvPr>
        </p:nvSpPr>
        <p:spPr/>
        <p:txBody>
          <a:bodyPr>
            <a:normAutofit fontScale="90000"/>
          </a:bodyPr>
          <a:lstStyle/>
          <a:p>
            <a:r>
              <a:rPr lang="en-US" dirty="0" smtClean="0"/>
              <a:t>Benefits of approaches for team working </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lgn="just">
              <a:buNone/>
            </a:pPr>
            <a:r>
              <a:rPr lang="en-US" dirty="0" smtClean="0"/>
              <a:t>Following are the key members of team according to theory that contribute in managing work effectively: </a:t>
            </a:r>
          </a:p>
          <a:p>
            <a:pPr algn="just"/>
            <a:r>
              <a:rPr lang="en-US" dirty="0" smtClean="0"/>
              <a:t>Resource investigator </a:t>
            </a:r>
          </a:p>
          <a:p>
            <a:pPr algn="just"/>
            <a:r>
              <a:rPr lang="en-US" dirty="0" smtClean="0"/>
              <a:t>Team worker </a:t>
            </a:r>
          </a:p>
          <a:p>
            <a:pPr algn="just"/>
            <a:r>
              <a:rPr lang="en-US" dirty="0" smtClean="0"/>
              <a:t>Coordinator </a:t>
            </a:r>
          </a:p>
          <a:p>
            <a:pPr algn="just"/>
            <a:r>
              <a:rPr lang="en-US" dirty="0" smtClean="0"/>
              <a:t>Pant </a:t>
            </a:r>
          </a:p>
          <a:p>
            <a:pPr algn="just"/>
            <a:r>
              <a:rPr lang="en-US" dirty="0" smtClean="0"/>
              <a:t> Monitor evaluator </a:t>
            </a:r>
          </a:p>
          <a:p>
            <a:pPr algn="just"/>
            <a:r>
              <a:rPr lang="en-US" dirty="0" smtClean="0"/>
              <a:t>Specialist </a:t>
            </a:r>
          </a:p>
          <a:p>
            <a:pPr algn="just"/>
            <a:r>
              <a:rPr lang="en-US" dirty="0" smtClean="0"/>
              <a:t>Shaper</a:t>
            </a:r>
          </a:p>
          <a:p>
            <a:pPr algn="just"/>
            <a:r>
              <a:rPr lang="en-US" dirty="0" smtClean="0"/>
              <a:t>Implementer </a:t>
            </a:r>
          </a:p>
          <a:p>
            <a:pPr algn="just"/>
            <a:r>
              <a:rPr lang="en-US" dirty="0" smtClean="0"/>
              <a:t>Finisher </a:t>
            </a:r>
            <a:endParaRPr lang="en-IN" dirty="0"/>
          </a:p>
        </p:txBody>
      </p:sp>
      <p:sp>
        <p:nvSpPr>
          <p:cNvPr id="3" name="Title 2"/>
          <p:cNvSpPr>
            <a:spLocks noGrp="1"/>
          </p:cNvSpPr>
          <p:nvPr>
            <p:ph type="title"/>
          </p:nvPr>
        </p:nvSpPr>
        <p:spPr/>
        <p:txBody>
          <a:bodyPr/>
          <a:lstStyle/>
          <a:p>
            <a:r>
              <a:rPr lang="en-US" dirty="0" smtClean="0"/>
              <a:t>Theory for team building (</a:t>
            </a:r>
            <a:r>
              <a:rPr lang="en-US" dirty="0" err="1" smtClean="0"/>
              <a:t>Belbin</a:t>
            </a:r>
            <a:r>
              <a:rPr lang="en-US" dirty="0" smtClean="0"/>
              <a:t>) </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lgn="just">
              <a:buNone/>
            </a:pPr>
            <a:r>
              <a:rPr lang="en-US" dirty="0" smtClean="0"/>
              <a:t>Following are the key benefits of team working : </a:t>
            </a:r>
          </a:p>
          <a:p>
            <a:pPr algn="just"/>
            <a:r>
              <a:rPr lang="en-US" dirty="0" smtClean="0"/>
              <a:t>Reduce turnover of employees: The healthy working environment helps to retain the skilled and qualified staff members.  </a:t>
            </a:r>
          </a:p>
          <a:p>
            <a:pPr algn="just"/>
            <a:r>
              <a:rPr lang="en-US" dirty="0" smtClean="0"/>
              <a:t>Increase the efficiency level: Collaboration and support of team members improve the level of performance and efficiency of organization (Wang, 2018). </a:t>
            </a:r>
          </a:p>
          <a:p>
            <a:pPr algn="just"/>
            <a:r>
              <a:rPr lang="en-US" dirty="0" smtClean="0"/>
              <a:t>Developing supportive working environment: The development of team working helpful for maintaining a healthy working environment that will improve the innovation and creativity in operations management.    </a:t>
            </a:r>
            <a:endParaRPr lang="en-IN" dirty="0"/>
          </a:p>
        </p:txBody>
      </p:sp>
      <p:sp>
        <p:nvSpPr>
          <p:cNvPr id="3" name="Title 2"/>
          <p:cNvSpPr>
            <a:spLocks noGrp="1"/>
          </p:cNvSpPr>
          <p:nvPr>
            <p:ph type="title"/>
          </p:nvPr>
        </p:nvSpPr>
        <p:spPr/>
        <p:txBody>
          <a:bodyPr/>
          <a:lstStyle/>
          <a:p>
            <a:r>
              <a:rPr lang="en-US" dirty="0" smtClean="0"/>
              <a:t>Benefits of team working </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lgn="just"/>
            <a:r>
              <a:rPr lang="en-US" dirty="0" smtClean="0"/>
              <a:t>Increase the learning opportunities:  By observing and taking help of other members one can learn new skills and techniques to complete the task.</a:t>
            </a:r>
          </a:p>
          <a:p>
            <a:pPr algn="just"/>
            <a:r>
              <a:rPr lang="en-US" dirty="0" smtClean="0"/>
              <a:t>Leads to increased accountability: The working with team and following the specific role is helpful for increasing the accountability of  individual. </a:t>
            </a:r>
          </a:p>
          <a:p>
            <a:pPr algn="just"/>
            <a:r>
              <a:rPr lang="en-US" dirty="0" smtClean="0"/>
              <a:t>Improve the communication: By interacting with diverse background team members one can learn different languages and improve the approach of communication (</a:t>
            </a:r>
            <a:r>
              <a:rPr lang="en-IN" dirty="0" err="1" smtClean="0"/>
              <a:t>Peysner</a:t>
            </a:r>
            <a:r>
              <a:rPr lang="en-IN" dirty="0" smtClean="0"/>
              <a:t>, 2021)</a:t>
            </a:r>
            <a:r>
              <a:rPr lang="en-US" dirty="0" smtClean="0"/>
              <a:t>. </a:t>
            </a:r>
          </a:p>
          <a:p>
            <a:pPr algn="just"/>
            <a:r>
              <a:rPr lang="en-US" dirty="0" smtClean="0"/>
              <a:t>Eliminate toxic work culture: Healthy and competitive working environment minimize the conflicts and improve the quality of working environment.     </a:t>
            </a:r>
          </a:p>
          <a:p>
            <a:pPr algn="just"/>
            <a:endParaRPr lang="en-US" dirty="0" smtClean="0"/>
          </a:p>
          <a:p>
            <a:endParaRPr lang="en-IN" dirty="0"/>
          </a:p>
        </p:txBody>
      </p:sp>
      <p:sp>
        <p:nvSpPr>
          <p:cNvPr id="3" name="Title 2"/>
          <p:cNvSpPr>
            <a:spLocks noGrp="1"/>
          </p:cNvSpPr>
          <p:nvPr>
            <p:ph type="title"/>
          </p:nvPr>
        </p:nvSpPr>
        <p:spPr/>
        <p:txBody>
          <a:bodyPr/>
          <a:lstStyle/>
          <a:p>
            <a:r>
              <a:rPr lang="en-US" dirty="0" smtClean="0"/>
              <a:t>Conti..</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32DBE7-79FD-8344-86C0-4CD70F91E08E}"/>
              </a:ext>
            </a:extLst>
          </p:cNvPr>
          <p:cNvSpPr>
            <a:spLocks noGrp="1"/>
          </p:cNvSpPr>
          <p:nvPr>
            <p:ph type="ctrTitle"/>
          </p:nvPr>
        </p:nvSpPr>
        <p:spPr>
          <a:xfrm>
            <a:off x="1262146" y="1966911"/>
            <a:ext cx="6270922" cy="1869621"/>
          </a:xfrm>
        </p:spPr>
        <p:txBody>
          <a:bodyPr/>
          <a:lstStyle/>
          <a:p>
            <a:r>
              <a:rPr lang="en-GB" sz="3200" dirty="0"/>
              <a:t>Effective team working And communication</a:t>
            </a:r>
            <a:br>
              <a:rPr lang="en-GB" sz="3200" dirty="0"/>
            </a:br>
            <a:r>
              <a:rPr lang="en-GB" sz="3200" dirty="0"/>
              <a:t>(BMSW4002)</a:t>
            </a:r>
            <a:br>
              <a:rPr lang="en-GB" sz="3200" dirty="0"/>
            </a:br>
            <a:r>
              <a:rPr lang="en-GB" sz="3200" dirty="0" err="1"/>
              <a:t>Kadir</a:t>
            </a:r>
            <a:r>
              <a:rPr lang="en-GB" sz="3200" dirty="0"/>
              <a:t> </a:t>
            </a:r>
            <a:r>
              <a:rPr lang="en-GB" sz="3200" dirty="0" err="1"/>
              <a:t>Chelik</a:t>
            </a:r>
            <a:r>
              <a:rPr lang="en-GB" sz="3200" dirty="0"/>
              <a:t>(2114747)</a:t>
            </a:r>
            <a:br>
              <a:rPr lang="en-GB" sz="3200" dirty="0"/>
            </a:br>
            <a:r>
              <a:rPr lang="en-GB" sz="3200" dirty="0"/>
              <a:t>Lecturer: Anita Nan</a:t>
            </a:r>
            <a:br>
              <a:rPr lang="en-GB" sz="3200" dirty="0"/>
            </a:br>
            <a:endParaRPr lang="en-US" sz="3200" dirty="0"/>
          </a:p>
        </p:txBody>
      </p:sp>
    </p:spTree>
    <p:extLst>
      <p:ext uri="{BB962C8B-B14F-4D97-AF65-F5344CB8AC3E}">
        <p14:creationId xmlns:p14="http://schemas.microsoft.com/office/powerpoint/2010/main" xmlns="" val="3637322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0354FB-BDB9-B245-B7E9-0FF03500949D}"/>
              </a:ext>
            </a:extLst>
          </p:cNvPr>
          <p:cNvSpPr>
            <a:spLocks noGrp="1"/>
          </p:cNvSpPr>
          <p:nvPr>
            <p:ph type="title"/>
          </p:nvPr>
        </p:nvSpPr>
        <p:spPr>
          <a:xfrm>
            <a:off x="1028700" y="685800"/>
            <a:ext cx="7200900" cy="1485900"/>
          </a:xfrm>
        </p:spPr>
        <p:txBody>
          <a:bodyPr>
            <a:normAutofit/>
          </a:bodyPr>
          <a:lstStyle/>
          <a:p>
            <a:r>
              <a:rPr lang="en-GB" sz="3600"/>
              <a:t>Team Roles </a:t>
            </a:r>
            <a:br>
              <a:rPr lang="en-GB" sz="3600"/>
            </a:br>
            <a:endParaRPr lang="en-US" sz="3600"/>
          </a:p>
        </p:txBody>
      </p:sp>
      <p:sp>
        <p:nvSpPr>
          <p:cNvPr id="3" name="Content Placeholder 2">
            <a:extLst>
              <a:ext uri="{FF2B5EF4-FFF2-40B4-BE49-F238E27FC236}">
                <a16:creationId xmlns:a16="http://schemas.microsoft.com/office/drawing/2014/main" xmlns="" id="{10B14611-3D59-5244-B7CE-34185E7468CC}"/>
              </a:ext>
            </a:extLst>
          </p:cNvPr>
          <p:cNvSpPr>
            <a:spLocks noGrp="1"/>
          </p:cNvSpPr>
          <p:nvPr>
            <p:ph idx="1"/>
          </p:nvPr>
        </p:nvSpPr>
        <p:spPr/>
        <p:txBody>
          <a:bodyPr>
            <a:normAutofit/>
          </a:bodyPr>
          <a:lstStyle/>
          <a:p>
            <a:r>
              <a:rPr lang="en-GB" sz="3200" b="1"/>
              <a:t>Why Teams Are So Important In Business ?</a:t>
            </a:r>
          </a:p>
          <a:p>
            <a:pPr marL="0" indent="0">
              <a:buNone/>
            </a:pPr>
            <a:r>
              <a:rPr lang="en-GB" sz="3200" b="1"/>
              <a:t>°</a:t>
            </a:r>
            <a:r>
              <a:rPr lang="en-GB" sz="2400"/>
              <a:t>It’s because in business, we can’t do alone in every aspects while trying to grow our business .Beside that it’s not just for business also for sports,music, entertainment sector etc. So we need a team which has a great leader and team players. We can’t be perfect in every category but we can share our ideas to improve our business and we’d able to figure it out more easily in more effective way. This is the key of being successful in business but the thing is,not all teams have the same or similar chemistry&amp;efficiency.</a:t>
            </a:r>
            <a:endParaRPr lang="en-US" sz="3200" b="1"/>
          </a:p>
        </p:txBody>
      </p:sp>
    </p:spTree>
    <p:extLst>
      <p:ext uri="{BB962C8B-B14F-4D97-AF65-F5344CB8AC3E}">
        <p14:creationId xmlns:p14="http://schemas.microsoft.com/office/powerpoint/2010/main" xmlns="" val="3403222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indent="0">
              <a:buNone/>
            </a:pPr>
            <a:r>
              <a:rPr lang="en-GB" sz="2800" dirty="0" smtClean="0"/>
              <a:t>A team role, as defined by the influential British management theorist R. Meredith </a:t>
            </a:r>
            <a:r>
              <a:rPr lang="en-GB" sz="2800" dirty="0" err="1" smtClean="0"/>
              <a:t>Belbin</a:t>
            </a:r>
            <a:r>
              <a:rPr lang="en-GB" sz="2800" dirty="0" smtClean="0"/>
              <a:t>, is “a tendency to behave, contribute, and interrelate with others in a particular way.” You can broadly classify roles into two categories:</a:t>
            </a:r>
          </a:p>
          <a:p>
            <a:pPr marL="0" indent="0">
              <a:buNone/>
            </a:pPr>
            <a:r>
              <a:rPr lang="en-GB" sz="2800" dirty="0" smtClean="0"/>
              <a:t>*</a:t>
            </a:r>
            <a:r>
              <a:rPr lang="en-GB" sz="2800" dirty="0" err="1" smtClean="0"/>
              <a:t>Formal:Formal</a:t>
            </a:r>
            <a:r>
              <a:rPr lang="en-GB" sz="2800" dirty="0" smtClean="0"/>
              <a:t> roles are positions with specific responsibilities (such as the leader) who are responsible for ensuring the team completes formal tasks.</a:t>
            </a:r>
          </a:p>
          <a:p>
            <a:pPr marL="0" indent="0">
              <a:buNone/>
            </a:pPr>
            <a:r>
              <a:rPr lang="en-GB" sz="2800" dirty="0" smtClean="0"/>
              <a:t>*</a:t>
            </a:r>
            <a:r>
              <a:rPr lang="en-GB" sz="2800" dirty="0" err="1" smtClean="0"/>
              <a:t>Informal:Informal</a:t>
            </a:r>
            <a:r>
              <a:rPr lang="en-GB" sz="2800" dirty="0" smtClean="0"/>
              <a:t> roles, are those naturally adopted by team members based on how they interact with the world.</a:t>
            </a:r>
          </a:p>
          <a:p>
            <a:endParaRPr lang="en-GB" dirty="0"/>
          </a:p>
        </p:txBody>
      </p:sp>
      <p:sp>
        <p:nvSpPr>
          <p:cNvPr id="3" name="Title 2"/>
          <p:cNvSpPr>
            <a:spLocks noGrp="1"/>
          </p:cNvSpPr>
          <p:nvPr>
            <p:ph type="title"/>
          </p:nvPr>
        </p:nvSpPr>
        <p:spPr/>
        <p:txBody>
          <a:bodyPr/>
          <a:lstStyle/>
          <a:p>
            <a:r>
              <a:rPr lang="en-GB" sz="4400" b="1" dirty="0" smtClean="0"/>
              <a:t>Berlin Team Ro</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0" indent="0">
              <a:buNone/>
            </a:pPr>
            <a:r>
              <a:rPr lang="en-GB" sz="2800" dirty="0" smtClean="0"/>
              <a:t>The British Management Theorist Meredith </a:t>
            </a:r>
            <a:r>
              <a:rPr lang="en-GB" sz="2800" dirty="0" err="1" smtClean="0"/>
              <a:t>Belbin,has</a:t>
            </a:r>
            <a:r>
              <a:rPr lang="en-GB" sz="2800" dirty="0" smtClean="0"/>
              <a:t> seminal work on team roles in the 1970-80s still shapes our team roles today,</a:t>
            </a:r>
          </a:p>
          <a:p>
            <a:pPr marL="0" indent="0">
              <a:buNone/>
            </a:pPr>
            <a:r>
              <a:rPr lang="en-GB" sz="2800" dirty="0" smtClean="0"/>
              <a:t>*The </a:t>
            </a:r>
            <a:r>
              <a:rPr lang="en-GB" sz="2800" dirty="0" err="1" smtClean="0"/>
              <a:t>Belbin</a:t>
            </a:r>
            <a:r>
              <a:rPr lang="en-GB" sz="2800" dirty="0" smtClean="0"/>
              <a:t> roles are leading the way to understand team </a:t>
            </a:r>
            <a:r>
              <a:rPr lang="en-GB" sz="2800" dirty="0" err="1" smtClean="0"/>
              <a:t>behaviours.You</a:t>
            </a:r>
            <a:r>
              <a:rPr lang="en-GB" sz="2800" dirty="0" smtClean="0"/>
              <a:t> can create more balanced team by selecting team members based on their </a:t>
            </a:r>
            <a:r>
              <a:rPr lang="en-GB" sz="2800" dirty="0" err="1" smtClean="0"/>
              <a:t>Belbin</a:t>
            </a:r>
            <a:r>
              <a:rPr lang="en-GB" sz="2800" dirty="0" smtClean="0"/>
              <a:t> </a:t>
            </a:r>
            <a:r>
              <a:rPr lang="en-GB" sz="2800" dirty="0" err="1" smtClean="0"/>
              <a:t>roles.Individual</a:t>
            </a:r>
            <a:r>
              <a:rPr lang="en-GB" sz="2800" dirty="0" smtClean="0"/>
              <a:t> strengths and weaknesses is going to improve synergy.</a:t>
            </a:r>
          </a:p>
          <a:p>
            <a:pPr marL="0" indent="0">
              <a:buNone/>
            </a:pPr>
            <a:r>
              <a:rPr lang="en-GB" sz="2800" dirty="0" smtClean="0"/>
              <a:t>*There’s 9 role in </a:t>
            </a:r>
            <a:r>
              <a:rPr lang="en-GB" sz="2800" dirty="0" err="1" smtClean="0"/>
              <a:t>Belbin’s</a:t>
            </a:r>
            <a:r>
              <a:rPr lang="en-GB" sz="2800" dirty="0" smtClean="0"/>
              <a:t> Theory. These are:</a:t>
            </a:r>
          </a:p>
          <a:p>
            <a:pPr marL="0" indent="0">
              <a:buNone/>
            </a:pPr>
            <a:r>
              <a:rPr lang="en-GB" sz="2800" dirty="0" err="1" smtClean="0"/>
              <a:t>Plant,Monitor</a:t>
            </a:r>
            <a:r>
              <a:rPr lang="en-GB" sz="2800" dirty="0" smtClean="0"/>
              <a:t> Evaluator, Specialist these are based on Thinking☁️</a:t>
            </a:r>
          </a:p>
          <a:p>
            <a:pPr marL="0" indent="0">
              <a:buNone/>
            </a:pPr>
            <a:r>
              <a:rPr lang="en-GB" sz="2800" dirty="0" smtClean="0"/>
              <a:t>Shaper, </a:t>
            </a:r>
            <a:r>
              <a:rPr lang="en-GB" sz="2800" dirty="0" err="1" smtClean="0"/>
              <a:t>Implementer,Finisher</a:t>
            </a:r>
            <a:r>
              <a:rPr lang="en-GB" sz="2800" dirty="0" smtClean="0"/>
              <a:t>/Completer are based on Action🎬</a:t>
            </a:r>
          </a:p>
          <a:p>
            <a:pPr marL="0" indent="0">
              <a:buNone/>
            </a:pPr>
            <a:r>
              <a:rPr lang="en-GB" sz="2800" dirty="0" smtClean="0"/>
              <a:t>Coordinator, Team Worker, Resource Investigator are based on People🫂</a:t>
            </a:r>
            <a:endParaRPr lang="en-GB" sz="2800" dirty="0"/>
          </a:p>
        </p:txBody>
      </p:sp>
      <p:sp>
        <p:nvSpPr>
          <p:cNvPr id="3" name="Title 2"/>
          <p:cNvSpPr>
            <a:spLocks noGrp="1"/>
          </p:cNvSpPr>
          <p:nvPr>
            <p:ph type="title"/>
          </p:nvPr>
        </p:nvSpPr>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ubtitle 15">
            <a:extLst>
              <a:ext uri="{FF2B5EF4-FFF2-40B4-BE49-F238E27FC236}">
                <a16:creationId xmlns="" xmlns:a16="http://schemas.microsoft.com/office/drawing/2014/main" id="{7A7BB2E3-695C-B949-8B3A-3177C2D0CEC9}"/>
              </a:ext>
            </a:extLst>
          </p:cNvPr>
          <p:cNvSpPr>
            <a:spLocks noGrp="1"/>
          </p:cNvSpPr>
          <p:nvPr>
            <p:ph type="subTitle" idx="1"/>
          </p:nvPr>
        </p:nvSpPr>
        <p:spPr>
          <a:xfrm>
            <a:off x="5262690" y="1087991"/>
            <a:ext cx="2961410" cy="4571999"/>
          </a:xfrm>
        </p:spPr>
        <p:txBody>
          <a:bodyPr>
            <a:normAutofit fontScale="70000" lnSpcReduction="20000"/>
          </a:bodyPr>
          <a:lstStyle/>
          <a:p>
            <a:r>
              <a:rPr lang="en-GB"/>
              <a:t>*</a:t>
            </a:r>
            <a:r>
              <a:rPr lang="en-GB" sz="2800"/>
              <a:t>From project to another your role can change with time.All behaviours can change.</a:t>
            </a:r>
          </a:p>
          <a:p>
            <a:r>
              <a:rPr lang="en-GB" sz="2800"/>
              <a:t>*Each role has strengths and weaknesses but in common they need to ensure team success.</a:t>
            </a:r>
          </a:p>
          <a:p>
            <a:r>
              <a:rPr lang="en-GB" sz="2800"/>
              <a:t>*It’s not easy to create these conditions for whole journey of your business, but if it was easy everyone would had a successful business.</a:t>
            </a:r>
          </a:p>
          <a:p>
            <a:r>
              <a:rPr lang="en-GB" sz="2800"/>
              <a:t>We’re strong together.</a:t>
            </a:r>
          </a:p>
        </p:txBody>
      </p:sp>
      <p:pic>
        <p:nvPicPr>
          <p:cNvPr id="11" name="Content Placeholder 10">
            <a:extLst>
              <a:ext uri="{FF2B5EF4-FFF2-40B4-BE49-F238E27FC236}">
                <a16:creationId xmlns="" xmlns:a16="http://schemas.microsoft.com/office/drawing/2014/main" id="{F1B9DFCF-12D6-E246-9BEE-18587BD1B8AB}"/>
              </a:ext>
            </a:extLst>
          </p:cNvPr>
          <p:cNvPicPr>
            <a:picLocks noGrp="1" noChangeAspect="1"/>
          </p:cNvPicPr>
          <p:nvPr>
            <p:ph idx="4294967295"/>
          </p:nvPr>
        </p:nvPicPr>
        <p:blipFill>
          <a:blip r:embed="rId2"/>
          <a:stretch>
            <a:fillRect/>
          </a:stretch>
        </p:blipFill>
        <p:spPr>
          <a:xfrm>
            <a:off x="0" y="782638"/>
            <a:ext cx="5237560" cy="5549900"/>
          </a:xfrm>
          <a:prstGeom prst="rect">
            <a:avLst/>
          </a:prstGeom>
        </p:spPr>
      </p:pic>
    </p:spTree>
    <p:extLst>
      <p:ext uri="{BB962C8B-B14F-4D97-AF65-F5344CB8AC3E}">
        <p14:creationId xmlns="" xmlns:p14="http://schemas.microsoft.com/office/powerpoint/2010/main" val="1772692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3155D7E0-416A-4BC9-A079-29EF4557B2C3}"/>
              </a:ext>
            </a:extLst>
          </p:cNvPr>
          <p:cNvSpPr>
            <a:spLocks noGrp="1"/>
          </p:cNvSpPr>
          <p:nvPr>
            <p:ph type="title"/>
          </p:nvPr>
        </p:nvSpPr>
        <p:spPr>
          <a:xfrm>
            <a:off x="628650" y="-1408669"/>
            <a:ext cx="7886700" cy="7834184"/>
          </a:xfrm>
        </p:spPr>
        <p:txBody>
          <a:bodyPr>
            <a:normAutofit/>
          </a:bodyPr>
          <a:lstStyle/>
          <a:p>
            <a:pPr algn="ctr"/>
            <a:r>
              <a:rPr lang="x-none" sz="3600" dirty="0"/>
              <a:t>Effective Team Working and Communication</a:t>
            </a:r>
            <a:r>
              <a:rPr lang="x-none" dirty="0"/>
              <a:t/>
            </a:r>
            <a:br>
              <a:rPr lang="x-none" dirty="0"/>
            </a:br>
            <a:r>
              <a:rPr lang="x-none" sz="2800" dirty="0"/>
              <a:t>(BMSW4002)</a:t>
            </a:r>
            <a:br>
              <a:rPr lang="x-none" sz="2800" dirty="0"/>
            </a:br>
            <a:r>
              <a:rPr lang="x-none" sz="2800" dirty="0"/>
              <a:t/>
            </a:r>
            <a:br>
              <a:rPr lang="x-none" sz="2800" dirty="0"/>
            </a:br>
            <a:r>
              <a:rPr lang="x-none" sz="2800" dirty="0"/>
              <a:t>Oldzhay Kaya</a:t>
            </a:r>
            <a:br>
              <a:rPr lang="x-none" sz="2800" dirty="0"/>
            </a:br>
            <a:r>
              <a:rPr lang="x-none" sz="2800" dirty="0"/>
              <a:t>(2116089)</a:t>
            </a:r>
            <a:r>
              <a:rPr lang="x-none" dirty="0"/>
              <a:t/>
            </a:r>
            <a:br>
              <a:rPr lang="x-none" dirty="0"/>
            </a:br>
            <a:r>
              <a:rPr lang="x-none" dirty="0"/>
              <a:t/>
            </a:r>
            <a:br>
              <a:rPr lang="x-none" dirty="0"/>
            </a:br>
            <a:r>
              <a:rPr lang="x-none" sz="2800" dirty="0"/>
              <a:t>Lecturer: Anita Nan</a:t>
            </a:r>
          </a:p>
        </p:txBody>
      </p:sp>
    </p:spTree>
    <p:extLst>
      <p:ext uri="{BB962C8B-B14F-4D97-AF65-F5344CB8AC3E}">
        <p14:creationId xmlns="" xmlns:p14="http://schemas.microsoft.com/office/powerpoint/2010/main" val="703193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aşlık 1">
            <a:extLst>
              <a:ext uri="{FF2B5EF4-FFF2-40B4-BE49-F238E27FC236}">
                <a16:creationId xmlns="" xmlns:a16="http://schemas.microsoft.com/office/drawing/2014/main" id="{1A9F96A9-0363-010D-E71A-32C5E73B47DF}"/>
              </a:ext>
            </a:extLst>
          </p:cNvPr>
          <p:cNvSpPr>
            <a:spLocks noGrp="1"/>
          </p:cNvSpPr>
          <p:nvPr>
            <p:ph type="ctrTitle"/>
          </p:nvPr>
        </p:nvSpPr>
        <p:spPr>
          <a:xfrm>
            <a:off x="1143000" y="1"/>
            <a:ext cx="6858000" cy="1383956"/>
          </a:xfrm>
        </p:spPr>
        <p:txBody>
          <a:bodyPr>
            <a:normAutofit/>
          </a:bodyPr>
          <a:lstStyle/>
          <a:p>
            <a:r>
              <a:rPr lang="x-none" sz="3600" dirty="0"/>
              <a:t>Successful Team Development</a:t>
            </a:r>
          </a:p>
        </p:txBody>
      </p:sp>
      <p:sp>
        <p:nvSpPr>
          <p:cNvPr id="3" name="Alt Başlık 2">
            <a:extLst>
              <a:ext uri="{FF2B5EF4-FFF2-40B4-BE49-F238E27FC236}">
                <a16:creationId xmlns="" xmlns:a16="http://schemas.microsoft.com/office/drawing/2014/main" id="{469A5A7B-8A21-1F98-4D2E-06BF359EC865}"/>
              </a:ext>
            </a:extLst>
          </p:cNvPr>
          <p:cNvSpPr>
            <a:spLocks noGrp="1"/>
          </p:cNvSpPr>
          <p:nvPr>
            <p:ph type="subTitle" idx="1"/>
          </p:nvPr>
        </p:nvSpPr>
        <p:spPr>
          <a:xfrm>
            <a:off x="1143000" y="1865870"/>
            <a:ext cx="6858000" cy="4534930"/>
          </a:xfrm>
        </p:spPr>
        <p:txBody>
          <a:bodyPr>
            <a:normAutofit fontScale="92500" lnSpcReduction="20000"/>
          </a:bodyPr>
          <a:lstStyle/>
          <a:p>
            <a:pPr algn="l"/>
            <a:r>
              <a:rPr lang="x-none" dirty="0"/>
              <a:t>-WHY IS TEAM DEVELOPMENT IMPORTANT?</a:t>
            </a:r>
            <a:br>
              <a:rPr lang="x-none" dirty="0"/>
            </a:br>
            <a:r>
              <a:rPr lang="x-none" dirty="0"/>
              <a:t/>
            </a:r>
            <a:br>
              <a:rPr lang="x-none" dirty="0"/>
            </a:br>
            <a:r>
              <a:rPr lang="x-none" sz="2200" dirty="0"/>
              <a:t>It is important for individuals to complete the tasks that they cannot cope with alone, with superior performance as a team. While it provides benefits for the completion of the determined works or projects on time, it allows people to evaluate their abilities and knowledge.</a:t>
            </a:r>
            <a:br>
              <a:rPr lang="x-none" sz="2200" dirty="0"/>
            </a:br>
            <a:r>
              <a:rPr lang="x-none" dirty="0"/>
              <a:t/>
            </a:r>
            <a:br>
              <a:rPr lang="x-none" dirty="0"/>
            </a:br>
            <a:r>
              <a:rPr lang="x-none" dirty="0"/>
              <a:t>-WHAT ARE THE ESSENTIALS OF TEAMWORK?</a:t>
            </a:r>
            <a:br>
              <a:rPr lang="x-none" dirty="0"/>
            </a:br>
            <a:r>
              <a:rPr lang="x-none" dirty="0"/>
              <a:t/>
            </a:r>
            <a:br>
              <a:rPr lang="x-none" dirty="0"/>
            </a:br>
            <a:r>
              <a:rPr lang="x-none" sz="2200" dirty="0"/>
              <a:t>There are some essential factors for a successful teamwork. When all these are fulfilled success is inevitable. If you provide these 5 factors in business life, your team can reach your goal much faster and easier. The basic elements of teamwork can be listed as follows,</a:t>
            </a:r>
            <a:br>
              <a:rPr lang="x-none" sz="2200" dirty="0"/>
            </a:br>
            <a:r>
              <a:rPr lang="x-none" sz="2200" dirty="0"/>
              <a:t>-Communication, backdrop, confidence, motivation, vision and mission.</a:t>
            </a:r>
          </a:p>
        </p:txBody>
      </p:sp>
    </p:spTree>
    <p:extLst>
      <p:ext uri="{BB962C8B-B14F-4D97-AF65-F5344CB8AC3E}">
        <p14:creationId xmlns="" xmlns:p14="http://schemas.microsoft.com/office/powerpoint/2010/main" val="2706595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çerik Yer Tutucusu 2">
            <a:extLst>
              <a:ext uri="{FF2B5EF4-FFF2-40B4-BE49-F238E27FC236}">
                <a16:creationId xmlns="" xmlns:a16="http://schemas.microsoft.com/office/drawing/2014/main" id="{017754A2-3146-9EEC-A222-DFE4B24D2F35}"/>
              </a:ext>
            </a:extLst>
          </p:cNvPr>
          <p:cNvSpPr>
            <a:spLocks noGrp="1"/>
          </p:cNvSpPr>
          <p:nvPr>
            <p:ph idx="1"/>
          </p:nvPr>
        </p:nvSpPr>
        <p:spPr>
          <a:xfrm>
            <a:off x="628650" y="383059"/>
            <a:ext cx="7886700" cy="5793904"/>
          </a:xfrm>
        </p:spPr>
        <p:txBody>
          <a:bodyPr>
            <a:noAutofit/>
          </a:bodyPr>
          <a:lstStyle/>
          <a:p>
            <a:pPr marL="0" indent="0">
              <a:buNone/>
            </a:pPr>
            <a:r>
              <a:rPr lang="x-none" sz="2200" dirty="0"/>
              <a:t>Communication; The first sine qua non of teamwork is, of course communication. People who do not listen and speak cannot find a common ground, no matter how talented they are. Miscommunication can be seen as the most important factor hindering progress. Also, communication does not have to be just verbal. The team’s ability to get along in harmony, even without speaking, is the biggest step towards success.</a:t>
            </a:r>
            <a:br>
              <a:rPr lang="x-none" sz="2200" dirty="0"/>
            </a:br>
            <a:r>
              <a:rPr lang="x-none" sz="2200" dirty="0"/>
              <a:t/>
            </a:r>
            <a:br>
              <a:rPr lang="x-none" sz="2200" dirty="0"/>
            </a:br>
            <a:r>
              <a:rPr lang="x-none" sz="2200" dirty="0"/>
              <a:t>Backdrop; It is nessesary to have the right atmosphere for teamwork. A suitable environment is needed for each team member to feel comfortable and productive. A properly decorated, comfortable and stylish environment increases the motivation of people. Thus, the brainstroming and exchange of ideas throughout the study becomes more enjoyable.</a:t>
            </a:r>
            <a:br>
              <a:rPr lang="x-none" sz="2200" dirty="0"/>
            </a:br>
            <a:r>
              <a:rPr lang="x-none" sz="2200" dirty="0"/>
              <a:t/>
            </a:r>
            <a:br>
              <a:rPr lang="x-none" sz="2200" dirty="0"/>
            </a:br>
            <a:r>
              <a:rPr lang="x-none" sz="2200" dirty="0"/>
              <a:t>Confidence; It would not be wrong to say that it is not possible to achieve peace and success in an insecure working evrinoment. Everyone in the team needs to know their own position and turst their teammate. For this, everyone should know their own duty. It is also very important for people to feel equal with other people in the team. Since everyone is working for a common goal, you will not encounter situations that will hinder trust and you will not try to manipulate your teammates. In short, trust can be said to be an indispensable element for teamwork.</a:t>
            </a:r>
          </a:p>
        </p:txBody>
      </p:sp>
    </p:spTree>
    <p:extLst>
      <p:ext uri="{BB962C8B-B14F-4D97-AF65-F5344CB8AC3E}">
        <p14:creationId xmlns="" xmlns:p14="http://schemas.microsoft.com/office/powerpoint/2010/main" val="2836717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çerik Yer Tutucusu 2">
            <a:extLst>
              <a:ext uri="{FF2B5EF4-FFF2-40B4-BE49-F238E27FC236}">
                <a16:creationId xmlns="" xmlns:a16="http://schemas.microsoft.com/office/drawing/2014/main" id="{5D746259-B364-8EC4-BBEF-1E50EC92FCFA}"/>
              </a:ext>
            </a:extLst>
          </p:cNvPr>
          <p:cNvSpPr>
            <a:spLocks noGrp="1"/>
          </p:cNvSpPr>
          <p:nvPr>
            <p:ph idx="1"/>
          </p:nvPr>
        </p:nvSpPr>
        <p:spPr>
          <a:xfrm>
            <a:off x="628650" y="481914"/>
            <a:ext cx="7886700" cy="6376086"/>
          </a:xfrm>
        </p:spPr>
        <p:txBody>
          <a:bodyPr>
            <a:normAutofit lnSpcReduction="10000"/>
          </a:bodyPr>
          <a:lstStyle/>
          <a:p>
            <a:pPr marL="0" indent="0">
              <a:buNone/>
            </a:pPr>
            <a:r>
              <a:rPr lang="x-none" sz="2200" dirty="0"/>
              <a:t>Motivation; We can consider the fuel necessary for employee productivity as motivation. Just as you are happy that your work is appreciated and appreciated by your teammates, the same is true for them. Therefore, it is in the interest of the entire team to appreciate theşr work in a way that motivates your friends. In addition, you can always keep your excitement fresh by finding activities that will be a source of motivation for your team. For example, a meal after a busy workday or a small celebration after a success can motivate anyone.</a:t>
            </a:r>
            <a:br>
              <a:rPr lang="x-none" sz="2200" dirty="0"/>
            </a:br>
            <a:r>
              <a:rPr lang="x-none" sz="2200" dirty="0"/>
              <a:t/>
            </a:r>
            <a:br>
              <a:rPr lang="x-none" sz="2200" dirty="0"/>
            </a:br>
            <a:r>
              <a:rPr lang="x-none" sz="2200" dirty="0"/>
              <a:t>Vision and Mission; An efficient working group should have a common vision and mission. The only thing that connects all people in the team and keeps them working in a motivated way is the goal they want to achieve. How to work is planned to achieve this goal, the work is divided and everyone puts all their talents on the table. In addition, cooperation is very important to achieve this goal. What it means to be a real team becomes clear when each member of the team puts their ego aside and works towards shared success.</a:t>
            </a:r>
            <a:r>
              <a:rPr lang="x-none" sz="2400" dirty="0"/>
              <a:t/>
            </a:r>
            <a:br>
              <a:rPr lang="x-none" sz="2400" dirty="0"/>
            </a:br>
            <a:r>
              <a:rPr lang="x-none" sz="2400" dirty="0"/>
              <a:t/>
            </a:r>
            <a:br>
              <a:rPr lang="x-none" sz="2400" dirty="0"/>
            </a:br>
            <a:r>
              <a:rPr lang="x-none" sz="2400" dirty="0"/>
              <a:t> </a:t>
            </a:r>
          </a:p>
        </p:txBody>
      </p:sp>
    </p:spTree>
    <p:extLst>
      <p:ext uri="{BB962C8B-B14F-4D97-AF65-F5344CB8AC3E}">
        <p14:creationId xmlns="" xmlns:p14="http://schemas.microsoft.com/office/powerpoint/2010/main" val="2358673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xmlns="" id="{090F8D1A-67EC-CDC2-1E47-B57648F71577}"/>
              </a:ext>
            </a:extLst>
          </p:cNvPr>
          <p:cNvSpPr>
            <a:spLocks noGrp="1"/>
          </p:cNvSpPr>
          <p:nvPr>
            <p:ph type="title"/>
          </p:nvPr>
        </p:nvSpPr>
        <p:spPr/>
        <p:txBody>
          <a:bodyPr/>
          <a:lstStyle/>
          <a:p>
            <a:r>
              <a:rPr lang="ru-RU" dirty="0" err="1">
                <a:latin typeface="Garamond"/>
              </a:rPr>
              <a:t>Introduction</a:t>
            </a:r>
            <a:r>
              <a:rPr lang="ru-RU" dirty="0"/>
              <a:t> </a:t>
            </a:r>
          </a:p>
        </p:txBody>
      </p:sp>
      <p:sp>
        <p:nvSpPr>
          <p:cNvPr id="3" name="Объект 2">
            <a:extLst>
              <a:ext uri="{FF2B5EF4-FFF2-40B4-BE49-F238E27FC236}">
                <a16:creationId xmlns:a16="http://schemas.microsoft.com/office/drawing/2014/main" xmlns="" id="{D32F8F59-39B6-5013-6CF8-7E1EA634D385}"/>
              </a:ext>
            </a:extLst>
          </p:cNvPr>
          <p:cNvSpPr>
            <a:spLocks noGrp="1"/>
          </p:cNvSpPr>
          <p:nvPr>
            <p:ph idx="1"/>
          </p:nvPr>
        </p:nvSpPr>
        <p:spPr>
          <a:xfrm>
            <a:off x="223636" y="1779749"/>
            <a:ext cx="8478320" cy="4195481"/>
          </a:xfrm>
        </p:spPr>
        <p:txBody>
          <a:bodyPr vert="horz" lIns="91440" tIns="45720" rIns="91440" bIns="45720" rtlCol="0" anchor="t">
            <a:normAutofit/>
          </a:bodyPr>
          <a:lstStyle/>
          <a:p>
            <a:pPr marL="0" indent="0">
              <a:buNone/>
            </a:pPr>
            <a:r>
              <a:rPr lang="ru-RU" dirty="0" err="1">
                <a:ea typeface="+mj-lt"/>
                <a:cs typeface="+mj-lt"/>
              </a:rPr>
              <a:t>This</a:t>
            </a:r>
            <a:r>
              <a:rPr lang="ru-RU" dirty="0">
                <a:ea typeface="+mj-lt"/>
                <a:cs typeface="+mj-lt"/>
              </a:rPr>
              <a:t> </a:t>
            </a:r>
            <a:r>
              <a:rPr lang="ru-RU" dirty="0" err="1">
                <a:ea typeface="+mj-lt"/>
                <a:cs typeface="+mj-lt"/>
              </a:rPr>
              <a:t>is</a:t>
            </a:r>
            <a:r>
              <a:rPr lang="ru-RU" dirty="0">
                <a:ea typeface="+mj-lt"/>
                <a:cs typeface="+mj-lt"/>
              </a:rPr>
              <a:t> a </a:t>
            </a:r>
            <a:r>
              <a:rPr lang="ru-RU" dirty="0" err="1">
                <a:ea typeface="+mj-lt"/>
                <a:cs typeface="+mj-lt"/>
              </a:rPr>
              <a:t>presentation</a:t>
            </a:r>
            <a:r>
              <a:rPr lang="ru-RU" dirty="0">
                <a:ea typeface="+mj-lt"/>
                <a:cs typeface="+mj-lt"/>
              </a:rPr>
              <a:t> </a:t>
            </a:r>
            <a:r>
              <a:rPr lang="ru-RU" dirty="0" err="1">
                <a:ea typeface="+mj-lt"/>
                <a:cs typeface="+mj-lt"/>
              </a:rPr>
              <a:t>about</a:t>
            </a:r>
            <a:r>
              <a:rPr lang="ru-RU" dirty="0">
                <a:ea typeface="+mj-lt"/>
                <a:cs typeface="+mj-lt"/>
              </a:rPr>
              <a:t> "</a:t>
            </a:r>
            <a:r>
              <a:rPr lang="ru-RU" dirty="0" err="1">
                <a:ea typeface="+mj-lt"/>
                <a:cs typeface="+mj-lt"/>
              </a:rPr>
              <a:t>Managing</a:t>
            </a:r>
            <a:r>
              <a:rPr lang="ru-RU" dirty="0">
                <a:ea typeface="+mj-lt"/>
                <a:cs typeface="+mj-lt"/>
              </a:rPr>
              <a:t> </a:t>
            </a:r>
            <a:r>
              <a:rPr lang="ru-RU" dirty="0" err="1">
                <a:ea typeface="+mj-lt"/>
                <a:cs typeface="+mj-lt"/>
              </a:rPr>
              <a:t>conflict</a:t>
            </a:r>
            <a:r>
              <a:rPr lang="ru-RU" dirty="0">
                <a:ea typeface="+mj-lt"/>
                <a:cs typeface="+mj-lt"/>
              </a:rPr>
              <a:t>" </a:t>
            </a:r>
            <a:r>
              <a:rPr lang="ru-RU" dirty="0" err="1">
                <a:ea typeface="+mj-lt"/>
                <a:cs typeface="+mj-lt"/>
              </a:rPr>
              <a:t>and</a:t>
            </a:r>
            <a:r>
              <a:rPr lang="ru-RU" dirty="0">
                <a:ea typeface="+mj-lt"/>
                <a:cs typeface="+mj-lt"/>
              </a:rPr>
              <a:t> </a:t>
            </a:r>
            <a:r>
              <a:rPr lang="ru-RU" dirty="0" err="1">
                <a:ea typeface="+mj-lt"/>
                <a:cs typeface="+mj-lt"/>
              </a:rPr>
              <a:t>what</a:t>
            </a:r>
            <a:r>
              <a:rPr lang="ru-RU" dirty="0">
                <a:ea typeface="+mj-lt"/>
                <a:cs typeface="+mj-lt"/>
              </a:rPr>
              <a:t> </a:t>
            </a:r>
            <a:r>
              <a:rPr lang="ru-RU" dirty="0" err="1">
                <a:ea typeface="+mj-lt"/>
                <a:cs typeface="+mj-lt"/>
              </a:rPr>
              <a:t>it</a:t>
            </a:r>
            <a:r>
              <a:rPr lang="ru-RU" dirty="0">
                <a:ea typeface="+mj-lt"/>
                <a:cs typeface="+mj-lt"/>
              </a:rPr>
              <a:t> </a:t>
            </a:r>
            <a:r>
              <a:rPr lang="ru-RU" dirty="0" err="1">
                <a:ea typeface="+mj-lt"/>
                <a:cs typeface="+mj-lt"/>
              </a:rPr>
              <a:t>is</a:t>
            </a:r>
            <a:r>
              <a:rPr lang="ru-RU" dirty="0">
                <a:ea typeface="+mj-lt"/>
                <a:cs typeface="+mj-lt"/>
              </a:rPr>
              <a:t> ?</a:t>
            </a:r>
          </a:p>
          <a:p>
            <a:pPr marL="0" indent="0">
              <a:buNone/>
            </a:pPr>
            <a:r>
              <a:rPr lang="ru-RU" dirty="0" err="1">
                <a:ea typeface="+mj-lt"/>
                <a:cs typeface="+mj-lt"/>
              </a:rPr>
              <a:t>Managing</a:t>
            </a:r>
            <a:r>
              <a:rPr lang="ru-RU" dirty="0">
                <a:ea typeface="+mj-lt"/>
                <a:cs typeface="+mj-lt"/>
              </a:rPr>
              <a:t> </a:t>
            </a:r>
            <a:r>
              <a:rPr lang="ru-RU" dirty="0" err="1">
                <a:ea typeface="+mj-lt"/>
                <a:cs typeface="+mj-lt"/>
              </a:rPr>
              <a:t>conflict</a:t>
            </a:r>
            <a:r>
              <a:rPr lang="ru-RU" dirty="0">
                <a:ea typeface="+mj-lt"/>
                <a:cs typeface="+mj-lt"/>
              </a:rPr>
              <a:t> </a:t>
            </a:r>
            <a:r>
              <a:rPr lang="ru-RU" dirty="0" err="1">
                <a:ea typeface="+mj-lt"/>
                <a:cs typeface="+mj-lt"/>
              </a:rPr>
              <a:t>is</a:t>
            </a:r>
            <a:r>
              <a:rPr lang="ru-RU" dirty="0">
                <a:ea typeface="+mj-lt"/>
                <a:cs typeface="+mj-lt"/>
              </a:rPr>
              <a:t> a </a:t>
            </a:r>
            <a:r>
              <a:rPr lang="ru-RU" dirty="0" err="1">
                <a:ea typeface="+mj-lt"/>
                <a:cs typeface="+mj-lt"/>
              </a:rPr>
              <a:t>directed</a:t>
            </a:r>
            <a:r>
              <a:rPr lang="ru-RU" dirty="0">
                <a:ea typeface="+mj-lt"/>
                <a:cs typeface="+mj-lt"/>
              </a:rPr>
              <a:t> </a:t>
            </a:r>
            <a:r>
              <a:rPr lang="ru-RU" dirty="0" err="1">
                <a:ea typeface="+mj-lt"/>
                <a:cs typeface="+mj-lt"/>
              </a:rPr>
              <a:t>impact</a:t>
            </a:r>
            <a:r>
              <a:rPr lang="ru-RU" dirty="0">
                <a:ea typeface="+mj-lt"/>
                <a:cs typeface="+mj-lt"/>
              </a:rPr>
              <a:t> </a:t>
            </a:r>
            <a:r>
              <a:rPr lang="ru-RU" dirty="0" err="1">
                <a:ea typeface="+mj-lt"/>
                <a:cs typeface="+mj-lt"/>
              </a:rPr>
              <a:t>to</a:t>
            </a:r>
            <a:r>
              <a:rPr lang="ru-RU" dirty="0">
                <a:ea typeface="+mj-lt"/>
                <a:cs typeface="+mj-lt"/>
              </a:rPr>
              <a:t> </a:t>
            </a:r>
            <a:r>
              <a:rPr lang="ru-RU" dirty="0" err="1">
                <a:ea typeface="+mj-lt"/>
                <a:cs typeface="+mj-lt"/>
              </a:rPr>
              <a:t>eliminate</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causes</a:t>
            </a:r>
            <a:r>
              <a:rPr lang="ru-RU" dirty="0">
                <a:ea typeface="+mj-lt"/>
                <a:cs typeface="+mj-lt"/>
              </a:rPr>
              <a:t> </a:t>
            </a:r>
            <a:r>
              <a:rPr lang="ru-RU" dirty="0" err="1">
                <a:ea typeface="+mj-lt"/>
                <a:cs typeface="+mj-lt"/>
              </a:rPr>
              <a:t>of</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conflict</a:t>
            </a:r>
            <a:r>
              <a:rPr lang="ru-RU" dirty="0">
                <a:ea typeface="+mj-lt"/>
                <a:cs typeface="+mj-lt"/>
              </a:rPr>
              <a:t> </a:t>
            </a:r>
            <a:r>
              <a:rPr lang="ru-RU" dirty="0" err="1">
                <a:ea typeface="+mj-lt"/>
                <a:cs typeface="+mj-lt"/>
              </a:rPr>
              <a:t>or</a:t>
            </a:r>
            <a:r>
              <a:rPr lang="ru-RU" dirty="0">
                <a:ea typeface="+mj-lt"/>
                <a:cs typeface="+mj-lt"/>
              </a:rPr>
              <a:t> </a:t>
            </a:r>
            <a:r>
              <a:rPr lang="ru-RU" dirty="0" err="1">
                <a:ea typeface="+mj-lt"/>
                <a:cs typeface="+mj-lt"/>
              </a:rPr>
              <a:t>to</a:t>
            </a:r>
            <a:r>
              <a:rPr lang="ru-RU" dirty="0">
                <a:ea typeface="+mj-lt"/>
                <a:cs typeface="+mj-lt"/>
              </a:rPr>
              <a:t> </a:t>
            </a:r>
            <a:r>
              <a:rPr lang="ru-RU" dirty="0" err="1">
                <a:ea typeface="+mj-lt"/>
                <a:cs typeface="+mj-lt"/>
              </a:rPr>
              <a:t>correct</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behavior</a:t>
            </a:r>
            <a:r>
              <a:rPr lang="ru-RU" dirty="0">
                <a:ea typeface="+mj-lt"/>
                <a:cs typeface="+mj-lt"/>
              </a:rPr>
              <a:t> </a:t>
            </a:r>
            <a:r>
              <a:rPr lang="ru-RU" dirty="0" err="1">
                <a:ea typeface="+mj-lt"/>
                <a:cs typeface="+mj-lt"/>
              </a:rPr>
              <a:t>of</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parties</a:t>
            </a:r>
            <a:r>
              <a:rPr lang="ru-RU" dirty="0">
                <a:ea typeface="+mj-lt"/>
                <a:cs typeface="+mj-lt"/>
              </a:rPr>
              <a:t> </a:t>
            </a:r>
            <a:r>
              <a:rPr lang="ru-RU" dirty="0" err="1">
                <a:ea typeface="+mj-lt"/>
                <a:cs typeface="+mj-lt"/>
              </a:rPr>
              <a:t>to</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conflict</a:t>
            </a:r>
            <a:r>
              <a:rPr lang="ru-RU" dirty="0">
                <a:ea typeface="+mj-lt"/>
                <a:cs typeface="+mj-lt"/>
              </a:rPr>
              <a:t>, </a:t>
            </a:r>
            <a:r>
              <a:rPr lang="ru-RU" dirty="0" err="1">
                <a:ea typeface="+mj-lt"/>
                <a:cs typeface="+mj-lt"/>
              </a:rPr>
              <a:t>changing</a:t>
            </a:r>
            <a:r>
              <a:rPr lang="ru-RU" dirty="0">
                <a:ea typeface="+mj-lt"/>
                <a:cs typeface="+mj-lt"/>
              </a:rPr>
              <a:t> </a:t>
            </a:r>
            <a:r>
              <a:rPr lang="ru-RU" dirty="0" err="1">
                <a:ea typeface="+mj-lt"/>
                <a:cs typeface="+mj-lt"/>
              </a:rPr>
              <a:t>their</a:t>
            </a:r>
            <a:r>
              <a:rPr lang="ru-RU" dirty="0">
                <a:ea typeface="+mj-lt"/>
                <a:cs typeface="+mj-lt"/>
              </a:rPr>
              <a:t> </a:t>
            </a:r>
            <a:r>
              <a:rPr lang="ru-RU" dirty="0" err="1">
                <a:ea typeface="+mj-lt"/>
                <a:cs typeface="+mj-lt"/>
              </a:rPr>
              <a:t>goals</a:t>
            </a:r>
            <a:r>
              <a:rPr lang="ru-RU" dirty="0">
                <a:ea typeface="+mj-lt"/>
                <a:cs typeface="+mj-lt"/>
              </a:rPr>
              <a:t>.  </a:t>
            </a:r>
            <a:endParaRPr lang="ru-RU"/>
          </a:p>
          <a:p>
            <a:pPr marL="0" indent="0">
              <a:buClr>
                <a:srgbClr val="8AD0D6"/>
              </a:buClr>
              <a:buNone/>
            </a:pPr>
            <a:r>
              <a:rPr lang="ru-RU" dirty="0"/>
              <a:t>The </a:t>
            </a:r>
            <a:r>
              <a:rPr lang="ru-RU" dirty="0" err="1"/>
              <a:t>avoid</a:t>
            </a:r>
            <a:r>
              <a:rPr lang="ru-RU" dirty="0"/>
              <a:t> </a:t>
            </a:r>
            <a:r>
              <a:rPr lang="ru-RU" dirty="0" err="1"/>
              <a:t>the</a:t>
            </a:r>
            <a:r>
              <a:rPr lang="ru-RU" dirty="0"/>
              <a:t> </a:t>
            </a:r>
            <a:r>
              <a:rPr lang="ru-RU" dirty="0" err="1"/>
              <a:t>negative</a:t>
            </a:r>
            <a:r>
              <a:rPr lang="ru-RU" dirty="0"/>
              <a:t> </a:t>
            </a:r>
            <a:r>
              <a:rPr lang="ru-RU" dirty="0" err="1"/>
              <a:t>consequences</a:t>
            </a:r>
            <a:r>
              <a:rPr lang="ru-RU" dirty="0"/>
              <a:t> </a:t>
            </a:r>
            <a:r>
              <a:rPr lang="ru-RU" dirty="0" err="1"/>
              <a:t>that</a:t>
            </a:r>
            <a:r>
              <a:rPr lang="ru-RU" dirty="0"/>
              <a:t> </a:t>
            </a:r>
            <a:r>
              <a:rPr lang="ru-RU" dirty="0" err="1"/>
              <a:t>can</a:t>
            </a:r>
            <a:r>
              <a:rPr lang="ru-RU" dirty="0"/>
              <a:t> </a:t>
            </a:r>
            <a:r>
              <a:rPr lang="ru-RU" dirty="0" err="1"/>
              <a:t>result</a:t>
            </a:r>
            <a:r>
              <a:rPr lang="ru-RU" dirty="0"/>
              <a:t> </a:t>
            </a:r>
            <a:r>
              <a:rPr lang="ru-RU" dirty="0" err="1"/>
              <a:t>from</a:t>
            </a:r>
            <a:r>
              <a:rPr lang="ru-RU" dirty="0"/>
              <a:t> </a:t>
            </a:r>
            <a:r>
              <a:rPr lang="ru-RU" dirty="0" err="1"/>
              <a:t>disagreements</a:t>
            </a:r>
            <a:r>
              <a:rPr lang="ru-RU" dirty="0"/>
              <a:t>, </a:t>
            </a:r>
            <a:r>
              <a:rPr lang="ru-RU" dirty="0" err="1"/>
              <a:t>most</a:t>
            </a:r>
            <a:r>
              <a:rPr lang="ru-RU" dirty="0"/>
              <a:t> </a:t>
            </a:r>
            <a:r>
              <a:rPr lang="ru-RU" dirty="0" err="1"/>
              <a:t>methods</a:t>
            </a:r>
            <a:r>
              <a:rPr lang="ru-RU" dirty="0"/>
              <a:t> </a:t>
            </a:r>
            <a:r>
              <a:rPr lang="ru-RU" dirty="0" err="1"/>
              <a:t>of</a:t>
            </a:r>
            <a:r>
              <a:rPr lang="ru-RU" dirty="0"/>
              <a:t> </a:t>
            </a:r>
            <a:r>
              <a:rPr lang="ru-RU" dirty="0" err="1"/>
              <a:t>resolving</a:t>
            </a:r>
            <a:r>
              <a:rPr lang="ru-RU" dirty="0"/>
              <a:t> </a:t>
            </a:r>
            <a:r>
              <a:rPr lang="ru-RU" dirty="0" err="1"/>
              <a:t>conflict</a:t>
            </a:r>
            <a:r>
              <a:rPr lang="ru-RU" dirty="0"/>
              <a:t> </a:t>
            </a:r>
            <a:r>
              <a:rPr lang="ru-RU" dirty="0" err="1"/>
              <a:t>stress</a:t>
            </a:r>
            <a:r>
              <a:rPr lang="ru-RU" dirty="0"/>
              <a:t> </a:t>
            </a:r>
            <a:r>
              <a:rPr lang="ru-RU" dirty="0" err="1"/>
              <a:t>the</a:t>
            </a:r>
            <a:r>
              <a:rPr lang="ru-RU" dirty="0"/>
              <a:t> </a:t>
            </a:r>
            <a:r>
              <a:rPr lang="ru-RU" dirty="0" err="1"/>
              <a:t>importance</a:t>
            </a:r>
            <a:r>
              <a:rPr lang="ru-RU" dirty="0"/>
              <a:t> </a:t>
            </a:r>
            <a:r>
              <a:rPr lang="ru-RU" dirty="0" err="1"/>
              <a:t>of</a:t>
            </a:r>
            <a:r>
              <a:rPr lang="ru-RU" dirty="0"/>
              <a:t> </a:t>
            </a:r>
            <a:r>
              <a:rPr lang="ru-RU" dirty="0" err="1"/>
              <a:t>dealing</a:t>
            </a:r>
            <a:r>
              <a:rPr lang="ru-RU" dirty="0"/>
              <a:t> </a:t>
            </a:r>
            <a:r>
              <a:rPr lang="ru-RU" dirty="0" err="1"/>
              <a:t>with</a:t>
            </a:r>
            <a:r>
              <a:rPr lang="ru-RU" dirty="0"/>
              <a:t> </a:t>
            </a:r>
            <a:r>
              <a:rPr lang="ru-RU" dirty="0" err="1"/>
              <a:t>disputes</a:t>
            </a:r>
            <a:r>
              <a:rPr lang="ru-RU" dirty="0"/>
              <a:t> </a:t>
            </a:r>
            <a:r>
              <a:rPr lang="ru-RU" dirty="0" err="1"/>
              <a:t>quickly</a:t>
            </a:r>
            <a:r>
              <a:rPr lang="ru-RU" dirty="0"/>
              <a:t> </a:t>
            </a:r>
            <a:r>
              <a:rPr lang="ru-RU" dirty="0" err="1"/>
              <a:t>and</a:t>
            </a:r>
            <a:r>
              <a:rPr lang="ru-RU" dirty="0"/>
              <a:t> </a:t>
            </a:r>
            <a:r>
              <a:rPr lang="ru-RU" dirty="0" err="1"/>
              <a:t>openly</a:t>
            </a:r>
            <a:r>
              <a:rPr lang="ru-RU" dirty="0"/>
              <a:t>.</a:t>
            </a:r>
          </a:p>
        </p:txBody>
      </p:sp>
      <p:pic>
        <p:nvPicPr>
          <p:cNvPr id="4" name="Рисунок 4" descr="Изображение выглядит как скала, камень&#10;&#10;Автоматически созданное описание">
            <a:extLst>
              <a:ext uri="{FF2B5EF4-FFF2-40B4-BE49-F238E27FC236}">
                <a16:creationId xmlns:a16="http://schemas.microsoft.com/office/drawing/2014/main" xmlns="" id="{DC32C21A-CB47-8BDE-5B4F-7BAA35C533B6}"/>
              </a:ext>
            </a:extLst>
          </p:cNvPr>
          <p:cNvPicPr>
            <a:picLocks noChangeAspect="1"/>
          </p:cNvPicPr>
          <p:nvPr/>
        </p:nvPicPr>
        <p:blipFill>
          <a:blip r:embed="rId2"/>
          <a:stretch>
            <a:fillRect/>
          </a:stretch>
        </p:blipFill>
        <p:spPr>
          <a:xfrm>
            <a:off x="1361558" y="3580951"/>
            <a:ext cx="5644506" cy="2629080"/>
          </a:xfrm>
          <a:prstGeom prst="rect">
            <a:avLst/>
          </a:prstGeom>
        </p:spPr>
      </p:pic>
      <p:sp>
        <p:nvSpPr>
          <p:cNvPr id="5" name="TextBox 4">
            <a:extLst>
              <a:ext uri="{FF2B5EF4-FFF2-40B4-BE49-F238E27FC236}">
                <a16:creationId xmlns:a16="http://schemas.microsoft.com/office/drawing/2014/main" xmlns="" id="{F9EC29F3-AD3A-7B8D-C0E8-AD6BCBECA890}"/>
              </a:ext>
            </a:extLst>
          </p:cNvPr>
          <p:cNvSpPr txBox="1"/>
          <p:nvPr/>
        </p:nvSpPr>
        <p:spPr>
          <a:xfrm>
            <a:off x="2971800" y="5428892"/>
            <a:ext cx="21113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p:txBody>
      </p:sp>
    </p:spTree>
    <p:extLst>
      <p:ext uri="{BB962C8B-B14F-4D97-AF65-F5344CB8AC3E}">
        <p14:creationId xmlns:p14="http://schemas.microsoft.com/office/powerpoint/2010/main" xmlns="" val="14416598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xmlns="" id="{DB0EB272-C553-DE6F-3F31-3F55EADEDEBB}"/>
              </a:ext>
            </a:extLst>
          </p:cNvPr>
          <p:cNvSpPr>
            <a:spLocks noGrp="1"/>
          </p:cNvSpPr>
          <p:nvPr>
            <p:ph type="title"/>
          </p:nvPr>
        </p:nvSpPr>
        <p:spPr>
          <a:xfrm>
            <a:off x="1217829" y="308945"/>
            <a:ext cx="6018373" cy="767927"/>
          </a:xfrm>
        </p:spPr>
        <p:txBody>
          <a:bodyPr/>
          <a:lstStyle/>
          <a:p>
            <a:r>
              <a:rPr lang="ru-RU" dirty="0" err="1">
                <a:ea typeface="+mj-lt"/>
                <a:cs typeface="+mj-lt"/>
              </a:rPr>
              <a:t>How</a:t>
            </a:r>
            <a:r>
              <a:rPr lang="ru-RU" dirty="0">
                <a:ea typeface="+mj-lt"/>
                <a:cs typeface="+mj-lt"/>
              </a:rPr>
              <a:t> </a:t>
            </a:r>
            <a:r>
              <a:rPr lang="ru-RU" dirty="0" err="1">
                <a:ea typeface="+mj-lt"/>
                <a:cs typeface="+mj-lt"/>
              </a:rPr>
              <a:t>to</a:t>
            </a:r>
            <a:r>
              <a:rPr lang="ru-RU" dirty="0">
                <a:ea typeface="+mj-lt"/>
                <a:cs typeface="+mj-lt"/>
              </a:rPr>
              <a:t> </a:t>
            </a:r>
            <a:r>
              <a:rPr lang="ru-RU" dirty="0" err="1">
                <a:ea typeface="+mj-lt"/>
                <a:cs typeface="+mj-lt"/>
              </a:rPr>
              <a:t>resolve</a:t>
            </a:r>
            <a:r>
              <a:rPr lang="ru-RU" dirty="0">
                <a:ea typeface="+mj-lt"/>
                <a:cs typeface="+mj-lt"/>
              </a:rPr>
              <a:t> </a:t>
            </a:r>
            <a:r>
              <a:rPr lang="ru-RU" dirty="0" err="1">
                <a:ea typeface="+mj-lt"/>
                <a:cs typeface="+mj-lt"/>
              </a:rPr>
              <a:t>the</a:t>
            </a:r>
            <a:r>
              <a:rPr lang="ru-RU" dirty="0">
                <a:ea typeface="+mj-lt"/>
                <a:cs typeface="+mj-lt"/>
              </a:rPr>
              <a:t> </a:t>
            </a:r>
            <a:r>
              <a:rPr lang="ru-RU" dirty="0" err="1">
                <a:ea typeface="+mj-lt"/>
                <a:cs typeface="+mj-lt"/>
              </a:rPr>
              <a:t>conflict</a:t>
            </a:r>
            <a:r>
              <a:rPr lang="ru-RU" dirty="0">
                <a:ea typeface="+mj-lt"/>
                <a:cs typeface="+mj-lt"/>
              </a:rPr>
              <a:t>?</a:t>
            </a:r>
            <a:endParaRPr lang="ru-RU" dirty="0"/>
          </a:p>
        </p:txBody>
      </p:sp>
      <p:sp>
        <p:nvSpPr>
          <p:cNvPr id="3" name="Объект 2">
            <a:extLst>
              <a:ext uri="{FF2B5EF4-FFF2-40B4-BE49-F238E27FC236}">
                <a16:creationId xmlns:a16="http://schemas.microsoft.com/office/drawing/2014/main" xmlns="" id="{17E228E4-5B8D-66F7-AACC-903A242692D0}"/>
              </a:ext>
            </a:extLst>
          </p:cNvPr>
          <p:cNvSpPr>
            <a:spLocks noGrp="1"/>
          </p:cNvSpPr>
          <p:nvPr>
            <p:ph idx="1"/>
          </p:nvPr>
        </p:nvSpPr>
        <p:spPr>
          <a:xfrm>
            <a:off x="450079" y="1578467"/>
            <a:ext cx="7906820" cy="4669933"/>
          </a:xfrm>
        </p:spPr>
        <p:txBody>
          <a:bodyPr vert="horz" lIns="91440" tIns="45720" rIns="91440" bIns="45720" rtlCol="0" anchor="t">
            <a:normAutofit fontScale="92500" lnSpcReduction="10000"/>
          </a:bodyPr>
          <a:lstStyle/>
          <a:p>
            <a:r>
              <a:rPr lang="ru-RU" sz="2800" dirty="0">
                <a:latin typeface="Garamond"/>
                <a:ea typeface="+mj-lt"/>
                <a:cs typeface="+mj-lt"/>
              </a:rPr>
              <a:t>First </a:t>
            </a:r>
            <a:r>
              <a:rPr lang="ru-RU" sz="2800" dirty="0" err="1">
                <a:latin typeface="Garamond"/>
                <a:ea typeface="+mj-lt"/>
                <a:cs typeface="+mj-lt"/>
              </a:rPr>
              <a:t>of</a:t>
            </a:r>
            <a:r>
              <a:rPr lang="ru-RU" sz="2800" dirty="0">
                <a:latin typeface="Garamond"/>
                <a:ea typeface="+mj-lt"/>
                <a:cs typeface="+mj-lt"/>
              </a:rPr>
              <a:t> </a:t>
            </a:r>
            <a:r>
              <a:rPr lang="ru-RU" sz="2800" dirty="0" err="1">
                <a:latin typeface="Garamond"/>
                <a:ea typeface="+mj-lt"/>
                <a:cs typeface="+mj-lt"/>
              </a:rPr>
              <a:t>all</a:t>
            </a:r>
            <a:r>
              <a:rPr lang="ru-RU" sz="2800" dirty="0">
                <a:latin typeface="Garamond"/>
                <a:ea typeface="+mj-lt"/>
                <a:cs typeface="+mj-lt"/>
              </a:rPr>
              <a:t>, </a:t>
            </a:r>
            <a:r>
              <a:rPr lang="ru-RU" sz="2800" dirty="0" err="1">
                <a:latin typeface="Garamond"/>
                <a:ea typeface="+mj-lt"/>
                <a:cs typeface="+mj-lt"/>
              </a:rPr>
              <a:t>you</a:t>
            </a:r>
            <a:r>
              <a:rPr lang="ru-RU" sz="2800" dirty="0">
                <a:latin typeface="Garamond"/>
                <a:ea typeface="+mj-lt"/>
                <a:cs typeface="+mj-lt"/>
              </a:rPr>
              <a:t> </a:t>
            </a:r>
            <a:r>
              <a:rPr lang="ru-RU" sz="2800" dirty="0" err="1">
                <a:latin typeface="Garamond"/>
                <a:ea typeface="+mj-lt"/>
                <a:cs typeface="+mj-lt"/>
              </a:rPr>
              <a:t>need</a:t>
            </a:r>
            <a:r>
              <a:rPr lang="ru-RU" sz="2800" dirty="0">
                <a:latin typeface="Garamond"/>
                <a:ea typeface="+mj-lt"/>
                <a:cs typeface="+mj-lt"/>
              </a:rPr>
              <a:t> </a:t>
            </a:r>
            <a:r>
              <a:rPr lang="ru-RU" sz="2800" dirty="0" err="1">
                <a:latin typeface="Garamond"/>
                <a:ea typeface="+mj-lt"/>
                <a:cs typeface="+mj-lt"/>
              </a:rPr>
              <a:t>to</a:t>
            </a:r>
            <a:r>
              <a:rPr lang="ru-RU" sz="2800" dirty="0">
                <a:latin typeface="Garamond"/>
                <a:ea typeface="+mj-lt"/>
                <a:cs typeface="+mj-lt"/>
              </a:rPr>
              <a:t> </a:t>
            </a:r>
            <a:r>
              <a:rPr lang="ru-RU" sz="2800" dirty="0" err="1">
                <a:latin typeface="Garamond"/>
                <a:ea typeface="+mj-lt"/>
                <a:cs typeface="+mj-lt"/>
              </a:rPr>
              <a:t>understand</a:t>
            </a:r>
            <a:r>
              <a:rPr lang="ru-RU" sz="2800" dirty="0">
                <a:latin typeface="Garamond"/>
                <a:ea typeface="+mj-lt"/>
                <a:cs typeface="+mj-lt"/>
              </a:rPr>
              <a:t> </a:t>
            </a:r>
            <a:r>
              <a:rPr lang="ru-RU" sz="2800" dirty="0" err="1">
                <a:latin typeface="Garamond"/>
                <a:ea typeface="+mj-lt"/>
                <a:cs typeface="+mj-lt"/>
              </a:rPr>
              <a:t>its</a:t>
            </a:r>
            <a:r>
              <a:rPr lang="ru-RU" sz="2800" dirty="0">
                <a:latin typeface="Garamond"/>
                <a:ea typeface="+mj-lt"/>
                <a:cs typeface="+mj-lt"/>
              </a:rPr>
              <a:t> </a:t>
            </a:r>
            <a:r>
              <a:rPr lang="ru-RU" sz="2800" dirty="0" err="1">
                <a:latin typeface="Garamond"/>
                <a:ea typeface="+mj-lt"/>
                <a:cs typeface="+mj-lt"/>
              </a:rPr>
              <a:t>appearance</a:t>
            </a:r>
            <a:r>
              <a:rPr lang="ru-RU" sz="2800" dirty="0">
                <a:latin typeface="Garamond"/>
                <a:ea typeface="+mj-lt"/>
                <a:cs typeface="+mj-lt"/>
              </a:rPr>
              <a:t> (</a:t>
            </a:r>
            <a:r>
              <a:rPr lang="ru-RU" sz="2800" dirty="0" err="1">
                <a:latin typeface="Garamond"/>
                <a:ea typeface="+mj-lt"/>
                <a:cs typeface="+mj-lt"/>
              </a:rPr>
              <a:t>we</a:t>
            </a:r>
            <a:r>
              <a:rPr lang="ru-RU" sz="2800" dirty="0">
                <a:latin typeface="Garamond"/>
                <a:ea typeface="+mj-lt"/>
                <a:cs typeface="+mj-lt"/>
              </a:rPr>
              <a:t> </a:t>
            </a:r>
            <a:r>
              <a:rPr lang="ru-RU" sz="2800" dirty="0" err="1">
                <a:latin typeface="Garamond"/>
                <a:ea typeface="+mj-lt"/>
                <a:cs typeface="+mj-lt"/>
              </a:rPr>
              <a:t>will</a:t>
            </a:r>
            <a:r>
              <a:rPr lang="ru-RU" sz="2800" dirty="0">
                <a:latin typeface="Garamond"/>
                <a:ea typeface="+mj-lt"/>
                <a:cs typeface="+mj-lt"/>
              </a:rPr>
              <a:t> </a:t>
            </a:r>
            <a:r>
              <a:rPr lang="ru-RU" sz="2800" dirty="0" err="1">
                <a:latin typeface="Garamond"/>
                <a:ea typeface="+mj-lt"/>
                <a:cs typeface="+mj-lt"/>
              </a:rPr>
              <a:t>talk</a:t>
            </a:r>
            <a:r>
              <a:rPr lang="ru-RU" sz="2800" dirty="0">
                <a:latin typeface="Garamond"/>
                <a:ea typeface="+mj-lt"/>
                <a:cs typeface="+mj-lt"/>
              </a:rPr>
              <a:t> </a:t>
            </a:r>
            <a:r>
              <a:rPr lang="ru-RU" sz="2800" dirty="0" err="1">
                <a:latin typeface="Garamond"/>
                <a:ea typeface="+mj-lt"/>
                <a:cs typeface="+mj-lt"/>
              </a:rPr>
              <a:t>about</a:t>
            </a:r>
            <a:r>
              <a:rPr lang="ru-RU" sz="2800" dirty="0">
                <a:latin typeface="Garamond"/>
                <a:ea typeface="+mj-lt"/>
                <a:cs typeface="+mj-lt"/>
              </a:rPr>
              <a:t> </a:t>
            </a:r>
            <a:r>
              <a:rPr lang="ru-RU" sz="2800" dirty="0" err="1">
                <a:latin typeface="Garamond"/>
                <a:ea typeface="+mj-lt"/>
                <a:cs typeface="+mj-lt"/>
              </a:rPr>
              <a:t>this</a:t>
            </a:r>
            <a:r>
              <a:rPr lang="ru-RU" sz="2800" dirty="0">
                <a:latin typeface="Garamond"/>
                <a:ea typeface="+mj-lt"/>
                <a:cs typeface="+mj-lt"/>
              </a:rPr>
              <a:t> </a:t>
            </a:r>
            <a:r>
              <a:rPr lang="ru-RU" sz="2800" dirty="0" err="1">
                <a:latin typeface="Garamond"/>
                <a:ea typeface="+mj-lt"/>
                <a:cs typeface="+mj-lt"/>
              </a:rPr>
              <a:t>below</a:t>
            </a:r>
            <a:r>
              <a:rPr lang="ru-RU" sz="2800" dirty="0">
                <a:latin typeface="Garamond"/>
                <a:ea typeface="+mj-lt"/>
                <a:cs typeface="+mj-lt"/>
              </a:rPr>
              <a:t>), </a:t>
            </a:r>
            <a:r>
              <a:rPr lang="ru-RU" sz="2800" dirty="0" err="1">
                <a:latin typeface="Garamond"/>
                <a:ea typeface="+mj-lt"/>
                <a:cs typeface="+mj-lt"/>
              </a:rPr>
              <a:t>the</a:t>
            </a:r>
            <a:r>
              <a:rPr lang="ru-RU" sz="2800" dirty="0">
                <a:latin typeface="Garamond"/>
                <a:ea typeface="+mj-lt"/>
                <a:cs typeface="+mj-lt"/>
              </a:rPr>
              <a:t> </a:t>
            </a:r>
            <a:r>
              <a:rPr lang="ru-RU" sz="2800" dirty="0" err="1">
                <a:latin typeface="Garamond"/>
                <a:ea typeface="+mj-lt"/>
                <a:cs typeface="+mj-lt"/>
              </a:rPr>
              <a:t>reasons</a:t>
            </a:r>
            <a:r>
              <a:rPr lang="ru-RU" sz="2800" dirty="0">
                <a:latin typeface="Garamond"/>
                <a:ea typeface="+mj-lt"/>
                <a:cs typeface="+mj-lt"/>
              </a:rPr>
              <a:t> (</a:t>
            </a:r>
            <a:r>
              <a:rPr lang="ru-RU" sz="2800" dirty="0" err="1">
                <a:latin typeface="Garamond"/>
                <a:ea typeface="+mj-lt"/>
                <a:cs typeface="+mj-lt"/>
              </a:rPr>
              <a:t>because</a:t>
            </a:r>
            <a:r>
              <a:rPr lang="ru-RU" sz="2800" dirty="0">
                <a:latin typeface="Garamond"/>
                <a:ea typeface="+mj-lt"/>
                <a:cs typeface="+mj-lt"/>
              </a:rPr>
              <a:t> </a:t>
            </a:r>
            <a:r>
              <a:rPr lang="ru-RU" sz="2800" dirty="0" err="1">
                <a:latin typeface="Garamond"/>
                <a:ea typeface="+mj-lt"/>
                <a:cs typeface="+mj-lt"/>
              </a:rPr>
              <a:t>of</a:t>
            </a:r>
            <a:r>
              <a:rPr lang="ru-RU" sz="2800" dirty="0">
                <a:latin typeface="Garamond"/>
                <a:ea typeface="+mj-lt"/>
                <a:cs typeface="+mj-lt"/>
              </a:rPr>
              <a:t> </a:t>
            </a:r>
            <a:r>
              <a:rPr lang="ru-RU" sz="2800" dirty="0" err="1">
                <a:latin typeface="Garamond"/>
                <a:ea typeface="+mj-lt"/>
                <a:cs typeface="+mj-lt"/>
              </a:rPr>
              <a:t>which</a:t>
            </a:r>
            <a:r>
              <a:rPr lang="ru-RU" sz="2800" dirty="0">
                <a:latin typeface="Garamond"/>
                <a:ea typeface="+mj-lt"/>
                <a:cs typeface="+mj-lt"/>
              </a:rPr>
              <a:t> </a:t>
            </a:r>
            <a:r>
              <a:rPr lang="ru-RU" sz="2800" dirty="0" err="1">
                <a:latin typeface="Garamond"/>
                <a:ea typeface="+mj-lt"/>
                <a:cs typeface="+mj-lt"/>
              </a:rPr>
              <a:t>all</a:t>
            </a:r>
            <a:r>
              <a:rPr lang="ru-RU" sz="2800" dirty="0">
                <a:latin typeface="Garamond"/>
                <a:ea typeface="+mj-lt"/>
                <a:cs typeface="+mj-lt"/>
              </a:rPr>
              <a:t> </a:t>
            </a:r>
            <a:r>
              <a:rPr lang="ru-RU" sz="2800" dirty="0" err="1">
                <a:latin typeface="Garamond"/>
                <a:ea typeface="+mj-lt"/>
                <a:cs typeface="+mj-lt"/>
              </a:rPr>
              <a:t>the</a:t>
            </a:r>
            <a:r>
              <a:rPr lang="ru-RU" sz="2800" dirty="0">
                <a:latin typeface="Garamond"/>
                <a:ea typeface="+mj-lt"/>
                <a:cs typeface="+mj-lt"/>
              </a:rPr>
              <a:t> </a:t>
            </a:r>
            <a:r>
              <a:rPr lang="ru-RU" sz="2800" dirty="0" err="1">
                <a:latin typeface="Garamond"/>
                <a:ea typeface="+mj-lt"/>
                <a:cs typeface="+mj-lt"/>
              </a:rPr>
              <a:t>fuss</a:t>
            </a:r>
            <a:r>
              <a:rPr lang="ru-RU" sz="2800" dirty="0">
                <a:latin typeface="Garamond"/>
                <a:ea typeface="+mj-lt"/>
                <a:cs typeface="+mj-lt"/>
              </a:rPr>
              <a:t>) </a:t>
            </a:r>
            <a:r>
              <a:rPr lang="ru-RU" sz="2800" dirty="0" err="1">
                <a:latin typeface="Garamond"/>
                <a:ea typeface="+mj-lt"/>
                <a:cs typeface="+mj-lt"/>
              </a:rPr>
              <a:t>and</a:t>
            </a:r>
            <a:r>
              <a:rPr lang="ru-RU" sz="2800" dirty="0">
                <a:latin typeface="Garamond"/>
                <a:ea typeface="+mj-lt"/>
                <a:cs typeface="+mj-lt"/>
              </a:rPr>
              <a:t> </a:t>
            </a:r>
            <a:r>
              <a:rPr lang="ru-RU" sz="2800" dirty="0" err="1">
                <a:latin typeface="Garamond"/>
                <a:ea typeface="+mj-lt"/>
                <a:cs typeface="+mj-lt"/>
              </a:rPr>
              <a:t>fix</a:t>
            </a:r>
            <a:r>
              <a:rPr lang="ru-RU" sz="2800" dirty="0">
                <a:latin typeface="Garamond"/>
                <a:ea typeface="+mj-lt"/>
                <a:cs typeface="+mj-lt"/>
              </a:rPr>
              <a:t> </a:t>
            </a:r>
            <a:r>
              <a:rPr lang="ru-RU" sz="2800" dirty="0" err="1">
                <a:latin typeface="Garamond"/>
                <a:ea typeface="+mj-lt"/>
                <a:cs typeface="+mj-lt"/>
              </a:rPr>
              <a:t>the</a:t>
            </a:r>
            <a:r>
              <a:rPr lang="ru-RU" sz="2800" dirty="0">
                <a:latin typeface="Garamond"/>
                <a:ea typeface="+mj-lt"/>
                <a:cs typeface="+mj-lt"/>
              </a:rPr>
              <a:t> </a:t>
            </a:r>
            <a:r>
              <a:rPr lang="ru-RU" sz="2800" dirty="0" err="1">
                <a:latin typeface="Garamond"/>
                <a:ea typeface="+mj-lt"/>
                <a:cs typeface="+mj-lt"/>
              </a:rPr>
              <a:t>situation</a:t>
            </a:r>
            <a:r>
              <a:rPr lang="ru-RU" sz="2800" dirty="0">
                <a:latin typeface="Garamond"/>
                <a:ea typeface="+mj-lt"/>
                <a:cs typeface="+mj-lt"/>
              </a:rPr>
              <a:t>.</a:t>
            </a:r>
            <a:endParaRPr lang="ru-RU" sz="2800" dirty="0">
              <a:latin typeface="Garamond"/>
            </a:endParaRPr>
          </a:p>
          <a:p>
            <a:pPr>
              <a:buClr>
                <a:srgbClr val="8AD0D6"/>
              </a:buClr>
            </a:pPr>
            <a:r>
              <a:rPr lang="en-US" dirty="0">
                <a:solidFill>
                  <a:schemeClr val="accent2">
                    <a:lumMod val="40000"/>
                    <a:lumOff val="60000"/>
                  </a:schemeClr>
                </a:solidFill>
                <a:ea typeface="+mj-lt"/>
                <a:cs typeface="+mj-lt"/>
              </a:rPr>
              <a:t>    </a:t>
            </a:r>
            <a:r>
              <a:rPr lang="en-US" dirty="0">
                <a:solidFill>
                  <a:schemeClr val="accent2">
                    <a:lumMod val="40000"/>
                    <a:lumOff val="60000"/>
                  </a:schemeClr>
                </a:solidFill>
                <a:highlight>
                  <a:srgbClr val="FF00FF"/>
                </a:highlight>
                <a:ea typeface="+mj-lt"/>
                <a:cs typeface="+mj-lt"/>
              </a:rPr>
              <a:t>There are three ways to resolve conflict:</a:t>
            </a:r>
          </a:p>
          <a:p>
            <a:pPr>
              <a:buClr>
                <a:srgbClr val="8AD0D6"/>
              </a:buClr>
              <a:buFont typeface="Arial" charset="2"/>
              <a:buChar char="•"/>
            </a:pPr>
            <a:r>
              <a:rPr lang="en-US" dirty="0"/>
              <a:t>   </a:t>
            </a:r>
            <a:r>
              <a:rPr lang="en-US" dirty="0">
                <a:ea typeface="+mj-lt"/>
                <a:cs typeface="+mj-lt"/>
              </a:rPr>
              <a:t>negative - the parties to the conflict are not inferior to each other, the conflict is aggravated.  Further aggravation of relations up to their break is possible;</a:t>
            </a:r>
          </a:p>
          <a:p>
            <a:pPr>
              <a:buClr>
                <a:srgbClr val="8AD0D6"/>
              </a:buClr>
              <a:buFont typeface="Arial" charset="2"/>
              <a:buChar char="•"/>
            </a:pPr>
            <a:r>
              <a:rPr lang="en-US" dirty="0">
                <a:ea typeface="+mj-lt"/>
                <a:cs typeface="+mj-lt"/>
              </a:rPr>
              <a:t>compromise - both sides make concessions and find a solution that satisfies them.  The conflict is over;</a:t>
            </a:r>
          </a:p>
          <a:p>
            <a:pPr>
              <a:buClr>
                <a:srgbClr val="8AD0D6"/>
              </a:buClr>
              <a:buFont typeface="Arial" charset="2"/>
              <a:buChar char="•"/>
            </a:pPr>
            <a:r>
              <a:rPr lang="en-US" dirty="0">
                <a:ea typeface="+mj-lt"/>
                <a:cs typeface="+mj-lt"/>
              </a:rPr>
              <a:t>constructive - the parties find a solution that leads to the strengthening of relations.</a:t>
            </a:r>
            <a:r>
              <a:rPr lang="en-US" dirty="0"/>
              <a:t/>
            </a:r>
            <a:br>
              <a:rPr lang="en-US" dirty="0"/>
            </a:br>
            <a:endParaRPr lang="en-US"/>
          </a:p>
          <a:p>
            <a:pPr>
              <a:buClr>
                <a:srgbClr val="8AD0D6"/>
              </a:buClr>
            </a:pPr>
            <a:endParaRPr lang="ru-RU" dirty="0"/>
          </a:p>
        </p:txBody>
      </p:sp>
    </p:spTree>
    <p:extLst>
      <p:ext uri="{BB962C8B-B14F-4D97-AF65-F5344CB8AC3E}">
        <p14:creationId xmlns:p14="http://schemas.microsoft.com/office/powerpoint/2010/main" xmlns="" val="4109595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2115855</a:t>
            </a:r>
            <a:endParaRPr lang="en-GB" dirty="0"/>
          </a:p>
        </p:txBody>
      </p:sp>
      <p:sp>
        <p:nvSpPr>
          <p:cNvPr id="3" name="Title 2"/>
          <p:cNvSpPr>
            <a:spLocks noGrp="1"/>
          </p:cNvSpPr>
          <p:nvPr>
            <p:ph type="title"/>
          </p:nvPr>
        </p:nvSpPr>
        <p:spPr/>
        <p:txBody>
          <a:bodyPr/>
          <a:lstStyle/>
          <a:p>
            <a:r>
              <a:rPr lang="en-GB" dirty="0" smtClean="0"/>
              <a:t>ILONA KLEINA</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Объект 2">
            <a:extLst>
              <a:ext uri="{FF2B5EF4-FFF2-40B4-BE49-F238E27FC236}">
                <a16:creationId xmlns:a16="http://schemas.microsoft.com/office/drawing/2014/main" xmlns="" id="{62D9DD71-47E9-B390-B13A-EBFB0666F575}"/>
              </a:ext>
            </a:extLst>
          </p:cNvPr>
          <p:cNvSpPr>
            <a:spLocks noGrp="1"/>
          </p:cNvSpPr>
          <p:nvPr>
            <p:ph idx="1"/>
          </p:nvPr>
        </p:nvSpPr>
        <p:spPr>
          <a:xfrm>
            <a:off x="148679" y="3705047"/>
            <a:ext cx="8997365" cy="4097546"/>
          </a:xfrm>
        </p:spPr>
        <p:txBody>
          <a:bodyPr vert="horz" lIns="91440" tIns="45720" rIns="91440" bIns="45720" rtlCol="0" anchor="t">
            <a:normAutofit/>
          </a:bodyPr>
          <a:lstStyle/>
          <a:p>
            <a:r>
              <a:rPr lang="ru-RU" sz="1800" dirty="0">
                <a:ea typeface="+mj-lt"/>
                <a:cs typeface="+mj-lt"/>
              </a:rPr>
              <a:t>It </a:t>
            </a:r>
            <a:r>
              <a:rPr lang="ru-RU" sz="1800" dirty="0" err="1">
                <a:ea typeface="+mj-lt"/>
                <a:cs typeface="+mj-lt"/>
              </a:rPr>
              <a:t>is</a:t>
            </a:r>
            <a:r>
              <a:rPr lang="ru-RU" sz="1800" dirty="0">
                <a:ea typeface="+mj-lt"/>
                <a:cs typeface="+mj-lt"/>
              </a:rPr>
              <a:t> </a:t>
            </a:r>
            <a:r>
              <a:rPr lang="ru-RU" sz="1800" dirty="0" err="1">
                <a:ea typeface="+mj-lt"/>
                <a:cs typeface="+mj-lt"/>
              </a:rPr>
              <a:t>clear</a:t>
            </a:r>
            <a:r>
              <a:rPr lang="ru-RU" sz="1800" dirty="0">
                <a:ea typeface="+mj-lt"/>
                <a:cs typeface="+mj-lt"/>
              </a:rPr>
              <a:t> </a:t>
            </a:r>
            <a:r>
              <a:rPr lang="ru-RU" sz="1800" dirty="0" err="1">
                <a:ea typeface="+mj-lt"/>
                <a:cs typeface="+mj-lt"/>
              </a:rPr>
              <a:t>that</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third</a:t>
            </a:r>
            <a:r>
              <a:rPr lang="ru-RU" sz="1800" dirty="0">
                <a:ea typeface="+mj-lt"/>
                <a:cs typeface="+mj-lt"/>
              </a:rPr>
              <a:t> </a:t>
            </a:r>
            <a:r>
              <a:rPr lang="ru-RU" sz="1800" dirty="0" err="1">
                <a:ea typeface="+mj-lt"/>
                <a:cs typeface="+mj-lt"/>
              </a:rPr>
              <a:t>way</a:t>
            </a:r>
            <a:r>
              <a:rPr lang="ru-RU" sz="1800" dirty="0">
                <a:ea typeface="+mj-lt"/>
                <a:cs typeface="+mj-lt"/>
              </a:rPr>
              <a:t> </a:t>
            </a:r>
            <a:r>
              <a:rPr lang="ru-RU" sz="1800" dirty="0" err="1">
                <a:ea typeface="+mj-lt"/>
                <a:cs typeface="+mj-lt"/>
              </a:rPr>
              <a:t>is</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most</a:t>
            </a:r>
            <a:r>
              <a:rPr lang="ru-RU" sz="1800" dirty="0">
                <a:ea typeface="+mj-lt"/>
                <a:cs typeface="+mj-lt"/>
              </a:rPr>
              <a:t> </a:t>
            </a:r>
            <a:r>
              <a:rPr lang="ru-RU" sz="1800" dirty="0" err="1">
                <a:ea typeface="+mj-lt"/>
                <a:cs typeface="+mj-lt"/>
              </a:rPr>
              <a:t>correct</a:t>
            </a:r>
            <a:r>
              <a:rPr lang="ru-RU" sz="1800" dirty="0">
                <a:ea typeface="+mj-lt"/>
                <a:cs typeface="+mj-lt"/>
              </a:rPr>
              <a:t>.  In </a:t>
            </a:r>
            <a:r>
              <a:rPr lang="ru-RU" sz="1800" dirty="0" err="1">
                <a:ea typeface="+mj-lt"/>
                <a:cs typeface="+mj-lt"/>
              </a:rPr>
              <a:t>this</a:t>
            </a:r>
            <a:r>
              <a:rPr lang="ru-RU" sz="1800" dirty="0">
                <a:ea typeface="+mj-lt"/>
                <a:cs typeface="+mj-lt"/>
              </a:rPr>
              <a:t> </a:t>
            </a:r>
            <a:r>
              <a:rPr lang="ru-RU" sz="1800" dirty="0" err="1">
                <a:ea typeface="+mj-lt"/>
                <a:cs typeface="+mj-lt"/>
              </a:rPr>
              <a:t>case</a:t>
            </a:r>
            <a:r>
              <a:rPr lang="ru-RU" sz="1800" dirty="0">
                <a:ea typeface="+mj-lt"/>
                <a:cs typeface="+mj-lt"/>
              </a:rPr>
              <a:t>, </a:t>
            </a:r>
            <a:r>
              <a:rPr lang="ru-RU" sz="1800" dirty="0" err="1">
                <a:ea typeface="+mj-lt"/>
                <a:cs typeface="+mj-lt"/>
              </a:rPr>
              <a:t>conflict</a:t>
            </a:r>
            <a:r>
              <a:rPr lang="ru-RU" sz="1800" dirty="0">
                <a:ea typeface="+mj-lt"/>
                <a:cs typeface="+mj-lt"/>
              </a:rPr>
              <a:t> </a:t>
            </a:r>
            <a:r>
              <a:rPr lang="ru-RU" sz="1800" dirty="0" err="1">
                <a:ea typeface="+mj-lt"/>
                <a:cs typeface="+mj-lt"/>
              </a:rPr>
              <a:t>situations</a:t>
            </a:r>
            <a:r>
              <a:rPr lang="ru-RU" sz="1800" dirty="0">
                <a:ea typeface="+mj-lt"/>
                <a:cs typeface="+mj-lt"/>
              </a:rPr>
              <a:t> </a:t>
            </a:r>
            <a:r>
              <a:rPr lang="ru-RU" sz="1800" dirty="0" err="1">
                <a:ea typeface="+mj-lt"/>
                <a:cs typeface="+mj-lt"/>
              </a:rPr>
              <a:t>may</a:t>
            </a:r>
            <a:r>
              <a:rPr lang="ru-RU" sz="1800" dirty="0">
                <a:ea typeface="+mj-lt"/>
                <a:cs typeface="+mj-lt"/>
              </a:rPr>
              <a:t> </a:t>
            </a:r>
            <a:r>
              <a:rPr lang="ru-RU" sz="1800" dirty="0" err="1">
                <a:ea typeface="+mj-lt"/>
                <a:cs typeface="+mj-lt"/>
              </a:rPr>
              <a:t>no</a:t>
            </a:r>
            <a:r>
              <a:rPr lang="ru-RU" sz="1800" dirty="0">
                <a:ea typeface="+mj-lt"/>
                <a:cs typeface="+mj-lt"/>
              </a:rPr>
              <a:t> </a:t>
            </a:r>
            <a:r>
              <a:rPr lang="ru-RU" sz="1800" dirty="0" err="1">
                <a:ea typeface="+mj-lt"/>
                <a:cs typeface="+mj-lt"/>
              </a:rPr>
              <a:t>longer</a:t>
            </a:r>
            <a:r>
              <a:rPr lang="ru-RU" sz="1800" dirty="0">
                <a:ea typeface="+mj-lt"/>
                <a:cs typeface="+mj-lt"/>
              </a:rPr>
              <a:t> </a:t>
            </a:r>
            <a:r>
              <a:rPr lang="ru-RU" sz="1800" dirty="0" err="1">
                <a:ea typeface="+mj-lt"/>
                <a:cs typeface="+mj-lt"/>
              </a:rPr>
              <a:t>be</a:t>
            </a:r>
            <a:r>
              <a:rPr lang="ru-RU" sz="1800" dirty="0">
                <a:ea typeface="+mj-lt"/>
                <a:cs typeface="+mj-lt"/>
              </a:rPr>
              <a:t> </a:t>
            </a:r>
            <a:r>
              <a:rPr lang="ru-RU" sz="1800" dirty="0" err="1">
                <a:ea typeface="+mj-lt"/>
                <a:cs typeface="+mj-lt"/>
              </a:rPr>
              <a:t>repeated</a:t>
            </a:r>
            <a:r>
              <a:rPr lang="ru-RU" sz="1800" dirty="0">
                <a:ea typeface="+mj-lt"/>
                <a:cs typeface="+mj-lt"/>
              </a:rPr>
              <a:t>.  In </a:t>
            </a:r>
            <a:r>
              <a:rPr lang="ru-RU" sz="1800" dirty="0" err="1">
                <a:ea typeface="+mj-lt"/>
                <a:cs typeface="+mj-lt"/>
              </a:rPr>
              <a:t>the</a:t>
            </a:r>
            <a:r>
              <a:rPr lang="ru-RU" sz="1800" dirty="0">
                <a:ea typeface="+mj-lt"/>
                <a:cs typeface="+mj-lt"/>
              </a:rPr>
              <a:t> </a:t>
            </a:r>
            <a:r>
              <a:rPr lang="ru-RU" sz="1800" dirty="0" err="1">
                <a:ea typeface="+mj-lt"/>
                <a:cs typeface="+mj-lt"/>
              </a:rPr>
              <a:t>first</a:t>
            </a:r>
            <a:r>
              <a:rPr lang="ru-RU" sz="1800" dirty="0">
                <a:ea typeface="+mj-lt"/>
                <a:cs typeface="+mj-lt"/>
              </a:rPr>
              <a:t> </a:t>
            </a:r>
            <a:r>
              <a:rPr lang="ru-RU" sz="1800" dirty="0" err="1">
                <a:ea typeface="+mj-lt"/>
                <a:cs typeface="+mj-lt"/>
              </a:rPr>
              <a:t>case</a:t>
            </a:r>
            <a:r>
              <a:rPr lang="ru-RU" sz="1800" dirty="0">
                <a:ea typeface="+mj-lt"/>
                <a:cs typeface="+mj-lt"/>
              </a:rPr>
              <a:t>, </a:t>
            </a:r>
            <a:r>
              <a:rPr lang="ru-RU" sz="1800" dirty="0" err="1">
                <a:ea typeface="+mj-lt"/>
                <a:cs typeface="+mj-lt"/>
              </a:rPr>
              <a:t>this</a:t>
            </a:r>
            <a:r>
              <a:rPr lang="ru-RU" sz="1800" dirty="0">
                <a:ea typeface="+mj-lt"/>
                <a:cs typeface="+mj-lt"/>
              </a:rPr>
              <a:t> </a:t>
            </a:r>
            <a:r>
              <a:rPr lang="ru-RU" sz="1800" dirty="0" err="1">
                <a:ea typeface="+mj-lt"/>
                <a:cs typeface="+mj-lt"/>
              </a:rPr>
              <a:t>is</a:t>
            </a:r>
            <a:r>
              <a:rPr lang="ru-RU" sz="1800" dirty="0">
                <a:ea typeface="+mj-lt"/>
                <a:cs typeface="+mj-lt"/>
              </a:rPr>
              <a:t> </a:t>
            </a:r>
            <a:r>
              <a:rPr lang="ru-RU" sz="1800" dirty="0" err="1">
                <a:ea typeface="+mj-lt"/>
                <a:cs typeface="+mj-lt"/>
              </a:rPr>
              <a:t>practically</a:t>
            </a:r>
            <a:r>
              <a:rPr lang="ru-RU" sz="1800" dirty="0">
                <a:ea typeface="+mj-lt"/>
                <a:cs typeface="+mj-lt"/>
              </a:rPr>
              <a:t> </a:t>
            </a:r>
            <a:r>
              <a:rPr lang="ru-RU" sz="1800" dirty="0" err="1">
                <a:ea typeface="+mj-lt"/>
                <a:cs typeface="+mj-lt"/>
              </a:rPr>
              <a:t>impossible</a:t>
            </a:r>
            <a:r>
              <a:rPr lang="ru-RU" sz="1800" dirty="0">
                <a:ea typeface="+mj-lt"/>
                <a:cs typeface="+mj-lt"/>
              </a:rPr>
              <a:t> - </a:t>
            </a:r>
            <a:r>
              <a:rPr lang="ru-RU" sz="1800" dirty="0" err="1">
                <a:ea typeface="+mj-lt"/>
                <a:cs typeface="+mj-lt"/>
              </a:rPr>
              <a:t>the</a:t>
            </a:r>
            <a:r>
              <a:rPr lang="ru-RU" sz="1800" dirty="0">
                <a:ea typeface="+mj-lt"/>
                <a:cs typeface="+mj-lt"/>
              </a:rPr>
              <a:t> </a:t>
            </a:r>
            <a:r>
              <a:rPr lang="ru-RU" sz="1800" dirty="0" err="1">
                <a:ea typeface="+mj-lt"/>
                <a:cs typeface="+mj-lt"/>
              </a:rPr>
              <a:t>participants</a:t>
            </a:r>
            <a:r>
              <a:rPr lang="ru-RU" sz="1800" dirty="0">
                <a:ea typeface="+mj-lt"/>
                <a:cs typeface="+mj-lt"/>
              </a:rPr>
              <a:t> </a:t>
            </a:r>
            <a:r>
              <a:rPr lang="ru-RU" sz="1800" dirty="0" err="1">
                <a:ea typeface="+mj-lt"/>
                <a:cs typeface="+mj-lt"/>
              </a:rPr>
              <a:t>in</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conflict</a:t>
            </a:r>
            <a:r>
              <a:rPr lang="ru-RU" sz="1800" dirty="0">
                <a:ea typeface="+mj-lt"/>
                <a:cs typeface="+mj-lt"/>
              </a:rPr>
              <a:t> </a:t>
            </a:r>
            <a:r>
              <a:rPr lang="ru-RU" sz="1800" dirty="0" err="1">
                <a:ea typeface="+mj-lt"/>
                <a:cs typeface="+mj-lt"/>
              </a:rPr>
              <a:t>will</a:t>
            </a:r>
            <a:r>
              <a:rPr lang="ru-RU" sz="1800" dirty="0">
                <a:ea typeface="+mj-lt"/>
                <a:cs typeface="+mj-lt"/>
              </a:rPr>
              <a:t> </a:t>
            </a:r>
            <a:r>
              <a:rPr lang="ru-RU" sz="1800" dirty="0" err="1">
                <a:ea typeface="+mj-lt"/>
                <a:cs typeface="+mj-lt"/>
              </a:rPr>
              <a:t>stand</a:t>
            </a:r>
            <a:r>
              <a:rPr lang="ru-RU" sz="1800" dirty="0">
                <a:ea typeface="+mj-lt"/>
                <a:cs typeface="+mj-lt"/>
              </a:rPr>
              <a:t> </a:t>
            </a:r>
            <a:r>
              <a:rPr lang="ru-RU" sz="1800" dirty="0" err="1">
                <a:ea typeface="+mj-lt"/>
                <a:cs typeface="+mj-lt"/>
              </a:rPr>
              <a:t>not</a:t>
            </a:r>
            <a:r>
              <a:rPr lang="ru-RU" sz="1800" dirty="0">
                <a:ea typeface="+mj-lt"/>
                <a:cs typeface="+mj-lt"/>
              </a:rPr>
              <a:t> </a:t>
            </a:r>
            <a:r>
              <a:rPr lang="ru-RU" sz="1800" dirty="0" err="1">
                <a:ea typeface="+mj-lt"/>
                <a:cs typeface="+mj-lt"/>
              </a:rPr>
              <a:t>for</a:t>
            </a:r>
            <a:r>
              <a:rPr lang="ru-RU" sz="1800" dirty="0">
                <a:ea typeface="+mj-lt"/>
                <a:cs typeface="+mj-lt"/>
              </a:rPr>
              <a:t> </a:t>
            </a:r>
            <a:r>
              <a:rPr lang="ru-RU" sz="1800" dirty="0" err="1">
                <a:ea typeface="+mj-lt"/>
                <a:cs typeface="+mj-lt"/>
              </a:rPr>
              <a:t>life</a:t>
            </a:r>
            <a:r>
              <a:rPr lang="ru-RU" sz="1800" dirty="0">
                <a:ea typeface="+mj-lt"/>
                <a:cs typeface="+mj-lt"/>
              </a:rPr>
              <a:t>, </a:t>
            </a:r>
            <a:r>
              <a:rPr lang="ru-RU" sz="1800" dirty="0" err="1">
                <a:ea typeface="+mj-lt"/>
                <a:cs typeface="+mj-lt"/>
              </a:rPr>
              <a:t>but</a:t>
            </a:r>
            <a:r>
              <a:rPr lang="ru-RU" sz="1800" dirty="0">
                <a:ea typeface="+mj-lt"/>
                <a:cs typeface="+mj-lt"/>
              </a:rPr>
              <a:t> </a:t>
            </a:r>
            <a:r>
              <a:rPr lang="ru-RU" sz="1800" dirty="0" err="1">
                <a:ea typeface="+mj-lt"/>
                <a:cs typeface="+mj-lt"/>
              </a:rPr>
              <a:t>for</a:t>
            </a:r>
            <a:r>
              <a:rPr lang="ru-RU" sz="1800" dirty="0">
                <a:ea typeface="+mj-lt"/>
                <a:cs typeface="+mj-lt"/>
              </a:rPr>
              <a:t> </a:t>
            </a:r>
            <a:r>
              <a:rPr lang="ru-RU" sz="1800" dirty="0" err="1">
                <a:ea typeface="+mj-lt"/>
                <a:cs typeface="+mj-lt"/>
              </a:rPr>
              <a:t>death</a:t>
            </a:r>
            <a:r>
              <a:rPr lang="ru-RU" sz="1800" dirty="0">
                <a:ea typeface="+mj-lt"/>
                <a:cs typeface="+mj-lt"/>
              </a:rPr>
              <a:t>.  And </a:t>
            </a:r>
            <a:r>
              <a:rPr lang="ru-RU" sz="1800" dirty="0" err="1">
                <a:ea typeface="+mj-lt"/>
                <a:cs typeface="+mj-lt"/>
              </a:rPr>
              <a:t>even</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second</a:t>
            </a:r>
            <a:r>
              <a:rPr lang="ru-RU" sz="1800" dirty="0">
                <a:ea typeface="+mj-lt"/>
                <a:cs typeface="+mj-lt"/>
              </a:rPr>
              <a:t> </a:t>
            </a:r>
            <a:r>
              <a:rPr lang="ru-RU" sz="1800" dirty="0" err="1">
                <a:ea typeface="+mj-lt"/>
                <a:cs typeface="+mj-lt"/>
              </a:rPr>
              <a:t>method</a:t>
            </a:r>
            <a:r>
              <a:rPr lang="ru-RU" sz="1800" dirty="0">
                <a:ea typeface="+mj-lt"/>
                <a:cs typeface="+mj-lt"/>
              </a:rPr>
              <a:t> </a:t>
            </a:r>
            <a:r>
              <a:rPr lang="ru-RU" sz="1800" dirty="0" err="1">
                <a:ea typeface="+mj-lt"/>
                <a:cs typeface="+mj-lt"/>
              </a:rPr>
              <a:t>is</a:t>
            </a:r>
            <a:r>
              <a:rPr lang="ru-RU" sz="1800" dirty="0">
                <a:ea typeface="+mj-lt"/>
                <a:cs typeface="+mj-lt"/>
              </a:rPr>
              <a:t> </a:t>
            </a:r>
            <a:r>
              <a:rPr lang="ru-RU" sz="1800" dirty="0" err="1">
                <a:ea typeface="+mj-lt"/>
                <a:cs typeface="+mj-lt"/>
              </a:rPr>
              <a:t>not</a:t>
            </a:r>
            <a:r>
              <a:rPr lang="ru-RU" sz="1800" dirty="0">
                <a:ea typeface="+mj-lt"/>
                <a:cs typeface="+mj-lt"/>
              </a:rPr>
              <a:t> a </a:t>
            </a:r>
            <a:r>
              <a:rPr lang="ru-RU" sz="1800" dirty="0" err="1">
                <a:ea typeface="+mj-lt"/>
                <a:cs typeface="+mj-lt"/>
              </a:rPr>
              <a:t>panacea</a:t>
            </a:r>
            <a:r>
              <a:rPr lang="ru-RU" sz="1800" dirty="0">
                <a:ea typeface="+mj-lt"/>
                <a:cs typeface="+mj-lt"/>
              </a:rPr>
              <a:t> - a </a:t>
            </a:r>
            <a:r>
              <a:rPr lang="ru-RU" sz="1800" dirty="0" err="1">
                <a:ea typeface="+mj-lt"/>
                <a:cs typeface="+mj-lt"/>
              </a:rPr>
              <a:t>compromise</a:t>
            </a:r>
            <a:r>
              <a:rPr lang="ru-RU" sz="1800" dirty="0">
                <a:ea typeface="+mj-lt"/>
                <a:cs typeface="+mj-lt"/>
              </a:rPr>
              <a:t> </a:t>
            </a:r>
            <a:r>
              <a:rPr lang="ru-RU" sz="1800" dirty="0" err="1">
                <a:ea typeface="+mj-lt"/>
                <a:cs typeface="+mj-lt"/>
              </a:rPr>
              <a:t>can</a:t>
            </a:r>
            <a:r>
              <a:rPr lang="ru-RU" sz="1800" dirty="0">
                <a:ea typeface="+mj-lt"/>
                <a:cs typeface="+mj-lt"/>
              </a:rPr>
              <a:t> </a:t>
            </a:r>
            <a:r>
              <a:rPr lang="ru-RU" sz="1800" dirty="0" err="1">
                <a:ea typeface="+mj-lt"/>
                <a:cs typeface="+mj-lt"/>
              </a:rPr>
              <a:t>work</a:t>
            </a:r>
            <a:r>
              <a:rPr lang="ru-RU" sz="1800" dirty="0">
                <a:ea typeface="+mj-lt"/>
                <a:cs typeface="+mj-lt"/>
              </a:rPr>
              <a:t> </a:t>
            </a:r>
            <a:r>
              <a:rPr lang="ru-RU" sz="1800" dirty="0" err="1">
                <a:ea typeface="+mj-lt"/>
                <a:cs typeface="+mj-lt"/>
              </a:rPr>
              <a:t>one</a:t>
            </a:r>
            <a:r>
              <a:rPr lang="ru-RU" sz="1800" dirty="0">
                <a:ea typeface="+mj-lt"/>
                <a:cs typeface="+mj-lt"/>
              </a:rPr>
              <a:t> </a:t>
            </a:r>
            <a:r>
              <a:rPr lang="ru-RU" sz="1800" dirty="0" err="1">
                <a:ea typeface="+mj-lt"/>
                <a:cs typeface="+mj-lt"/>
              </a:rPr>
              <a:t>or</a:t>
            </a:r>
            <a:r>
              <a:rPr lang="ru-RU" sz="1800" dirty="0">
                <a:ea typeface="+mj-lt"/>
                <a:cs typeface="+mj-lt"/>
              </a:rPr>
              <a:t> </a:t>
            </a:r>
            <a:r>
              <a:rPr lang="ru-RU" sz="1800" dirty="0" err="1">
                <a:ea typeface="+mj-lt"/>
                <a:cs typeface="+mj-lt"/>
              </a:rPr>
              <a:t>more</a:t>
            </a:r>
            <a:r>
              <a:rPr lang="ru-RU" sz="1800" dirty="0">
                <a:ea typeface="+mj-lt"/>
                <a:cs typeface="+mj-lt"/>
              </a:rPr>
              <a:t> </a:t>
            </a:r>
            <a:r>
              <a:rPr lang="ru-RU" sz="1800" dirty="0" err="1">
                <a:ea typeface="+mj-lt"/>
                <a:cs typeface="+mj-lt"/>
              </a:rPr>
              <a:t>times</a:t>
            </a:r>
            <a:r>
              <a:rPr lang="ru-RU" sz="1800" dirty="0">
                <a:ea typeface="+mj-lt"/>
                <a:cs typeface="+mj-lt"/>
              </a:rPr>
              <a:t>, </a:t>
            </a:r>
            <a:r>
              <a:rPr lang="ru-RU" sz="1800" dirty="0" err="1">
                <a:ea typeface="+mj-lt"/>
                <a:cs typeface="+mj-lt"/>
              </a:rPr>
              <a:t>but</a:t>
            </a:r>
            <a:r>
              <a:rPr lang="ru-RU" sz="1800" dirty="0">
                <a:ea typeface="+mj-lt"/>
                <a:cs typeface="+mj-lt"/>
              </a:rPr>
              <a:t> </a:t>
            </a:r>
            <a:r>
              <a:rPr lang="ru-RU" sz="1800" dirty="0" err="1">
                <a:ea typeface="+mj-lt"/>
                <a:cs typeface="+mj-lt"/>
              </a:rPr>
              <a:t>in</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future</a:t>
            </a:r>
            <a:r>
              <a:rPr lang="ru-RU" sz="1800" dirty="0">
                <a:ea typeface="+mj-lt"/>
                <a:cs typeface="+mj-lt"/>
              </a:rPr>
              <a:t> </a:t>
            </a:r>
            <a:r>
              <a:rPr lang="ru-RU" sz="1800" dirty="0" err="1">
                <a:ea typeface="+mj-lt"/>
                <a:cs typeface="+mj-lt"/>
              </a:rPr>
              <a:t>it</a:t>
            </a:r>
            <a:r>
              <a:rPr lang="ru-RU" sz="1800" dirty="0">
                <a:ea typeface="+mj-lt"/>
                <a:cs typeface="+mj-lt"/>
              </a:rPr>
              <a:t> </a:t>
            </a:r>
            <a:r>
              <a:rPr lang="ru-RU" sz="1800" dirty="0" err="1">
                <a:ea typeface="+mj-lt"/>
                <a:cs typeface="+mj-lt"/>
              </a:rPr>
              <a:t>ceases</a:t>
            </a:r>
            <a:r>
              <a:rPr lang="ru-RU" sz="1800" dirty="0">
                <a:ea typeface="+mj-lt"/>
                <a:cs typeface="+mj-lt"/>
              </a:rPr>
              <a:t> </a:t>
            </a:r>
            <a:r>
              <a:rPr lang="ru-RU" sz="1800" dirty="0" err="1">
                <a:ea typeface="+mj-lt"/>
                <a:cs typeface="+mj-lt"/>
              </a:rPr>
              <a:t>to</a:t>
            </a:r>
            <a:r>
              <a:rPr lang="ru-RU" sz="1800" dirty="0">
                <a:ea typeface="+mj-lt"/>
                <a:cs typeface="+mj-lt"/>
              </a:rPr>
              <a:t> </a:t>
            </a:r>
            <a:r>
              <a:rPr lang="ru-RU" sz="1800" dirty="0" err="1">
                <a:ea typeface="+mj-lt"/>
                <a:cs typeface="+mj-lt"/>
              </a:rPr>
              <a:t>satisfy</a:t>
            </a:r>
            <a:r>
              <a:rPr lang="ru-RU" sz="1800" dirty="0">
                <a:ea typeface="+mj-lt"/>
                <a:cs typeface="+mj-lt"/>
              </a:rPr>
              <a:t> </a:t>
            </a:r>
            <a:r>
              <a:rPr lang="ru-RU" sz="1800" dirty="0" err="1">
                <a:ea typeface="+mj-lt"/>
                <a:cs typeface="+mj-lt"/>
              </a:rPr>
              <a:t>both</a:t>
            </a:r>
            <a:r>
              <a:rPr lang="ru-RU" sz="1800" dirty="0">
                <a:ea typeface="+mj-lt"/>
                <a:cs typeface="+mj-lt"/>
              </a:rPr>
              <a:t> </a:t>
            </a:r>
            <a:r>
              <a:rPr lang="ru-RU" sz="1800" dirty="0" err="1">
                <a:ea typeface="+mj-lt"/>
                <a:cs typeface="+mj-lt"/>
              </a:rPr>
              <a:t>parties</a:t>
            </a:r>
            <a:r>
              <a:rPr lang="ru-RU" sz="1800" dirty="0">
                <a:ea typeface="+mj-lt"/>
                <a:cs typeface="+mj-lt"/>
              </a:rPr>
              <a:t>.</a:t>
            </a:r>
            <a:endParaRPr lang="ru-RU" sz="1800"/>
          </a:p>
          <a:p>
            <a:pPr marL="0" indent="0">
              <a:buClr>
                <a:srgbClr val="8AD0D6"/>
              </a:buClr>
              <a:buNone/>
            </a:pPr>
            <a:r>
              <a:rPr lang="en-US" sz="1600" dirty="0"/>
              <a:t/>
            </a:r>
            <a:br>
              <a:rPr lang="en-US" sz="1600" dirty="0"/>
            </a:br>
            <a:r>
              <a:rPr lang="ru-RU" sz="1600" dirty="0">
                <a:ea typeface="+mj-lt"/>
                <a:cs typeface="+mj-lt"/>
              </a:rPr>
              <a:t> </a:t>
            </a:r>
            <a:r>
              <a:rPr lang="ru-RU" sz="1800" dirty="0" err="1">
                <a:ea typeface="+mj-lt"/>
                <a:cs typeface="+mj-lt"/>
              </a:rPr>
              <a:t>However</a:t>
            </a:r>
            <a:r>
              <a:rPr lang="ru-RU" sz="1800" dirty="0">
                <a:ea typeface="+mj-lt"/>
                <a:cs typeface="+mj-lt"/>
              </a:rPr>
              <a:t>, </a:t>
            </a:r>
            <a:r>
              <a:rPr lang="ru-RU" sz="1800" dirty="0" err="1">
                <a:ea typeface="+mj-lt"/>
                <a:cs typeface="+mj-lt"/>
              </a:rPr>
              <a:t>if</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parties</a:t>
            </a:r>
            <a:r>
              <a:rPr lang="ru-RU" sz="1800" dirty="0">
                <a:ea typeface="+mj-lt"/>
                <a:cs typeface="+mj-lt"/>
              </a:rPr>
              <a:t> </a:t>
            </a:r>
            <a:r>
              <a:rPr lang="ru-RU" sz="1800" dirty="0" err="1">
                <a:ea typeface="+mj-lt"/>
                <a:cs typeface="+mj-lt"/>
              </a:rPr>
              <a:t>have</a:t>
            </a:r>
            <a:r>
              <a:rPr lang="ru-RU" sz="1800" dirty="0">
                <a:ea typeface="+mj-lt"/>
                <a:cs typeface="+mj-lt"/>
              </a:rPr>
              <a:t> a </a:t>
            </a:r>
            <a:r>
              <a:rPr lang="ru-RU" sz="1800" dirty="0" err="1">
                <a:ea typeface="+mj-lt"/>
                <a:cs typeface="+mj-lt"/>
              </a:rPr>
              <a:t>desire</a:t>
            </a:r>
            <a:r>
              <a:rPr lang="ru-RU" sz="1800" dirty="0">
                <a:ea typeface="+mj-lt"/>
                <a:cs typeface="+mj-lt"/>
              </a:rPr>
              <a:t> </a:t>
            </a:r>
            <a:r>
              <a:rPr lang="ru-RU" sz="1800" dirty="0" err="1">
                <a:ea typeface="+mj-lt"/>
                <a:cs typeface="+mj-lt"/>
              </a:rPr>
              <a:t>to</a:t>
            </a:r>
            <a:r>
              <a:rPr lang="ru-RU" sz="1800" dirty="0">
                <a:ea typeface="+mj-lt"/>
                <a:cs typeface="+mj-lt"/>
              </a:rPr>
              <a:t> </a:t>
            </a:r>
            <a:r>
              <a:rPr lang="ru-RU" sz="1800" dirty="0" err="1">
                <a:ea typeface="+mj-lt"/>
                <a:cs typeface="+mj-lt"/>
              </a:rPr>
              <a:t>resolve</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conflict</a:t>
            </a:r>
            <a:r>
              <a:rPr lang="ru-RU" sz="1800" dirty="0">
                <a:ea typeface="+mj-lt"/>
                <a:cs typeface="+mj-lt"/>
              </a:rPr>
              <a:t> (</a:t>
            </a:r>
            <a:r>
              <a:rPr lang="ru-RU" sz="1800" dirty="0" err="1">
                <a:ea typeface="+mj-lt"/>
                <a:cs typeface="+mj-lt"/>
              </a:rPr>
              <a:t>and</a:t>
            </a:r>
            <a:r>
              <a:rPr lang="ru-RU" sz="1800" dirty="0">
                <a:ea typeface="+mj-lt"/>
                <a:cs typeface="+mj-lt"/>
              </a:rPr>
              <a:t> </a:t>
            </a:r>
            <a:r>
              <a:rPr lang="ru-RU" sz="1800" dirty="0" err="1">
                <a:ea typeface="+mj-lt"/>
                <a:cs typeface="+mj-lt"/>
              </a:rPr>
              <a:t>almost</a:t>
            </a:r>
            <a:r>
              <a:rPr lang="ru-RU" sz="1800" dirty="0">
                <a:ea typeface="+mj-lt"/>
                <a:cs typeface="+mj-lt"/>
              </a:rPr>
              <a:t> </a:t>
            </a:r>
            <a:r>
              <a:rPr lang="ru-RU" sz="1800" dirty="0" err="1">
                <a:ea typeface="+mj-lt"/>
                <a:cs typeface="+mj-lt"/>
              </a:rPr>
              <a:t>everyone</a:t>
            </a:r>
            <a:r>
              <a:rPr lang="ru-RU" sz="1800" dirty="0">
                <a:ea typeface="+mj-lt"/>
                <a:cs typeface="+mj-lt"/>
              </a:rPr>
              <a:t> </a:t>
            </a:r>
            <a:r>
              <a:rPr lang="ru-RU" sz="1800" dirty="0" err="1">
                <a:ea typeface="+mj-lt"/>
                <a:cs typeface="+mj-lt"/>
              </a:rPr>
              <a:t>has</a:t>
            </a:r>
            <a:r>
              <a:rPr lang="ru-RU" sz="1800" dirty="0">
                <a:ea typeface="+mj-lt"/>
                <a:cs typeface="+mj-lt"/>
              </a:rPr>
              <a:t> </a:t>
            </a:r>
            <a:r>
              <a:rPr lang="ru-RU" sz="1800" dirty="0" err="1">
                <a:ea typeface="+mj-lt"/>
                <a:cs typeface="+mj-lt"/>
              </a:rPr>
              <a:t>it</a:t>
            </a:r>
            <a:r>
              <a:rPr lang="ru-RU" sz="1800" dirty="0">
                <a:ea typeface="+mj-lt"/>
                <a:cs typeface="+mj-lt"/>
              </a:rPr>
              <a:t>, </a:t>
            </a:r>
            <a:r>
              <a:rPr lang="ru-RU" sz="1800" dirty="0" err="1">
                <a:ea typeface="+mj-lt"/>
                <a:cs typeface="+mj-lt"/>
              </a:rPr>
              <a:t>because</a:t>
            </a:r>
            <a:r>
              <a:rPr lang="ru-RU" sz="1800" dirty="0">
                <a:ea typeface="+mj-lt"/>
                <a:cs typeface="+mj-lt"/>
              </a:rPr>
              <a:t> </a:t>
            </a:r>
            <a:r>
              <a:rPr lang="ru-RU" sz="1800" dirty="0" err="1">
                <a:ea typeface="+mj-lt"/>
                <a:cs typeface="+mj-lt"/>
              </a:rPr>
              <a:t>few</a:t>
            </a:r>
            <a:r>
              <a:rPr lang="ru-RU" sz="1800" dirty="0">
                <a:ea typeface="+mj-lt"/>
                <a:cs typeface="+mj-lt"/>
              </a:rPr>
              <a:t> </a:t>
            </a:r>
            <a:r>
              <a:rPr lang="ru-RU" sz="1800" dirty="0" err="1">
                <a:ea typeface="+mj-lt"/>
                <a:cs typeface="+mj-lt"/>
              </a:rPr>
              <a:t>people</a:t>
            </a:r>
            <a:r>
              <a:rPr lang="ru-RU" sz="1800" dirty="0">
                <a:ea typeface="+mj-lt"/>
                <a:cs typeface="+mj-lt"/>
              </a:rPr>
              <a:t> </a:t>
            </a:r>
            <a:r>
              <a:rPr lang="ru-RU" sz="1800" dirty="0" err="1">
                <a:ea typeface="+mj-lt"/>
                <a:cs typeface="+mj-lt"/>
              </a:rPr>
              <a:t>like</a:t>
            </a:r>
            <a:r>
              <a:rPr lang="ru-RU" sz="1800" dirty="0">
                <a:ea typeface="+mj-lt"/>
                <a:cs typeface="+mj-lt"/>
              </a:rPr>
              <a:t> </a:t>
            </a:r>
            <a:r>
              <a:rPr lang="ru-RU" sz="1800" dirty="0" err="1">
                <a:ea typeface="+mj-lt"/>
                <a:cs typeface="+mj-lt"/>
              </a:rPr>
              <a:t>to</a:t>
            </a:r>
            <a:r>
              <a:rPr lang="ru-RU" sz="1800" dirty="0">
                <a:ea typeface="+mj-lt"/>
                <a:cs typeface="+mj-lt"/>
              </a:rPr>
              <a:t> </a:t>
            </a:r>
            <a:r>
              <a:rPr lang="ru-RU" sz="1800" dirty="0" err="1">
                <a:ea typeface="+mj-lt"/>
                <a:cs typeface="+mj-lt"/>
              </a:rPr>
              <a:t>be</a:t>
            </a:r>
            <a:r>
              <a:rPr lang="ru-RU" sz="1800" dirty="0">
                <a:ea typeface="+mj-lt"/>
                <a:cs typeface="+mj-lt"/>
              </a:rPr>
              <a:t> </a:t>
            </a:r>
            <a:r>
              <a:rPr lang="ru-RU" sz="1800" dirty="0" err="1">
                <a:ea typeface="+mj-lt"/>
                <a:cs typeface="+mj-lt"/>
              </a:rPr>
              <a:t>at</a:t>
            </a:r>
            <a:r>
              <a:rPr lang="ru-RU" sz="1800" dirty="0">
                <a:ea typeface="+mj-lt"/>
                <a:cs typeface="+mj-lt"/>
              </a:rPr>
              <a:t> </a:t>
            </a:r>
            <a:r>
              <a:rPr lang="ru-RU" sz="1800" dirty="0" err="1">
                <a:ea typeface="+mj-lt"/>
                <a:cs typeface="+mj-lt"/>
              </a:rPr>
              <a:t>war</a:t>
            </a:r>
            <a:r>
              <a:rPr lang="ru-RU" sz="1800" dirty="0">
                <a:ea typeface="+mj-lt"/>
                <a:cs typeface="+mj-lt"/>
              </a:rPr>
              <a:t>. The </a:t>
            </a:r>
            <a:r>
              <a:rPr lang="ru-RU" sz="1800" dirty="0" err="1">
                <a:ea typeface="+mj-lt"/>
                <a:cs typeface="+mj-lt"/>
              </a:rPr>
              <a:t>only</a:t>
            </a:r>
            <a:r>
              <a:rPr lang="ru-RU" sz="1800" dirty="0">
                <a:ea typeface="+mj-lt"/>
                <a:cs typeface="+mj-lt"/>
              </a:rPr>
              <a:t> </a:t>
            </a:r>
            <a:r>
              <a:rPr lang="ru-RU" sz="1800" dirty="0" err="1">
                <a:ea typeface="+mj-lt"/>
                <a:cs typeface="+mj-lt"/>
              </a:rPr>
              <a:t>exception</a:t>
            </a:r>
            <a:r>
              <a:rPr lang="ru-RU" sz="1800" dirty="0">
                <a:ea typeface="+mj-lt"/>
                <a:cs typeface="+mj-lt"/>
              </a:rPr>
              <a:t> </a:t>
            </a:r>
            <a:r>
              <a:rPr lang="ru-RU" sz="1800" dirty="0" err="1">
                <a:ea typeface="+mj-lt"/>
                <a:cs typeface="+mj-lt"/>
              </a:rPr>
              <a:t>is</a:t>
            </a:r>
            <a:r>
              <a:rPr lang="ru-RU" sz="1800" dirty="0">
                <a:ea typeface="+mj-lt"/>
                <a:cs typeface="+mj-lt"/>
              </a:rPr>
              <a:t> </a:t>
            </a:r>
            <a:r>
              <a:rPr lang="ru-RU" sz="1800" dirty="0" err="1">
                <a:ea typeface="+mj-lt"/>
                <a:cs typeface="+mj-lt"/>
              </a:rPr>
              <a:t>toxic</a:t>
            </a:r>
            <a:r>
              <a:rPr lang="ru-RU" sz="1800" dirty="0">
                <a:ea typeface="+mj-lt"/>
                <a:cs typeface="+mj-lt"/>
              </a:rPr>
              <a:t> </a:t>
            </a:r>
            <a:r>
              <a:rPr lang="ru-RU" sz="1800" dirty="0" err="1">
                <a:ea typeface="+mj-lt"/>
                <a:cs typeface="+mj-lt"/>
              </a:rPr>
              <a:t>employees</a:t>
            </a:r>
            <a:r>
              <a:rPr lang="ru-RU" sz="1800" dirty="0">
                <a:ea typeface="+mj-lt"/>
                <a:cs typeface="+mj-lt"/>
              </a:rPr>
              <a:t> </a:t>
            </a:r>
            <a:r>
              <a:rPr lang="ru-RU" sz="1800" dirty="0" err="1">
                <a:ea typeface="+mj-lt"/>
                <a:cs typeface="+mj-lt"/>
              </a:rPr>
              <a:t>who</a:t>
            </a:r>
            <a:r>
              <a:rPr lang="ru-RU" sz="1800" dirty="0">
                <a:ea typeface="+mj-lt"/>
                <a:cs typeface="+mj-lt"/>
              </a:rPr>
              <a:t> </a:t>
            </a:r>
            <a:r>
              <a:rPr lang="ru-RU" sz="1800" dirty="0" err="1">
                <a:ea typeface="+mj-lt"/>
                <a:cs typeface="+mj-lt"/>
              </a:rPr>
              <a:t>get</a:t>
            </a:r>
            <a:r>
              <a:rPr lang="ru-RU" sz="1800" dirty="0">
                <a:ea typeface="+mj-lt"/>
                <a:cs typeface="+mj-lt"/>
              </a:rPr>
              <a:t> </a:t>
            </a:r>
            <a:r>
              <a:rPr lang="ru-RU" sz="1800" dirty="0" err="1">
                <a:ea typeface="+mj-lt"/>
                <a:cs typeface="+mj-lt"/>
              </a:rPr>
              <a:t>real</a:t>
            </a:r>
            <a:r>
              <a:rPr lang="ru-RU" sz="1800" dirty="0">
                <a:ea typeface="+mj-lt"/>
                <a:cs typeface="+mj-lt"/>
              </a:rPr>
              <a:t> </a:t>
            </a:r>
            <a:r>
              <a:rPr lang="ru-RU" sz="1800" dirty="0" err="1">
                <a:ea typeface="+mj-lt"/>
                <a:cs typeface="+mj-lt"/>
              </a:rPr>
              <a:t>pleasure</a:t>
            </a:r>
            <a:r>
              <a:rPr lang="ru-RU" sz="1800" dirty="0">
                <a:ea typeface="+mj-lt"/>
                <a:cs typeface="+mj-lt"/>
              </a:rPr>
              <a:t> </a:t>
            </a:r>
            <a:r>
              <a:rPr lang="ru-RU" sz="1800" dirty="0" err="1">
                <a:ea typeface="+mj-lt"/>
                <a:cs typeface="+mj-lt"/>
              </a:rPr>
              <a:t>from</a:t>
            </a:r>
            <a:r>
              <a:rPr lang="ru-RU" sz="1800" dirty="0">
                <a:ea typeface="+mj-lt"/>
                <a:cs typeface="+mj-lt"/>
              </a:rPr>
              <a:t> </a:t>
            </a:r>
            <a:r>
              <a:rPr lang="ru-RU" sz="1800" dirty="0" err="1">
                <a:ea typeface="+mj-lt"/>
                <a:cs typeface="+mj-lt"/>
              </a:rPr>
              <a:t>quarrels</a:t>
            </a:r>
            <a:r>
              <a:rPr lang="ru-RU" sz="1800" dirty="0">
                <a:ea typeface="+mj-lt"/>
                <a:cs typeface="+mj-lt"/>
              </a:rPr>
              <a:t> </a:t>
            </a:r>
            <a:r>
              <a:rPr lang="ru-RU" sz="1800" dirty="0" err="1">
                <a:ea typeface="+mj-lt"/>
                <a:cs typeface="+mj-lt"/>
              </a:rPr>
              <a:t>and</a:t>
            </a:r>
            <a:r>
              <a:rPr lang="ru-RU" sz="1800" dirty="0">
                <a:ea typeface="+mj-lt"/>
                <a:cs typeface="+mj-lt"/>
              </a:rPr>
              <a:t> </a:t>
            </a:r>
            <a:r>
              <a:rPr lang="ru-RU" sz="1800" dirty="0" err="1">
                <a:ea typeface="+mj-lt"/>
                <a:cs typeface="+mj-lt"/>
              </a:rPr>
              <a:t>intrigues</a:t>
            </a:r>
            <a:r>
              <a:rPr lang="ru-RU" sz="1800" dirty="0">
                <a:ea typeface="+mj-lt"/>
                <a:cs typeface="+mj-lt"/>
              </a:rPr>
              <a:t>), </a:t>
            </a:r>
            <a:r>
              <a:rPr lang="ru-RU" sz="1800" dirty="0" err="1">
                <a:ea typeface="+mj-lt"/>
                <a:cs typeface="+mj-lt"/>
              </a:rPr>
              <a:t>then</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chances</a:t>
            </a:r>
            <a:r>
              <a:rPr lang="ru-RU" sz="1800" dirty="0">
                <a:ea typeface="+mj-lt"/>
                <a:cs typeface="+mj-lt"/>
              </a:rPr>
              <a:t> </a:t>
            </a:r>
            <a:r>
              <a:rPr lang="ru-RU" sz="1800" dirty="0" err="1">
                <a:ea typeface="+mj-lt"/>
                <a:cs typeface="+mj-lt"/>
              </a:rPr>
              <a:t>of</a:t>
            </a:r>
            <a:r>
              <a:rPr lang="ru-RU" sz="1800" dirty="0">
                <a:ea typeface="+mj-lt"/>
                <a:cs typeface="+mj-lt"/>
              </a:rPr>
              <a:t> </a:t>
            </a:r>
            <a:r>
              <a:rPr lang="ru-RU" sz="1800" dirty="0" err="1">
                <a:ea typeface="+mj-lt"/>
                <a:cs typeface="+mj-lt"/>
              </a:rPr>
              <a:t>success</a:t>
            </a:r>
            <a:r>
              <a:rPr lang="ru-RU" sz="1800" dirty="0">
                <a:ea typeface="+mj-lt"/>
                <a:cs typeface="+mj-lt"/>
              </a:rPr>
              <a:t> </a:t>
            </a:r>
            <a:r>
              <a:rPr lang="ru-RU" sz="1800" dirty="0" err="1">
                <a:ea typeface="+mj-lt"/>
                <a:cs typeface="+mj-lt"/>
              </a:rPr>
              <a:t>are</a:t>
            </a:r>
            <a:r>
              <a:rPr lang="ru-RU" sz="1800" dirty="0">
                <a:ea typeface="+mj-lt"/>
                <a:cs typeface="+mj-lt"/>
              </a:rPr>
              <a:t> </a:t>
            </a:r>
            <a:r>
              <a:rPr lang="ru-RU" sz="1800" dirty="0" err="1">
                <a:ea typeface="+mj-lt"/>
                <a:cs typeface="+mj-lt"/>
              </a:rPr>
              <a:t>great</a:t>
            </a:r>
            <a:r>
              <a:rPr lang="ru-RU" sz="1800" dirty="0">
                <a:ea typeface="+mj-lt"/>
                <a:cs typeface="+mj-lt"/>
              </a:rPr>
              <a:t>.  It </a:t>
            </a:r>
            <a:r>
              <a:rPr lang="ru-RU" sz="1800" dirty="0" err="1">
                <a:ea typeface="+mj-lt"/>
                <a:cs typeface="+mj-lt"/>
              </a:rPr>
              <a:t>is</a:t>
            </a:r>
            <a:r>
              <a:rPr lang="ru-RU" sz="1800" dirty="0">
                <a:ea typeface="+mj-lt"/>
                <a:cs typeface="+mj-lt"/>
              </a:rPr>
              <a:t> </a:t>
            </a:r>
            <a:r>
              <a:rPr lang="ru-RU" sz="1800" dirty="0" err="1">
                <a:ea typeface="+mj-lt"/>
                <a:cs typeface="+mj-lt"/>
              </a:rPr>
              <a:t>you</a:t>
            </a:r>
            <a:r>
              <a:rPr lang="ru-RU" sz="1800" dirty="0">
                <a:ea typeface="+mj-lt"/>
                <a:cs typeface="+mj-lt"/>
              </a:rPr>
              <a:t>, </a:t>
            </a:r>
            <a:r>
              <a:rPr lang="ru-RU" sz="1800" dirty="0" err="1">
                <a:ea typeface="+mj-lt"/>
                <a:cs typeface="+mj-lt"/>
              </a:rPr>
              <a:t>as</a:t>
            </a:r>
            <a:r>
              <a:rPr lang="ru-RU" sz="1800" dirty="0">
                <a:ea typeface="+mj-lt"/>
                <a:cs typeface="+mj-lt"/>
              </a:rPr>
              <a:t> a </a:t>
            </a:r>
            <a:r>
              <a:rPr lang="ru-RU" sz="1800" dirty="0" err="1">
                <a:ea typeface="+mj-lt"/>
                <a:cs typeface="+mj-lt"/>
              </a:rPr>
              <a:t>leader</a:t>
            </a:r>
            <a:r>
              <a:rPr lang="ru-RU" sz="1800" dirty="0">
                <a:ea typeface="+mj-lt"/>
                <a:cs typeface="+mj-lt"/>
              </a:rPr>
              <a:t> </a:t>
            </a:r>
            <a:r>
              <a:rPr lang="ru-RU" sz="1800" dirty="0" err="1">
                <a:ea typeface="+mj-lt"/>
                <a:cs typeface="+mj-lt"/>
              </a:rPr>
              <a:t>and</a:t>
            </a:r>
            <a:r>
              <a:rPr lang="ru-RU" sz="1800" dirty="0">
                <a:ea typeface="+mj-lt"/>
                <a:cs typeface="+mj-lt"/>
              </a:rPr>
              <a:t> </a:t>
            </a:r>
            <a:r>
              <a:rPr lang="ru-RU" sz="1800" dirty="0" err="1">
                <a:ea typeface="+mj-lt"/>
                <a:cs typeface="+mj-lt"/>
              </a:rPr>
              <a:t>experienced</a:t>
            </a:r>
            <a:r>
              <a:rPr lang="ru-RU" sz="1800" dirty="0">
                <a:ea typeface="+mj-lt"/>
                <a:cs typeface="+mj-lt"/>
              </a:rPr>
              <a:t> </a:t>
            </a:r>
            <a:r>
              <a:rPr lang="ru-RU" sz="1800" dirty="0" err="1">
                <a:ea typeface="+mj-lt"/>
                <a:cs typeface="+mj-lt"/>
              </a:rPr>
              <a:t>manager</a:t>
            </a:r>
            <a:r>
              <a:rPr lang="ru-RU" sz="1800" dirty="0">
                <a:ea typeface="+mj-lt"/>
                <a:cs typeface="+mj-lt"/>
              </a:rPr>
              <a:t>, </a:t>
            </a:r>
            <a:r>
              <a:rPr lang="ru-RU" sz="1800" dirty="0" err="1">
                <a:ea typeface="+mj-lt"/>
                <a:cs typeface="+mj-lt"/>
              </a:rPr>
              <a:t>who</a:t>
            </a:r>
            <a:r>
              <a:rPr lang="ru-RU" sz="1800" dirty="0">
                <a:ea typeface="+mj-lt"/>
                <a:cs typeface="+mj-lt"/>
              </a:rPr>
              <a:t> </a:t>
            </a:r>
            <a:r>
              <a:rPr lang="ru-RU" sz="1800" dirty="0" err="1">
                <a:ea typeface="+mj-lt"/>
                <a:cs typeface="+mj-lt"/>
              </a:rPr>
              <a:t>must</a:t>
            </a:r>
            <a:r>
              <a:rPr lang="ru-RU" sz="1800" dirty="0">
                <a:ea typeface="+mj-lt"/>
                <a:cs typeface="+mj-lt"/>
              </a:rPr>
              <a:t> </a:t>
            </a:r>
            <a:r>
              <a:rPr lang="ru-RU" sz="1800" dirty="0" err="1">
                <a:ea typeface="+mj-lt"/>
                <a:cs typeface="+mj-lt"/>
              </a:rPr>
              <a:t>take</a:t>
            </a:r>
            <a:r>
              <a:rPr lang="ru-RU" sz="1800" dirty="0">
                <a:ea typeface="+mj-lt"/>
                <a:cs typeface="+mj-lt"/>
              </a:rPr>
              <a:t> </a:t>
            </a:r>
            <a:r>
              <a:rPr lang="ru-RU" sz="1800" dirty="0" err="1">
                <a:ea typeface="+mj-lt"/>
                <a:cs typeface="+mj-lt"/>
              </a:rPr>
              <a:t>on</a:t>
            </a:r>
            <a:r>
              <a:rPr lang="ru-RU" sz="1800" dirty="0">
                <a:ea typeface="+mj-lt"/>
                <a:cs typeface="+mj-lt"/>
              </a:rPr>
              <a:t> </a:t>
            </a:r>
            <a:r>
              <a:rPr lang="ru-RU" sz="1800" dirty="0" err="1">
                <a:ea typeface="+mj-lt"/>
                <a:cs typeface="+mj-lt"/>
              </a:rPr>
              <a:t>the</a:t>
            </a:r>
            <a:r>
              <a:rPr lang="ru-RU" sz="1800" dirty="0">
                <a:ea typeface="+mj-lt"/>
                <a:cs typeface="+mj-lt"/>
              </a:rPr>
              <a:t> </a:t>
            </a:r>
            <a:r>
              <a:rPr lang="ru-RU" sz="1800" dirty="0" err="1">
                <a:ea typeface="+mj-lt"/>
                <a:cs typeface="+mj-lt"/>
              </a:rPr>
              <a:t>role</a:t>
            </a:r>
            <a:r>
              <a:rPr lang="ru-RU" sz="1800" dirty="0">
                <a:ea typeface="+mj-lt"/>
                <a:cs typeface="+mj-lt"/>
              </a:rPr>
              <a:t> </a:t>
            </a:r>
            <a:r>
              <a:rPr lang="ru-RU" sz="1800" dirty="0" err="1">
                <a:ea typeface="+mj-lt"/>
                <a:cs typeface="+mj-lt"/>
              </a:rPr>
              <a:t>of</a:t>
            </a:r>
            <a:r>
              <a:rPr lang="ru-RU" sz="1800" dirty="0">
                <a:ea typeface="+mj-lt"/>
                <a:cs typeface="+mj-lt"/>
              </a:rPr>
              <a:t> </a:t>
            </a:r>
            <a:r>
              <a:rPr lang="ru-RU" sz="1800" dirty="0" err="1">
                <a:ea typeface="+mj-lt"/>
                <a:cs typeface="+mj-lt"/>
              </a:rPr>
              <a:t>peacemaker</a:t>
            </a:r>
            <a:r>
              <a:rPr lang="ru-RU" sz="1800" dirty="0">
                <a:ea typeface="+mj-lt"/>
                <a:cs typeface="+mj-lt"/>
              </a:rPr>
              <a:t>.  </a:t>
            </a:r>
            <a:r>
              <a:rPr lang="ru-RU" sz="1800" dirty="0" err="1">
                <a:ea typeface="+mj-lt"/>
                <a:cs typeface="+mj-lt"/>
              </a:rPr>
              <a:t>How</a:t>
            </a:r>
            <a:r>
              <a:rPr lang="ru-RU" sz="1800" dirty="0">
                <a:ea typeface="+mj-lt"/>
                <a:cs typeface="+mj-lt"/>
              </a:rPr>
              <a:t> </a:t>
            </a:r>
            <a:r>
              <a:rPr lang="ru-RU" sz="1800" dirty="0" err="1">
                <a:ea typeface="+mj-lt"/>
                <a:cs typeface="+mj-lt"/>
              </a:rPr>
              <a:t>to</a:t>
            </a:r>
            <a:r>
              <a:rPr lang="ru-RU" sz="1800" dirty="0">
                <a:ea typeface="+mj-lt"/>
                <a:cs typeface="+mj-lt"/>
              </a:rPr>
              <a:t> </a:t>
            </a:r>
            <a:r>
              <a:rPr lang="ru-RU" sz="1800" dirty="0" err="1">
                <a:ea typeface="+mj-lt"/>
                <a:cs typeface="+mj-lt"/>
              </a:rPr>
              <a:t>do</a:t>
            </a:r>
            <a:r>
              <a:rPr lang="ru-RU" sz="1800" dirty="0">
                <a:ea typeface="+mj-lt"/>
                <a:cs typeface="+mj-lt"/>
              </a:rPr>
              <a:t> </a:t>
            </a:r>
            <a:r>
              <a:rPr lang="ru-RU" sz="1800" dirty="0" err="1">
                <a:ea typeface="+mj-lt"/>
                <a:cs typeface="+mj-lt"/>
              </a:rPr>
              <a:t>it</a:t>
            </a:r>
            <a:r>
              <a:rPr lang="ru-RU" sz="1800" dirty="0">
                <a:ea typeface="+mj-lt"/>
                <a:cs typeface="+mj-lt"/>
              </a:rPr>
              <a:t>?</a:t>
            </a:r>
            <a:endParaRPr lang="ru-RU" sz="1800"/>
          </a:p>
          <a:p>
            <a:pPr>
              <a:buClr>
                <a:srgbClr val="8AD0D6"/>
              </a:buClr>
            </a:pPr>
            <a:endParaRPr lang="ru-RU" dirty="0"/>
          </a:p>
        </p:txBody>
      </p:sp>
      <p:sp>
        <p:nvSpPr>
          <p:cNvPr id="9" name="TextBox 8">
            <a:extLst>
              <a:ext uri="{FF2B5EF4-FFF2-40B4-BE49-F238E27FC236}">
                <a16:creationId xmlns:a16="http://schemas.microsoft.com/office/drawing/2014/main" xmlns="" id="{B9414CDE-FEB0-E0F0-2FE7-AF51D0913A31}"/>
              </a:ext>
            </a:extLst>
          </p:cNvPr>
          <p:cNvSpPr txBox="1"/>
          <p:nvPr/>
        </p:nvSpPr>
        <p:spPr>
          <a:xfrm>
            <a:off x="3543300" y="3200401"/>
            <a:ext cx="2057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p:txBody>
      </p:sp>
      <p:pic>
        <p:nvPicPr>
          <p:cNvPr id="10" name="Рисунок 10" descr="Изображение выглядит как человек&#10;&#10;Автоматически созданное описание">
            <a:extLst>
              <a:ext uri="{FF2B5EF4-FFF2-40B4-BE49-F238E27FC236}">
                <a16:creationId xmlns:a16="http://schemas.microsoft.com/office/drawing/2014/main" xmlns="" id="{FDCD8919-3511-413C-D9B5-C62F80E9EC0A}"/>
              </a:ext>
            </a:extLst>
          </p:cNvPr>
          <p:cNvPicPr>
            <a:picLocks noChangeAspect="1"/>
          </p:cNvPicPr>
          <p:nvPr/>
        </p:nvPicPr>
        <p:blipFill>
          <a:blip r:embed="rId2"/>
          <a:stretch>
            <a:fillRect/>
          </a:stretch>
        </p:blipFill>
        <p:spPr>
          <a:xfrm>
            <a:off x="2180866" y="522976"/>
            <a:ext cx="4264683" cy="2893444"/>
          </a:xfrm>
          <a:prstGeom prst="rect">
            <a:avLst/>
          </a:prstGeom>
        </p:spPr>
      </p:pic>
      <p:sp>
        <p:nvSpPr>
          <p:cNvPr id="11" name="TextBox 10">
            <a:extLst>
              <a:ext uri="{FF2B5EF4-FFF2-40B4-BE49-F238E27FC236}">
                <a16:creationId xmlns:a16="http://schemas.microsoft.com/office/drawing/2014/main" xmlns="" id="{B057D2DE-96F5-454E-46DA-E9690FCDD79D}"/>
              </a:ext>
            </a:extLst>
          </p:cNvPr>
          <p:cNvSpPr txBox="1"/>
          <p:nvPr/>
        </p:nvSpPr>
        <p:spPr>
          <a:xfrm>
            <a:off x="2863969" y="5026325"/>
            <a:ext cx="15937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p:txBody>
      </p:sp>
    </p:spTree>
    <p:extLst>
      <p:ext uri="{BB962C8B-B14F-4D97-AF65-F5344CB8AC3E}">
        <p14:creationId xmlns:p14="http://schemas.microsoft.com/office/powerpoint/2010/main" xmlns="" val="42014871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06BAF500-4828-A2E7-FB9D-0760177EB128}"/>
              </a:ext>
            </a:extLst>
          </p:cNvPr>
          <p:cNvSpPr txBox="1"/>
          <p:nvPr/>
        </p:nvSpPr>
        <p:spPr>
          <a:xfrm>
            <a:off x="1278867" y="4796287"/>
            <a:ext cx="588536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p:txBody>
      </p:sp>
      <p:pic>
        <p:nvPicPr>
          <p:cNvPr id="4" name="Рисунок 4">
            <a:extLst>
              <a:ext uri="{FF2B5EF4-FFF2-40B4-BE49-F238E27FC236}">
                <a16:creationId xmlns:a16="http://schemas.microsoft.com/office/drawing/2014/main" xmlns="" id="{2278218F-854B-CF7A-87A3-D13019E5B124}"/>
              </a:ext>
            </a:extLst>
          </p:cNvPr>
          <p:cNvPicPr>
            <a:picLocks noChangeAspect="1"/>
          </p:cNvPicPr>
          <p:nvPr/>
        </p:nvPicPr>
        <p:blipFill>
          <a:blip r:embed="rId2"/>
          <a:stretch>
            <a:fillRect/>
          </a:stretch>
        </p:blipFill>
        <p:spPr>
          <a:xfrm>
            <a:off x="5106838" y="214944"/>
            <a:ext cx="3782681" cy="3020681"/>
          </a:xfrm>
          <a:prstGeom prst="rect">
            <a:avLst/>
          </a:prstGeom>
        </p:spPr>
      </p:pic>
      <p:sp>
        <p:nvSpPr>
          <p:cNvPr id="5" name="TextBox 4">
            <a:extLst>
              <a:ext uri="{FF2B5EF4-FFF2-40B4-BE49-F238E27FC236}">
                <a16:creationId xmlns:a16="http://schemas.microsoft.com/office/drawing/2014/main" xmlns="" id="{CBDAF938-CEA9-9A10-B2D0-A9A03C783E31}"/>
              </a:ext>
            </a:extLst>
          </p:cNvPr>
          <p:cNvSpPr txBox="1"/>
          <p:nvPr/>
        </p:nvSpPr>
        <p:spPr>
          <a:xfrm>
            <a:off x="427008" y="4551873"/>
            <a:ext cx="51413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ru-RU" dirty="0">
              <a:ea typeface="+mn-lt"/>
              <a:cs typeface="+mn-lt"/>
            </a:endParaRPr>
          </a:p>
          <a:p>
            <a:endParaRPr lang="en-US" dirty="0"/>
          </a:p>
          <a:p>
            <a:endParaRPr lang="en-US"/>
          </a:p>
          <a:p>
            <a:endParaRPr lang="en-US"/>
          </a:p>
        </p:txBody>
      </p:sp>
      <p:sp>
        <p:nvSpPr>
          <p:cNvPr id="2" name="TextBox 1">
            <a:extLst>
              <a:ext uri="{FF2B5EF4-FFF2-40B4-BE49-F238E27FC236}">
                <a16:creationId xmlns:a16="http://schemas.microsoft.com/office/drawing/2014/main" xmlns="" id="{1202DFC0-F583-34BF-B149-9CFEB55B1540}"/>
              </a:ext>
            </a:extLst>
          </p:cNvPr>
          <p:cNvSpPr txBox="1"/>
          <p:nvPr/>
        </p:nvSpPr>
        <p:spPr>
          <a:xfrm>
            <a:off x="103517" y="209911"/>
            <a:ext cx="501194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FF0000"/>
                </a:solidFill>
                <a:highlight>
                  <a:srgbClr val="FFFF00"/>
                </a:highlight>
                <a:latin typeface="sohne"/>
                <a:cs typeface="Segoe UI"/>
              </a:rPr>
              <a:t>1. Accommodating</a:t>
            </a:r>
            <a:r>
              <a:rPr lang="en-US" sz="1600" dirty="0">
                <a:solidFill>
                  <a:srgbClr val="FF0000"/>
                </a:solidFill>
                <a:highlight>
                  <a:srgbClr val="FFFF00"/>
                </a:highlight>
                <a:latin typeface="sohne"/>
                <a:cs typeface="Segoe UI"/>
              </a:rPr>
              <a:t>​</a:t>
            </a:r>
          </a:p>
          <a:p>
            <a:r>
              <a:rPr lang="en-US" sz="1600" b="1" dirty="0">
                <a:cs typeface="Segoe UI"/>
              </a:rPr>
              <a:t>This type is high on cooperativeness and low in assertiveness. </a:t>
            </a:r>
            <a:r>
              <a:rPr lang="en-US" sz="1600" dirty="0">
                <a:cs typeface="Segoe UI"/>
              </a:rPr>
              <a:t>If you’re an “accommodating” type, you’re more inclined to put aside your concerns because you feel like you don’t have a strong stance. Instead, you accommodate those of the others.​</a:t>
            </a:r>
          </a:p>
        </p:txBody>
      </p:sp>
      <p:sp>
        <p:nvSpPr>
          <p:cNvPr id="6" name="TextBox 5">
            <a:extLst>
              <a:ext uri="{FF2B5EF4-FFF2-40B4-BE49-F238E27FC236}">
                <a16:creationId xmlns:a16="http://schemas.microsoft.com/office/drawing/2014/main" xmlns="" id="{9C8378E2-45CE-7DDB-3B39-F1D889DDF51E}"/>
              </a:ext>
            </a:extLst>
          </p:cNvPr>
          <p:cNvSpPr txBox="1"/>
          <p:nvPr/>
        </p:nvSpPr>
        <p:spPr>
          <a:xfrm>
            <a:off x="103518" y="1604515"/>
            <a:ext cx="530308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FF0000"/>
                </a:solidFill>
                <a:highlight>
                  <a:srgbClr val="FFFF00"/>
                </a:highlight>
                <a:cs typeface="Segoe UI"/>
              </a:rPr>
              <a:t>2. Collaborating</a:t>
            </a:r>
            <a:r>
              <a:rPr lang="ru-RU" sz="1600" b="1" dirty="0">
                <a:solidFill>
                  <a:srgbClr val="FF0000"/>
                </a:solidFill>
                <a:highlight>
                  <a:srgbClr val="FFFF00"/>
                </a:highlight>
                <a:cs typeface="Segoe UI"/>
              </a:rPr>
              <a:t>​</a:t>
            </a:r>
          </a:p>
          <a:p>
            <a:r>
              <a:rPr lang="en-US" sz="1600" b="1" dirty="0">
                <a:cs typeface="Segoe UI"/>
              </a:rPr>
              <a:t>Collaborations develop when you are high on both assertiveness and cooperativeness. </a:t>
            </a:r>
            <a:r>
              <a:rPr lang="en-US" sz="1600" dirty="0">
                <a:cs typeface="Segoe UI"/>
              </a:rPr>
              <a:t>You are in a situation where you have the right to stand for your opinions. At the same time, you have to take others’ into account.​</a:t>
            </a:r>
          </a:p>
        </p:txBody>
      </p:sp>
      <p:sp>
        <p:nvSpPr>
          <p:cNvPr id="7" name="TextBox 6">
            <a:extLst>
              <a:ext uri="{FF2B5EF4-FFF2-40B4-BE49-F238E27FC236}">
                <a16:creationId xmlns:a16="http://schemas.microsoft.com/office/drawing/2014/main" xmlns="" id="{A6073765-1F06-FA0F-2EC8-D3AE4F462E40}"/>
              </a:ext>
            </a:extLst>
          </p:cNvPr>
          <p:cNvSpPr txBox="1"/>
          <p:nvPr/>
        </p:nvSpPr>
        <p:spPr>
          <a:xfrm>
            <a:off x="71168" y="2840968"/>
            <a:ext cx="595007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FF0000"/>
                </a:solidFill>
                <a:highlight>
                  <a:srgbClr val="FFFF00"/>
                </a:highlight>
                <a:latin typeface="sohne"/>
                <a:cs typeface="Segoe UI"/>
              </a:rPr>
              <a:t>3. Avoiding</a:t>
            </a:r>
            <a:r>
              <a:rPr lang="en-US" sz="1600" dirty="0">
                <a:solidFill>
                  <a:srgbClr val="FF0000"/>
                </a:solidFill>
                <a:highlight>
                  <a:srgbClr val="FFFF00"/>
                </a:highlight>
                <a:latin typeface="sohne"/>
                <a:cs typeface="Segoe UI"/>
              </a:rPr>
              <a:t>​</a:t>
            </a:r>
          </a:p>
          <a:p>
            <a:r>
              <a:rPr lang="en-US" sz="1600" b="1" dirty="0">
                <a:cs typeface="Segoe UI"/>
              </a:rPr>
              <a:t>This type is low both on assertiveness and cooperativeness</a:t>
            </a:r>
            <a:r>
              <a:rPr lang="en-US" sz="1600" dirty="0">
                <a:cs typeface="Segoe UI"/>
              </a:rPr>
              <a:t>. It is a condition where you simply don’t want to be involved. This approach usually works when the issue is not directly connected to you or when the issue isn’t worth your trouble.</a:t>
            </a:r>
          </a:p>
        </p:txBody>
      </p:sp>
      <p:sp>
        <p:nvSpPr>
          <p:cNvPr id="8" name="TextBox 7">
            <a:extLst>
              <a:ext uri="{FF2B5EF4-FFF2-40B4-BE49-F238E27FC236}">
                <a16:creationId xmlns:a16="http://schemas.microsoft.com/office/drawing/2014/main" xmlns="" id="{30D3D632-53C6-5FDF-30DB-063E9F96D511}"/>
              </a:ext>
            </a:extLst>
          </p:cNvPr>
          <p:cNvSpPr txBox="1"/>
          <p:nvPr/>
        </p:nvSpPr>
        <p:spPr>
          <a:xfrm>
            <a:off x="103518" y="4163684"/>
            <a:ext cx="6812711"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FF0000"/>
                </a:solidFill>
                <a:highlight>
                  <a:srgbClr val="FFFF00"/>
                </a:highlight>
                <a:latin typeface="sohne"/>
                <a:cs typeface="Segoe UI"/>
              </a:rPr>
              <a:t>4. Competitive</a:t>
            </a:r>
            <a:r>
              <a:rPr lang="en-US" sz="1600" dirty="0">
                <a:solidFill>
                  <a:srgbClr val="FF0000"/>
                </a:solidFill>
                <a:highlight>
                  <a:srgbClr val="FFFF00"/>
                </a:highlight>
                <a:latin typeface="sohne"/>
                <a:cs typeface="Segoe UI"/>
              </a:rPr>
              <a:t>​</a:t>
            </a:r>
          </a:p>
          <a:p>
            <a:r>
              <a:rPr lang="en-US" sz="1600" b="1" dirty="0">
                <a:cs typeface="Segoe UI"/>
              </a:rPr>
              <a:t>Resolving conflict by “competing” means you’re high on assertiveness and low on cooperativeness. </a:t>
            </a:r>
            <a:r>
              <a:rPr lang="en-US" sz="1600" dirty="0">
                <a:cs typeface="Segoe UI"/>
              </a:rPr>
              <a:t>This kind of approach happens a lot in the workplace, too. In a “competing” setting, you have a firm stance and you keep pushing.​</a:t>
            </a:r>
          </a:p>
          <a:p>
            <a:r>
              <a:rPr lang="en-US" dirty="0">
                <a:cs typeface="Segoe UI"/>
              </a:rPr>
              <a:t>​</a:t>
            </a:r>
          </a:p>
        </p:txBody>
      </p:sp>
      <p:sp>
        <p:nvSpPr>
          <p:cNvPr id="9" name="TextBox 8">
            <a:extLst>
              <a:ext uri="{FF2B5EF4-FFF2-40B4-BE49-F238E27FC236}">
                <a16:creationId xmlns:a16="http://schemas.microsoft.com/office/drawing/2014/main" xmlns="" id="{245BCDA2-DA36-1CD9-16D8-7BA7363C3DB4}"/>
              </a:ext>
            </a:extLst>
          </p:cNvPr>
          <p:cNvSpPr txBox="1"/>
          <p:nvPr/>
        </p:nvSpPr>
        <p:spPr>
          <a:xfrm>
            <a:off x="71168" y="5155721"/>
            <a:ext cx="8570343"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292929"/>
                </a:solidFill>
                <a:latin typeface="sohne"/>
                <a:cs typeface="Segoe UI"/>
              </a:rPr>
              <a:t> </a:t>
            </a:r>
            <a:r>
              <a:rPr lang="en-US" sz="1600" dirty="0">
                <a:solidFill>
                  <a:srgbClr val="FF0000"/>
                </a:solidFill>
                <a:highlight>
                  <a:srgbClr val="FFFF00"/>
                </a:highlight>
                <a:latin typeface="sohne"/>
                <a:cs typeface="Segoe UI"/>
              </a:rPr>
              <a:t>5. Compromising​​</a:t>
            </a:r>
          </a:p>
          <a:p>
            <a:r>
              <a:rPr lang="en-US" sz="1600" dirty="0">
                <a:highlight>
                  <a:srgbClr val="FFFF00"/>
                </a:highlight>
                <a:latin typeface="sohne"/>
                <a:cs typeface="Segoe UI"/>
              </a:rPr>
              <a:t>​</a:t>
            </a:r>
          </a:p>
          <a:p>
            <a:r>
              <a:rPr lang="en-US" sz="1600" dirty="0">
                <a:cs typeface="Segoe UI"/>
              </a:rPr>
              <a:t>The “compromising” type accommodates the 4 types listed above.​​</a:t>
            </a:r>
          </a:p>
          <a:p>
            <a:r>
              <a:rPr lang="en-US" sz="1600" b="1" dirty="0">
                <a:cs typeface="Segoe UI"/>
              </a:rPr>
              <a:t>In a compromise, you work to find a win-win solution for all parties. </a:t>
            </a:r>
            <a:r>
              <a:rPr lang="en-US" sz="1600" dirty="0">
                <a:cs typeface="Segoe UI"/>
              </a:rPr>
              <a:t>​</a:t>
            </a:r>
          </a:p>
          <a:p>
            <a:r>
              <a:rPr lang="en-US" sz="1600" dirty="0">
                <a:cs typeface="Segoe UI"/>
              </a:rPr>
              <a:t>​</a:t>
            </a:r>
          </a:p>
          <a:p>
            <a:r>
              <a:rPr lang="en-US" sz="1600" dirty="0">
                <a:cs typeface="Segoe UI"/>
              </a:rPr>
              <a:t>From these five types of conflict resolution strategies, there’s no one ideal strategy for all kinds of issues.​​</a:t>
            </a:r>
          </a:p>
          <a:p>
            <a:r>
              <a:rPr lang="en-US" sz="1600" dirty="0">
                <a:latin typeface="sohne"/>
                <a:cs typeface="Segoe UI"/>
              </a:rPr>
              <a:t>​​</a:t>
            </a:r>
          </a:p>
        </p:txBody>
      </p:sp>
    </p:spTree>
    <p:extLst>
      <p:ext uri="{BB962C8B-B14F-4D97-AF65-F5344CB8AC3E}">
        <p14:creationId xmlns:p14="http://schemas.microsoft.com/office/powerpoint/2010/main" xmlns="" val="2887184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xmlns="" id="{9F4B8AA2-35D7-98C9-1D42-6E4E5378DDBF}"/>
              </a:ext>
            </a:extLst>
          </p:cNvPr>
          <p:cNvSpPr>
            <a:spLocks noGrp="1"/>
          </p:cNvSpPr>
          <p:nvPr>
            <p:ph type="title"/>
          </p:nvPr>
        </p:nvSpPr>
        <p:spPr>
          <a:xfrm>
            <a:off x="322839" y="265813"/>
            <a:ext cx="1845344" cy="667285"/>
          </a:xfrm>
        </p:spPr>
        <p:txBody>
          <a:bodyPr/>
          <a:lstStyle/>
          <a:p>
            <a:r>
              <a:rPr lang="ru-RU" sz="3200" dirty="0">
                <a:solidFill>
                  <a:srgbClr val="FF0000"/>
                </a:solidFill>
                <a:highlight>
                  <a:srgbClr val="FFFF00"/>
                </a:highlight>
                <a:ea typeface="+mj-lt"/>
                <a:cs typeface="+mj-lt"/>
              </a:rPr>
              <a:t>Solutions</a:t>
            </a:r>
            <a:endParaRPr lang="ru-RU" sz="3200" dirty="0">
              <a:solidFill>
                <a:srgbClr val="FF0000"/>
              </a:solidFill>
              <a:highlight>
                <a:srgbClr val="FFFF00"/>
              </a:highlight>
            </a:endParaRPr>
          </a:p>
        </p:txBody>
      </p:sp>
      <p:sp>
        <p:nvSpPr>
          <p:cNvPr id="4" name="Объект 3">
            <a:extLst>
              <a:ext uri="{FF2B5EF4-FFF2-40B4-BE49-F238E27FC236}">
                <a16:creationId xmlns:a16="http://schemas.microsoft.com/office/drawing/2014/main" xmlns="" id="{AAB3C46F-7021-0CA7-1683-2BDBEDD8F1FA}"/>
              </a:ext>
            </a:extLst>
          </p:cNvPr>
          <p:cNvSpPr>
            <a:spLocks noGrp="1"/>
          </p:cNvSpPr>
          <p:nvPr>
            <p:ph sz="half" idx="2"/>
          </p:nvPr>
        </p:nvSpPr>
        <p:spPr>
          <a:xfrm>
            <a:off x="315851" y="934660"/>
            <a:ext cx="3847190" cy="4976620"/>
          </a:xfrm>
        </p:spPr>
        <p:txBody>
          <a:bodyPr vert="horz" lIns="91440" tIns="45720" rIns="91440" bIns="45720" rtlCol="0" anchor="t">
            <a:noAutofit/>
          </a:bodyPr>
          <a:lstStyle/>
          <a:p>
            <a:r>
              <a:rPr lang="ru-RU" sz="1600" dirty="0">
                <a:ea typeface="+mj-lt"/>
                <a:cs typeface="+mj-lt"/>
              </a:rPr>
              <a:t> 1. </a:t>
            </a:r>
            <a:r>
              <a:rPr lang="ru-RU" sz="1600" dirty="0" err="1">
                <a:ea typeface="+mj-lt"/>
                <a:cs typeface="+mj-lt"/>
              </a:rPr>
              <a:t>Do</a:t>
            </a:r>
            <a:r>
              <a:rPr lang="ru-RU" sz="1600" dirty="0">
                <a:ea typeface="+mj-lt"/>
                <a:cs typeface="+mj-lt"/>
              </a:rPr>
              <a:t> </a:t>
            </a:r>
            <a:r>
              <a:rPr lang="ru-RU" sz="1600" dirty="0" err="1">
                <a:ea typeface="+mj-lt"/>
                <a:cs typeface="+mj-lt"/>
              </a:rPr>
              <a:t>not</a:t>
            </a:r>
            <a:r>
              <a:rPr lang="ru-RU" sz="1600" dirty="0">
                <a:ea typeface="+mj-lt"/>
                <a:cs typeface="+mj-lt"/>
              </a:rPr>
              <a:t> </a:t>
            </a:r>
            <a:r>
              <a:rPr lang="ru-RU" sz="1600" dirty="0" err="1">
                <a:ea typeface="+mj-lt"/>
                <a:cs typeface="+mj-lt"/>
              </a:rPr>
              <a:t>postpone</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solution</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brewing</a:t>
            </a:r>
            <a:r>
              <a:rPr lang="ru-RU" sz="1600" dirty="0">
                <a:ea typeface="+mj-lt"/>
                <a:cs typeface="+mj-lt"/>
              </a:rPr>
              <a:t> </a:t>
            </a:r>
            <a:r>
              <a:rPr lang="ru-RU" sz="1600" dirty="0" err="1">
                <a:ea typeface="+mj-lt"/>
                <a:cs typeface="+mj-lt"/>
              </a:rPr>
              <a:t>conflict</a:t>
            </a:r>
            <a:r>
              <a:rPr lang="ru-RU" sz="1600" dirty="0">
                <a:ea typeface="+mj-lt"/>
                <a:cs typeface="+mj-lt"/>
              </a:rPr>
              <a:t>.</a:t>
            </a:r>
            <a:endParaRPr lang="ru-RU" sz="1600" dirty="0"/>
          </a:p>
          <a:p>
            <a:pPr>
              <a:buClr>
                <a:srgbClr val="8AD0D6"/>
              </a:buClr>
            </a:pPr>
            <a:r>
              <a:rPr lang="ru-RU" sz="1600" dirty="0">
                <a:ea typeface="+mj-lt"/>
                <a:cs typeface="+mj-lt"/>
              </a:rPr>
              <a:t>  2. </a:t>
            </a:r>
            <a:r>
              <a:rPr lang="ru-RU" sz="1600" dirty="0" err="1">
                <a:ea typeface="+mj-lt"/>
                <a:cs typeface="+mj-lt"/>
              </a:rPr>
              <a:t>If</a:t>
            </a:r>
            <a:r>
              <a:rPr lang="ru-RU" sz="1600" dirty="0">
                <a:ea typeface="+mj-lt"/>
                <a:cs typeface="+mj-lt"/>
              </a:rPr>
              <a:t> </a:t>
            </a:r>
            <a:r>
              <a:rPr lang="ru-RU" sz="1600" dirty="0" err="1">
                <a:ea typeface="+mj-lt"/>
                <a:cs typeface="+mj-lt"/>
              </a:rPr>
              <a:t>conflict</a:t>
            </a:r>
            <a:r>
              <a:rPr lang="ru-RU" sz="1600" dirty="0">
                <a:ea typeface="+mj-lt"/>
                <a:cs typeface="+mj-lt"/>
              </a:rPr>
              <a:t> </a:t>
            </a:r>
            <a:r>
              <a:rPr lang="ru-RU" sz="1600" dirty="0" err="1">
                <a:ea typeface="+mj-lt"/>
                <a:cs typeface="+mj-lt"/>
              </a:rPr>
              <a:t>is</a:t>
            </a:r>
            <a:r>
              <a:rPr lang="ru-RU" sz="1600" dirty="0">
                <a:ea typeface="+mj-lt"/>
                <a:cs typeface="+mj-lt"/>
              </a:rPr>
              <a:t> </a:t>
            </a:r>
            <a:r>
              <a:rPr lang="ru-RU" sz="1600" dirty="0" err="1">
                <a:ea typeface="+mj-lt"/>
                <a:cs typeface="+mj-lt"/>
              </a:rPr>
              <a:t>inevitable</a:t>
            </a:r>
            <a:r>
              <a:rPr lang="ru-RU" sz="1600" dirty="0">
                <a:ea typeface="+mj-lt"/>
                <a:cs typeface="+mj-lt"/>
              </a:rPr>
              <a:t>, </a:t>
            </a:r>
            <a:r>
              <a:rPr lang="ru-RU" sz="1600" dirty="0" err="1">
                <a:ea typeface="+mj-lt"/>
                <a:cs typeface="+mj-lt"/>
              </a:rPr>
              <a:t>initiate</a:t>
            </a:r>
            <a:r>
              <a:rPr lang="ru-RU" sz="1600" dirty="0">
                <a:ea typeface="+mj-lt"/>
                <a:cs typeface="+mj-lt"/>
              </a:rPr>
              <a:t> </a:t>
            </a:r>
            <a:r>
              <a:rPr lang="ru-RU" sz="1600" dirty="0" err="1">
                <a:ea typeface="+mj-lt"/>
                <a:cs typeface="+mj-lt"/>
              </a:rPr>
              <a:t>it</a:t>
            </a:r>
            <a:r>
              <a:rPr lang="ru-RU" sz="1600" dirty="0">
                <a:ea typeface="+mj-lt"/>
                <a:cs typeface="+mj-lt"/>
              </a:rPr>
              <a:t> </a:t>
            </a:r>
            <a:r>
              <a:rPr lang="ru-RU" sz="1600" dirty="0" err="1">
                <a:ea typeface="+mj-lt"/>
                <a:cs typeface="+mj-lt"/>
              </a:rPr>
              <a:t>yourself</a:t>
            </a:r>
            <a:r>
              <a:rPr lang="ru-RU" sz="1600" dirty="0">
                <a:ea typeface="+mj-lt"/>
                <a:cs typeface="+mj-lt"/>
              </a:rPr>
              <a:t>.</a:t>
            </a:r>
            <a:endParaRPr lang="ru-RU" sz="1600" dirty="0"/>
          </a:p>
          <a:p>
            <a:pPr>
              <a:buClr>
                <a:srgbClr val="8AD0D6"/>
              </a:buClr>
            </a:pPr>
            <a:r>
              <a:rPr lang="ru-RU" sz="1600" dirty="0">
                <a:ea typeface="+mj-lt"/>
                <a:cs typeface="+mj-lt"/>
              </a:rPr>
              <a:t>  3. </a:t>
            </a:r>
            <a:r>
              <a:rPr lang="ru-RU" sz="1600" dirty="0" err="1">
                <a:ea typeface="+mj-lt"/>
                <a:cs typeface="+mj-lt"/>
              </a:rPr>
              <a:t>Seek</a:t>
            </a:r>
            <a:r>
              <a:rPr lang="ru-RU" sz="1600" dirty="0">
                <a:ea typeface="+mj-lt"/>
                <a:cs typeface="+mj-lt"/>
              </a:rPr>
              <a:t> </a:t>
            </a:r>
            <a:r>
              <a:rPr lang="ru-RU" sz="1600" dirty="0" err="1">
                <a:ea typeface="+mj-lt"/>
                <a:cs typeface="+mj-lt"/>
              </a:rPr>
              <a:t>sincerely</a:t>
            </a:r>
            <a:r>
              <a:rPr lang="ru-RU" sz="1600" dirty="0">
                <a:ea typeface="+mj-lt"/>
                <a:cs typeface="+mj-lt"/>
              </a:rPr>
              <a:t> </a:t>
            </a:r>
            <a:r>
              <a:rPr lang="ru-RU" sz="1600" dirty="0" err="1">
                <a:ea typeface="+mj-lt"/>
                <a:cs typeface="+mj-lt"/>
              </a:rPr>
              <a:t>and</a:t>
            </a:r>
            <a:r>
              <a:rPr lang="ru-RU" sz="1600" dirty="0">
                <a:ea typeface="+mj-lt"/>
                <a:cs typeface="+mj-lt"/>
              </a:rPr>
              <a:t> </a:t>
            </a:r>
            <a:r>
              <a:rPr lang="ru-RU" sz="1600" dirty="0" err="1">
                <a:ea typeface="+mj-lt"/>
                <a:cs typeface="+mj-lt"/>
              </a:rPr>
              <a:t>seriously</a:t>
            </a:r>
            <a:r>
              <a:rPr lang="ru-RU" sz="1600" dirty="0">
                <a:ea typeface="+mj-lt"/>
                <a:cs typeface="+mj-lt"/>
              </a:rPr>
              <a:t> </a:t>
            </a:r>
            <a:r>
              <a:rPr lang="ru-RU" sz="1600" dirty="0" err="1">
                <a:ea typeface="+mj-lt"/>
                <a:cs typeface="+mj-lt"/>
              </a:rPr>
              <a:t>to</a:t>
            </a:r>
            <a:r>
              <a:rPr lang="ru-RU" sz="1600" dirty="0">
                <a:ea typeface="+mj-lt"/>
                <a:cs typeface="+mj-lt"/>
              </a:rPr>
              <a:t> </a:t>
            </a:r>
            <a:r>
              <a:rPr lang="ru-RU" sz="1600" dirty="0" err="1">
                <a:ea typeface="+mj-lt"/>
                <a:cs typeface="+mj-lt"/>
              </a:rPr>
              <a:t>understand</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other's</a:t>
            </a:r>
            <a:r>
              <a:rPr lang="ru-RU" sz="1600" dirty="0">
                <a:ea typeface="+mj-lt"/>
                <a:cs typeface="+mj-lt"/>
              </a:rPr>
              <a:t> </a:t>
            </a:r>
            <a:r>
              <a:rPr lang="ru-RU" sz="1600" dirty="0" err="1">
                <a:ea typeface="+mj-lt"/>
                <a:cs typeface="+mj-lt"/>
              </a:rPr>
              <a:t>point</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view</a:t>
            </a:r>
            <a:r>
              <a:rPr lang="ru-RU" sz="1600" dirty="0">
                <a:ea typeface="+mj-lt"/>
                <a:cs typeface="+mj-lt"/>
              </a:rPr>
              <a:t>.</a:t>
            </a:r>
            <a:endParaRPr lang="ru-RU" sz="1600" dirty="0"/>
          </a:p>
          <a:p>
            <a:pPr>
              <a:buClr>
                <a:srgbClr val="8AD0D6"/>
              </a:buClr>
            </a:pPr>
            <a:r>
              <a:rPr lang="ru-RU" sz="1600" dirty="0">
                <a:ea typeface="+mj-lt"/>
                <a:cs typeface="+mj-lt"/>
              </a:rPr>
              <a:t>  4. </a:t>
            </a:r>
            <a:r>
              <a:rPr lang="ru-RU" sz="1600" dirty="0" err="1">
                <a:ea typeface="+mj-lt"/>
                <a:cs typeface="+mj-lt"/>
              </a:rPr>
              <a:t>Acknowledge</a:t>
            </a:r>
            <a:r>
              <a:rPr lang="ru-RU" sz="1600" dirty="0">
                <a:ea typeface="+mj-lt"/>
                <a:cs typeface="+mj-lt"/>
              </a:rPr>
              <a:t> </a:t>
            </a:r>
            <a:r>
              <a:rPr lang="ru-RU" sz="1600" dirty="0" err="1">
                <a:ea typeface="+mj-lt"/>
                <a:cs typeface="+mj-lt"/>
              </a:rPr>
              <a:t>your</a:t>
            </a:r>
            <a:r>
              <a:rPr lang="ru-RU" sz="1600" dirty="0">
                <a:ea typeface="+mj-lt"/>
                <a:cs typeface="+mj-lt"/>
              </a:rPr>
              <a:t> </a:t>
            </a:r>
            <a:r>
              <a:rPr lang="ru-RU" sz="1600" dirty="0" err="1">
                <a:ea typeface="+mj-lt"/>
                <a:cs typeface="+mj-lt"/>
              </a:rPr>
              <a:t>mistake</a:t>
            </a:r>
            <a:r>
              <a:rPr lang="ru-RU" sz="1600" dirty="0">
                <a:ea typeface="+mj-lt"/>
                <a:cs typeface="+mj-lt"/>
              </a:rPr>
              <a:t>, </a:t>
            </a:r>
            <a:r>
              <a:rPr lang="ru-RU" sz="1600" dirty="0" err="1">
                <a:ea typeface="+mj-lt"/>
                <a:cs typeface="+mj-lt"/>
              </a:rPr>
              <a:t>wrong</a:t>
            </a:r>
            <a:r>
              <a:rPr lang="ru-RU" sz="1600" dirty="0">
                <a:ea typeface="+mj-lt"/>
                <a:cs typeface="+mj-lt"/>
              </a:rPr>
              <a:t> </a:t>
            </a:r>
            <a:r>
              <a:rPr lang="ru-RU" sz="1600" dirty="0" err="1">
                <a:ea typeface="+mj-lt"/>
                <a:cs typeface="+mj-lt"/>
              </a:rPr>
              <a:t>step</a:t>
            </a:r>
            <a:r>
              <a:rPr lang="ru-RU" sz="1600" dirty="0">
                <a:ea typeface="+mj-lt"/>
                <a:cs typeface="+mj-lt"/>
              </a:rPr>
              <a:t> </a:t>
            </a:r>
            <a:r>
              <a:rPr lang="ru-RU" sz="1600" dirty="0" err="1">
                <a:ea typeface="+mj-lt"/>
                <a:cs typeface="+mj-lt"/>
              </a:rPr>
              <a:t>quickly</a:t>
            </a:r>
            <a:r>
              <a:rPr lang="ru-RU" sz="1600" dirty="0">
                <a:ea typeface="+mj-lt"/>
                <a:cs typeface="+mj-lt"/>
              </a:rPr>
              <a:t>, </a:t>
            </a:r>
            <a:r>
              <a:rPr lang="ru-RU" sz="1600" dirty="0" err="1">
                <a:ea typeface="+mj-lt"/>
                <a:cs typeface="+mj-lt"/>
              </a:rPr>
              <a:t>stay</a:t>
            </a:r>
            <a:r>
              <a:rPr lang="ru-RU" sz="1600" dirty="0">
                <a:ea typeface="+mj-lt"/>
                <a:cs typeface="+mj-lt"/>
              </a:rPr>
              <a:t> </a:t>
            </a:r>
            <a:r>
              <a:rPr lang="ru-RU" sz="1600" dirty="0" err="1">
                <a:ea typeface="+mj-lt"/>
                <a:cs typeface="+mj-lt"/>
              </a:rPr>
              <a:t>ahead</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possible</a:t>
            </a:r>
            <a:r>
              <a:rPr lang="ru-RU" sz="1600" dirty="0">
                <a:ea typeface="+mj-lt"/>
                <a:cs typeface="+mj-lt"/>
              </a:rPr>
              <a:t> </a:t>
            </a:r>
            <a:r>
              <a:rPr lang="ru-RU" sz="1600" dirty="0" err="1">
                <a:ea typeface="+mj-lt"/>
                <a:cs typeface="+mj-lt"/>
              </a:rPr>
              <a:t>criticism</a:t>
            </a:r>
            <a:r>
              <a:rPr lang="ru-RU" sz="1600" dirty="0">
                <a:ea typeface="+mj-lt"/>
                <a:cs typeface="+mj-lt"/>
              </a:rPr>
              <a:t>.</a:t>
            </a:r>
            <a:endParaRPr lang="ru-RU" sz="1600" dirty="0"/>
          </a:p>
          <a:p>
            <a:pPr>
              <a:buClr>
                <a:srgbClr val="8AD0D6"/>
              </a:buClr>
            </a:pPr>
            <a:r>
              <a:rPr lang="ru-RU" sz="1600" dirty="0">
                <a:ea typeface="+mj-lt"/>
                <a:cs typeface="+mj-lt"/>
              </a:rPr>
              <a:t>  5. </a:t>
            </a:r>
            <a:r>
              <a:rPr lang="ru-RU" sz="1600" dirty="0" err="1">
                <a:ea typeface="+mj-lt"/>
                <a:cs typeface="+mj-lt"/>
              </a:rPr>
              <a:t>Retain</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initiative</a:t>
            </a:r>
            <a:r>
              <a:rPr lang="ru-RU" sz="1600" dirty="0">
                <a:ea typeface="+mj-lt"/>
                <a:cs typeface="+mj-lt"/>
              </a:rPr>
              <a:t>, </a:t>
            </a:r>
            <a:r>
              <a:rPr lang="ru-RU" sz="1600" dirty="0" err="1">
                <a:ea typeface="+mj-lt"/>
                <a:cs typeface="+mj-lt"/>
              </a:rPr>
              <a:t>dictating</a:t>
            </a:r>
            <a:r>
              <a:rPr lang="ru-RU" sz="1600" dirty="0">
                <a:ea typeface="+mj-lt"/>
                <a:cs typeface="+mj-lt"/>
              </a:rPr>
              <a:t> </a:t>
            </a:r>
            <a:r>
              <a:rPr lang="ru-RU" sz="1600" dirty="0" err="1">
                <a:ea typeface="+mj-lt"/>
                <a:cs typeface="+mj-lt"/>
              </a:rPr>
              <a:t>emotions</a:t>
            </a:r>
            <a:r>
              <a:rPr lang="ru-RU" sz="1600" dirty="0">
                <a:ea typeface="+mj-lt"/>
                <a:cs typeface="+mj-lt"/>
              </a:rPr>
              <a:t>, </a:t>
            </a:r>
            <a:r>
              <a:rPr lang="ru-RU" sz="1600" dirty="0" err="1">
                <a:ea typeface="+mj-lt"/>
                <a:cs typeface="+mj-lt"/>
              </a:rPr>
              <a:t>first</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all</a:t>
            </a:r>
            <a:r>
              <a:rPr lang="ru-RU" sz="1600" dirty="0">
                <a:ea typeface="+mj-lt"/>
                <a:cs typeface="+mj-lt"/>
              </a:rPr>
              <a:t> - </a:t>
            </a:r>
            <a:r>
              <a:rPr lang="ru-RU" sz="1600" dirty="0" err="1">
                <a:ea typeface="+mj-lt"/>
                <a:cs typeface="+mj-lt"/>
              </a:rPr>
              <a:t>calmness</a:t>
            </a:r>
            <a:r>
              <a:rPr lang="ru-RU" sz="1600" dirty="0">
                <a:ea typeface="+mj-lt"/>
                <a:cs typeface="+mj-lt"/>
              </a:rPr>
              <a:t>.</a:t>
            </a:r>
            <a:endParaRPr lang="ru-RU" sz="1600"/>
          </a:p>
          <a:p>
            <a:pPr>
              <a:buClr>
                <a:srgbClr val="8AD0D6"/>
              </a:buClr>
            </a:pPr>
            <a:endParaRPr lang="ru-RU" dirty="0"/>
          </a:p>
        </p:txBody>
      </p:sp>
      <p:sp>
        <p:nvSpPr>
          <p:cNvPr id="3" name="TextBox 2">
            <a:extLst>
              <a:ext uri="{FF2B5EF4-FFF2-40B4-BE49-F238E27FC236}">
                <a16:creationId xmlns:a16="http://schemas.microsoft.com/office/drawing/2014/main" xmlns="" id="{D957E30C-1A32-D5C6-114D-B461A83C621F}"/>
              </a:ext>
            </a:extLst>
          </p:cNvPr>
          <p:cNvSpPr txBox="1"/>
          <p:nvPr/>
        </p:nvSpPr>
        <p:spPr>
          <a:xfrm>
            <a:off x="4750999" y="1892061"/>
            <a:ext cx="421400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b="1" dirty="0">
                <a:solidFill>
                  <a:srgbClr val="FF0000"/>
                </a:solidFill>
                <a:highlight>
                  <a:srgbClr val="FFFF00"/>
                </a:highlight>
              </a:rPr>
              <a:t>ALL CONFLICT IS NOT NEGATIV</a:t>
            </a:r>
            <a:r>
              <a:rPr lang="ru-RU" dirty="0">
                <a:solidFill>
                  <a:srgbClr val="FF0000"/>
                </a:solidFill>
                <a:highlight>
                  <a:srgbClr val="FFFF00"/>
                </a:highlight>
              </a:rPr>
              <a:t>E​</a:t>
            </a:r>
            <a:endParaRPr lang="ru-RU">
              <a:solidFill>
                <a:srgbClr val="FF0000"/>
              </a:solidFill>
              <a:highlight>
                <a:srgbClr val="FFFF00"/>
              </a:highlight>
            </a:endParaRPr>
          </a:p>
          <a:p>
            <a:r>
              <a:rPr lang="ru-RU" dirty="0">
                <a:cs typeface="Segoe UI"/>
              </a:rPr>
              <a:t>​</a:t>
            </a:r>
            <a:r>
              <a:rPr lang="ru-RU" dirty="0" err="1">
                <a:ea typeface="+mn-lt"/>
                <a:cs typeface="+mn-lt"/>
              </a:rPr>
              <a:t>Cooperative</a:t>
            </a:r>
            <a:r>
              <a:rPr lang="ru-RU" dirty="0">
                <a:ea typeface="+mn-lt"/>
                <a:cs typeface="+mn-lt"/>
              </a:rPr>
              <a:t> </a:t>
            </a:r>
            <a:r>
              <a:rPr lang="ru-RU" dirty="0" err="1">
                <a:ea typeface="+mn-lt"/>
                <a:cs typeface="+mn-lt"/>
              </a:rPr>
              <a:t>conflict</a:t>
            </a:r>
            <a:r>
              <a:rPr lang="ru-RU" dirty="0">
                <a:ea typeface="+mn-lt"/>
                <a:cs typeface="+mn-lt"/>
              </a:rPr>
              <a:t> </a:t>
            </a:r>
            <a:r>
              <a:rPr lang="ru-RU" dirty="0" err="1">
                <a:ea typeface="+mn-lt"/>
                <a:cs typeface="+mn-lt"/>
              </a:rPr>
              <a:t>can</a:t>
            </a:r>
            <a:r>
              <a:rPr lang="ru-RU" dirty="0">
                <a:ea typeface="+mn-lt"/>
                <a:cs typeface="+mn-lt"/>
              </a:rPr>
              <a:t> </a:t>
            </a:r>
            <a:r>
              <a:rPr lang="ru-RU" dirty="0" err="1">
                <a:ea typeface="+mn-lt"/>
                <a:cs typeface="+mn-lt"/>
              </a:rPr>
              <a:t>contribute</a:t>
            </a:r>
            <a:r>
              <a:rPr lang="ru-RU" dirty="0">
                <a:ea typeface="+mn-lt"/>
                <a:cs typeface="+mn-lt"/>
              </a:rPr>
              <a:t> </a:t>
            </a:r>
            <a:r>
              <a:rPr lang="ru-RU" dirty="0" err="1">
                <a:ea typeface="+mn-lt"/>
                <a:cs typeface="+mn-lt"/>
              </a:rPr>
              <a:t>to</a:t>
            </a:r>
            <a:r>
              <a:rPr lang="ru-RU" dirty="0">
                <a:ea typeface="+mn-lt"/>
                <a:cs typeface="+mn-lt"/>
              </a:rPr>
              <a:t> </a:t>
            </a:r>
            <a:r>
              <a:rPr lang="ru-RU" dirty="0" err="1">
                <a:ea typeface="+mn-lt"/>
                <a:cs typeface="+mn-lt"/>
              </a:rPr>
              <a:t>effective</a:t>
            </a:r>
            <a:r>
              <a:rPr lang="ru-RU" dirty="0">
                <a:ea typeface="+mn-lt"/>
                <a:cs typeface="+mn-lt"/>
              </a:rPr>
              <a:t> </a:t>
            </a:r>
            <a:r>
              <a:rPr lang="ru-RU" dirty="0" err="1">
                <a:ea typeface="+mn-lt"/>
                <a:cs typeface="+mn-lt"/>
              </a:rPr>
              <a:t>problem-solving</a:t>
            </a:r>
            <a:r>
              <a:rPr lang="ru-RU" dirty="0">
                <a:ea typeface="+mn-lt"/>
                <a:cs typeface="+mn-lt"/>
              </a:rPr>
              <a:t> </a:t>
            </a:r>
            <a:r>
              <a:rPr lang="ru-RU" dirty="0" err="1">
                <a:ea typeface="+mn-lt"/>
                <a:cs typeface="+mn-lt"/>
              </a:rPr>
              <a:t>and</a:t>
            </a:r>
            <a:r>
              <a:rPr lang="ru-RU" dirty="0">
                <a:ea typeface="+mn-lt"/>
                <a:cs typeface="+mn-lt"/>
              </a:rPr>
              <a:t> </a:t>
            </a:r>
            <a:r>
              <a:rPr lang="ru-RU" dirty="0" err="1">
                <a:ea typeface="+mn-lt"/>
                <a:cs typeface="+mn-lt"/>
              </a:rPr>
              <a:t>decision-making</a:t>
            </a:r>
            <a:r>
              <a:rPr lang="ru-RU" dirty="0">
                <a:ea typeface="+mn-lt"/>
                <a:cs typeface="+mn-lt"/>
              </a:rPr>
              <a:t> </a:t>
            </a:r>
            <a:r>
              <a:rPr lang="ru-RU" dirty="0" err="1">
                <a:ea typeface="+mn-lt"/>
                <a:cs typeface="+mn-lt"/>
              </a:rPr>
              <a:t>by</a:t>
            </a:r>
            <a:r>
              <a:rPr lang="ru-RU" dirty="0">
                <a:ea typeface="+mn-lt"/>
                <a:cs typeface="+mn-lt"/>
              </a:rPr>
              <a:t> </a:t>
            </a:r>
            <a:r>
              <a:rPr lang="ru-RU" dirty="0" err="1">
                <a:ea typeface="+mn-lt"/>
                <a:cs typeface="+mn-lt"/>
              </a:rPr>
              <a:t>motivating</a:t>
            </a:r>
            <a:r>
              <a:rPr lang="ru-RU" dirty="0">
                <a:ea typeface="+mn-lt"/>
                <a:cs typeface="+mn-lt"/>
              </a:rPr>
              <a:t> </a:t>
            </a:r>
            <a:r>
              <a:rPr lang="ru-RU" dirty="0" err="1">
                <a:ea typeface="+mn-lt"/>
                <a:cs typeface="+mn-lt"/>
              </a:rPr>
              <a:t>people</a:t>
            </a:r>
            <a:r>
              <a:rPr lang="ru-RU" dirty="0">
                <a:ea typeface="+mn-lt"/>
                <a:cs typeface="+mn-lt"/>
              </a:rPr>
              <a:t> </a:t>
            </a:r>
            <a:r>
              <a:rPr lang="ru-RU" dirty="0" err="1">
                <a:ea typeface="+mn-lt"/>
                <a:cs typeface="+mn-lt"/>
              </a:rPr>
              <a:t>to</a:t>
            </a:r>
            <a:r>
              <a:rPr lang="ru-RU" dirty="0">
                <a:ea typeface="+mn-lt"/>
                <a:cs typeface="+mn-lt"/>
              </a:rPr>
              <a:t> </a:t>
            </a:r>
            <a:r>
              <a:rPr lang="ru-RU" dirty="0" err="1">
                <a:ea typeface="+mn-lt"/>
                <a:cs typeface="+mn-lt"/>
              </a:rPr>
              <a:t>examine</a:t>
            </a:r>
            <a:r>
              <a:rPr lang="ru-RU" dirty="0">
                <a:ea typeface="+mn-lt"/>
                <a:cs typeface="+mn-lt"/>
              </a:rPr>
              <a:t> a </a:t>
            </a:r>
            <a:r>
              <a:rPr lang="ru-RU" dirty="0" err="1">
                <a:ea typeface="+mn-lt"/>
                <a:cs typeface="+mn-lt"/>
              </a:rPr>
              <a:t>problem</a:t>
            </a:r>
            <a:endParaRPr lang="ru-RU">
              <a:ea typeface="+mn-lt"/>
              <a:cs typeface="+mn-lt"/>
            </a:endParaRPr>
          </a:p>
        </p:txBody>
      </p:sp>
      <p:sp>
        <p:nvSpPr>
          <p:cNvPr id="5" name="TextBox 4">
            <a:extLst>
              <a:ext uri="{FF2B5EF4-FFF2-40B4-BE49-F238E27FC236}">
                <a16:creationId xmlns:a16="http://schemas.microsoft.com/office/drawing/2014/main" xmlns="" id="{523DD707-6DBD-F2D5-757F-4F7A8B99F23F}"/>
              </a:ext>
            </a:extLst>
          </p:cNvPr>
          <p:cNvSpPr txBox="1"/>
          <p:nvPr/>
        </p:nvSpPr>
        <p:spPr>
          <a:xfrm>
            <a:off x="427007" y="4408098"/>
            <a:ext cx="20574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sz="2000" err="1">
                <a:solidFill>
                  <a:srgbClr val="FF0000"/>
                </a:solidFill>
                <a:highlight>
                  <a:srgbClr val="FFFF00"/>
                </a:highlight>
              </a:rPr>
              <a:t>References</a:t>
            </a:r>
            <a:r>
              <a:rPr lang="ru-RU" sz="2000" dirty="0">
                <a:highlight>
                  <a:srgbClr val="FFFF00"/>
                </a:highlight>
              </a:rPr>
              <a:t>​</a:t>
            </a:r>
          </a:p>
        </p:txBody>
      </p:sp>
      <p:sp>
        <p:nvSpPr>
          <p:cNvPr id="6" name="TextBox 5">
            <a:extLst>
              <a:ext uri="{FF2B5EF4-FFF2-40B4-BE49-F238E27FC236}">
                <a16:creationId xmlns:a16="http://schemas.microsoft.com/office/drawing/2014/main" xmlns="" id="{97224D7E-F520-4377-D351-DEA2259DAC8B}"/>
              </a:ext>
            </a:extLst>
          </p:cNvPr>
          <p:cNvSpPr txBox="1"/>
          <p:nvPr/>
        </p:nvSpPr>
        <p:spPr>
          <a:xfrm>
            <a:off x="319178" y="4940061"/>
            <a:ext cx="837624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a:cs typeface="Segoe UI"/>
              </a:rPr>
              <a:t>Ninis., (2020). '</a:t>
            </a:r>
            <a:r>
              <a:rPr lang="ru-RU" b="1">
                <a:cs typeface="Segoe UI"/>
              </a:rPr>
              <a:t>5 Ways You Can Better Manage Conflict At Work. Here’s How ' : </a:t>
            </a:r>
            <a:r>
              <a:rPr lang="ru-RU">
                <a:cs typeface="Segoe UI"/>
              </a:rPr>
              <a:t>Ruangguru’s Human Resources department ' [online] Available at: </a:t>
            </a:r>
            <a:r>
              <a:rPr lang="ru-RU">
                <a:solidFill>
                  <a:srgbClr val="58C1BA"/>
                </a:solidFill>
                <a:cs typeface="Segoe UI"/>
                <a:hlinkClick r:id="rId2"/>
              </a:rPr>
              <a:t>https://medium.com/ruangguru/better-manage-conflict-at-work-heres-how-f65fcfaa0934</a:t>
            </a:r>
            <a:r>
              <a:rPr lang="ru-RU">
                <a:cs typeface="Segoe UI"/>
              </a:rPr>
              <a:t>  / ,(Accessed: 4/3/2020). ​</a:t>
            </a:r>
          </a:p>
          <a:p>
            <a:r>
              <a:rPr lang="ru-RU">
                <a:cs typeface="Segoe UI"/>
              </a:rPr>
              <a:t>​</a:t>
            </a:r>
          </a:p>
        </p:txBody>
      </p:sp>
    </p:spTree>
    <p:extLst>
      <p:ext uri="{BB962C8B-B14F-4D97-AF65-F5344CB8AC3E}">
        <p14:creationId xmlns:p14="http://schemas.microsoft.com/office/powerpoint/2010/main" xmlns="" val="816681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xmlns="" id="{9F4B8AA2-35D7-98C9-1D42-6E4E5378DDBF}"/>
              </a:ext>
            </a:extLst>
          </p:cNvPr>
          <p:cNvSpPr>
            <a:spLocks noGrp="1"/>
          </p:cNvSpPr>
          <p:nvPr>
            <p:ph type="title"/>
          </p:nvPr>
        </p:nvSpPr>
        <p:spPr>
          <a:xfrm>
            <a:off x="322839" y="265813"/>
            <a:ext cx="1845344" cy="667285"/>
          </a:xfrm>
        </p:spPr>
        <p:txBody>
          <a:bodyPr/>
          <a:lstStyle/>
          <a:p>
            <a:r>
              <a:rPr lang="ru-RU" sz="3200" dirty="0">
                <a:solidFill>
                  <a:srgbClr val="FF0000"/>
                </a:solidFill>
                <a:highlight>
                  <a:srgbClr val="FFFF00"/>
                </a:highlight>
                <a:ea typeface="+mj-lt"/>
                <a:cs typeface="+mj-lt"/>
              </a:rPr>
              <a:t>Solutions</a:t>
            </a:r>
            <a:endParaRPr lang="ru-RU" sz="3200" dirty="0">
              <a:solidFill>
                <a:srgbClr val="FF0000"/>
              </a:solidFill>
              <a:highlight>
                <a:srgbClr val="FFFF00"/>
              </a:highlight>
            </a:endParaRPr>
          </a:p>
        </p:txBody>
      </p:sp>
      <p:sp>
        <p:nvSpPr>
          <p:cNvPr id="4" name="Объект 3">
            <a:extLst>
              <a:ext uri="{FF2B5EF4-FFF2-40B4-BE49-F238E27FC236}">
                <a16:creationId xmlns:a16="http://schemas.microsoft.com/office/drawing/2014/main" xmlns="" id="{AAB3C46F-7021-0CA7-1683-2BDBEDD8F1FA}"/>
              </a:ext>
            </a:extLst>
          </p:cNvPr>
          <p:cNvSpPr>
            <a:spLocks noGrp="1"/>
          </p:cNvSpPr>
          <p:nvPr>
            <p:ph sz="half" idx="2"/>
          </p:nvPr>
        </p:nvSpPr>
        <p:spPr>
          <a:xfrm>
            <a:off x="315851" y="934660"/>
            <a:ext cx="3847190" cy="4976620"/>
          </a:xfrm>
        </p:spPr>
        <p:txBody>
          <a:bodyPr vert="horz" lIns="91440" tIns="45720" rIns="91440" bIns="45720" rtlCol="0" anchor="t">
            <a:noAutofit/>
          </a:bodyPr>
          <a:lstStyle/>
          <a:p>
            <a:r>
              <a:rPr lang="ru-RU" sz="1600" dirty="0">
                <a:ea typeface="+mj-lt"/>
                <a:cs typeface="+mj-lt"/>
              </a:rPr>
              <a:t> 1. </a:t>
            </a:r>
            <a:r>
              <a:rPr lang="ru-RU" sz="1600" dirty="0" err="1">
                <a:ea typeface="+mj-lt"/>
                <a:cs typeface="+mj-lt"/>
              </a:rPr>
              <a:t>Do</a:t>
            </a:r>
            <a:r>
              <a:rPr lang="ru-RU" sz="1600" dirty="0">
                <a:ea typeface="+mj-lt"/>
                <a:cs typeface="+mj-lt"/>
              </a:rPr>
              <a:t> </a:t>
            </a:r>
            <a:r>
              <a:rPr lang="ru-RU" sz="1600" dirty="0" err="1">
                <a:ea typeface="+mj-lt"/>
                <a:cs typeface="+mj-lt"/>
              </a:rPr>
              <a:t>not</a:t>
            </a:r>
            <a:r>
              <a:rPr lang="ru-RU" sz="1600" dirty="0">
                <a:ea typeface="+mj-lt"/>
                <a:cs typeface="+mj-lt"/>
              </a:rPr>
              <a:t> </a:t>
            </a:r>
            <a:r>
              <a:rPr lang="ru-RU" sz="1600" dirty="0" err="1">
                <a:ea typeface="+mj-lt"/>
                <a:cs typeface="+mj-lt"/>
              </a:rPr>
              <a:t>postpone</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solution</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brewing</a:t>
            </a:r>
            <a:r>
              <a:rPr lang="ru-RU" sz="1600" dirty="0">
                <a:ea typeface="+mj-lt"/>
                <a:cs typeface="+mj-lt"/>
              </a:rPr>
              <a:t> </a:t>
            </a:r>
            <a:r>
              <a:rPr lang="ru-RU" sz="1600" dirty="0" err="1">
                <a:ea typeface="+mj-lt"/>
                <a:cs typeface="+mj-lt"/>
              </a:rPr>
              <a:t>conflict</a:t>
            </a:r>
            <a:r>
              <a:rPr lang="ru-RU" sz="1600" dirty="0">
                <a:ea typeface="+mj-lt"/>
                <a:cs typeface="+mj-lt"/>
              </a:rPr>
              <a:t>.</a:t>
            </a:r>
            <a:endParaRPr lang="ru-RU" sz="1600" dirty="0"/>
          </a:p>
          <a:p>
            <a:pPr>
              <a:buClr>
                <a:srgbClr val="8AD0D6"/>
              </a:buClr>
            </a:pPr>
            <a:r>
              <a:rPr lang="ru-RU" sz="1600" dirty="0">
                <a:ea typeface="+mj-lt"/>
                <a:cs typeface="+mj-lt"/>
              </a:rPr>
              <a:t>  2. </a:t>
            </a:r>
            <a:r>
              <a:rPr lang="ru-RU" sz="1600" dirty="0" err="1">
                <a:ea typeface="+mj-lt"/>
                <a:cs typeface="+mj-lt"/>
              </a:rPr>
              <a:t>If</a:t>
            </a:r>
            <a:r>
              <a:rPr lang="ru-RU" sz="1600" dirty="0">
                <a:ea typeface="+mj-lt"/>
                <a:cs typeface="+mj-lt"/>
              </a:rPr>
              <a:t> </a:t>
            </a:r>
            <a:r>
              <a:rPr lang="ru-RU" sz="1600" dirty="0" err="1">
                <a:ea typeface="+mj-lt"/>
                <a:cs typeface="+mj-lt"/>
              </a:rPr>
              <a:t>conflict</a:t>
            </a:r>
            <a:r>
              <a:rPr lang="ru-RU" sz="1600" dirty="0">
                <a:ea typeface="+mj-lt"/>
                <a:cs typeface="+mj-lt"/>
              </a:rPr>
              <a:t> </a:t>
            </a:r>
            <a:r>
              <a:rPr lang="ru-RU" sz="1600" dirty="0" err="1">
                <a:ea typeface="+mj-lt"/>
                <a:cs typeface="+mj-lt"/>
              </a:rPr>
              <a:t>is</a:t>
            </a:r>
            <a:r>
              <a:rPr lang="ru-RU" sz="1600" dirty="0">
                <a:ea typeface="+mj-lt"/>
                <a:cs typeface="+mj-lt"/>
              </a:rPr>
              <a:t> </a:t>
            </a:r>
            <a:r>
              <a:rPr lang="ru-RU" sz="1600" dirty="0" err="1">
                <a:ea typeface="+mj-lt"/>
                <a:cs typeface="+mj-lt"/>
              </a:rPr>
              <a:t>inevitable</a:t>
            </a:r>
            <a:r>
              <a:rPr lang="ru-RU" sz="1600" dirty="0">
                <a:ea typeface="+mj-lt"/>
                <a:cs typeface="+mj-lt"/>
              </a:rPr>
              <a:t>, </a:t>
            </a:r>
            <a:r>
              <a:rPr lang="ru-RU" sz="1600" dirty="0" err="1">
                <a:ea typeface="+mj-lt"/>
                <a:cs typeface="+mj-lt"/>
              </a:rPr>
              <a:t>initiate</a:t>
            </a:r>
            <a:r>
              <a:rPr lang="ru-RU" sz="1600" dirty="0">
                <a:ea typeface="+mj-lt"/>
                <a:cs typeface="+mj-lt"/>
              </a:rPr>
              <a:t> </a:t>
            </a:r>
            <a:r>
              <a:rPr lang="ru-RU" sz="1600" dirty="0" err="1">
                <a:ea typeface="+mj-lt"/>
                <a:cs typeface="+mj-lt"/>
              </a:rPr>
              <a:t>it</a:t>
            </a:r>
            <a:r>
              <a:rPr lang="ru-RU" sz="1600" dirty="0">
                <a:ea typeface="+mj-lt"/>
                <a:cs typeface="+mj-lt"/>
              </a:rPr>
              <a:t> </a:t>
            </a:r>
            <a:r>
              <a:rPr lang="ru-RU" sz="1600" dirty="0" err="1">
                <a:ea typeface="+mj-lt"/>
                <a:cs typeface="+mj-lt"/>
              </a:rPr>
              <a:t>yourself</a:t>
            </a:r>
            <a:r>
              <a:rPr lang="ru-RU" sz="1600" dirty="0">
                <a:ea typeface="+mj-lt"/>
                <a:cs typeface="+mj-lt"/>
              </a:rPr>
              <a:t>.</a:t>
            </a:r>
            <a:endParaRPr lang="ru-RU" sz="1600" dirty="0"/>
          </a:p>
          <a:p>
            <a:pPr>
              <a:buClr>
                <a:srgbClr val="8AD0D6"/>
              </a:buClr>
            </a:pPr>
            <a:r>
              <a:rPr lang="ru-RU" sz="1600" dirty="0">
                <a:ea typeface="+mj-lt"/>
                <a:cs typeface="+mj-lt"/>
              </a:rPr>
              <a:t>  3. </a:t>
            </a:r>
            <a:r>
              <a:rPr lang="ru-RU" sz="1600" dirty="0" err="1">
                <a:ea typeface="+mj-lt"/>
                <a:cs typeface="+mj-lt"/>
              </a:rPr>
              <a:t>Seek</a:t>
            </a:r>
            <a:r>
              <a:rPr lang="ru-RU" sz="1600" dirty="0">
                <a:ea typeface="+mj-lt"/>
                <a:cs typeface="+mj-lt"/>
              </a:rPr>
              <a:t> </a:t>
            </a:r>
            <a:r>
              <a:rPr lang="ru-RU" sz="1600" dirty="0" err="1">
                <a:ea typeface="+mj-lt"/>
                <a:cs typeface="+mj-lt"/>
              </a:rPr>
              <a:t>sincerely</a:t>
            </a:r>
            <a:r>
              <a:rPr lang="ru-RU" sz="1600" dirty="0">
                <a:ea typeface="+mj-lt"/>
                <a:cs typeface="+mj-lt"/>
              </a:rPr>
              <a:t> </a:t>
            </a:r>
            <a:r>
              <a:rPr lang="ru-RU" sz="1600" dirty="0" err="1">
                <a:ea typeface="+mj-lt"/>
                <a:cs typeface="+mj-lt"/>
              </a:rPr>
              <a:t>and</a:t>
            </a:r>
            <a:r>
              <a:rPr lang="ru-RU" sz="1600" dirty="0">
                <a:ea typeface="+mj-lt"/>
                <a:cs typeface="+mj-lt"/>
              </a:rPr>
              <a:t> </a:t>
            </a:r>
            <a:r>
              <a:rPr lang="ru-RU" sz="1600" dirty="0" err="1">
                <a:ea typeface="+mj-lt"/>
                <a:cs typeface="+mj-lt"/>
              </a:rPr>
              <a:t>seriously</a:t>
            </a:r>
            <a:r>
              <a:rPr lang="ru-RU" sz="1600" dirty="0">
                <a:ea typeface="+mj-lt"/>
                <a:cs typeface="+mj-lt"/>
              </a:rPr>
              <a:t> </a:t>
            </a:r>
            <a:r>
              <a:rPr lang="ru-RU" sz="1600" dirty="0" err="1">
                <a:ea typeface="+mj-lt"/>
                <a:cs typeface="+mj-lt"/>
              </a:rPr>
              <a:t>to</a:t>
            </a:r>
            <a:r>
              <a:rPr lang="ru-RU" sz="1600" dirty="0">
                <a:ea typeface="+mj-lt"/>
                <a:cs typeface="+mj-lt"/>
              </a:rPr>
              <a:t> </a:t>
            </a:r>
            <a:r>
              <a:rPr lang="ru-RU" sz="1600" dirty="0" err="1">
                <a:ea typeface="+mj-lt"/>
                <a:cs typeface="+mj-lt"/>
              </a:rPr>
              <a:t>understand</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other's</a:t>
            </a:r>
            <a:r>
              <a:rPr lang="ru-RU" sz="1600" dirty="0">
                <a:ea typeface="+mj-lt"/>
                <a:cs typeface="+mj-lt"/>
              </a:rPr>
              <a:t> </a:t>
            </a:r>
            <a:r>
              <a:rPr lang="ru-RU" sz="1600" dirty="0" err="1">
                <a:ea typeface="+mj-lt"/>
                <a:cs typeface="+mj-lt"/>
              </a:rPr>
              <a:t>point</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view</a:t>
            </a:r>
            <a:r>
              <a:rPr lang="ru-RU" sz="1600" dirty="0">
                <a:ea typeface="+mj-lt"/>
                <a:cs typeface="+mj-lt"/>
              </a:rPr>
              <a:t>.</a:t>
            </a:r>
            <a:endParaRPr lang="ru-RU" sz="1600" dirty="0"/>
          </a:p>
          <a:p>
            <a:pPr>
              <a:buClr>
                <a:srgbClr val="8AD0D6"/>
              </a:buClr>
            </a:pPr>
            <a:r>
              <a:rPr lang="ru-RU" sz="1600" dirty="0">
                <a:ea typeface="+mj-lt"/>
                <a:cs typeface="+mj-lt"/>
              </a:rPr>
              <a:t>  4. </a:t>
            </a:r>
            <a:r>
              <a:rPr lang="ru-RU" sz="1600" dirty="0" err="1">
                <a:ea typeface="+mj-lt"/>
                <a:cs typeface="+mj-lt"/>
              </a:rPr>
              <a:t>Acknowledge</a:t>
            </a:r>
            <a:r>
              <a:rPr lang="ru-RU" sz="1600" dirty="0">
                <a:ea typeface="+mj-lt"/>
                <a:cs typeface="+mj-lt"/>
              </a:rPr>
              <a:t> </a:t>
            </a:r>
            <a:r>
              <a:rPr lang="ru-RU" sz="1600" dirty="0" err="1">
                <a:ea typeface="+mj-lt"/>
                <a:cs typeface="+mj-lt"/>
              </a:rPr>
              <a:t>your</a:t>
            </a:r>
            <a:r>
              <a:rPr lang="ru-RU" sz="1600" dirty="0">
                <a:ea typeface="+mj-lt"/>
                <a:cs typeface="+mj-lt"/>
              </a:rPr>
              <a:t> </a:t>
            </a:r>
            <a:r>
              <a:rPr lang="ru-RU" sz="1600" dirty="0" err="1">
                <a:ea typeface="+mj-lt"/>
                <a:cs typeface="+mj-lt"/>
              </a:rPr>
              <a:t>mistake</a:t>
            </a:r>
            <a:r>
              <a:rPr lang="ru-RU" sz="1600" dirty="0">
                <a:ea typeface="+mj-lt"/>
                <a:cs typeface="+mj-lt"/>
              </a:rPr>
              <a:t>, </a:t>
            </a:r>
            <a:r>
              <a:rPr lang="ru-RU" sz="1600" dirty="0" err="1">
                <a:ea typeface="+mj-lt"/>
                <a:cs typeface="+mj-lt"/>
              </a:rPr>
              <a:t>wrong</a:t>
            </a:r>
            <a:r>
              <a:rPr lang="ru-RU" sz="1600" dirty="0">
                <a:ea typeface="+mj-lt"/>
                <a:cs typeface="+mj-lt"/>
              </a:rPr>
              <a:t> </a:t>
            </a:r>
            <a:r>
              <a:rPr lang="ru-RU" sz="1600" dirty="0" err="1">
                <a:ea typeface="+mj-lt"/>
                <a:cs typeface="+mj-lt"/>
              </a:rPr>
              <a:t>step</a:t>
            </a:r>
            <a:r>
              <a:rPr lang="ru-RU" sz="1600" dirty="0">
                <a:ea typeface="+mj-lt"/>
                <a:cs typeface="+mj-lt"/>
              </a:rPr>
              <a:t> </a:t>
            </a:r>
            <a:r>
              <a:rPr lang="ru-RU" sz="1600" dirty="0" err="1">
                <a:ea typeface="+mj-lt"/>
                <a:cs typeface="+mj-lt"/>
              </a:rPr>
              <a:t>quickly</a:t>
            </a:r>
            <a:r>
              <a:rPr lang="ru-RU" sz="1600" dirty="0">
                <a:ea typeface="+mj-lt"/>
                <a:cs typeface="+mj-lt"/>
              </a:rPr>
              <a:t>, </a:t>
            </a:r>
            <a:r>
              <a:rPr lang="ru-RU" sz="1600" dirty="0" err="1">
                <a:ea typeface="+mj-lt"/>
                <a:cs typeface="+mj-lt"/>
              </a:rPr>
              <a:t>stay</a:t>
            </a:r>
            <a:r>
              <a:rPr lang="ru-RU" sz="1600" dirty="0">
                <a:ea typeface="+mj-lt"/>
                <a:cs typeface="+mj-lt"/>
              </a:rPr>
              <a:t> </a:t>
            </a:r>
            <a:r>
              <a:rPr lang="ru-RU" sz="1600" dirty="0" err="1">
                <a:ea typeface="+mj-lt"/>
                <a:cs typeface="+mj-lt"/>
              </a:rPr>
              <a:t>ahead</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possible</a:t>
            </a:r>
            <a:r>
              <a:rPr lang="ru-RU" sz="1600" dirty="0">
                <a:ea typeface="+mj-lt"/>
                <a:cs typeface="+mj-lt"/>
              </a:rPr>
              <a:t> </a:t>
            </a:r>
            <a:r>
              <a:rPr lang="ru-RU" sz="1600" dirty="0" err="1">
                <a:ea typeface="+mj-lt"/>
                <a:cs typeface="+mj-lt"/>
              </a:rPr>
              <a:t>criticism</a:t>
            </a:r>
            <a:r>
              <a:rPr lang="ru-RU" sz="1600" dirty="0">
                <a:ea typeface="+mj-lt"/>
                <a:cs typeface="+mj-lt"/>
              </a:rPr>
              <a:t>.</a:t>
            </a:r>
            <a:endParaRPr lang="ru-RU" sz="1600" dirty="0"/>
          </a:p>
          <a:p>
            <a:pPr>
              <a:buClr>
                <a:srgbClr val="8AD0D6"/>
              </a:buClr>
            </a:pPr>
            <a:r>
              <a:rPr lang="ru-RU" sz="1600" dirty="0">
                <a:ea typeface="+mj-lt"/>
                <a:cs typeface="+mj-lt"/>
              </a:rPr>
              <a:t>  5. </a:t>
            </a:r>
            <a:r>
              <a:rPr lang="ru-RU" sz="1600" dirty="0" err="1">
                <a:ea typeface="+mj-lt"/>
                <a:cs typeface="+mj-lt"/>
              </a:rPr>
              <a:t>Retain</a:t>
            </a:r>
            <a:r>
              <a:rPr lang="ru-RU" sz="1600" dirty="0">
                <a:ea typeface="+mj-lt"/>
                <a:cs typeface="+mj-lt"/>
              </a:rPr>
              <a:t> </a:t>
            </a:r>
            <a:r>
              <a:rPr lang="ru-RU" sz="1600" dirty="0" err="1">
                <a:ea typeface="+mj-lt"/>
                <a:cs typeface="+mj-lt"/>
              </a:rPr>
              <a:t>the</a:t>
            </a:r>
            <a:r>
              <a:rPr lang="ru-RU" sz="1600" dirty="0">
                <a:ea typeface="+mj-lt"/>
                <a:cs typeface="+mj-lt"/>
              </a:rPr>
              <a:t> </a:t>
            </a:r>
            <a:r>
              <a:rPr lang="ru-RU" sz="1600" dirty="0" err="1">
                <a:ea typeface="+mj-lt"/>
                <a:cs typeface="+mj-lt"/>
              </a:rPr>
              <a:t>initiative</a:t>
            </a:r>
            <a:r>
              <a:rPr lang="ru-RU" sz="1600" dirty="0">
                <a:ea typeface="+mj-lt"/>
                <a:cs typeface="+mj-lt"/>
              </a:rPr>
              <a:t>, </a:t>
            </a:r>
            <a:r>
              <a:rPr lang="ru-RU" sz="1600" dirty="0" err="1">
                <a:ea typeface="+mj-lt"/>
                <a:cs typeface="+mj-lt"/>
              </a:rPr>
              <a:t>dictating</a:t>
            </a:r>
            <a:r>
              <a:rPr lang="ru-RU" sz="1600" dirty="0">
                <a:ea typeface="+mj-lt"/>
                <a:cs typeface="+mj-lt"/>
              </a:rPr>
              <a:t> </a:t>
            </a:r>
            <a:r>
              <a:rPr lang="ru-RU" sz="1600" dirty="0" err="1">
                <a:ea typeface="+mj-lt"/>
                <a:cs typeface="+mj-lt"/>
              </a:rPr>
              <a:t>emotions</a:t>
            </a:r>
            <a:r>
              <a:rPr lang="ru-RU" sz="1600" dirty="0">
                <a:ea typeface="+mj-lt"/>
                <a:cs typeface="+mj-lt"/>
              </a:rPr>
              <a:t>, </a:t>
            </a:r>
            <a:r>
              <a:rPr lang="ru-RU" sz="1600" dirty="0" err="1">
                <a:ea typeface="+mj-lt"/>
                <a:cs typeface="+mj-lt"/>
              </a:rPr>
              <a:t>first</a:t>
            </a:r>
            <a:r>
              <a:rPr lang="ru-RU" sz="1600" dirty="0">
                <a:ea typeface="+mj-lt"/>
                <a:cs typeface="+mj-lt"/>
              </a:rPr>
              <a:t> </a:t>
            </a:r>
            <a:r>
              <a:rPr lang="ru-RU" sz="1600" dirty="0" err="1">
                <a:ea typeface="+mj-lt"/>
                <a:cs typeface="+mj-lt"/>
              </a:rPr>
              <a:t>of</a:t>
            </a:r>
            <a:r>
              <a:rPr lang="ru-RU" sz="1600" dirty="0">
                <a:ea typeface="+mj-lt"/>
                <a:cs typeface="+mj-lt"/>
              </a:rPr>
              <a:t> </a:t>
            </a:r>
            <a:r>
              <a:rPr lang="ru-RU" sz="1600" dirty="0" err="1">
                <a:ea typeface="+mj-lt"/>
                <a:cs typeface="+mj-lt"/>
              </a:rPr>
              <a:t>all</a:t>
            </a:r>
            <a:r>
              <a:rPr lang="ru-RU" sz="1600" dirty="0">
                <a:ea typeface="+mj-lt"/>
                <a:cs typeface="+mj-lt"/>
              </a:rPr>
              <a:t> - </a:t>
            </a:r>
            <a:r>
              <a:rPr lang="ru-RU" sz="1600" dirty="0" err="1">
                <a:ea typeface="+mj-lt"/>
                <a:cs typeface="+mj-lt"/>
              </a:rPr>
              <a:t>calmness</a:t>
            </a:r>
            <a:r>
              <a:rPr lang="ru-RU" sz="1600" dirty="0">
                <a:ea typeface="+mj-lt"/>
                <a:cs typeface="+mj-lt"/>
              </a:rPr>
              <a:t>.</a:t>
            </a:r>
            <a:endParaRPr lang="ru-RU" sz="1600"/>
          </a:p>
          <a:p>
            <a:pPr>
              <a:buClr>
                <a:srgbClr val="8AD0D6"/>
              </a:buClr>
            </a:pPr>
            <a:endParaRPr lang="ru-RU" dirty="0"/>
          </a:p>
        </p:txBody>
      </p:sp>
      <p:sp>
        <p:nvSpPr>
          <p:cNvPr id="3" name="TextBox 2">
            <a:extLst>
              <a:ext uri="{FF2B5EF4-FFF2-40B4-BE49-F238E27FC236}">
                <a16:creationId xmlns:a16="http://schemas.microsoft.com/office/drawing/2014/main" xmlns="" id="{D957E30C-1A32-D5C6-114D-B461A83C621F}"/>
              </a:ext>
            </a:extLst>
          </p:cNvPr>
          <p:cNvSpPr txBox="1"/>
          <p:nvPr/>
        </p:nvSpPr>
        <p:spPr>
          <a:xfrm>
            <a:off x="4750999" y="1892061"/>
            <a:ext cx="421400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b="1" dirty="0">
                <a:solidFill>
                  <a:srgbClr val="FF0000"/>
                </a:solidFill>
                <a:highlight>
                  <a:srgbClr val="FFFF00"/>
                </a:highlight>
              </a:rPr>
              <a:t>ALL CONFLICT IS NOT NEGATIV</a:t>
            </a:r>
            <a:r>
              <a:rPr lang="ru-RU" dirty="0">
                <a:solidFill>
                  <a:srgbClr val="FF0000"/>
                </a:solidFill>
                <a:highlight>
                  <a:srgbClr val="FFFF00"/>
                </a:highlight>
              </a:rPr>
              <a:t>E​</a:t>
            </a:r>
            <a:endParaRPr lang="ru-RU">
              <a:solidFill>
                <a:srgbClr val="FF0000"/>
              </a:solidFill>
              <a:highlight>
                <a:srgbClr val="FFFF00"/>
              </a:highlight>
            </a:endParaRPr>
          </a:p>
          <a:p>
            <a:r>
              <a:rPr lang="ru-RU" dirty="0">
                <a:cs typeface="Segoe UI"/>
              </a:rPr>
              <a:t>​</a:t>
            </a:r>
            <a:r>
              <a:rPr lang="ru-RU" dirty="0" err="1">
                <a:ea typeface="+mn-lt"/>
                <a:cs typeface="+mn-lt"/>
              </a:rPr>
              <a:t>Cooperative</a:t>
            </a:r>
            <a:r>
              <a:rPr lang="ru-RU" dirty="0">
                <a:ea typeface="+mn-lt"/>
                <a:cs typeface="+mn-lt"/>
              </a:rPr>
              <a:t> </a:t>
            </a:r>
            <a:r>
              <a:rPr lang="ru-RU" dirty="0" err="1">
                <a:ea typeface="+mn-lt"/>
                <a:cs typeface="+mn-lt"/>
              </a:rPr>
              <a:t>conflict</a:t>
            </a:r>
            <a:r>
              <a:rPr lang="ru-RU" dirty="0">
                <a:ea typeface="+mn-lt"/>
                <a:cs typeface="+mn-lt"/>
              </a:rPr>
              <a:t> </a:t>
            </a:r>
            <a:r>
              <a:rPr lang="ru-RU" dirty="0" err="1">
                <a:ea typeface="+mn-lt"/>
                <a:cs typeface="+mn-lt"/>
              </a:rPr>
              <a:t>can</a:t>
            </a:r>
            <a:r>
              <a:rPr lang="ru-RU" dirty="0">
                <a:ea typeface="+mn-lt"/>
                <a:cs typeface="+mn-lt"/>
              </a:rPr>
              <a:t> </a:t>
            </a:r>
            <a:r>
              <a:rPr lang="ru-RU" dirty="0" err="1">
                <a:ea typeface="+mn-lt"/>
                <a:cs typeface="+mn-lt"/>
              </a:rPr>
              <a:t>contribute</a:t>
            </a:r>
            <a:r>
              <a:rPr lang="ru-RU" dirty="0">
                <a:ea typeface="+mn-lt"/>
                <a:cs typeface="+mn-lt"/>
              </a:rPr>
              <a:t> </a:t>
            </a:r>
            <a:r>
              <a:rPr lang="ru-RU" dirty="0" err="1">
                <a:ea typeface="+mn-lt"/>
                <a:cs typeface="+mn-lt"/>
              </a:rPr>
              <a:t>to</a:t>
            </a:r>
            <a:r>
              <a:rPr lang="ru-RU" dirty="0">
                <a:ea typeface="+mn-lt"/>
                <a:cs typeface="+mn-lt"/>
              </a:rPr>
              <a:t> </a:t>
            </a:r>
            <a:r>
              <a:rPr lang="ru-RU" dirty="0" err="1">
                <a:ea typeface="+mn-lt"/>
                <a:cs typeface="+mn-lt"/>
              </a:rPr>
              <a:t>effective</a:t>
            </a:r>
            <a:r>
              <a:rPr lang="ru-RU" dirty="0">
                <a:ea typeface="+mn-lt"/>
                <a:cs typeface="+mn-lt"/>
              </a:rPr>
              <a:t> </a:t>
            </a:r>
            <a:r>
              <a:rPr lang="ru-RU" dirty="0" err="1">
                <a:ea typeface="+mn-lt"/>
                <a:cs typeface="+mn-lt"/>
              </a:rPr>
              <a:t>problem-solving</a:t>
            </a:r>
            <a:r>
              <a:rPr lang="ru-RU" dirty="0">
                <a:ea typeface="+mn-lt"/>
                <a:cs typeface="+mn-lt"/>
              </a:rPr>
              <a:t> </a:t>
            </a:r>
            <a:r>
              <a:rPr lang="ru-RU" dirty="0" err="1">
                <a:ea typeface="+mn-lt"/>
                <a:cs typeface="+mn-lt"/>
              </a:rPr>
              <a:t>and</a:t>
            </a:r>
            <a:r>
              <a:rPr lang="ru-RU" dirty="0">
                <a:ea typeface="+mn-lt"/>
                <a:cs typeface="+mn-lt"/>
              </a:rPr>
              <a:t> </a:t>
            </a:r>
            <a:r>
              <a:rPr lang="ru-RU" dirty="0" err="1">
                <a:ea typeface="+mn-lt"/>
                <a:cs typeface="+mn-lt"/>
              </a:rPr>
              <a:t>decision-making</a:t>
            </a:r>
            <a:r>
              <a:rPr lang="ru-RU" dirty="0">
                <a:ea typeface="+mn-lt"/>
                <a:cs typeface="+mn-lt"/>
              </a:rPr>
              <a:t> </a:t>
            </a:r>
            <a:r>
              <a:rPr lang="ru-RU" dirty="0" err="1">
                <a:ea typeface="+mn-lt"/>
                <a:cs typeface="+mn-lt"/>
              </a:rPr>
              <a:t>by</a:t>
            </a:r>
            <a:r>
              <a:rPr lang="ru-RU" dirty="0">
                <a:ea typeface="+mn-lt"/>
                <a:cs typeface="+mn-lt"/>
              </a:rPr>
              <a:t> </a:t>
            </a:r>
            <a:r>
              <a:rPr lang="ru-RU" dirty="0" err="1">
                <a:ea typeface="+mn-lt"/>
                <a:cs typeface="+mn-lt"/>
              </a:rPr>
              <a:t>motivating</a:t>
            </a:r>
            <a:r>
              <a:rPr lang="ru-RU" dirty="0">
                <a:ea typeface="+mn-lt"/>
                <a:cs typeface="+mn-lt"/>
              </a:rPr>
              <a:t> </a:t>
            </a:r>
            <a:r>
              <a:rPr lang="ru-RU" dirty="0" err="1">
                <a:ea typeface="+mn-lt"/>
                <a:cs typeface="+mn-lt"/>
              </a:rPr>
              <a:t>people</a:t>
            </a:r>
            <a:r>
              <a:rPr lang="ru-RU" dirty="0">
                <a:ea typeface="+mn-lt"/>
                <a:cs typeface="+mn-lt"/>
              </a:rPr>
              <a:t> </a:t>
            </a:r>
            <a:r>
              <a:rPr lang="ru-RU" dirty="0" err="1">
                <a:ea typeface="+mn-lt"/>
                <a:cs typeface="+mn-lt"/>
              </a:rPr>
              <a:t>to</a:t>
            </a:r>
            <a:r>
              <a:rPr lang="ru-RU" dirty="0">
                <a:ea typeface="+mn-lt"/>
                <a:cs typeface="+mn-lt"/>
              </a:rPr>
              <a:t> </a:t>
            </a:r>
            <a:r>
              <a:rPr lang="ru-RU" dirty="0" err="1">
                <a:ea typeface="+mn-lt"/>
                <a:cs typeface="+mn-lt"/>
              </a:rPr>
              <a:t>examine</a:t>
            </a:r>
            <a:r>
              <a:rPr lang="ru-RU" dirty="0">
                <a:ea typeface="+mn-lt"/>
                <a:cs typeface="+mn-lt"/>
              </a:rPr>
              <a:t> a </a:t>
            </a:r>
            <a:r>
              <a:rPr lang="ru-RU" dirty="0" err="1">
                <a:ea typeface="+mn-lt"/>
                <a:cs typeface="+mn-lt"/>
              </a:rPr>
              <a:t>problem</a:t>
            </a:r>
            <a:endParaRPr lang="ru-RU">
              <a:ea typeface="+mn-lt"/>
              <a:cs typeface="+mn-lt"/>
            </a:endParaRPr>
          </a:p>
        </p:txBody>
      </p:sp>
      <p:sp>
        <p:nvSpPr>
          <p:cNvPr id="5" name="TextBox 4">
            <a:extLst>
              <a:ext uri="{FF2B5EF4-FFF2-40B4-BE49-F238E27FC236}">
                <a16:creationId xmlns:a16="http://schemas.microsoft.com/office/drawing/2014/main" xmlns="" id="{523DD707-6DBD-F2D5-757F-4F7A8B99F23F}"/>
              </a:ext>
            </a:extLst>
          </p:cNvPr>
          <p:cNvSpPr txBox="1"/>
          <p:nvPr/>
        </p:nvSpPr>
        <p:spPr>
          <a:xfrm>
            <a:off x="427007" y="4408098"/>
            <a:ext cx="20574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sz="2000" err="1">
                <a:solidFill>
                  <a:srgbClr val="FF0000"/>
                </a:solidFill>
                <a:highlight>
                  <a:srgbClr val="FFFF00"/>
                </a:highlight>
              </a:rPr>
              <a:t>References</a:t>
            </a:r>
            <a:r>
              <a:rPr lang="ru-RU" sz="2000" dirty="0">
                <a:highlight>
                  <a:srgbClr val="FFFF00"/>
                </a:highlight>
              </a:rPr>
              <a:t>​</a:t>
            </a:r>
          </a:p>
        </p:txBody>
      </p:sp>
      <p:sp>
        <p:nvSpPr>
          <p:cNvPr id="6" name="TextBox 5">
            <a:extLst>
              <a:ext uri="{FF2B5EF4-FFF2-40B4-BE49-F238E27FC236}">
                <a16:creationId xmlns:a16="http://schemas.microsoft.com/office/drawing/2014/main" xmlns="" id="{97224D7E-F520-4377-D351-DEA2259DAC8B}"/>
              </a:ext>
            </a:extLst>
          </p:cNvPr>
          <p:cNvSpPr txBox="1"/>
          <p:nvPr/>
        </p:nvSpPr>
        <p:spPr>
          <a:xfrm>
            <a:off x="319178" y="4940061"/>
            <a:ext cx="837624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u-RU">
                <a:cs typeface="Segoe UI"/>
              </a:rPr>
              <a:t>Ninis., (2020). '</a:t>
            </a:r>
            <a:r>
              <a:rPr lang="ru-RU" b="1">
                <a:cs typeface="Segoe UI"/>
              </a:rPr>
              <a:t>5 Ways You Can Better Manage Conflict At Work. Here’s How ' : </a:t>
            </a:r>
            <a:r>
              <a:rPr lang="ru-RU">
                <a:cs typeface="Segoe UI"/>
              </a:rPr>
              <a:t>Ruangguru’s Human Resources department ' [online] Available at: </a:t>
            </a:r>
            <a:r>
              <a:rPr lang="ru-RU">
                <a:solidFill>
                  <a:srgbClr val="58C1BA"/>
                </a:solidFill>
                <a:cs typeface="Segoe UI"/>
                <a:hlinkClick r:id="rId2"/>
              </a:rPr>
              <a:t>https://medium.com/ruangguru/better-manage-conflict-at-work-heres-how-f65fcfaa0934</a:t>
            </a:r>
            <a:r>
              <a:rPr lang="ru-RU">
                <a:cs typeface="Segoe UI"/>
              </a:rPr>
              <a:t>  / ,(Accessed: 4/3/2020). ​</a:t>
            </a:r>
          </a:p>
          <a:p>
            <a:r>
              <a:rPr lang="ru-RU">
                <a:cs typeface="Segoe UI"/>
              </a:rPr>
              <a:t>​</a:t>
            </a:r>
          </a:p>
        </p:txBody>
      </p:sp>
    </p:spTree>
    <p:extLst>
      <p:ext uri="{BB962C8B-B14F-4D97-AF65-F5344CB8AC3E}">
        <p14:creationId xmlns:p14="http://schemas.microsoft.com/office/powerpoint/2010/main" xmlns="" val="816681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pPr algn="just"/>
            <a:r>
              <a:rPr lang="en-US" dirty="0" smtClean="0"/>
              <a:t>Dyson, B., </a:t>
            </a:r>
            <a:r>
              <a:rPr lang="en-US" dirty="0" err="1" smtClean="0"/>
              <a:t>Howley</a:t>
            </a:r>
            <a:r>
              <a:rPr lang="en-US" dirty="0" smtClean="0"/>
              <a:t>, D. and </a:t>
            </a:r>
            <a:r>
              <a:rPr lang="en-US" dirty="0" err="1" smtClean="0"/>
              <a:t>Shen</a:t>
            </a:r>
            <a:r>
              <a:rPr lang="en-US" dirty="0" smtClean="0"/>
              <a:t>, Y., (2021). ‘Being a team, working together, and being kind’: Primary students’ perspectives of cooperative learning's contribution to their social and emotional learning. </a:t>
            </a:r>
            <a:r>
              <a:rPr lang="en-IN" i="1" dirty="0" smtClean="0"/>
              <a:t>Physical education and sport pedagogy</a:t>
            </a:r>
            <a:r>
              <a:rPr lang="en-IN" dirty="0" smtClean="0"/>
              <a:t>, </a:t>
            </a:r>
            <a:r>
              <a:rPr lang="en-IN" i="1" dirty="0" smtClean="0"/>
              <a:t>26</a:t>
            </a:r>
            <a:r>
              <a:rPr lang="en-IN" dirty="0" smtClean="0"/>
              <a:t>(2), pp.137-154.</a:t>
            </a:r>
          </a:p>
          <a:p>
            <a:pPr algn="just"/>
            <a:r>
              <a:rPr lang="en-US" dirty="0" err="1" smtClean="0"/>
              <a:t>Soukup</a:t>
            </a:r>
            <a:r>
              <a:rPr lang="en-US" dirty="0" smtClean="0"/>
              <a:t>, T., Lamb, B.W., </a:t>
            </a:r>
            <a:r>
              <a:rPr lang="en-US" dirty="0" err="1" smtClean="0"/>
              <a:t>Arora</a:t>
            </a:r>
            <a:r>
              <a:rPr lang="en-US" dirty="0" smtClean="0"/>
              <a:t>, S., </a:t>
            </a:r>
            <a:r>
              <a:rPr lang="en-US" dirty="0" err="1" smtClean="0"/>
              <a:t>Darzi</a:t>
            </a:r>
            <a:r>
              <a:rPr lang="en-US" dirty="0" smtClean="0"/>
              <a:t>, A., </a:t>
            </a:r>
            <a:r>
              <a:rPr lang="en-US" dirty="0" err="1" smtClean="0"/>
              <a:t>Sevdalis</a:t>
            </a:r>
            <a:r>
              <a:rPr lang="en-US" dirty="0" smtClean="0"/>
              <a:t>, N. and Green, J.S., (2018). Successful strategies in implementing a multidisciplinary team working in the care of patients with cancer: an overview and synthesis of the available literature. </a:t>
            </a:r>
            <a:r>
              <a:rPr lang="en-IN" i="1" dirty="0" smtClean="0"/>
              <a:t>Journal of multidisciplinary healthcare</a:t>
            </a:r>
            <a:r>
              <a:rPr lang="en-IN" dirty="0" smtClean="0"/>
              <a:t>, </a:t>
            </a:r>
            <a:r>
              <a:rPr lang="en-IN" i="1" dirty="0" smtClean="0"/>
              <a:t>11</a:t>
            </a:r>
            <a:r>
              <a:rPr lang="en-IN" dirty="0" smtClean="0"/>
              <a:t>, p.49.</a:t>
            </a:r>
          </a:p>
          <a:p>
            <a:pPr algn="just"/>
            <a:r>
              <a:rPr lang="en-US" dirty="0" smtClean="0"/>
              <a:t>Wang, Z., (2018), December. </a:t>
            </a:r>
            <a:r>
              <a:rPr lang="en-US" dirty="0" err="1" smtClean="0"/>
              <a:t>Teamworking</a:t>
            </a:r>
            <a:r>
              <a:rPr lang="en-US" dirty="0" smtClean="0"/>
              <a:t> strategies of scrum team: a multi-agent based simulation. In </a:t>
            </a:r>
            <a:r>
              <a:rPr lang="en-IN" i="1" dirty="0" smtClean="0"/>
              <a:t>Proceedings of the 2018 2nd International Conference on Computer Science and Artificial Intelligence</a:t>
            </a:r>
            <a:r>
              <a:rPr lang="en-IN" dirty="0" smtClean="0"/>
              <a:t> (pp. 404-408).</a:t>
            </a:r>
          </a:p>
          <a:p>
            <a:pPr algn="just"/>
            <a:r>
              <a:rPr lang="en-US" dirty="0" err="1" smtClean="0"/>
              <a:t>Woodhead</a:t>
            </a:r>
            <a:r>
              <a:rPr lang="en-US" dirty="0" smtClean="0"/>
              <a:t>, V., (2019). How does coaching help to support team working?. In </a:t>
            </a:r>
            <a:r>
              <a:rPr lang="en-IN" i="1" dirty="0" smtClean="0"/>
              <a:t>The Practitioner’s Handbook of Team Coaching</a:t>
            </a:r>
            <a:r>
              <a:rPr lang="en-IN" dirty="0" smtClean="0"/>
              <a:t> (pp. 469-474). </a:t>
            </a:r>
            <a:r>
              <a:rPr lang="en-IN" dirty="0" err="1" smtClean="0"/>
              <a:t>Routledge</a:t>
            </a:r>
            <a:r>
              <a:rPr lang="en-IN" dirty="0" smtClean="0"/>
              <a:t>.</a:t>
            </a:r>
          </a:p>
          <a:p>
            <a:pPr algn="just"/>
            <a:r>
              <a:rPr lang="en-IN" dirty="0" err="1" smtClean="0"/>
              <a:t>Peysner</a:t>
            </a:r>
            <a:r>
              <a:rPr lang="en-IN" dirty="0" smtClean="0"/>
              <a:t>, K., (2021). The benefits of group-learning and information-sharing. </a:t>
            </a:r>
            <a:r>
              <a:rPr lang="en-IN" i="1" dirty="0" smtClean="0"/>
              <a:t>BDJ Team</a:t>
            </a:r>
            <a:r>
              <a:rPr lang="en-IN" dirty="0" smtClean="0"/>
              <a:t>, </a:t>
            </a:r>
            <a:r>
              <a:rPr lang="en-IN" i="1" dirty="0" smtClean="0"/>
              <a:t>8</a:t>
            </a:r>
            <a:r>
              <a:rPr lang="en-IN" dirty="0" smtClean="0"/>
              <a:t>(6), pp.8-10.</a:t>
            </a:r>
          </a:p>
          <a:p>
            <a:pPr algn="just">
              <a:buNone/>
            </a:pPr>
            <a:r>
              <a:rPr lang="en-US" b="1" dirty="0" smtClean="0"/>
              <a:t>Online</a:t>
            </a:r>
          </a:p>
          <a:p>
            <a:pPr algn="just">
              <a:buNone/>
            </a:pPr>
            <a:r>
              <a:rPr lang="en-US" b="1" dirty="0" err="1" smtClean="0"/>
              <a:t>Belbin</a:t>
            </a:r>
            <a:r>
              <a:rPr lang="en-US" b="1" dirty="0" smtClean="0"/>
              <a:t> team theory, 2020 [Accessed through] &lt; https://www.belbin.com/about/belbin-team-roles &gt; [Accessed on 27</a:t>
            </a:r>
            <a:r>
              <a:rPr lang="en-US" b="1" baseline="30000" dirty="0" smtClean="0"/>
              <a:t>th</a:t>
            </a:r>
            <a:r>
              <a:rPr lang="en-US" b="1" dirty="0" smtClean="0"/>
              <a:t> March 2022]</a:t>
            </a:r>
            <a:endParaRPr lang="en-IN" b="1" dirty="0" smtClean="0"/>
          </a:p>
          <a:p>
            <a:pPr algn="just"/>
            <a:endParaRPr lang="en-IN" dirty="0"/>
          </a:p>
        </p:txBody>
      </p:sp>
      <p:sp>
        <p:nvSpPr>
          <p:cNvPr id="3" name="Title 2"/>
          <p:cNvSpPr>
            <a:spLocks noGrp="1"/>
          </p:cNvSpPr>
          <p:nvPr>
            <p:ph type="title"/>
          </p:nvPr>
        </p:nvSpPr>
        <p:spPr/>
        <p:txBody>
          <a:bodyPr/>
          <a:lstStyle/>
          <a:p>
            <a:r>
              <a:rPr lang="en-US" dirty="0" smtClean="0"/>
              <a:t>References </a:t>
            </a:r>
            <a:endParaRPr lang="en-IN"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205</TotalTime>
  <Words>1010</Words>
  <Application>Microsoft Office PowerPoint</Application>
  <PresentationFormat>On-screen Show (4:3)</PresentationFormat>
  <Paragraphs>123</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Paper</vt:lpstr>
      <vt:lpstr>Team Working </vt:lpstr>
      <vt:lpstr>GROUP MEMBER</vt:lpstr>
      <vt:lpstr>Benefits of approaches for team working </vt:lpstr>
      <vt:lpstr>Theory for team building (Belbin) </vt:lpstr>
      <vt:lpstr>Benefits of team working </vt:lpstr>
      <vt:lpstr>Conti..</vt:lpstr>
      <vt:lpstr>Effective team working And communication (BMSW4002) Kadir Chelik(2114747) Lecturer: Anita Nan </vt:lpstr>
      <vt:lpstr>Team Roles  </vt:lpstr>
      <vt:lpstr>Berlin Team Ro</vt:lpstr>
      <vt:lpstr>Slide 10</vt:lpstr>
      <vt:lpstr>Slide 11</vt:lpstr>
      <vt:lpstr>Effective Team Working and Communication (BMSW4002)  Oldzhay Kaya (2116089)  Lecturer: Anita Nan</vt:lpstr>
      <vt:lpstr>Successful Team Development</vt:lpstr>
      <vt:lpstr>Slide 14</vt:lpstr>
      <vt:lpstr>Slide 15</vt:lpstr>
      <vt:lpstr>Introduction </vt:lpstr>
      <vt:lpstr>How to resolve the conflict?</vt:lpstr>
      <vt:lpstr>ILONA KLEINA</vt:lpstr>
      <vt:lpstr>Slide 19</vt:lpstr>
      <vt:lpstr>Slide 20</vt:lpstr>
      <vt:lpstr>Solutions</vt:lpstr>
      <vt:lpstr>Solutions</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sony</dc:creator>
  <cp:lastModifiedBy>OLELA</cp:lastModifiedBy>
  <cp:revision>30</cp:revision>
  <dcterms:created xsi:type="dcterms:W3CDTF">2022-03-17T05:54:34Z</dcterms:created>
  <dcterms:modified xsi:type="dcterms:W3CDTF">2022-04-20T14:08:38Z</dcterms:modified>
</cp:coreProperties>
</file>