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9" r:id="rId4"/>
    <p:sldId id="260" r:id="rId5"/>
    <p:sldId id="258"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8/8/2026</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627025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8/8/2026</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057185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8/8/2026</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4579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8/8/2026</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10786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8/8/2026</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11411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8/8/2026</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55334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8/8/2026</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6645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8/8/2026</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08895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8/8/2026</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80030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8/8/2026</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97778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8/8/2026</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98919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8/8/2026</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67375889"/>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27" r:id="rId4"/>
    <p:sldLayoutId id="2147483728" r:id="rId5"/>
    <p:sldLayoutId id="2147483733" r:id="rId6"/>
    <p:sldLayoutId id="2147483729" r:id="rId7"/>
    <p:sldLayoutId id="2147483730" r:id="rId8"/>
    <p:sldLayoutId id="2147483731" r:id="rId9"/>
    <p:sldLayoutId id="2147483732" r:id="rId10"/>
    <p:sldLayoutId id="2147483734"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nhs.uk/conditions/chickenpox/"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7"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8" name="Oval 17">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9" name="Freeform: Shape 28">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30" name="Freeform: Shape 29">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31" name="Oval 30">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34" name="Rectangle 33">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9D77EB07-BE48-ED72-728F-6D45DB144EFB}"/>
              </a:ext>
            </a:extLst>
          </p:cNvPr>
          <p:cNvSpPr>
            <a:spLocks noGrp="1"/>
          </p:cNvSpPr>
          <p:nvPr>
            <p:ph type="ctrTitle"/>
          </p:nvPr>
        </p:nvSpPr>
        <p:spPr>
          <a:xfrm>
            <a:off x="282470" y="1613403"/>
            <a:ext cx="5666513" cy="1362207"/>
          </a:xfrm>
        </p:spPr>
        <p:txBody>
          <a:bodyPr vert="horz" lIns="91440" tIns="45720" rIns="91440" bIns="45720" rtlCol="0" anchor="b">
            <a:normAutofit/>
          </a:bodyPr>
          <a:lstStyle/>
          <a:p>
            <a:r>
              <a:rPr lang="en-US" sz="3200" kern="1200" dirty="0">
                <a:latin typeface="Times New Roman" panose="02020603050405020304" pitchFamily="18" charset="0"/>
                <a:cs typeface="Times New Roman" panose="02020603050405020304" pitchFamily="18" charset="0"/>
              </a:rPr>
              <a:t>CHICKEN POX OUTBREAK IN A SCHOOL</a:t>
            </a:r>
          </a:p>
        </p:txBody>
      </p:sp>
      <p:sp>
        <p:nvSpPr>
          <p:cNvPr id="6" name="TextBox 5">
            <a:extLst>
              <a:ext uri="{FF2B5EF4-FFF2-40B4-BE49-F238E27FC236}">
                <a16:creationId xmlns:a16="http://schemas.microsoft.com/office/drawing/2014/main" id="{2262B5B4-51E1-5D45-216C-68439FC52CEF}"/>
              </a:ext>
            </a:extLst>
          </p:cNvPr>
          <p:cNvSpPr txBox="1"/>
          <p:nvPr/>
        </p:nvSpPr>
        <p:spPr>
          <a:xfrm>
            <a:off x="644482" y="3512316"/>
            <a:ext cx="4917946" cy="1732281"/>
          </a:xfrm>
          <a:prstGeom prst="rect">
            <a:avLst/>
          </a:prstGeom>
        </p:spPr>
        <p:txBody>
          <a:bodyPr vert="horz" lIns="91440" tIns="45720" rIns="91440" bIns="45720" rtlCol="0" anchor="t">
            <a:normAutofit/>
          </a:bodyPr>
          <a:lstStyle/>
          <a:p>
            <a:pPr algn="ctr">
              <a:lnSpc>
                <a:spcPct val="90000"/>
              </a:lnSpc>
              <a:spcAft>
                <a:spcPts val="600"/>
              </a:spcAft>
              <a:buClr>
                <a:schemeClr val="tx2">
                  <a:lumMod val="75000"/>
                  <a:lumOff val="25000"/>
                </a:schemeClr>
              </a:buClr>
            </a:pPr>
            <a:r>
              <a:rPr lang="en-US" sz="1400" b="1" dirty="0">
                <a:solidFill>
                  <a:schemeClr val="tx2"/>
                </a:solidFill>
              </a:rPr>
              <a:t>Student Name:  </a:t>
            </a:r>
            <a:r>
              <a:rPr lang="en-US" sz="1400" b="1" dirty="0">
                <a:solidFill>
                  <a:schemeClr val="accent5">
                    <a:lumMod val="75000"/>
                  </a:schemeClr>
                </a:solidFill>
              </a:rPr>
              <a:t>Stephanie L. Chasteau-Nicholas</a:t>
            </a:r>
            <a:endParaRPr lang="en-US" sz="1400" dirty="0">
              <a:solidFill>
                <a:schemeClr val="accent5">
                  <a:lumMod val="75000"/>
                </a:schemeClr>
              </a:solidFill>
            </a:endParaRPr>
          </a:p>
          <a:p>
            <a:pPr algn="ctr">
              <a:lnSpc>
                <a:spcPct val="90000"/>
              </a:lnSpc>
              <a:spcAft>
                <a:spcPts val="600"/>
              </a:spcAft>
              <a:buClr>
                <a:schemeClr val="tx2">
                  <a:lumMod val="75000"/>
                  <a:lumOff val="25000"/>
                </a:schemeClr>
              </a:buClr>
            </a:pPr>
            <a:r>
              <a:rPr lang="en-US" sz="1400" b="1" dirty="0">
                <a:solidFill>
                  <a:schemeClr val="tx2"/>
                </a:solidFill>
              </a:rPr>
              <a:t>Student Number:  </a:t>
            </a:r>
            <a:r>
              <a:rPr lang="en-US" sz="1400" b="1" dirty="0">
                <a:solidFill>
                  <a:schemeClr val="accent5">
                    <a:lumMod val="75000"/>
                  </a:schemeClr>
                </a:solidFill>
              </a:rPr>
              <a:t>2509863</a:t>
            </a:r>
            <a:endParaRPr lang="en-US" sz="1400" dirty="0">
              <a:solidFill>
                <a:schemeClr val="accent5">
                  <a:lumMod val="75000"/>
                </a:schemeClr>
              </a:solidFill>
            </a:endParaRPr>
          </a:p>
          <a:p>
            <a:pPr algn="ctr">
              <a:lnSpc>
                <a:spcPct val="90000"/>
              </a:lnSpc>
              <a:spcAft>
                <a:spcPts val="600"/>
              </a:spcAft>
              <a:buClr>
                <a:schemeClr val="tx2">
                  <a:lumMod val="75000"/>
                  <a:lumOff val="25000"/>
                </a:schemeClr>
              </a:buClr>
            </a:pPr>
            <a:r>
              <a:rPr lang="en-US" sz="1400" b="1" dirty="0">
                <a:solidFill>
                  <a:schemeClr val="tx2"/>
                </a:solidFill>
              </a:rPr>
              <a:t>Module Code:  </a:t>
            </a:r>
            <a:r>
              <a:rPr lang="en-US" sz="1400" b="1" dirty="0">
                <a:solidFill>
                  <a:schemeClr val="accent5">
                    <a:lumMod val="75000"/>
                  </a:schemeClr>
                </a:solidFill>
              </a:rPr>
              <a:t>LCHS4008</a:t>
            </a:r>
            <a:endParaRPr lang="en-US" sz="1400" dirty="0">
              <a:solidFill>
                <a:schemeClr val="accent5">
                  <a:lumMod val="75000"/>
                </a:schemeClr>
              </a:solidFill>
            </a:endParaRPr>
          </a:p>
          <a:p>
            <a:pPr algn="ctr">
              <a:lnSpc>
                <a:spcPct val="90000"/>
              </a:lnSpc>
              <a:spcAft>
                <a:spcPts val="600"/>
              </a:spcAft>
              <a:buClr>
                <a:schemeClr val="tx2">
                  <a:lumMod val="75000"/>
                  <a:lumOff val="25000"/>
                </a:schemeClr>
              </a:buClr>
            </a:pPr>
            <a:r>
              <a:rPr lang="en-US" sz="1400" b="1" dirty="0">
                <a:solidFill>
                  <a:schemeClr val="tx2"/>
                </a:solidFill>
              </a:rPr>
              <a:t>Module Title: </a:t>
            </a:r>
            <a:r>
              <a:rPr lang="en-US" sz="1400" b="1" dirty="0">
                <a:solidFill>
                  <a:schemeClr val="accent5">
                    <a:lumMod val="75000"/>
                  </a:schemeClr>
                </a:solidFill>
              </a:rPr>
              <a:t>Introduction to Public Health</a:t>
            </a:r>
            <a:endParaRPr lang="en-US" sz="1400" dirty="0">
              <a:solidFill>
                <a:schemeClr val="accent5">
                  <a:lumMod val="75000"/>
                </a:schemeClr>
              </a:solidFill>
            </a:endParaRPr>
          </a:p>
          <a:p>
            <a:pPr algn="ctr">
              <a:lnSpc>
                <a:spcPct val="90000"/>
              </a:lnSpc>
              <a:spcAft>
                <a:spcPts val="600"/>
              </a:spcAft>
              <a:buClr>
                <a:schemeClr val="tx2">
                  <a:lumMod val="75000"/>
                  <a:lumOff val="25000"/>
                </a:schemeClr>
              </a:buClr>
            </a:pPr>
            <a:r>
              <a:rPr lang="en-US" sz="1400" b="1" dirty="0">
                <a:solidFill>
                  <a:schemeClr val="tx2"/>
                </a:solidFill>
              </a:rPr>
              <a:t>Lecturer's Name: </a:t>
            </a:r>
            <a:r>
              <a:rPr lang="en-US" sz="1400" b="1" dirty="0">
                <a:solidFill>
                  <a:schemeClr val="accent5">
                    <a:lumMod val="75000"/>
                  </a:schemeClr>
                </a:solidFill>
              </a:rPr>
              <a:t>Patronella Ganza</a:t>
            </a:r>
            <a:endParaRPr lang="en-US" sz="1400" dirty="0">
              <a:solidFill>
                <a:schemeClr val="accent5">
                  <a:lumMod val="75000"/>
                </a:schemeClr>
              </a:solidFill>
            </a:endParaRPr>
          </a:p>
        </p:txBody>
      </p:sp>
      <p:grpSp>
        <p:nvGrpSpPr>
          <p:cNvPr id="38"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39" name="Oval 38">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B0530526-1A96-8437-DE80-B98BC589D545}"/>
              </a:ext>
            </a:extLst>
          </p:cNvPr>
          <p:cNvPicPr>
            <a:picLocks noChangeAspect="1"/>
          </p:cNvPicPr>
          <p:nvPr/>
        </p:nvPicPr>
        <p:blipFill>
          <a:blip r:embed="rId2"/>
          <a:srcRect r="-3" b="-3"/>
          <a:stretch>
            <a:fillRect/>
          </a:stretch>
        </p:blipFill>
        <p:spPr>
          <a:xfrm>
            <a:off x="5849947" y="337764"/>
            <a:ext cx="6132955" cy="6132955"/>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Tree>
    <p:extLst>
      <p:ext uri="{BB962C8B-B14F-4D97-AF65-F5344CB8AC3E}">
        <p14:creationId xmlns:p14="http://schemas.microsoft.com/office/powerpoint/2010/main" val="3742943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A3EC-2111-BCC5-CAFA-AA1B66E32074}"/>
              </a:ext>
            </a:extLst>
          </p:cNvPr>
          <p:cNvSpPr>
            <a:spLocks noGrp="1"/>
          </p:cNvSpPr>
          <p:nvPr>
            <p:ph type="title"/>
          </p:nvPr>
        </p:nvSpPr>
        <p:spPr/>
        <p:txBody>
          <a:bodyPr/>
          <a:lstStyle/>
          <a:p>
            <a:r>
              <a:rPr lang="en-GB" sz="2800" dirty="0">
                <a:latin typeface="Times New Roman" panose="02020603050405020304" pitchFamily="18" charset="0"/>
                <a:cs typeface="Times New Roman" panose="02020603050405020304" pitchFamily="18" charset="0"/>
              </a:rPr>
              <a:t>Introduction</a:t>
            </a:r>
            <a:r>
              <a:rPr lang="en-GB" dirty="0">
                <a:latin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E6D1014A-FE01-B444-1993-1725D9E4EC01}"/>
              </a:ext>
            </a:extLst>
          </p:cNvPr>
          <p:cNvSpPr txBox="1"/>
          <p:nvPr/>
        </p:nvSpPr>
        <p:spPr>
          <a:xfrm>
            <a:off x="660400" y="1849120"/>
            <a:ext cx="10464800" cy="1704569"/>
          </a:xfrm>
          <a:prstGeom prst="rect">
            <a:avLst/>
          </a:prstGeom>
          <a:noFill/>
        </p:spPr>
        <p:txBody>
          <a:bodyPr wrap="square" rtlCol="0">
            <a:spAutoFit/>
          </a:bodyPr>
          <a:lstStyle/>
          <a:p>
            <a:pPr>
              <a:lnSpc>
                <a:spcPct val="150000"/>
              </a:lnSpc>
              <a:spcAft>
                <a:spcPts val="800"/>
              </a:spcAft>
              <a:buNone/>
            </a:pPr>
            <a:r>
              <a:rPr lang="en-US" dirty="0">
                <a:effectLst/>
                <a:latin typeface="Times New Roman" panose="02020603050405020304" pitchFamily="18" charset="0"/>
                <a:ea typeface="Calibri" panose="020F0502020204030204" pitchFamily="34" charset="0"/>
                <a:cs typeface="Times New Roman" panose="02020603050405020304" pitchFamily="18" charset="0"/>
              </a:rPr>
              <a:t>Chickenpox is a highly contagious disease caused by the varicella-zoster virus and commonly affects children. In this case study, a potential outbreak occurred in a primary school where several students developed symptoms. This discussion will examine strategies to measure, monitor, and control the outbreak, as well as the policies available to the UK government and the health education required to manage the situation.</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8466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85F79-95B9-D8F1-1C6A-79681D571C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3B3DAC-074C-97D2-68DA-873947344245}"/>
              </a:ext>
            </a:extLst>
          </p:cNvPr>
          <p:cNvSpPr>
            <a:spLocks noGrp="1"/>
          </p:cNvSpPr>
          <p:nvPr>
            <p:ph type="title"/>
          </p:nvPr>
        </p:nvSpPr>
        <p:spPr>
          <a:xfrm>
            <a:off x="766445" y="1157605"/>
            <a:ext cx="10659110" cy="945515"/>
          </a:xfrm>
        </p:spPr>
        <p:txBody>
          <a:bodyPr>
            <a:normAutofit fontScale="90000"/>
          </a:bodyPr>
          <a:lstStyle/>
          <a:p>
            <a:pPr marL="342900" lvl="0" indent="-342900">
              <a:lnSpc>
                <a:spcPct val="150000"/>
              </a:lnSpc>
              <a:spcAft>
                <a:spcPts val="800"/>
              </a:spcAft>
            </a:pPr>
            <a:r>
              <a:rPr lang="en-US" sz="3100" b="1" dirty="0">
                <a:effectLst/>
                <a:latin typeface="Times New Roman" panose="02020603050405020304" pitchFamily="18" charset="0"/>
                <a:ea typeface="Times New Roman" panose="02020603050405020304" pitchFamily="18" charset="0"/>
                <a:cs typeface="Times New Roman" panose="02020603050405020304" pitchFamily="18" charset="0"/>
              </a:rPr>
              <a:t>Approaches and strategies to measure an infectious disease outbreak</a:t>
            </a:r>
            <a:br>
              <a:rPr lang="en-GB" sz="4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TextBox 2">
            <a:extLst>
              <a:ext uri="{FF2B5EF4-FFF2-40B4-BE49-F238E27FC236}">
                <a16:creationId xmlns:a16="http://schemas.microsoft.com/office/drawing/2014/main" id="{40178722-F7DD-8B21-E695-7B5BB2B26DD4}"/>
              </a:ext>
            </a:extLst>
          </p:cNvPr>
          <p:cNvSpPr txBox="1"/>
          <p:nvPr/>
        </p:nvSpPr>
        <p:spPr>
          <a:xfrm>
            <a:off x="223520" y="1757680"/>
            <a:ext cx="11551920" cy="4484369"/>
          </a:xfrm>
          <a:prstGeom prst="rect">
            <a:avLst/>
          </a:prstGeom>
          <a:noFill/>
        </p:spPr>
        <p:txBody>
          <a:bodyPr wrap="square" rtlCol="0">
            <a:spAutoFit/>
          </a:bodyPr>
          <a:lstStyle/>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To measure the spread of Chickenpox in a community or school, public health professionals use epidemiological methods.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First, case identification and reporting is essential. Teachers, parents, and healthcare providers report suspected cases to health authorities so that the number of infected individuals can be recorded.</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Second, incidence rate calculation is used. This measures how many new cases occur within a specific time period in a population, such as a school or community.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Third, population surveys and school health records can be used to gather data on how many children have developed symptoms such as rash, fever, and itching.</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Another method is laboratory confirmation, where medical professionals confirm cases through clinical examination or tests if necessary.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These approaches allow health authorities to determine the </a:t>
            </a: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extent of the outbreak</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and identify the groups most affected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4245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34C2A1-3DB0-259B-906C-CA477F8CD9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ECBEDB-6435-E034-303A-D2FCE3090484}"/>
              </a:ext>
            </a:extLst>
          </p:cNvPr>
          <p:cNvSpPr>
            <a:spLocks noGrp="1"/>
          </p:cNvSpPr>
          <p:nvPr>
            <p:ph type="title"/>
          </p:nvPr>
        </p:nvSpPr>
        <p:spPr>
          <a:xfrm>
            <a:off x="685800" y="710565"/>
            <a:ext cx="10659110" cy="1148715"/>
          </a:xfrm>
        </p:spPr>
        <p:txBody>
          <a:bodyPr>
            <a:normAutofit fontScale="90000"/>
          </a:bodyPr>
          <a:lstStyle/>
          <a:p>
            <a:pPr marL="342900" lvl="0" indent="-342900">
              <a:lnSpc>
                <a:spcPct val="150000"/>
              </a:lnSpc>
              <a:spcAft>
                <a:spcPts val="800"/>
              </a:spcAft>
            </a:pPr>
            <a:r>
              <a:rPr lang="en-US" sz="3100" b="1" dirty="0">
                <a:effectLst/>
                <a:latin typeface="Times New Roman" panose="02020603050405020304" pitchFamily="18" charset="0"/>
                <a:ea typeface="Times New Roman" panose="02020603050405020304" pitchFamily="18" charset="0"/>
                <a:cs typeface="Times New Roman" panose="02020603050405020304" pitchFamily="18" charset="0"/>
              </a:rPr>
              <a:t>Approaches and strategies to monitor an infectious disease outbreak</a:t>
            </a:r>
            <a:br>
              <a:rPr lang="en-GB" sz="24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2800" dirty="0"/>
          </a:p>
        </p:txBody>
      </p:sp>
      <p:sp>
        <p:nvSpPr>
          <p:cNvPr id="3" name="TextBox 2">
            <a:extLst>
              <a:ext uri="{FF2B5EF4-FFF2-40B4-BE49-F238E27FC236}">
                <a16:creationId xmlns:a16="http://schemas.microsoft.com/office/drawing/2014/main" id="{B09E2A8E-3824-918C-0755-16E44F05FE8C}"/>
              </a:ext>
            </a:extLst>
          </p:cNvPr>
          <p:cNvSpPr txBox="1"/>
          <p:nvPr/>
        </p:nvSpPr>
        <p:spPr>
          <a:xfrm>
            <a:off x="355600" y="1666240"/>
            <a:ext cx="11277600" cy="3806170"/>
          </a:xfrm>
          <a:prstGeom prst="rect">
            <a:avLst/>
          </a:prstGeom>
          <a:noFill/>
        </p:spPr>
        <p:txBody>
          <a:bodyPr wrap="square" rtlCol="0">
            <a:spAutoFit/>
          </a:bodyPr>
          <a:lstStyle/>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Monitoring an outbreak involves continuous observation of how the disease spreads over time.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One important strategy is public health surveillance systems, where schools and healthcare providers regularly report new cases to organizations such as UK Health Security Agency.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Another strategy is contact tracing, which identifies individuals who have been in close contact with infected children so they can be monitored for symptoms.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Schools may also conduct daily health checks and track absences to identify possible new cases early.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Monitoring can also involve data analysis, where health authorities examine patterns in the spread of the disease to determine whether the outbreak is increasing, stable, or declining.</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buNone/>
            </a:pPr>
            <a:r>
              <a:rPr lang="en-US" sz="1600" dirty="0">
                <a:effectLst/>
                <a:latin typeface="Times New Roman" panose="02020603050405020304" pitchFamily="18" charset="0"/>
                <a:ea typeface="Calibri" panose="020F0502020204030204" pitchFamily="34" charset="0"/>
              </a:rPr>
              <a:t>These monitoring strategies help authorities respond quickly and prevent further spread</a:t>
            </a:r>
            <a:endParaRPr lang="en-GB" sz="1600" dirty="0"/>
          </a:p>
        </p:txBody>
      </p:sp>
    </p:spTree>
    <p:extLst>
      <p:ext uri="{BB962C8B-B14F-4D97-AF65-F5344CB8AC3E}">
        <p14:creationId xmlns:p14="http://schemas.microsoft.com/office/powerpoint/2010/main" val="3288391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052A62-F288-11E8-290D-5C0B204842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C8802B-2928-75FC-0A3C-2E6B7D797C79}"/>
              </a:ext>
            </a:extLst>
          </p:cNvPr>
          <p:cNvSpPr>
            <a:spLocks noGrp="1"/>
          </p:cNvSpPr>
          <p:nvPr>
            <p:ph type="title"/>
          </p:nvPr>
        </p:nvSpPr>
        <p:spPr>
          <a:xfrm>
            <a:off x="645160" y="842645"/>
            <a:ext cx="10659110" cy="1325563"/>
          </a:xfrm>
        </p:spPr>
        <p:txBody>
          <a:bodyPr>
            <a:normAutofit fontScale="90000"/>
          </a:bodyPr>
          <a:lstStyle/>
          <a:p>
            <a:pPr lvl="0">
              <a:lnSpc>
                <a:spcPct val="150000"/>
              </a:lnSpc>
              <a:spcAft>
                <a:spcPts val="800"/>
              </a:spcAft>
            </a:pPr>
            <a:r>
              <a:rPr lang="en-GB" dirty="0"/>
              <a:t> </a:t>
            </a:r>
            <a:r>
              <a:rPr lang="en-US" sz="3100" b="1" dirty="0">
                <a:effectLst/>
                <a:latin typeface="Times New Roman" panose="02020603050405020304" pitchFamily="18" charset="0"/>
                <a:ea typeface="Times New Roman" panose="02020603050405020304" pitchFamily="18" charset="0"/>
                <a:cs typeface="Times New Roman" panose="02020603050405020304" pitchFamily="18" charset="0"/>
              </a:rPr>
              <a:t>Approaches and strategies to control an infectious disease outbreak</a:t>
            </a:r>
            <a:br>
              <a:rPr lang="en-GB" sz="4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TextBox 2">
            <a:extLst>
              <a:ext uri="{FF2B5EF4-FFF2-40B4-BE49-F238E27FC236}">
                <a16:creationId xmlns:a16="http://schemas.microsoft.com/office/drawing/2014/main" id="{00EC62E0-1CAD-FE5E-01C6-9ADD3E76C590}"/>
              </a:ext>
            </a:extLst>
          </p:cNvPr>
          <p:cNvSpPr txBox="1"/>
          <p:nvPr/>
        </p:nvSpPr>
        <p:spPr>
          <a:xfrm>
            <a:off x="325120" y="1778000"/>
            <a:ext cx="10881360" cy="4237355"/>
          </a:xfrm>
          <a:prstGeom prst="rect">
            <a:avLst/>
          </a:prstGeom>
          <a:noFill/>
        </p:spPr>
        <p:txBody>
          <a:bodyPr wrap="square" rtlCol="0">
            <a:spAutoFit/>
          </a:bodyPr>
          <a:lstStyle/>
          <a:p>
            <a:pPr>
              <a:lnSpc>
                <a:spcPct val="150000"/>
              </a:lnSpc>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Controlling a Chickenpox outbreak requires several public health interventions.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key approach is temporary exclusion from school. Children who develop symptoms should remain at home until the rash has crusted over to prevent infecting others.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Another strategy is vaccination, which protects individuals who have not previously been exposed to the virus.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Improved hygiene practices are also important. Schools should encourage regular hand washing, cleaning of shared surfaces, and proper respiratory hygiene.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addition, public health communication is necessary so parents are informed about symptoms, transmission, and prevention.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buNone/>
            </a:pPr>
            <a:r>
              <a:rPr lang="en-US" sz="1800" dirty="0">
                <a:effectLst/>
                <a:latin typeface="Times New Roman" panose="02020603050405020304" pitchFamily="18" charset="0"/>
                <a:ea typeface="Calibri" panose="020F0502020204030204" pitchFamily="34" charset="0"/>
              </a:rPr>
              <a:t>These control measures help reduce transmission and protect vulnerable individuals</a:t>
            </a:r>
            <a:endParaRPr lang="en-GB" dirty="0"/>
          </a:p>
        </p:txBody>
      </p:sp>
    </p:spTree>
    <p:extLst>
      <p:ext uri="{BB962C8B-B14F-4D97-AF65-F5344CB8AC3E}">
        <p14:creationId xmlns:p14="http://schemas.microsoft.com/office/powerpoint/2010/main" val="3589586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816ED8-A0C9-1BFD-723A-9560DC38F9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B8D9E6-5BE5-5F7D-C0ED-432D1747384F}"/>
              </a:ext>
            </a:extLst>
          </p:cNvPr>
          <p:cNvSpPr>
            <a:spLocks noGrp="1"/>
          </p:cNvSpPr>
          <p:nvPr>
            <p:ph type="title"/>
          </p:nvPr>
        </p:nvSpPr>
        <p:spPr>
          <a:xfrm>
            <a:off x="634364" y="1391920"/>
            <a:ext cx="11445875" cy="1182688"/>
          </a:xfrm>
        </p:spPr>
        <p:txBody>
          <a:bodyPr>
            <a:normAutofit fontScale="90000"/>
          </a:bodyPr>
          <a:lstStyle/>
          <a:p>
            <a:pPr marL="342900" lvl="0" indent="-342900" algn="ctr">
              <a:lnSpc>
                <a:spcPct val="150000"/>
              </a:lnSpc>
              <a:spcAft>
                <a:spcPts val="800"/>
              </a:spcAft>
            </a:pPr>
            <a:r>
              <a:rPr lang="en-US" sz="3100" b="1" dirty="0">
                <a:effectLst/>
                <a:latin typeface="Times New Roman" panose="02020603050405020304" pitchFamily="18" charset="0"/>
                <a:ea typeface="Times New Roman" panose="02020603050405020304" pitchFamily="18" charset="0"/>
                <a:cs typeface="Times New Roman" panose="02020603050405020304" pitchFamily="18" charset="0"/>
              </a:rPr>
              <a:t>Policies and strategies available to the UK government to maintain public health</a:t>
            </a:r>
            <a:br>
              <a:rPr lang="en-GB" sz="4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TextBox 2">
            <a:extLst>
              <a:ext uri="{FF2B5EF4-FFF2-40B4-BE49-F238E27FC236}">
                <a16:creationId xmlns:a16="http://schemas.microsoft.com/office/drawing/2014/main" id="{DE1775D3-D26F-387F-1EDC-28FE13C2A690}"/>
              </a:ext>
            </a:extLst>
          </p:cNvPr>
          <p:cNvSpPr txBox="1"/>
          <p:nvPr/>
        </p:nvSpPr>
        <p:spPr>
          <a:xfrm>
            <a:off x="548640" y="1928133"/>
            <a:ext cx="11008996" cy="4710520"/>
          </a:xfrm>
          <a:prstGeom prst="rect">
            <a:avLst/>
          </a:prstGeom>
          <a:noFill/>
        </p:spPr>
        <p:txBody>
          <a:bodyPr wrap="square" rtlCol="0">
            <a:spAutoFit/>
          </a:bodyPr>
          <a:lstStyle/>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United Kingdom government uses several policies to protect public health.</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One important strategy is disease surveillance and reporting systems, which track infectious diseases across the country.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Government agencies such as the UK Health Security Agency monitor outbreaks and provide guidance to schools and healthcare providers.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Another policy is immunisation programmes, which aim to protect the population from vaccine-preventable diseases.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government also uses public health campaigns and education programmes to raise awareness about disease prevention and hygiene practices.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In addition, infection control guidelines are issued for schools and childcare settings to help prevent the spread of contagious illnesses.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51266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74FA4-124D-4526-A719-CA9338DB60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39461A-B3CC-A1D0-ABCF-3C526826A1C1}"/>
              </a:ext>
            </a:extLst>
          </p:cNvPr>
          <p:cNvSpPr>
            <a:spLocks noGrp="1"/>
          </p:cNvSpPr>
          <p:nvPr>
            <p:ph type="title"/>
          </p:nvPr>
        </p:nvSpPr>
        <p:spPr>
          <a:xfrm>
            <a:off x="766445" y="964565"/>
            <a:ext cx="10659110" cy="1325563"/>
          </a:xfrm>
        </p:spPr>
        <p:txBody>
          <a:bodyPr>
            <a:normAutofit fontScale="90000"/>
          </a:bodyPr>
          <a:lstStyle/>
          <a:p>
            <a:pPr marL="342900" lvl="0" indent="-342900">
              <a:lnSpc>
                <a:spcPct val="150000"/>
              </a:lnSpc>
              <a:spcAft>
                <a:spcPts val="800"/>
              </a:spcAft>
            </a:pPr>
            <a:r>
              <a:rPr lang="en-US" sz="3100" b="1" dirty="0">
                <a:effectLst/>
                <a:latin typeface="Times New Roman" panose="02020603050405020304" pitchFamily="18" charset="0"/>
                <a:ea typeface="Times New Roman" panose="02020603050405020304" pitchFamily="18" charset="0"/>
                <a:cs typeface="Times New Roman" panose="02020603050405020304" pitchFamily="18" charset="0"/>
              </a:rPr>
              <a:t>Health education for the school to address the chickenpox outbreak</a:t>
            </a:r>
            <a:br>
              <a:rPr lang="en-GB" sz="4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TextBox 2">
            <a:extLst>
              <a:ext uri="{FF2B5EF4-FFF2-40B4-BE49-F238E27FC236}">
                <a16:creationId xmlns:a16="http://schemas.microsoft.com/office/drawing/2014/main" id="{6CDD4413-5AB7-5DF9-5245-D7DD78CE557D}"/>
              </a:ext>
            </a:extLst>
          </p:cNvPr>
          <p:cNvSpPr txBox="1"/>
          <p:nvPr/>
        </p:nvSpPr>
        <p:spPr>
          <a:xfrm>
            <a:off x="294640" y="1513840"/>
            <a:ext cx="11602720" cy="4710520"/>
          </a:xfrm>
          <a:prstGeom prst="rect">
            <a:avLst/>
          </a:prstGeom>
          <a:noFill/>
        </p:spPr>
        <p:txBody>
          <a:bodyPr wrap="square" rtlCol="0">
            <a:spAutoFit/>
          </a:bodyPr>
          <a:lstStyle/>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Health education is essential to reduce the spread of Chickenpox within the school.</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Teachers and school nurses should educate students and parents about the symptoms of chickenpox, such as itchy rash, fever, and tiredness.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Parents should be advised to keep infected children at home until the spots have formed scabs and the child is no longer contagious.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Students should also be taught proper hygiene practices, including washing hands frequently and avoiding scratching the rash.</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school should provide clear communication to parents, explaining the outbreak and steps being taken to protect students.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Health education helps the school community understand how the disease spreads and how to prevent further infections.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6565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C3D9F-3C20-62FB-2A03-0CCD7FA220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3B2347-2679-83E3-2586-0CB83C880FBA}"/>
              </a:ext>
            </a:extLst>
          </p:cNvPr>
          <p:cNvSpPr>
            <a:spLocks noGrp="1"/>
          </p:cNvSpPr>
          <p:nvPr>
            <p:ph type="title"/>
          </p:nvPr>
        </p:nvSpPr>
        <p:spPr>
          <a:xfrm>
            <a:off x="766445" y="558165"/>
            <a:ext cx="10659110" cy="1325563"/>
          </a:xfrm>
        </p:spPr>
        <p:txBody>
          <a:bodyPr>
            <a:normAutofit/>
          </a:bodyPr>
          <a:lstStyle/>
          <a:p>
            <a:r>
              <a:rPr lang="en-GB" sz="2800" dirty="0">
                <a:latin typeface="Times New Roman" panose="02020603050405020304" pitchFamily="18" charset="0"/>
                <a:cs typeface="Times New Roman" panose="02020603050405020304" pitchFamily="18" charset="0"/>
              </a:rPr>
              <a:t>References</a:t>
            </a:r>
          </a:p>
        </p:txBody>
      </p:sp>
      <p:sp>
        <p:nvSpPr>
          <p:cNvPr id="3" name="TextBox 2">
            <a:extLst>
              <a:ext uri="{FF2B5EF4-FFF2-40B4-BE49-F238E27FC236}">
                <a16:creationId xmlns:a16="http://schemas.microsoft.com/office/drawing/2014/main" id="{7E483595-65A4-F708-11AA-33F4107746EA}"/>
              </a:ext>
            </a:extLst>
          </p:cNvPr>
          <p:cNvSpPr txBox="1"/>
          <p:nvPr/>
        </p:nvSpPr>
        <p:spPr>
          <a:xfrm>
            <a:off x="548640" y="1747520"/>
            <a:ext cx="10659110" cy="2843342"/>
          </a:xfrm>
          <a:prstGeom prst="rect">
            <a:avLst/>
          </a:prstGeom>
          <a:noFill/>
        </p:spPr>
        <p:txBody>
          <a:bodyPr wrap="square" rtlCol="0">
            <a:spAutoFit/>
          </a:bodyPr>
          <a:lstStyle/>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NHS (2023). Chickenpox. Available at: </a:t>
            </a:r>
            <a:r>
              <a:rPr lang="en-US" sz="1800" u="sng">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https://www.nhs.uk/conditions/chickenpox/</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UK Health Security Agency (2023). Guidance on managing infectious diseases in schools. Available at: https://www.gov.uk/government/organisations/uk-health-security-agency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World Health Organization (2023). Varicella (chickenpox). Available at: https://www.who.int</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buNone/>
            </a:pPr>
            <a:r>
              <a:rPr lang="en-US" sz="1800">
                <a:effectLst/>
                <a:latin typeface="Times New Roman" panose="02020603050405020304" pitchFamily="18" charset="0"/>
                <a:ea typeface="Calibri" panose="020F0502020204030204" pitchFamily="34" charset="0"/>
                <a:cs typeface="Times New Roman" panose="02020603050405020304" pitchFamily="18" charset="0"/>
              </a:rPr>
              <a:t>Centers for Disease Control and Prevention (2024). Chickenpox (Varicella). Available at: https://www.cdc.gov/chickenpox</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93368217"/>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otalTime>0</TotalTime>
  <Words>873</Words>
  <Application>Microsoft Office PowerPoint</Application>
  <PresentationFormat>Widescreen</PresentationFormat>
  <Paragraphs>49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Nova</vt:lpstr>
      <vt:lpstr>Times New Roman</vt:lpstr>
      <vt:lpstr>ConfettiVTI</vt:lpstr>
      <vt:lpstr>CHICKEN POX OUTBREAK IN A SCHOOL</vt:lpstr>
      <vt:lpstr>Introduction </vt:lpstr>
      <vt:lpstr>Approaches and strategies to measure an infectious disease outbreak </vt:lpstr>
      <vt:lpstr>Approaches and strategies to monitor an infectious disease outbreak </vt:lpstr>
      <vt:lpstr> Approaches and strategies to control an infectious disease outbreak </vt:lpstr>
      <vt:lpstr>Policies and strategies available to the UK government to maintain public health </vt:lpstr>
      <vt:lpstr>Health education for the school to address the chickenpox outbreak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Chasteau</dc:creator>
  <cp:lastModifiedBy>Stephanie Chasteau</cp:lastModifiedBy>
  <cp:revision>1</cp:revision>
  <dcterms:created xsi:type="dcterms:W3CDTF">2026-08-08T08:16:59Z</dcterms:created>
  <dcterms:modified xsi:type="dcterms:W3CDTF">2026-08-08T09:27:34Z</dcterms:modified>
</cp:coreProperties>
</file>