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1" r:id="rId2"/>
    <p:sldId id="290" r:id="rId3"/>
    <p:sldId id="256" r:id="rId4"/>
    <p:sldId id="257" r:id="rId5"/>
    <p:sldId id="309" r:id="rId6"/>
    <p:sldId id="306" r:id="rId7"/>
    <p:sldId id="258" r:id="rId8"/>
    <p:sldId id="289" r:id="rId9"/>
    <p:sldId id="282" r:id="rId10"/>
    <p:sldId id="293" r:id="rId11"/>
    <p:sldId id="287" r:id="rId12"/>
    <p:sldId id="303" r:id="rId13"/>
    <p:sldId id="308" r:id="rId14"/>
    <p:sldId id="264" r:id="rId15"/>
    <p:sldId id="280" r:id="rId16"/>
    <p:sldId id="295" r:id="rId17"/>
    <p:sldId id="304" r:id="rId18"/>
    <p:sldId id="305" r:id="rId19"/>
    <p:sldId id="307" r:id="rId20"/>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F48CAC-C880-4A82-8E15-523B1F742E95}" v="561" dt="2023-11-09T21:11:12.0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E3B042-AA73-458A-B2DD-8541BF8BF514}"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914512A-0E97-4E2B-BA2E-C303C65233BA}">
      <dgm:prSet/>
      <dgm:spPr/>
      <dgm:t>
        <a:bodyPr/>
        <a:lstStyle/>
        <a:p>
          <a:r>
            <a:rPr lang="en-GB" dirty="0"/>
            <a:t>NICE (2017) quality standard for falls in older people aims to prevent and assess falls in individuals aged 65 and over in community and hospital settings.</a:t>
          </a:r>
          <a:endParaRPr lang="en-US" dirty="0"/>
        </a:p>
      </dgm:t>
    </dgm:pt>
    <dgm:pt modelId="{0B091B70-D219-4078-A61E-6302ECD37EDF}" type="parTrans" cxnId="{7CBCB3E7-A892-47DC-AB5E-65CE0838470D}">
      <dgm:prSet/>
      <dgm:spPr/>
      <dgm:t>
        <a:bodyPr/>
        <a:lstStyle/>
        <a:p>
          <a:endParaRPr lang="en-US"/>
        </a:p>
      </dgm:t>
    </dgm:pt>
    <dgm:pt modelId="{E7F627F9-41FF-4C0C-9E45-D378DF0D3704}" type="sibTrans" cxnId="{7CBCB3E7-A892-47DC-AB5E-65CE0838470D}">
      <dgm:prSet/>
      <dgm:spPr/>
      <dgm:t>
        <a:bodyPr/>
        <a:lstStyle/>
        <a:p>
          <a:endParaRPr lang="en-US"/>
        </a:p>
      </dgm:t>
    </dgm:pt>
    <dgm:pt modelId="{FA71DF6E-BA08-45B8-BF76-6CB6FCD3ABCF}">
      <dgm:prSet/>
      <dgm:spPr/>
      <dgm:t>
        <a:bodyPr/>
        <a:lstStyle/>
        <a:p>
          <a:r>
            <a:rPr lang="en-GB"/>
            <a:t>With falls being a primary cause of loss of independence, and resources such as the NHS RightCare Falls and Fragility Fractures Pathway and Public Health England's falls prevention initiatives aim to address this issue (NHS England, 2018)</a:t>
          </a:r>
          <a:endParaRPr lang="en-US"/>
        </a:p>
      </dgm:t>
    </dgm:pt>
    <dgm:pt modelId="{C61A0A20-0E64-48B9-8539-B7210EAAD4A6}" type="parTrans" cxnId="{AE62D316-7026-42CF-892A-553ECD864834}">
      <dgm:prSet/>
      <dgm:spPr/>
      <dgm:t>
        <a:bodyPr/>
        <a:lstStyle/>
        <a:p>
          <a:endParaRPr lang="en-US"/>
        </a:p>
      </dgm:t>
    </dgm:pt>
    <dgm:pt modelId="{E81C619B-ABFC-45A2-B7D8-7A8C33A6468C}" type="sibTrans" cxnId="{AE62D316-7026-42CF-892A-553ECD864834}">
      <dgm:prSet/>
      <dgm:spPr/>
      <dgm:t>
        <a:bodyPr/>
        <a:lstStyle/>
        <a:p>
          <a:endParaRPr lang="en-US"/>
        </a:p>
      </dgm:t>
    </dgm:pt>
    <dgm:pt modelId="{AB9F8BEA-A817-4392-96F5-B4AD652A2A3D}">
      <dgm:prSet/>
      <dgm:spPr/>
      <dgm:t>
        <a:bodyPr/>
        <a:lstStyle/>
        <a:p>
          <a:r>
            <a:rPr lang="en-GB"/>
            <a:t>Office for Health Improvement &amp; Disparities (2022) guidance on falls underscores the importance of preventing falls and fractures in older individuals to maintain their health and independence.</a:t>
          </a:r>
          <a:endParaRPr lang="en-US"/>
        </a:p>
      </dgm:t>
    </dgm:pt>
    <dgm:pt modelId="{E74C4C9F-4A15-4970-BD8D-A069D758CE7F}" type="parTrans" cxnId="{C33E0D21-DF2A-419E-9E19-3F3DDF0C7609}">
      <dgm:prSet/>
      <dgm:spPr/>
      <dgm:t>
        <a:bodyPr/>
        <a:lstStyle/>
        <a:p>
          <a:endParaRPr lang="en-US"/>
        </a:p>
      </dgm:t>
    </dgm:pt>
    <dgm:pt modelId="{9248EAD7-0311-4F4D-A482-381EC0B5D283}" type="sibTrans" cxnId="{C33E0D21-DF2A-419E-9E19-3F3DDF0C7609}">
      <dgm:prSet/>
      <dgm:spPr/>
      <dgm:t>
        <a:bodyPr/>
        <a:lstStyle/>
        <a:p>
          <a:endParaRPr lang="en-US"/>
        </a:p>
      </dgm:t>
    </dgm:pt>
    <dgm:pt modelId="{1CDAF22F-438C-49E3-9F2D-7037F2F71A71}">
      <dgm:prSet/>
      <dgm:spPr/>
      <dgm:t>
        <a:bodyPr/>
        <a:lstStyle/>
        <a:p>
          <a:r>
            <a:rPr lang="en-GB"/>
            <a:t>A falls prevention program called Action Falls developed in collaboration with care home staff, was effective in reducing falls in care homes (Beeston, 2022)</a:t>
          </a:r>
          <a:endParaRPr lang="en-US"/>
        </a:p>
      </dgm:t>
    </dgm:pt>
    <dgm:pt modelId="{B9832338-E3D1-4E02-A60E-35437BAD3733}" type="parTrans" cxnId="{BE9EF2F2-4750-4A08-A7C1-090D32268EC6}">
      <dgm:prSet/>
      <dgm:spPr/>
      <dgm:t>
        <a:bodyPr/>
        <a:lstStyle/>
        <a:p>
          <a:endParaRPr lang="en-US"/>
        </a:p>
      </dgm:t>
    </dgm:pt>
    <dgm:pt modelId="{0BF0A937-A9E7-487A-ACE1-90731D3EFAE8}" type="sibTrans" cxnId="{BE9EF2F2-4750-4A08-A7C1-090D32268EC6}">
      <dgm:prSet/>
      <dgm:spPr/>
      <dgm:t>
        <a:bodyPr/>
        <a:lstStyle/>
        <a:p>
          <a:endParaRPr lang="en-US"/>
        </a:p>
      </dgm:t>
    </dgm:pt>
    <dgm:pt modelId="{6E6A2BF9-5513-4024-BD17-3C0C1E0BA278}" type="pres">
      <dgm:prSet presAssocID="{22E3B042-AA73-458A-B2DD-8541BF8BF514}" presName="linear" presStyleCnt="0">
        <dgm:presLayoutVars>
          <dgm:animLvl val="lvl"/>
          <dgm:resizeHandles val="exact"/>
        </dgm:presLayoutVars>
      </dgm:prSet>
      <dgm:spPr/>
    </dgm:pt>
    <dgm:pt modelId="{E44E49EA-6ACE-4B4F-A055-ABC568EBC7FD}" type="pres">
      <dgm:prSet presAssocID="{B914512A-0E97-4E2B-BA2E-C303C65233BA}" presName="parentText" presStyleLbl="node1" presStyleIdx="0" presStyleCnt="4">
        <dgm:presLayoutVars>
          <dgm:chMax val="0"/>
          <dgm:bulletEnabled val="1"/>
        </dgm:presLayoutVars>
      </dgm:prSet>
      <dgm:spPr/>
    </dgm:pt>
    <dgm:pt modelId="{65B37A0B-17D4-40A3-862F-B5C521CC94FD}" type="pres">
      <dgm:prSet presAssocID="{E7F627F9-41FF-4C0C-9E45-D378DF0D3704}" presName="spacer" presStyleCnt="0"/>
      <dgm:spPr/>
    </dgm:pt>
    <dgm:pt modelId="{D5CA0508-C404-4759-B7E6-9493EC01CA22}" type="pres">
      <dgm:prSet presAssocID="{FA71DF6E-BA08-45B8-BF76-6CB6FCD3ABCF}" presName="parentText" presStyleLbl="node1" presStyleIdx="1" presStyleCnt="4">
        <dgm:presLayoutVars>
          <dgm:chMax val="0"/>
          <dgm:bulletEnabled val="1"/>
        </dgm:presLayoutVars>
      </dgm:prSet>
      <dgm:spPr/>
    </dgm:pt>
    <dgm:pt modelId="{6671B95C-17B5-4122-9B72-AB3E36BAA286}" type="pres">
      <dgm:prSet presAssocID="{E81C619B-ABFC-45A2-B7D8-7A8C33A6468C}" presName="spacer" presStyleCnt="0"/>
      <dgm:spPr/>
    </dgm:pt>
    <dgm:pt modelId="{DACBDB05-8969-4999-80BB-D88E48211CFC}" type="pres">
      <dgm:prSet presAssocID="{AB9F8BEA-A817-4392-96F5-B4AD652A2A3D}" presName="parentText" presStyleLbl="node1" presStyleIdx="2" presStyleCnt="4">
        <dgm:presLayoutVars>
          <dgm:chMax val="0"/>
          <dgm:bulletEnabled val="1"/>
        </dgm:presLayoutVars>
      </dgm:prSet>
      <dgm:spPr/>
    </dgm:pt>
    <dgm:pt modelId="{28EF4473-D8F5-431E-BAD4-DC7459D8C86B}" type="pres">
      <dgm:prSet presAssocID="{9248EAD7-0311-4F4D-A482-381EC0B5D283}" presName="spacer" presStyleCnt="0"/>
      <dgm:spPr/>
    </dgm:pt>
    <dgm:pt modelId="{BE905E38-1871-4122-A60E-D8DE1A9BC866}" type="pres">
      <dgm:prSet presAssocID="{1CDAF22F-438C-49E3-9F2D-7037F2F71A71}" presName="parentText" presStyleLbl="node1" presStyleIdx="3" presStyleCnt="4">
        <dgm:presLayoutVars>
          <dgm:chMax val="0"/>
          <dgm:bulletEnabled val="1"/>
        </dgm:presLayoutVars>
      </dgm:prSet>
      <dgm:spPr/>
    </dgm:pt>
  </dgm:ptLst>
  <dgm:cxnLst>
    <dgm:cxn modelId="{5D346105-1725-4F00-A6F8-AD103E2C1A7C}" type="presOf" srcId="{22E3B042-AA73-458A-B2DD-8541BF8BF514}" destId="{6E6A2BF9-5513-4024-BD17-3C0C1E0BA278}" srcOrd="0" destOrd="0" presId="urn:microsoft.com/office/officeart/2005/8/layout/vList2"/>
    <dgm:cxn modelId="{AE62D316-7026-42CF-892A-553ECD864834}" srcId="{22E3B042-AA73-458A-B2DD-8541BF8BF514}" destId="{FA71DF6E-BA08-45B8-BF76-6CB6FCD3ABCF}" srcOrd="1" destOrd="0" parTransId="{C61A0A20-0E64-48B9-8539-B7210EAAD4A6}" sibTransId="{E81C619B-ABFC-45A2-B7D8-7A8C33A6468C}"/>
    <dgm:cxn modelId="{C33E0D21-DF2A-419E-9E19-3F3DDF0C7609}" srcId="{22E3B042-AA73-458A-B2DD-8541BF8BF514}" destId="{AB9F8BEA-A817-4392-96F5-B4AD652A2A3D}" srcOrd="2" destOrd="0" parTransId="{E74C4C9F-4A15-4970-BD8D-A069D758CE7F}" sibTransId="{9248EAD7-0311-4F4D-A482-381EC0B5D283}"/>
    <dgm:cxn modelId="{DA981846-B21A-446F-ADAD-8F228F25DB91}" type="presOf" srcId="{FA71DF6E-BA08-45B8-BF76-6CB6FCD3ABCF}" destId="{D5CA0508-C404-4759-B7E6-9493EC01CA22}" srcOrd="0" destOrd="0" presId="urn:microsoft.com/office/officeart/2005/8/layout/vList2"/>
    <dgm:cxn modelId="{ADAF4A67-F1E7-40A4-8B7E-F6D152FB16B9}" type="presOf" srcId="{AB9F8BEA-A817-4392-96F5-B4AD652A2A3D}" destId="{DACBDB05-8969-4999-80BB-D88E48211CFC}" srcOrd="0" destOrd="0" presId="urn:microsoft.com/office/officeart/2005/8/layout/vList2"/>
    <dgm:cxn modelId="{954033B3-A0F9-40FC-BB18-04C007B57488}" type="presOf" srcId="{1CDAF22F-438C-49E3-9F2D-7037F2F71A71}" destId="{BE905E38-1871-4122-A60E-D8DE1A9BC866}" srcOrd="0" destOrd="0" presId="urn:microsoft.com/office/officeart/2005/8/layout/vList2"/>
    <dgm:cxn modelId="{7CBCB3E7-A892-47DC-AB5E-65CE0838470D}" srcId="{22E3B042-AA73-458A-B2DD-8541BF8BF514}" destId="{B914512A-0E97-4E2B-BA2E-C303C65233BA}" srcOrd="0" destOrd="0" parTransId="{0B091B70-D219-4078-A61E-6302ECD37EDF}" sibTransId="{E7F627F9-41FF-4C0C-9E45-D378DF0D3704}"/>
    <dgm:cxn modelId="{BE9EF2F2-4750-4A08-A7C1-090D32268EC6}" srcId="{22E3B042-AA73-458A-B2DD-8541BF8BF514}" destId="{1CDAF22F-438C-49E3-9F2D-7037F2F71A71}" srcOrd="3" destOrd="0" parTransId="{B9832338-E3D1-4E02-A60E-35437BAD3733}" sibTransId="{0BF0A937-A9E7-487A-ACE1-90731D3EFAE8}"/>
    <dgm:cxn modelId="{DFAE88F4-8CEB-478F-80E1-1DD23108B10A}" type="presOf" srcId="{B914512A-0E97-4E2B-BA2E-C303C65233BA}" destId="{E44E49EA-6ACE-4B4F-A055-ABC568EBC7FD}" srcOrd="0" destOrd="0" presId="urn:microsoft.com/office/officeart/2005/8/layout/vList2"/>
    <dgm:cxn modelId="{1C0C89CC-0CC7-436F-ADC0-319762E8F2E6}" type="presParOf" srcId="{6E6A2BF9-5513-4024-BD17-3C0C1E0BA278}" destId="{E44E49EA-6ACE-4B4F-A055-ABC568EBC7FD}" srcOrd="0" destOrd="0" presId="urn:microsoft.com/office/officeart/2005/8/layout/vList2"/>
    <dgm:cxn modelId="{D588D7C2-E0D6-4BD4-9B89-C0C60E91C775}" type="presParOf" srcId="{6E6A2BF9-5513-4024-BD17-3C0C1E0BA278}" destId="{65B37A0B-17D4-40A3-862F-B5C521CC94FD}" srcOrd="1" destOrd="0" presId="urn:microsoft.com/office/officeart/2005/8/layout/vList2"/>
    <dgm:cxn modelId="{14CBC3BC-C959-4FCC-8859-1170F2FEE042}" type="presParOf" srcId="{6E6A2BF9-5513-4024-BD17-3C0C1E0BA278}" destId="{D5CA0508-C404-4759-B7E6-9493EC01CA22}" srcOrd="2" destOrd="0" presId="urn:microsoft.com/office/officeart/2005/8/layout/vList2"/>
    <dgm:cxn modelId="{A4C6FAA4-FBE8-4CB3-81F3-12FE825E882D}" type="presParOf" srcId="{6E6A2BF9-5513-4024-BD17-3C0C1E0BA278}" destId="{6671B95C-17B5-4122-9B72-AB3E36BAA286}" srcOrd="3" destOrd="0" presId="urn:microsoft.com/office/officeart/2005/8/layout/vList2"/>
    <dgm:cxn modelId="{6F99E072-394E-418E-BECC-E696754B4DE6}" type="presParOf" srcId="{6E6A2BF9-5513-4024-BD17-3C0C1E0BA278}" destId="{DACBDB05-8969-4999-80BB-D88E48211CFC}" srcOrd="4" destOrd="0" presId="urn:microsoft.com/office/officeart/2005/8/layout/vList2"/>
    <dgm:cxn modelId="{5308FC5A-54F7-4F31-B7A0-FCD2FA32D808}" type="presParOf" srcId="{6E6A2BF9-5513-4024-BD17-3C0C1E0BA278}" destId="{28EF4473-D8F5-431E-BAD4-DC7459D8C86B}" srcOrd="5" destOrd="0" presId="urn:microsoft.com/office/officeart/2005/8/layout/vList2"/>
    <dgm:cxn modelId="{7A9A749F-F9B8-42DD-BD1D-471FB190E91D}" type="presParOf" srcId="{6E6A2BF9-5513-4024-BD17-3C0C1E0BA278}" destId="{BE905E38-1871-4122-A60E-D8DE1A9BC86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574410-EE82-4146-BD30-F2A94A2CA768}"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A22EEF6A-90B1-4DE9-8266-C8CCB71FADEF}">
      <dgm:prSet custT="1"/>
      <dgm:spPr/>
      <dgm:t>
        <a:bodyPr/>
        <a:lstStyle/>
        <a:p>
          <a:r>
            <a:rPr lang="en-GB" sz="1800" b="0" dirty="0">
              <a:latin typeface="Arial" panose="020B0604020202020204" pitchFamily="34" charset="0"/>
              <a:cs typeface="Arial" panose="020B0604020202020204" pitchFamily="34" charset="0"/>
            </a:rPr>
            <a:t>Numerous studies provide a rigorous and extensive evaluation of fall prevention interventions </a:t>
          </a:r>
          <a:r>
            <a:rPr lang="en-GB" sz="1800" dirty="0">
              <a:latin typeface="Arial" panose="020B0604020202020204" pitchFamily="34" charset="0"/>
              <a:cs typeface="Arial" panose="020B0604020202020204" pitchFamily="34" charset="0"/>
            </a:rPr>
            <a:t>for older adults, emphasising the pivotal role of exercise and quality improvement strategies (Thomas et al., 2019; </a:t>
          </a:r>
          <a:r>
            <a:rPr lang="en-GB" sz="1800" b="0" i="0" dirty="0"/>
            <a:t>Gulka et al., 2020; Papalia et al., 2020 </a:t>
          </a:r>
          <a:r>
            <a:rPr lang="en-GB" sz="1800" dirty="0">
              <a:latin typeface="Arial" panose="020B0604020202020204" pitchFamily="34" charset="0"/>
              <a:cs typeface="Arial" panose="020B0604020202020204" pitchFamily="34" charset="0"/>
            </a:rPr>
            <a:t>Sherrington et al., 2020; </a:t>
          </a:r>
          <a:r>
            <a:rPr lang="en-GB" sz="1800" dirty="0" err="1">
              <a:latin typeface="Arial" panose="020B0604020202020204" pitchFamily="34" charset="0"/>
              <a:cs typeface="Arial" panose="020B0604020202020204" pitchFamily="34" charset="0"/>
            </a:rPr>
            <a:t>Dautzenberg</a:t>
          </a:r>
          <a:r>
            <a:rPr lang="en-GB" sz="1800" dirty="0">
              <a:latin typeface="Arial" panose="020B0604020202020204" pitchFamily="34" charset="0"/>
              <a:cs typeface="Arial" panose="020B0604020202020204" pitchFamily="34" charset="0"/>
            </a:rPr>
            <a:t> et al., 2021)</a:t>
          </a:r>
          <a:endParaRPr lang="en-US" sz="1800" dirty="0">
            <a:latin typeface="Arial" panose="020B0604020202020204" pitchFamily="34" charset="0"/>
            <a:cs typeface="Arial" panose="020B0604020202020204" pitchFamily="34" charset="0"/>
          </a:endParaRPr>
        </a:p>
      </dgm:t>
    </dgm:pt>
    <dgm:pt modelId="{90D0D5E5-5B74-450E-98B9-0452106DA12F}" type="parTrans" cxnId="{EB0E7D7B-82D5-410D-8A27-6A3DAFCCBDF5}">
      <dgm:prSet/>
      <dgm:spPr/>
      <dgm:t>
        <a:bodyPr/>
        <a:lstStyle/>
        <a:p>
          <a:endParaRPr lang="en-US"/>
        </a:p>
      </dgm:t>
    </dgm:pt>
    <dgm:pt modelId="{60539973-8B4A-42E1-9E2B-43B5558DE39D}" type="sibTrans" cxnId="{EB0E7D7B-82D5-410D-8A27-6A3DAFCCBDF5}">
      <dgm:prSet/>
      <dgm:spPr/>
      <dgm:t>
        <a:bodyPr/>
        <a:lstStyle/>
        <a:p>
          <a:endParaRPr lang="en-US"/>
        </a:p>
      </dgm:t>
    </dgm:pt>
    <dgm:pt modelId="{643996C2-36EA-40BB-89CE-8010241D56BE}">
      <dgm:prSet custT="1"/>
      <dgm:spPr/>
      <dgm:t>
        <a:bodyPr/>
        <a:lstStyle/>
        <a:p>
          <a:endParaRPr lang="en-GB" sz="1800" b="0" dirty="0">
            <a:latin typeface="Arial" panose="020B0604020202020204" pitchFamily="34" charset="0"/>
            <a:cs typeface="Arial" panose="020B0604020202020204" pitchFamily="34" charset="0"/>
          </a:endParaRPr>
        </a:p>
        <a:p>
          <a:r>
            <a:rPr lang="en-GB" sz="1800" b="0" dirty="0">
              <a:latin typeface="Arial" panose="020B0604020202020204" pitchFamily="34" charset="0"/>
              <a:cs typeface="Arial" panose="020B0604020202020204" pitchFamily="34" charset="0"/>
            </a:rPr>
            <a:t>Previous review</a:t>
          </a:r>
          <a:r>
            <a:rPr lang="en-US" altLang="zh-CN" sz="1800" b="0" dirty="0">
              <a:latin typeface="Arial" panose="020B0604020202020204" pitchFamily="34" charset="0"/>
              <a:cs typeface="Arial" panose="020B0604020202020204" pitchFamily="34" charset="0"/>
            </a:rPr>
            <a:t>s</a:t>
          </a:r>
          <a:r>
            <a:rPr lang="en-GB" sz="1800" b="0" dirty="0">
              <a:latin typeface="Arial" panose="020B0604020202020204" pitchFamily="34" charset="0"/>
              <a:cs typeface="Arial" panose="020B0604020202020204" pitchFamily="34" charset="0"/>
            </a:rPr>
            <a:t> emphasise the importance of education in reducing </a:t>
          </a:r>
          <a:r>
            <a:rPr lang="en-GB" sz="1800" dirty="0">
              <a:latin typeface="Arial" panose="020B0604020202020204" pitchFamily="34" charset="0"/>
              <a:cs typeface="Arial" panose="020B0604020202020204" pitchFamily="34" charset="0"/>
            </a:rPr>
            <a:t>hospital falls and suggest multi-factorial interventions may be effective</a:t>
          </a:r>
          <a:r>
            <a:rPr lang="en-GB" sz="1800" b="0" i="0" dirty="0">
              <a:latin typeface="Arial" panose="020B0604020202020204" pitchFamily="34" charset="0"/>
              <a:cs typeface="Arial" panose="020B0604020202020204" pitchFamily="34" charset="0"/>
            </a:rPr>
            <a:t>(Ximenes et al., 2019; </a:t>
          </a:r>
          <a:r>
            <a:rPr lang="en-GB" sz="1800" b="0" i="0" dirty="0" err="1"/>
            <a:t>Coote</a:t>
          </a:r>
          <a:r>
            <a:rPr lang="en-GB" sz="1800" b="0" i="0" dirty="0"/>
            <a:t> et al., 2020;</a:t>
          </a:r>
          <a:r>
            <a:rPr lang="en-GB" sz="1800" b="0" i="0" dirty="0">
              <a:latin typeface="Arial" panose="020B0604020202020204" pitchFamily="34" charset="0"/>
              <a:cs typeface="Arial" panose="020B0604020202020204" pitchFamily="34" charset="0"/>
            </a:rPr>
            <a:t> Heng et al., 2020; </a:t>
          </a:r>
          <a:r>
            <a:rPr lang="en-GB" sz="1800" b="0" i="0" dirty="0" err="1">
              <a:latin typeface="Arial" panose="020B0604020202020204" pitchFamily="34" charset="0"/>
              <a:cs typeface="Arial" panose="020B0604020202020204" pitchFamily="34" charset="0"/>
            </a:rPr>
            <a:t>Zareipour</a:t>
          </a:r>
          <a:r>
            <a:rPr lang="en-GB" sz="1800" b="0" i="0" dirty="0">
              <a:latin typeface="Arial" panose="020B0604020202020204" pitchFamily="34" charset="0"/>
              <a:cs typeface="Arial" panose="020B0604020202020204" pitchFamily="34" charset="0"/>
            </a:rPr>
            <a:t> and </a:t>
          </a:r>
          <a:r>
            <a:rPr lang="en-GB" sz="1800" b="0" i="0" dirty="0" err="1">
              <a:latin typeface="Arial" panose="020B0604020202020204" pitchFamily="34" charset="0"/>
              <a:cs typeface="Arial" panose="020B0604020202020204" pitchFamily="34" charset="0"/>
            </a:rPr>
            <a:t>Mahmoodabad</a:t>
          </a:r>
          <a:r>
            <a:rPr lang="en-GB" sz="1800" b="0" i="0" dirty="0">
              <a:latin typeface="Arial" panose="020B0604020202020204" pitchFamily="34" charset="0"/>
              <a:cs typeface="Arial" panose="020B0604020202020204" pitchFamily="34" charset="0"/>
            </a:rPr>
            <a:t>, 2020; Morris et al., 2022)</a:t>
          </a:r>
        </a:p>
        <a:p>
          <a:r>
            <a:rPr lang="en-GB" sz="1800" b="0" i="0" dirty="0">
              <a:latin typeface="Arial" panose="020B0604020202020204" pitchFamily="34" charset="0"/>
              <a:cs typeface="Arial" panose="020B0604020202020204" pitchFamily="34" charset="0"/>
            </a:rPr>
            <a:t>  </a:t>
          </a:r>
          <a:endParaRPr lang="en-US" sz="1800" dirty="0">
            <a:latin typeface="Arial" panose="020B0604020202020204" pitchFamily="34" charset="0"/>
            <a:cs typeface="Arial" panose="020B0604020202020204" pitchFamily="34" charset="0"/>
          </a:endParaRPr>
        </a:p>
      </dgm:t>
    </dgm:pt>
    <dgm:pt modelId="{AF4D275E-7B02-438F-9044-11C3FA8AA3BA}" type="parTrans" cxnId="{8C1EE4DE-62F0-4F8E-9947-09B710D296E0}">
      <dgm:prSet/>
      <dgm:spPr/>
      <dgm:t>
        <a:bodyPr/>
        <a:lstStyle/>
        <a:p>
          <a:endParaRPr lang="en-US"/>
        </a:p>
      </dgm:t>
    </dgm:pt>
    <dgm:pt modelId="{2B50BA93-5294-44E5-AC83-15A08E91EB1D}" type="sibTrans" cxnId="{8C1EE4DE-62F0-4F8E-9947-09B710D296E0}">
      <dgm:prSet/>
      <dgm:spPr/>
      <dgm:t>
        <a:bodyPr/>
        <a:lstStyle/>
        <a:p>
          <a:endParaRPr lang="en-US"/>
        </a:p>
      </dgm:t>
    </dgm:pt>
    <dgm:pt modelId="{DDE672F8-59C3-4F9A-9A50-E65E25D688A8}">
      <dgm:prSet custT="1"/>
      <dgm:spPr/>
      <dgm:t>
        <a:bodyPr/>
        <a:lstStyle/>
        <a:p>
          <a:pPr algn="l"/>
          <a:r>
            <a:rPr lang="en-GB" sz="1800" b="0" dirty="0">
              <a:latin typeface="Arial" panose="020B0604020202020204" pitchFamily="34" charset="0"/>
              <a:cs typeface="Arial" panose="020B0604020202020204" pitchFamily="34" charset="0"/>
            </a:rPr>
            <a:t>Multiple literature analyses fall prevention interventions for older people</a:t>
          </a:r>
          <a:r>
            <a:rPr lang="en-GB" sz="1800" b="1" dirty="0">
              <a:latin typeface="Arial" panose="020B0604020202020204" pitchFamily="34" charset="0"/>
              <a:cs typeface="Arial" panose="020B0604020202020204" pitchFamily="34" charset="0"/>
            </a:rPr>
            <a:t>. </a:t>
          </a:r>
          <a:r>
            <a:rPr lang="en-GB" sz="1800" b="0" dirty="0">
              <a:latin typeface="Arial" panose="020B0604020202020204" pitchFamily="34" charset="0"/>
              <a:cs typeface="Arial" panose="020B0604020202020204" pitchFamily="34" charset="0"/>
            </a:rPr>
            <a:t>The primary focus was to understand which </a:t>
          </a:r>
          <a:r>
            <a:rPr lang="en-GB" sz="1800" dirty="0">
              <a:latin typeface="Arial" panose="020B0604020202020204" pitchFamily="34" charset="0"/>
              <a:cs typeface="Arial" panose="020B0604020202020204" pitchFamily="34" charset="0"/>
            </a:rPr>
            <a:t>interventions are most effective in preventing injurious falls in older people (</a:t>
          </a:r>
          <a:r>
            <a:rPr lang="en-GB" sz="1800" dirty="0" err="1">
              <a:latin typeface="Arial" panose="020B0604020202020204" pitchFamily="34" charset="0"/>
              <a:cs typeface="Arial" panose="020B0604020202020204" pitchFamily="34" charset="0"/>
            </a:rPr>
            <a:t>Tricco</a:t>
          </a:r>
          <a:r>
            <a:rPr lang="en-GB" sz="1800" dirty="0">
              <a:latin typeface="Arial" panose="020B0604020202020204" pitchFamily="34" charset="0"/>
              <a:cs typeface="Arial" panose="020B0604020202020204" pitchFamily="34" charset="0"/>
            </a:rPr>
            <a:t> et al., 2017; Hopewell et al., 2019; </a:t>
          </a:r>
          <a:r>
            <a:rPr lang="en-GB" sz="1800" b="0" i="0" dirty="0"/>
            <a:t>Lee and Yu, 2020; </a:t>
          </a:r>
          <a:r>
            <a:rPr lang="en-GB" sz="1800" b="0" i="0" dirty="0">
              <a:latin typeface="Arial" panose="020B0604020202020204" pitchFamily="34" charset="0"/>
              <a:cs typeface="Arial" panose="020B0604020202020204" pitchFamily="34" charset="0"/>
            </a:rPr>
            <a:t>Vaishya and </a:t>
          </a:r>
          <a:r>
            <a:rPr lang="en-GB" sz="1800" b="0" i="0" dirty="0" err="1">
              <a:latin typeface="Arial" panose="020B0604020202020204" pitchFamily="34" charset="0"/>
              <a:cs typeface="Arial" panose="020B0604020202020204" pitchFamily="34" charset="0"/>
            </a:rPr>
            <a:t>Vaish</a:t>
          </a:r>
          <a:r>
            <a:rPr lang="en-GB" sz="1800" b="0" i="0" dirty="0">
              <a:latin typeface="Arial" panose="020B0604020202020204" pitchFamily="34" charset="0"/>
              <a:cs typeface="Arial" panose="020B0604020202020204" pitchFamily="34" charset="0"/>
            </a:rPr>
            <a:t>, 2020; </a:t>
          </a:r>
          <a:r>
            <a:rPr lang="en-GB" sz="1800" b="0" i="0" dirty="0"/>
            <a:t>Jehu et al., 2021; </a:t>
          </a:r>
          <a:r>
            <a:rPr lang="en-GB" sz="1800" b="0" i="0" dirty="0" err="1"/>
            <a:t>LeBoff</a:t>
          </a:r>
          <a:r>
            <a:rPr lang="en-GB" sz="1800" b="0" i="0" dirty="0"/>
            <a:t> et al., 2022</a:t>
          </a:r>
          <a:r>
            <a:rPr lang="en-GB" sz="1800" b="0" i="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dgm:t>
    </dgm:pt>
    <dgm:pt modelId="{66A3289A-C9F4-46D1-8E1A-7D4B95EDDD82}" type="parTrans" cxnId="{807ACD64-61FC-4770-846E-C784BA4BF68E}">
      <dgm:prSet/>
      <dgm:spPr/>
      <dgm:t>
        <a:bodyPr/>
        <a:lstStyle/>
        <a:p>
          <a:endParaRPr lang="en-US"/>
        </a:p>
      </dgm:t>
    </dgm:pt>
    <dgm:pt modelId="{C20802A7-76C0-4985-9F0D-7F8D67FE0804}" type="sibTrans" cxnId="{807ACD64-61FC-4770-846E-C784BA4BF68E}">
      <dgm:prSet/>
      <dgm:spPr/>
      <dgm:t>
        <a:bodyPr/>
        <a:lstStyle/>
        <a:p>
          <a:endParaRPr lang="en-US"/>
        </a:p>
      </dgm:t>
    </dgm:pt>
    <dgm:pt modelId="{DA2A6A94-0679-4520-AD39-330366F91266}" type="pres">
      <dgm:prSet presAssocID="{49574410-EE82-4146-BD30-F2A94A2CA768}" presName="outerComposite" presStyleCnt="0">
        <dgm:presLayoutVars>
          <dgm:chMax val="5"/>
          <dgm:dir/>
          <dgm:resizeHandles val="exact"/>
        </dgm:presLayoutVars>
      </dgm:prSet>
      <dgm:spPr/>
    </dgm:pt>
    <dgm:pt modelId="{33F6A53F-F465-4850-AD96-93BF897FB6C6}" type="pres">
      <dgm:prSet presAssocID="{49574410-EE82-4146-BD30-F2A94A2CA768}" presName="dummyMaxCanvas" presStyleCnt="0">
        <dgm:presLayoutVars/>
      </dgm:prSet>
      <dgm:spPr/>
    </dgm:pt>
    <dgm:pt modelId="{20CDE80E-F4B2-48CF-A68E-0F4AD606F318}" type="pres">
      <dgm:prSet presAssocID="{49574410-EE82-4146-BD30-F2A94A2CA768}" presName="ThreeNodes_1" presStyleLbl="node1" presStyleIdx="0" presStyleCnt="3" custLinFactNeighborX="10005" custLinFactNeighborY="-1067">
        <dgm:presLayoutVars>
          <dgm:bulletEnabled val="1"/>
        </dgm:presLayoutVars>
      </dgm:prSet>
      <dgm:spPr/>
    </dgm:pt>
    <dgm:pt modelId="{617E1ACB-C2A5-4A7D-B25F-126D5B7A44C4}" type="pres">
      <dgm:prSet presAssocID="{49574410-EE82-4146-BD30-F2A94A2CA768}" presName="ThreeNodes_2" presStyleLbl="node1" presStyleIdx="1" presStyleCnt="3">
        <dgm:presLayoutVars>
          <dgm:bulletEnabled val="1"/>
        </dgm:presLayoutVars>
      </dgm:prSet>
      <dgm:spPr/>
    </dgm:pt>
    <dgm:pt modelId="{2E835439-5D1D-4E8D-9040-70E5D48B62EC}" type="pres">
      <dgm:prSet presAssocID="{49574410-EE82-4146-BD30-F2A94A2CA768}" presName="ThreeNodes_3" presStyleLbl="node1" presStyleIdx="2" presStyleCnt="3" custScaleX="104223" custScaleY="100877" custLinFactNeighborX="-5608" custLinFactNeighborY="1347">
        <dgm:presLayoutVars>
          <dgm:bulletEnabled val="1"/>
        </dgm:presLayoutVars>
      </dgm:prSet>
      <dgm:spPr/>
    </dgm:pt>
    <dgm:pt modelId="{FF58888D-0461-418C-906D-B373DF641E45}" type="pres">
      <dgm:prSet presAssocID="{49574410-EE82-4146-BD30-F2A94A2CA768}" presName="ThreeConn_1-2" presStyleLbl="fgAccFollowNode1" presStyleIdx="0" presStyleCnt="2">
        <dgm:presLayoutVars>
          <dgm:bulletEnabled val="1"/>
        </dgm:presLayoutVars>
      </dgm:prSet>
      <dgm:spPr/>
    </dgm:pt>
    <dgm:pt modelId="{A7CC406B-02D4-47A2-A21C-47BE8ABB46F2}" type="pres">
      <dgm:prSet presAssocID="{49574410-EE82-4146-BD30-F2A94A2CA768}" presName="ThreeConn_2-3" presStyleLbl="fgAccFollowNode1" presStyleIdx="1" presStyleCnt="2">
        <dgm:presLayoutVars>
          <dgm:bulletEnabled val="1"/>
        </dgm:presLayoutVars>
      </dgm:prSet>
      <dgm:spPr/>
    </dgm:pt>
    <dgm:pt modelId="{67CD4CF3-D876-4180-9383-FE71E373E43D}" type="pres">
      <dgm:prSet presAssocID="{49574410-EE82-4146-BD30-F2A94A2CA768}" presName="ThreeNodes_1_text" presStyleLbl="node1" presStyleIdx="2" presStyleCnt="3">
        <dgm:presLayoutVars>
          <dgm:bulletEnabled val="1"/>
        </dgm:presLayoutVars>
      </dgm:prSet>
      <dgm:spPr/>
    </dgm:pt>
    <dgm:pt modelId="{99033692-176B-46D4-9416-D5609C79980C}" type="pres">
      <dgm:prSet presAssocID="{49574410-EE82-4146-BD30-F2A94A2CA768}" presName="ThreeNodes_2_text" presStyleLbl="node1" presStyleIdx="2" presStyleCnt="3">
        <dgm:presLayoutVars>
          <dgm:bulletEnabled val="1"/>
        </dgm:presLayoutVars>
      </dgm:prSet>
      <dgm:spPr/>
    </dgm:pt>
    <dgm:pt modelId="{F541CB2F-EF65-49DC-87ED-6289A9480F80}" type="pres">
      <dgm:prSet presAssocID="{49574410-EE82-4146-BD30-F2A94A2CA768}" presName="ThreeNodes_3_text" presStyleLbl="node1" presStyleIdx="2" presStyleCnt="3">
        <dgm:presLayoutVars>
          <dgm:bulletEnabled val="1"/>
        </dgm:presLayoutVars>
      </dgm:prSet>
      <dgm:spPr/>
    </dgm:pt>
  </dgm:ptLst>
  <dgm:cxnLst>
    <dgm:cxn modelId="{807ACD64-61FC-4770-846E-C784BA4BF68E}" srcId="{49574410-EE82-4146-BD30-F2A94A2CA768}" destId="{DDE672F8-59C3-4F9A-9A50-E65E25D688A8}" srcOrd="2" destOrd="0" parTransId="{66A3289A-C9F4-46D1-8E1A-7D4B95EDDD82}" sibTransId="{C20802A7-76C0-4985-9F0D-7F8D67FE0804}"/>
    <dgm:cxn modelId="{74280356-CE51-4253-9105-54FB110571F4}" type="presOf" srcId="{643996C2-36EA-40BB-89CE-8010241D56BE}" destId="{617E1ACB-C2A5-4A7D-B25F-126D5B7A44C4}" srcOrd="0" destOrd="0" presId="urn:microsoft.com/office/officeart/2005/8/layout/vProcess5"/>
    <dgm:cxn modelId="{EB0E7D7B-82D5-410D-8A27-6A3DAFCCBDF5}" srcId="{49574410-EE82-4146-BD30-F2A94A2CA768}" destId="{A22EEF6A-90B1-4DE9-8266-C8CCB71FADEF}" srcOrd="0" destOrd="0" parTransId="{90D0D5E5-5B74-450E-98B9-0452106DA12F}" sibTransId="{60539973-8B4A-42E1-9E2B-43B5558DE39D}"/>
    <dgm:cxn modelId="{ED59AC7C-6302-41ED-B50E-DD06C84BDC60}" type="presOf" srcId="{DDE672F8-59C3-4F9A-9A50-E65E25D688A8}" destId="{2E835439-5D1D-4E8D-9040-70E5D48B62EC}" srcOrd="0" destOrd="0" presId="urn:microsoft.com/office/officeart/2005/8/layout/vProcess5"/>
    <dgm:cxn modelId="{B6D6AB8A-D051-44AD-8B6D-35033F042EC0}" type="presOf" srcId="{60539973-8B4A-42E1-9E2B-43B5558DE39D}" destId="{FF58888D-0461-418C-906D-B373DF641E45}" srcOrd="0" destOrd="0" presId="urn:microsoft.com/office/officeart/2005/8/layout/vProcess5"/>
    <dgm:cxn modelId="{417BCF9B-0005-4E18-83C8-E6DC5A7EE923}" type="presOf" srcId="{A22EEF6A-90B1-4DE9-8266-C8CCB71FADEF}" destId="{67CD4CF3-D876-4180-9383-FE71E373E43D}" srcOrd="1" destOrd="0" presId="urn:microsoft.com/office/officeart/2005/8/layout/vProcess5"/>
    <dgm:cxn modelId="{4BB3349E-783C-4EF8-99DE-BB8A7644FF03}" type="presOf" srcId="{A22EEF6A-90B1-4DE9-8266-C8CCB71FADEF}" destId="{20CDE80E-F4B2-48CF-A68E-0F4AD606F318}" srcOrd="0" destOrd="0" presId="urn:microsoft.com/office/officeart/2005/8/layout/vProcess5"/>
    <dgm:cxn modelId="{6072F5BC-B679-4803-8605-FD53EA520B0B}" type="presOf" srcId="{643996C2-36EA-40BB-89CE-8010241D56BE}" destId="{99033692-176B-46D4-9416-D5609C79980C}" srcOrd="1" destOrd="0" presId="urn:microsoft.com/office/officeart/2005/8/layout/vProcess5"/>
    <dgm:cxn modelId="{C12614CC-1A50-43F4-84F1-01E2356C9EC8}" type="presOf" srcId="{49574410-EE82-4146-BD30-F2A94A2CA768}" destId="{DA2A6A94-0679-4520-AD39-330366F91266}" srcOrd="0" destOrd="0" presId="urn:microsoft.com/office/officeart/2005/8/layout/vProcess5"/>
    <dgm:cxn modelId="{2B0065D1-DD3E-4B5B-93D7-E1301654884D}" type="presOf" srcId="{2B50BA93-5294-44E5-AC83-15A08E91EB1D}" destId="{A7CC406B-02D4-47A2-A21C-47BE8ABB46F2}" srcOrd="0" destOrd="0" presId="urn:microsoft.com/office/officeart/2005/8/layout/vProcess5"/>
    <dgm:cxn modelId="{8C1EE4DE-62F0-4F8E-9947-09B710D296E0}" srcId="{49574410-EE82-4146-BD30-F2A94A2CA768}" destId="{643996C2-36EA-40BB-89CE-8010241D56BE}" srcOrd="1" destOrd="0" parTransId="{AF4D275E-7B02-438F-9044-11C3FA8AA3BA}" sibTransId="{2B50BA93-5294-44E5-AC83-15A08E91EB1D}"/>
    <dgm:cxn modelId="{1948DAF9-26CD-4D92-85E4-4441CA362EAE}" type="presOf" srcId="{DDE672F8-59C3-4F9A-9A50-E65E25D688A8}" destId="{F541CB2F-EF65-49DC-87ED-6289A9480F80}" srcOrd="1" destOrd="0" presId="urn:microsoft.com/office/officeart/2005/8/layout/vProcess5"/>
    <dgm:cxn modelId="{FCF63A15-F223-4FE5-9500-FF101AEA0B5C}" type="presParOf" srcId="{DA2A6A94-0679-4520-AD39-330366F91266}" destId="{33F6A53F-F465-4850-AD96-93BF897FB6C6}" srcOrd="0" destOrd="0" presId="urn:microsoft.com/office/officeart/2005/8/layout/vProcess5"/>
    <dgm:cxn modelId="{17A7372F-99EB-43D1-9971-7A01BF572E4F}" type="presParOf" srcId="{DA2A6A94-0679-4520-AD39-330366F91266}" destId="{20CDE80E-F4B2-48CF-A68E-0F4AD606F318}" srcOrd="1" destOrd="0" presId="urn:microsoft.com/office/officeart/2005/8/layout/vProcess5"/>
    <dgm:cxn modelId="{00E3E77A-B558-4CDC-A79A-BB6CF04F0477}" type="presParOf" srcId="{DA2A6A94-0679-4520-AD39-330366F91266}" destId="{617E1ACB-C2A5-4A7D-B25F-126D5B7A44C4}" srcOrd="2" destOrd="0" presId="urn:microsoft.com/office/officeart/2005/8/layout/vProcess5"/>
    <dgm:cxn modelId="{B48010D2-BE88-4733-8F8A-7360B6F9DA07}" type="presParOf" srcId="{DA2A6A94-0679-4520-AD39-330366F91266}" destId="{2E835439-5D1D-4E8D-9040-70E5D48B62EC}" srcOrd="3" destOrd="0" presId="urn:microsoft.com/office/officeart/2005/8/layout/vProcess5"/>
    <dgm:cxn modelId="{7EFA1CD9-D55B-4725-B82B-384C74D6C783}" type="presParOf" srcId="{DA2A6A94-0679-4520-AD39-330366F91266}" destId="{FF58888D-0461-418C-906D-B373DF641E45}" srcOrd="4" destOrd="0" presId="urn:microsoft.com/office/officeart/2005/8/layout/vProcess5"/>
    <dgm:cxn modelId="{2CD74055-4279-4DCE-80E4-8C8186F4900F}" type="presParOf" srcId="{DA2A6A94-0679-4520-AD39-330366F91266}" destId="{A7CC406B-02D4-47A2-A21C-47BE8ABB46F2}" srcOrd="5" destOrd="0" presId="urn:microsoft.com/office/officeart/2005/8/layout/vProcess5"/>
    <dgm:cxn modelId="{0AED91DD-161E-44AB-BB2E-A7C9E406EA58}" type="presParOf" srcId="{DA2A6A94-0679-4520-AD39-330366F91266}" destId="{67CD4CF3-D876-4180-9383-FE71E373E43D}" srcOrd="6" destOrd="0" presId="urn:microsoft.com/office/officeart/2005/8/layout/vProcess5"/>
    <dgm:cxn modelId="{ED754C7D-9222-4018-8F7B-3631E4C28112}" type="presParOf" srcId="{DA2A6A94-0679-4520-AD39-330366F91266}" destId="{99033692-176B-46D4-9416-D5609C79980C}" srcOrd="7" destOrd="0" presId="urn:microsoft.com/office/officeart/2005/8/layout/vProcess5"/>
    <dgm:cxn modelId="{4D4DC5E2-ACAA-43CA-BD93-11CDEEB37B87}" type="presParOf" srcId="{DA2A6A94-0679-4520-AD39-330366F91266}" destId="{F541CB2F-EF65-49DC-87ED-6289A9480F8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6E0491-FF5A-41E7-BE63-9588DE7FA28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203F74C-D341-4B25-843C-DCAA25289571}">
      <dgm:prSet/>
      <dgm:spPr/>
      <dgm:t>
        <a:bodyPr/>
        <a:lstStyle/>
        <a:p>
          <a:r>
            <a:rPr lang="en-GB" dirty="0">
              <a:latin typeface="Arial" panose="020B0604020202020204" pitchFamily="34" charset="0"/>
              <a:cs typeface="Arial" panose="020B0604020202020204" pitchFamily="34" charset="0"/>
            </a:rPr>
            <a:t>Policy Development</a:t>
          </a:r>
          <a:r>
            <a:rPr lang="en-US" dirty="0">
              <a:latin typeface="Arial" panose="020B0604020202020204" pitchFamily="34" charset="0"/>
              <a:cs typeface="Arial" panose="020B0604020202020204" pitchFamily="34" charset="0"/>
            </a:rPr>
            <a:t>t</a:t>
          </a:r>
          <a:r>
            <a:rPr lang="en-GB" dirty="0">
              <a:latin typeface="Arial" panose="020B0604020202020204" pitchFamily="34" charset="0"/>
              <a:cs typeface="Arial" panose="020B0604020202020204" pitchFamily="34" charset="0"/>
            </a:rPr>
            <a:t>:</a:t>
          </a:r>
          <a:r>
            <a:rPr lang="zh-CN"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Findings from this study can provide evidence-based recommendations for local health authorities to develop or revise policies related to fall prevention (</a:t>
          </a:r>
          <a:r>
            <a:rPr lang="en-GB" dirty="0" err="1">
              <a:latin typeface="Arial" panose="020B0604020202020204" pitchFamily="34" charset="0"/>
              <a:cs typeface="Arial" panose="020B0604020202020204" pitchFamily="34" charset="0"/>
            </a:rPr>
            <a:t>Natora</a:t>
          </a:r>
          <a:r>
            <a:rPr lang="en-GB" dirty="0">
              <a:latin typeface="Arial" panose="020B0604020202020204" pitchFamily="34" charset="0"/>
              <a:cs typeface="Arial" panose="020B0604020202020204" pitchFamily="34" charset="0"/>
            </a:rPr>
            <a:t> et al., 2022)</a:t>
          </a:r>
          <a:endParaRPr lang="en-US" dirty="0">
            <a:latin typeface="Arial" panose="020B0604020202020204" pitchFamily="34" charset="0"/>
            <a:cs typeface="Arial" panose="020B0604020202020204" pitchFamily="34" charset="0"/>
          </a:endParaRPr>
        </a:p>
      </dgm:t>
    </dgm:pt>
    <dgm:pt modelId="{E97EBE4B-600E-498C-AF14-31771010FEF1}" type="parTrans" cxnId="{E01D2EC9-20F4-447C-BEDE-1B149F1803D9}">
      <dgm:prSet/>
      <dgm:spPr/>
      <dgm:t>
        <a:bodyPr/>
        <a:lstStyle/>
        <a:p>
          <a:endParaRPr lang="en-US"/>
        </a:p>
      </dgm:t>
    </dgm:pt>
    <dgm:pt modelId="{08434CBB-3A76-4BF6-8C10-43BC4AFCFB58}" type="sibTrans" cxnId="{E01D2EC9-20F4-447C-BEDE-1B149F1803D9}">
      <dgm:prSet/>
      <dgm:spPr/>
      <dgm:t>
        <a:bodyPr/>
        <a:lstStyle/>
        <a:p>
          <a:endParaRPr lang="en-US"/>
        </a:p>
      </dgm:t>
    </dgm:pt>
    <dgm:pt modelId="{54225D32-50AB-41B1-BF6F-6235992810EC}">
      <dgm:prSet/>
      <dgm:spPr/>
      <dgm:t>
        <a:bodyPr/>
        <a:lstStyle/>
        <a:p>
          <a:r>
            <a:rPr lang="en-GB" dirty="0">
              <a:latin typeface="Arial" panose="020B0604020202020204" pitchFamily="34" charset="0"/>
              <a:cs typeface="Arial" panose="020B0604020202020204" pitchFamily="34" charset="0"/>
            </a:rPr>
            <a:t>Healthcare Practice: Healthcare professionals can use the study results in their work by taking a broader look at how to assess and prevent falls in older patients (</a:t>
          </a:r>
          <a:r>
            <a:rPr lang="en-GB" b="0" i="0" dirty="0">
              <a:latin typeface="Arial" panose="020B0604020202020204" pitchFamily="34" charset="0"/>
              <a:cs typeface="Arial" panose="020B0604020202020204" pitchFamily="34" charset="0"/>
            </a:rPr>
            <a:t>Montero-</a:t>
          </a:r>
          <a:r>
            <a:rPr lang="en-GB" b="0" i="0" dirty="0" err="1">
              <a:latin typeface="Arial" panose="020B0604020202020204" pitchFamily="34" charset="0"/>
              <a:cs typeface="Arial" panose="020B0604020202020204" pitchFamily="34" charset="0"/>
            </a:rPr>
            <a:t>Odasso</a:t>
          </a:r>
          <a:r>
            <a:rPr lang="en-GB" b="0" i="0" dirty="0">
              <a:latin typeface="Arial" panose="020B0604020202020204" pitchFamily="34" charset="0"/>
              <a:cs typeface="Arial" panose="020B0604020202020204" pitchFamily="34" charset="0"/>
            </a:rPr>
            <a:t> et al., 2021)</a:t>
          </a:r>
          <a:endParaRPr lang="en-US" dirty="0">
            <a:latin typeface="Arial" panose="020B0604020202020204" pitchFamily="34" charset="0"/>
            <a:cs typeface="Arial" panose="020B0604020202020204" pitchFamily="34" charset="0"/>
          </a:endParaRPr>
        </a:p>
      </dgm:t>
    </dgm:pt>
    <dgm:pt modelId="{B2B933E1-CBE4-4D9F-BCDA-70F94616E454}" type="parTrans" cxnId="{DED62E63-0FB5-45A8-855B-DEAB862BA1F9}">
      <dgm:prSet/>
      <dgm:spPr/>
      <dgm:t>
        <a:bodyPr/>
        <a:lstStyle/>
        <a:p>
          <a:endParaRPr lang="en-US"/>
        </a:p>
      </dgm:t>
    </dgm:pt>
    <dgm:pt modelId="{F7C7C4B4-CF4E-46D0-9C77-9D38D2FFF353}" type="sibTrans" cxnId="{DED62E63-0FB5-45A8-855B-DEAB862BA1F9}">
      <dgm:prSet/>
      <dgm:spPr/>
      <dgm:t>
        <a:bodyPr/>
        <a:lstStyle/>
        <a:p>
          <a:endParaRPr lang="en-US"/>
        </a:p>
      </dgm:t>
    </dgm:pt>
    <dgm:pt modelId="{6174B334-B529-4C14-8F73-4C2504D31DDE}">
      <dgm:prSet/>
      <dgm:spPr/>
      <dgm:t>
        <a:bodyPr/>
        <a:lstStyle/>
        <a:p>
          <a:r>
            <a:rPr lang="en-GB" dirty="0">
              <a:latin typeface="Arial" panose="020B0604020202020204" pitchFamily="34" charset="0"/>
              <a:cs typeface="Arial" panose="020B0604020202020204" pitchFamily="34" charset="0"/>
            </a:rPr>
            <a:t>Education and Awareness:</a:t>
          </a:r>
          <a:r>
            <a:rPr lang="zh-CN"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Increased awareness and education on fall prevention can be fostered among the elderly and their caregivers (</a:t>
          </a:r>
          <a:r>
            <a:rPr lang="en-GB" b="0" i="0" dirty="0">
              <a:latin typeface="Arial" panose="020B0604020202020204" pitchFamily="34" charset="0"/>
              <a:cs typeface="Arial" panose="020B0604020202020204" pitchFamily="34" charset="0"/>
            </a:rPr>
            <a:t>Heng et al., 2020)</a:t>
          </a:r>
          <a:endParaRPr lang="en-US" dirty="0">
            <a:latin typeface="Arial" panose="020B0604020202020204" pitchFamily="34" charset="0"/>
            <a:cs typeface="Arial" panose="020B0604020202020204" pitchFamily="34" charset="0"/>
          </a:endParaRPr>
        </a:p>
      </dgm:t>
    </dgm:pt>
    <dgm:pt modelId="{BAC2DFA5-062F-4487-AF76-99EDEC493D56}" type="parTrans" cxnId="{415DEF54-5639-4290-A156-1883E7B6661D}">
      <dgm:prSet/>
      <dgm:spPr/>
      <dgm:t>
        <a:bodyPr/>
        <a:lstStyle/>
        <a:p>
          <a:endParaRPr lang="en-US"/>
        </a:p>
      </dgm:t>
    </dgm:pt>
    <dgm:pt modelId="{3DC06B83-CB02-497F-9BAC-B37B86C0FF64}" type="sibTrans" cxnId="{415DEF54-5639-4290-A156-1883E7B6661D}">
      <dgm:prSet/>
      <dgm:spPr/>
      <dgm:t>
        <a:bodyPr/>
        <a:lstStyle/>
        <a:p>
          <a:endParaRPr lang="en-US"/>
        </a:p>
      </dgm:t>
    </dgm:pt>
    <dgm:pt modelId="{470FB5B2-6824-42E8-85B2-09D7E07DD4F2}">
      <dgm:prSet/>
      <dgm:spPr/>
      <dgm:t>
        <a:bodyPr/>
        <a:lstStyle/>
        <a:p>
          <a:r>
            <a:rPr lang="en-GB" dirty="0">
              <a:latin typeface="Arial" panose="020B0604020202020204" pitchFamily="34" charset="0"/>
              <a:cs typeface="Arial" panose="020B0604020202020204" pitchFamily="34" charset="0"/>
            </a:rPr>
            <a:t>Quality of Life: The research can contribute to improving the quality of life for the elderly by reducing the incidence and fear of falls, leading to greater independence and well-being (</a:t>
          </a:r>
          <a:r>
            <a:rPr lang="en-GB" b="0" i="0" dirty="0" err="1">
              <a:latin typeface="Arial" panose="020B0604020202020204" pitchFamily="34" charset="0"/>
              <a:cs typeface="Arial" panose="020B0604020202020204" pitchFamily="34" charset="0"/>
            </a:rPr>
            <a:t>Chittrakul</a:t>
          </a:r>
          <a:r>
            <a:rPr lang="en-GB" b="0" i="0" dirty="0">
              <a:latin typeface="Arial" panose="020B0604020202020204" pitchFamily="34" charset="0"/>
              <a:cs typeface="Arial" panose="020B0604020202020204" pitchFamily="34" charset="0"/>
            </a:rPr>
            <a:t> et al., 2020)</a:t>
          </a:r>
          <a:endParaRPr lang="en-US" dirty="0">
            <a:latin typeface="Arial" panose="020B0604020202020204" pitchFamily="34" charset="0"/>
            <a:cs typeface="Arial" panose="020B0604020202020204" pitchFamily="34" charset="0"/>
          </a:endParaRPr>
        </a:p>
      </dgm:t>
    </dgm:pt>
    <dgm:pt modelId="{8BD13963-917D-4E87-BBD2-4201F864BB21}" type="parTrans" cxnId="{826EA3FF-FC58-498A-81EF-DBB131FFDA82}">
      <dgm:prSet/>
      <dgm:spPr/>
      <dgm:t>
        <a:bodyPr/>
        <a:lstStyle/>
        <a:p>
          <a:endParaRPr lang="en-US"/>
        </a:p>
      </dgm:t>
    </dgm:pt>
    <dgm:pt modelId="{9413FCB0-3FB2-4012-B5E9-5AF3E5469A73}" type="sibTrans" cxnId="{826EA3FF-FC58-498A-81EF-DBB131FFDA82}">
      <dgm:prSet/>
      <dgm:spPr/>
      <dgm:t>
        <a:bodyPr/>
        <a:lstStyle/>
        <a:p>
          <a:endParaRPr lang="en-US"/>
        </a:p>
      </dgm:t>
    </dgm:pt>
    <dgm:pt modelId="{C10BD5C9-DF42-4B08-815D-6DE25D5A74FA}" type="pres">
      <dgm:prSet presAssocID="{846E0491-FF5A-41E7-BE63-9588DE7FA281}" presName="linear" presStyleCnt="0">
        <dgm:presLayoutVars>
          <dgm:animLvl val="lvl"/>
          <dgm:resizeHandles val="exact"/>
        </dgm:presLayoutVars>
      </dgm:prSet>
      <dgm:spPr/>
    </dgm:pt>
    <dgm:pt modelId="{325C7083-1ADB-4E82-AF23-D42BAAACFCA9}" type="pres">
      <dgm:prSet presAssocID="{4203F74C-D341-4B25-843C-DCAA25289571}" presName="parentText" presStyleLbl="node1" presStyleIdx="0" presStyleCnt="4">
        <dgm:presLayoutVars>
          <dgm:chMax val="0"/>
          <dgm:bulletEnabled val="1"/>
        </dgm:presLayoutVars>
      </dgm:prSet>
      <dgm:spPr/>
    </dgm:pt>
    <dgm:pt modelId="{98E6E7F9-CC72-451D-8624-33084FCEE359}" type="pres">
      <dgm:prSet presAssocID="{08434CBB-3A76-4BF6-8C10-43BC4AFCFB58}" presName="spacer" presStyleCnt="0"/>
      <dgm:spPr/>
    </dgm:pt>
    <dgm:pt modelId="{0D47E5D6-ADD5-4410-936A-C8F8ED34A46A}" type="pres">
      <dgm:prSet presAssocID="{54225D32-50AB-41B1-BF6F-6235992810EC}" presName="parentText" presStyleLbl="node1" presStyleIdx="1" presStyleCnt="4">
        <dgm:presLayoutVars>
          <dgm:chMax val="0"/>
          <dgm:bulletEnabled val="1"/>
        </dgm:presLayoutVars>
      </dgm:prSet>
      <dgm:spPr/>
    </dgm:pt>
    <dgm:pt modelId="{C817E3CC-F8A0-487E-B725-6C741D0A09C8}" type="pres">
      <dgm:prSet presAssocID="{F7C7C4B4-CF4E-46D0-9C77-9D38D2FFF353}" presName="spacer" presStyleCnt="0"/>
      <dgm:spPr/>
    </dgm:pt>
    <dgm:pt modelId="{64723394-CFED-48B2-9A9A-74ACCD796E87}" type="pres">
      <dgm:prSet presAssocID="{6174B334-B529-4C14-8F73-4C2504D31DDE}" presName="parentText" presStyleLbl="node1" presStyleIdx="2" presStyleCnt="4">
        <dgm:presLayoutVars>
          <dgm:chMax val="0"/>
          <dgm:bulletEnabled val="1"/>
        </dgm:presLayoutVars>
      </dgm:prSet>
      <dgm:spPr/>
    </dgm:pt>
    <dgm:pt modelId="{9C5F2B44-8740-49C0-92F9-C417A002470A}" type="pres">
      <dgm:prSet presAssocID="{3DC06B83-CB02-497F-9BAC-B37B86C0FF64}" presName="spacer" presStyleCnt="0"/>
      <dgm:spPr/>
    </dgm:pt>
    <dgm:pt modelId="{79E440FC-A642-4882-A179-8DCBC5ED3B1E}" type="pres">
      <dgm:prSet presAssocID="{470FB5B2-6824-42E8-85B2-09D7E07DD4F2}" presName="parentText" presStyleLbl="node1" presStyleIdx="3" presStyleCnt="4">
        <dgm:presLayoutVars>
          <dgm:chMax val="0"/>
          <dgm:bulletEnabled val="1"/>
        </dgm:presLayoutVars>
      </dgm:prSet>
      <dgm:spPr/>
    </dgm:pt>
  </dgm:ptLst>
  <dgm:cxnLst>
    <dgm:cxn modelId="{8F8FF302-2739-47AF-8B0E-E8EC32D6ACAE}" type="presOf" srcId="{6174B334-B529-4C14-8F73-4C2504D31DDE}" destId="{64723394-CFED-48B2-9A9A-74ACCD796E87}" srcOrd="0" destOrd="0" presId="urn:microsoft.com/office/officeart/2005/8/layout/vList2"/>
    <dgm:cxn modelId="{4E52682C-1419-4D17-BFDE-F44D09452550}" type="presOf" srcId="{470FB5B2-6824-42E8-85B2-09D7E07DD4F2}" destId="{79E440FC-A642-4882-A179-8DCBC5ED3B1E}" srcOrd="0" destOrd="0" presId="urn:microsoft.com/office/officeart/2005/8/layout/vList2"/>
    <dgm:cxn modelId="{E75D8E3C-F384-4DC4-97FB-57617AA1EA80}" type="presOf" srcId="{4203F74C-D341-4B25-843C-DCAA25289571}" destId="{325C7083-1ADB-4E82-AF23-D42BAAACFCA9}" srcOrd="0" destOrd="0" presId="urn:microsoft.com/office/officeart/2005/8/layout/vList2"/>
    <dgm:cxn modelId="{DED62E63-0FB5-45A8-855B-DEAB862BA1F9}" srcId="{846E0491-FF5A-41E7-BE63-9588DE7FA281}" destId="{54225D32-50AB-41B1-BF6F-6235992810EC}" srcOrd="1" destOrd="0" parTransId="{B2B933E1-CBE4-4D9F-BCDA-70F94616E454}" sibTransId="{F7C7C4B4-CF4E-46D0-9C77-9D38D2FFF353}"/>
    <dgm:cxn modelId="{415DEF54-5639-4290-A156-1883E7B6661D}" srcId="{846E0491-FF5A-41E7-BE63-9588DE7FA281}" destId="{6174B334-B529-4C14-8F73-4C2504D31DDE}" srcOrd="2" destOrd="0" parTransId="{BAC2DFA5-062F-4487-AF76-99EDEC493D56}" sibTransId="{3DC06B83-CB02-497F-9BAC-B37B86C0FF64}"/>
    <dgm:cxn modelId="{9CA69DB9-2D12-4F2B-A243-9C916DEA3912}" type="presOf" srcId="{846E0491-FF5A-41E7-BE63-9588DE7FA281}" destId="{C10BD5C9-DF42-4B08-815D-6DE25D5A74FA}" srcOrd="0" destOrd="0" presId="urn:microsoft.com/office/officeart/2005/8/layout/vList2"/>
    <dgm:cxn modelId="{E01D2EC9-20F4-447C-BEDE-1B149F1803D9}" srcId="{846E0491-FF5A-41E7-BE63-9588DE7FA281}" destId="{4203F74C-D341-4B25-843C-DCAA25289571}" srcOrd="0" destOrd="0" parTransId="{E97EBE4B-600E-498C-AF14-31771010FEF1}" sibTransId="{08434CBB-3A76-4BF6-8C10-43BC4AFCFB58}"/>
    <dgm:cxn modelId="{A39952EB-77AE-42C9-987A-1A20CCF23CFE}" type="presOf" srcId="{54225D32-50AB-41B1-BF6F-6235992810EC}" destId="{0D47E5D6-ADD5-4410-936A-C8F8ED34A46A}" srcOrd="0" destOrd="0" presId="urn:microsoft.com/office/officeart/2005/8/layout/vList2"/>
    <dgm:cxn modelId="{826EA3FF-FC58-498A-81EF-DBB131FFDA82}" srcId="{846E0491-FF5A-41E7-BE63-9588DE7FA281}" destId="{470FB5B2-6824-42E8-85B2-09D7E07DD4F2}" srcOrd="3" destOrd="0" parTransId="{8BD13963-917D-4E87-BBD2-4201F864BB21}" sibTransId="{9413FCB0-3FB2-4012-B5E9-5AF3E5469A73}"/>
    <dgm:cxn modelId="{1E47E72C-A188-4868-ADD4-E4F1C7F7AEC7}" type="presParOf" srcId="{C10BD5C9-DF42-4B08-815D-6DE25D5A74FA}" destId="{325C7083-1ADB-4E82-AF23-D42BAAACFCA9}" srcOrd="0" destOrd="0" presId="urn:microsoft.com/office/officeart/2005/8/layout/vList2"/>
    <dgm:cxn modelId="{432ABF64-71AF-4096-9165-96FB17E907C4}" type="presParOf" srcId="{C10BD5C9-DF42-4B08-815D-6DE25D5A74FA}" destId="{98E6E7F9-CC72-451D-8624-33084FCEE359}" srcOrd="1" destOrd="0" presId="urn:microsoft.com/office/officeart/2005/8/layout/vList2"/>
    <dgm:cxn modelId="{13D2D494-D16B-4FBF-BD37-40302DFFFB00}" type="presParOf" srcId="{C10BD5C9-DF42-4B08-815D-6DE25D5A74FA}" destId="{0D47E5D6-ADD5-4410-936A-C8F8ED34A46A}" srcOrd="2" destOrd="0" presId="urn:microsoft.com/office/officeart/2005/8/layout/vList2"/>
    <dgm:cxn modelId="{E8FDB70F-CD47-460B-8268-D1077F9A6499}" type="presParOf" srcId="{C10BD5C9-DF42-4B08-815D-6DE25D5A74FA}" destId="{C817E3CC-F8A0-487E-B725-6C741D0A09C8}" srcOrd="3" destOrd="0" presId="urn:microsoft.com/office/officeart/2005/8/layout/vList2"/>
    <dgm:cxn modelId="{C3B4C8F0-D906-4F18-9605-4E32EE9AF123}" type="presParOf" srcId="{C10BD5C9-DF42-4B08-815D-6DE25D5A74FA}" destId="{64723394-CFED-48B2-9A9A-74ACCD796E87}" srcOrd="4" destOrd="0" presId="urn:microsoft.com/office/officeart/2005/8/layout/vList2"/>
    <dgm:cxn modelId="{A2E22014-FBD1-41E5-A372-E5AADEC0EE05}" type="presParOf" srcId="{C10BD5C9-DF42-4B08-815D-6DE25D5A74FA}" destId="{9C5F2B44-8740-49C0-92F9-C417A002470A}" srcOrd="5" destOrd="0" presId="urn:microsoft.com/office/officeart/2005/8/layout/vList2"/>
    <dgm:cxn modelId="{4E7CB9B1-4A0F-43B5-9D66-1E2D22A3D677}" type="presParOf" srcId="{C10BD5C9-DF42-4B08-815D-6DE25D5A74FA}" destId="{79E440FC-A642-4882-A179-8DCBC5ED3B1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E49EA-6ACE-4B4F-A055-ABC568EBC7FD}">
      <dsp:nvSpPr>
        <dsp:cNvPr id="0" name=""/>
        <dsp:cNvSpPr/>
      </dsp:nvSpPr>
      <dsp:spPr>
        <a:xfrm>
          <a:off x="0" y="3177"/>
          <a:ext cx="6666833" cy="132517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NICE (2017) quality standard for falls in older people aims to prevent and assess falls in individuals aged 65 and over in community and hospital settings.</a:t>
          </a:r>
          <a:endParaRPr lang="en-US" sz="1700" kern="1200" dirty="0"/>
        </a:p>
      </dsp:txBody>
      <dsp:txXfrm>
        <a:off x="64690" y="67867"/>
        <a:ext cx="6537453" cy="1195791"/>
      </dsp:txXfrm>
    </dsp:sp>
    <dsp:sp modelId="{D5CA0508-C404-4759-B7E6-9493EC01CA22}">
      <dsp:nvSpPr>
        <dsp:cNvPr id="0" name=""/>
        <dsp:cNvSpPr/>
      </dsp:nvSpPr>
      <dsp:spPr>
        <a:xfrm>
          <a:off x="0" y="1377308"/>
          <a:ext cx="6666833" cy="1325171"/>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With falls being a primary cause of loss of independence, and resources such as the NHS RightCare Falls and Fragility Fractures Pathway and Public Health England's falls prevention initiatives aim to address this issue (NHS England, 2018)</a:t>
          </a:r>
          <a:endParaRPr lang="en-US" sz="1700" kern="1200"/>
        </a:p>
      </dsp:txBody>
      <dsp:txXfrm>
        <a:off x="64690" y="1441998"/>
        <a:ext cx="6537453" cy="1195791"/>
      </dsp:txXfrm>
    </dsp:sp>
    <dsp:sp modelId="{DACBDB05-8969-4999-80BB-D88E48211CFC}">
      <dsp:nvSpPr>
        <dsp:cNvPr id="0" name=""/>
        <dsp:cNvSpPr/>
      </dsp:nvSpPr>
      <dsp:spPr>
        <a:xfrm>
          <a:off x="0" y="2751440"/>
          <a:ext cx="6666833" cy="1325171"/>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Office for Health Improvement &amp; Disparities (2022) guidance on falls underscores the importance of preventing falls and fractures in older individuals to maintain their health and independence.</a:t>
          </a:r>
          <a:endParaRPr lang="en-US" sz="1700" kern="1200"/>
        </a:p>
      </dsp:txBody>
      <dsp:txXfrm>
        <a:off x="64690" y="2816130"/>
        <a:ext cx="6537453" cy="1195791"/>
      </dsp:txXfrm>
    </dsp:sp>
    <dsp:sp modelId="{BE905E38-1871-4122-A60E-D8DE1A9BC866}">
      <dsp:nvSpPr>
        <dsp:cNvPr id="0" name=""/>
        <dsp:cNvSpPr/>
      </dsp:nvSpPr>
      <dsp:spPr>
        <a:xfrm>
          <a:off x="0" y="4125571"/>
          <a:ext cx="6666833" cy="1325171"/>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 falls prevention program called Action Falls developed in collaboration with care home staff, was effective in reducing falls in care homes (Beeston, 2022)</a:t>
          </a:r>
          <a:endParaRPr lang="en-US" sz="1700" kern="1200"/>
        </a:p>
      </dsp:txBody>
      <dsp:txXfrm>
        <a:off x="64690" y="4190261"/>
        <a:ext cx="6537453" cy="11957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CDE80E-F4B2-48CF-A68E-0F4AD606F318}">
      <dsp:nvSpPr>
        <dsp:cNvPr id="0" name=""/>
        <dsp:cNvSpPr/>
      </dsp:nvSpPr>
      <dsp:spPr>
        <a:xfrm>
          <a:off x="652816" y="-3869"/>
          <a:ext cx="7294646" cy="176500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dirty="0">
              <a:latin typeface="Arial" panose="020B0604020202020204" pitchFamily="34" charset="0"/>
              <a:cs typeface="Arial" panose="020B0604020202020204" pitchFamily="34" charset="0"/>
            </a:rPr>
            <a:t>Numerous studies provide a rigorous and extensive evaluation of fall prevention interventions </a:t>
          </a:r>
          <a:r>
            <a:rPr lang="en-GB" sz="1800" kern="1200" dirty="0">
              <a:latin typeface="Arial" panose="020B0604020202020204" pitchFamily="34" charset="0"/>
              <a:cs typeface="Arial" panose="020B0604020202020204" pitchFamily="34" charset="0"/>
            </a:rPr>
            <a:t>for older adults, emphasising the pivotal role of exercise and quality improvement strategies (Thomas et al., 2019; </a:t>
          </a:r>
          <a:r>
            <a:rPr lang="en-GB" sz="1800" b="0" i="0" kern="1200" dirty="0"/>
            <a:t>Gulka et al., 2020; Papalia et al., 2020 </a:t>
          </a:r>
          <a:r>
            <a:rPr lang="en-GB" sz="1800" kern="1200" dirty="0">
              <a:latin typeface="Arial" panose="020B0604020202020204" pitchFamily="34" charset="0"/>
              <a:cs typeface="Arial" panose="020B0604020202020204" pitchFamily="34" charset="0"/>
            </a:rPr>
            <a:t>Sherrington et al., 2020; </a:t>
          </a:r>
          <a:r>
            <a:rPr lang="en-GB" sz="1800" kern="1200" dirty="0" err="1">
              <a:latin typeface="Arial" panose="020B0604020202020204" pitchFamily="34" charset="0"/>
              <a:cs typeface="Arial" panose="020B0604020202020204" pitchFamily="34" charset="0"/>
            </a:rPr>
            <a:t>Dautzenberg</a:t>
          </a:r>
          <a:r>
            <a:rPr lang="en-GB" sz="1800" kern="1200" dirty="0">
              <a:latin typeface="Arial" panose="020B0604020202020204" pitchFamily="34" charset="0"/>
              <a:cs typeface="Arial" panose="020B0604020202020204" pitchFamily="34" charset="0"/>
            </a:rPr>
            <a:t> et al., 2021)</a:t>
          </a:r>
          <a:endParaRPr lang="en-US" sz="1800" kern="1200" dirty="0">
            <a:latin typeface="Arial" panose="020B0604020202020204" pitchFamily="34" charset="0"/>
            <a:cs typeface="Arial" panose="020B0604020202020204" pitchFamily="34" charset="0"/>
          </a:endParaRPr>
        </a:p>
      </dsp:txBody>
      <dsp:txXfrm>
        <a:off x="704511" y="47826"/>
        <a:ext cx="5390069" cy="1661614"/>
      </dsp:txXfrm>
    </dsp:sp>
    <dsp:sp modelId="{617E1ACB-C2A5-4A7D-B25F-126D5B7A44C4}">
      <dsp:nvSpPr>
        <dsp:cNvPr id="0" name=""/>
        <dsp:cNvSpPr/>
      </dsp:nvSpPr>
      <dsp:spPr>
        <a:xfrm>
          <a:off x="566632" y="2055302"/>
          <a:ext cx="7294646" cy="1765004"/>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endParaRPr lang="en-GB" sz="1800" b="0" kern="120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GB" sz="1800" b="0" kern="1200" dirty="0">
              <a:latin typeface="Arial" panose="020B0604020202020204" pitchFamily="34" charset="0"/>
              <a:cs typeface="Arial" panose="020B0604020202020204" pitchFamily="34" charset="0"/>
            </a:rPr>
            <a:t>Previous review</a:t>
          </a:r>
          <a:r>
            <a:rPr lang="en-US" altLang="zh-CN" sz="1800" b="0" kern="1200" dirty="0">
              <a:latin typeface="Arial" panose="020B0604020202020204" pitchFamily="34" charset="0"/>
              <a:cs typeface="Arial" panose="020B0604020202020204" pitchFamily="34" charset="0"/>
            </a:rPr>
            <a:t>s</a:t>
          </a:r>
          <a:r>
            <a:rPr lang="en-GB" sz="1800" b="0" kern="1200" dirty="0">
              <a:latin typeface="Arial" panose="020B0604020202020204" pitchFamily="34" charset="0"/>
              <a:cs typeface="Arial" panose="020B0604020202020204" pitchFamily="34" charset="0"/>
            </a:rPr>
            <a:t> emphasise the importance of education in reducing </a:t>
          </a:r>
          <a:r>
            <a:rPr lang="en-GB" sz="1800" kern="1200" dirty="0">
              <a:latin typeface="Arial" panose="020B0604020202020204" pitchFamily="34" charset="0"/>
              <a:cs typeface="Arial" panose="020B0604020202020204" pitchFamily="34" charset="0"/>
            </a:rPr>
            <a:t>hospital falls and suggest multi-factorial interventions may be effective</a:t>
          </a:r>
          <a:r>
            <a:rPr lang="en-GB" sz="1800" b="0" i="0" kern="1200" dirty="0">
              <a:latin typeface="Arial" panose="020B0604020202020204" pitchFamily="34" charset="0"/>
              <a:cs typeface="Arial" panose="020B0604020202020204" pitchFamily="34" charset="0"/>
            </a:rPr>
            <a:t>(Ximenes et al., 2019; </a:t>
          </a:r>
          <a:r>
            <a:rPr lang="en-GB" sz="1800" b="0" i="0" kern="1200" dirty="0" err="1"/>
            <a:t>Coote</a:t>
          </a:r>
          <a:r>
            <a:rPr lang="en-GB" sz="1800" b="0" i="0" kern="1200" dirty="0"/>
            <a:t> et al., 2020;</a:t>
          </a:r>
          <a:r>
            <a:rPr lang="en-GB" sz="1800" b="0" i="0" kern="1200" dirty="0">
              <a:latin typeface="Arial" panose="020B0604020202020204" pitchFamily="34" charset="0"/>
              <a:cs typeface="Arial" panose="020B0604020202020204" pitchFamily="34" charset="0"/>
            </a:rPr>
            <a:t> Heng et al., 2020; </a:t>
          </a:r>
          <a:r>
            <a:rPr lang="en-GB" sz="1800" b="0" i="0" kern="1200" dirty="0" err="1">
              <a:latin typeface="Arial" panose="020B0604020202020204" pitchFamily="34" charset="0"/>
              <a:cs typeface="Arial" panose="020B0604020202020204" pitchFamily="34" charset="0"/>
            </a:rPr>
            <a:t>Zareipour</a:t>
          </a:r>
          <a:r>
            <a:rPr lang="en-GB" sz="1800" b="0" i="0" kern="1200" dirty="0">
              <a:latin typeface="Arial" panose="020B0604020202020204" pitchFamily="34" charset="0"/>
              <a:cs typeface="Arial" panose="020B0604020202020204" pitchFamily="34" charset="0"/>
            </a:rPr>
            <a:t> and </a:t>
          </a:r>
          <a:r>
            <a:rPr lang="en-GB" sz="1800" b="0" i="0" kern="1200" dirty="0" err="1">
              <a:latin typeface="Arial" panose="020B0604020202020204" pitchFamily="34" charset="0"/>
              <a:cs typeface="Arial" panose="020B0604020202020204" pitchFamily="34" charset="0"/>
            </a:rPr>
            <a:t>Mahmoodabad</a:t>
          </a:r>
          <a:r>
            <a:rPr lang="en-GB" sz="1800" b="0" i="0" kern="1200" dirty="0">
              <a:latin typeface="Arial" panose="020B0604020202020204" pitchFamily="34" charset="0"/>
              <a:cs typeface="Arial" panose="020B0604020202020204" pitchFamily="34" charset="0"/>
            </a:rPr>
            <a:t>, 2020; Morris et al., 2022)</a:t>
          </a:r>
        </a:p>
        <a:p>
          <a:pPr marL="0" lvl="0" indent="0" algn="l"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  </a:t>
          </a:r>
          <a:endParaRPr lang="en-US" sz="1800" kern="1200" dirty="0">
            <a:latin typeface="Arial" panose="020B0604020202020204" pitchFamily="34" charset="0"/>
            <a:cs typeface="Arial" panose="020B0604020202020204" pitchFamily="34" charset="0"/>
          </a:endParaRPr>
        </a:p>
      </dsp:txBody>
      <dsp:txXfrm>
        <a:off x="618327" y="2106997"/>
        <a:ext cx="5400358" cy="1661614"/>
      </dsp:txXfrm>
    </dsp:sp>
    <dsp:sp modelId="{2E835439-5D1D-4E8D-9040-70E5D48B62EC}">
      <dsp:nvSpPr>
        <dsp:cNvPr id="0" name=""/>
        <dsp:cNvSpPr/>
      </dsp:nvSpPr>
      <dsp:spPr>
        <a:xfrm>
          <a:off x="647167" y="4106734"/>
          <a:ext cx="7602699" cy="1780483"/>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dirty="0">
              <a:latin typeface="Arial" panose="020B0604020202020204" pitchFamily="34" charset="0"/>
              <a:cs typeface="Arial" panose="020B0604020202020204" pitchFamily="34" charset="0"/>
            </a:rPr>
            <a:t>Multiple literature analyses fall prevention interventions for older people</a:t>
          </a:r>
          <a:r>
            <a:rPr lang="en-GB" sz="1800" b="1" kern="1200" dirty="0">
              <a:latin typeface="Arial" panose="020B0604020202020204" pitchFamily="34" charset="0"/>
              <a:cs typeface="Arial" panose="020B0604020202020204" pitchFamily="34" charset="0"/>
            </a:rPr>
            <a:t>. </a:t>
          </a:r>
          <a:r>
            <a:rPr lang="en-GB" sz="1800" b="0" kern="1200" dirty="0">
              <a:latin typeface="Arial" panose="020B0604020202020204" pitchFamily="34" charset="0"/>
              <a:cs typeface="Arial" panose="020B0604020202020204" pitchFamily="34" charset="0"/>
            </a:rPr>
            <a:t>The primary focus was to understand which </a:t>
          </a:r>
          <a:r>
            <a:rPr lang="en-GB" sz="1800" kern="1200" dirty="0">
              <a:latin typeface="Arial" panose="020B0604020202020204" pitchFamily="34" charset="0"/>
              <a:cs typeface="Arial" panose="020B0604020202020204" pitchFamily="34" charset="0"/>
            </a:rPr>
            <a:t>interventions are most effective in preventing injurious falls in older people (</a:t>
          </a:r>
          <a:r>
            <a:rPr lang="en-GB" sz="1800" kern="1200" dirty="0" err="1">
              <a:latin typeface="Arial" panose="020B0604020202020204" pitchFamily="34" charset="0"/>
              <a:cs typeface="Arial" panose="020B0604020202020204" pitchFamily="34" charset="0"/>
            </a:rPr>
            <a:t>Tricco</a:t>
          </a:r>
          <a:r>
            <a:rPr lang="en-GB" sz="1800" kern="1200" dirty="0">
              <a:latin typeface="Arial" panose="020B0604020202020204" pitchFamily="34" charset="0"/>
              <a:cs typeface="Arial" panose="020B0604020202020204" pitchFamily="34" charset="0"/>
            </a:rPr>
            <a:t> et al., 2017; Hopewell et al., 2019; </a:t>
          </a:r>
          <a:r>
            <a:rPr lang="en-GB" sz="1800" b="0" i="0" kern="1200" dirty="0"/>
            <a:t>Lee and Yu, 2020; </a:t>
          </a:r>
          <a:r>
            <a:rPr lang="en-GB" sz="1800" b="0" i="0" kern="1200" dirty="0">
              <a:latin typeface="Arial" panose="020B0604020202020204" pitchFamily="34" charset="0"/>
              <a:cs typeface="Arial" panose="020B0604020202020204" pitchFamily="34" charset="0"/>
            </a:rPr>
            <a:t>Vaishya and </a:t>
          </a:r>
          <a:r>
            <a:rPr lang="en-GB" sz="1800" b="0" i="0" kern="1200" dirty="0" err="1">
              <a:latin typeface="Arial" panose="020B0604020202020204" pitchFamily="34" charset="0"/>
              <a:cs typeface="Arial" panose="020B0604020202020204" pitchFamily="34" charset="0"/>
            </a:rPr>
            <a:t>Vaish</a:t>
          </a:r>
          <a:r>
            <a:rPr lang="en-GB" sz="1800" b="0" i="0" kern="1200" dirty="0">
              <a:latin typeface="Arial" panose="020B0604020202020204" pitchFamily="34" charset="0"/>
              <a:cs typeface="Arial" panose="020B0604020202020204" pitchFamily="34" charset="0"/>
            </a:rPr>
            <a:t>, 2020; </a:t>
          </a:r>
          <a:r>
            <a:rPr lang="en-GB" sz="1800" b="0" i="0" kern="1200" dirty="0"/>
            <a:t>Jehu et al., 2021; </a:t>
          </a:r>
          <a:r>
            <a:rPr lang="en-GB" sz="1800" b="0" i="0" kern="1200" dirty="0" err="1"/>
            <a:t>LeBoff</a:t>
          </a:r>
          <a:r>
            <a:rPr lang="en-GB" sz="1800" b="0" i="0" kern="1200" dirty="0"/>
            <a:t> et al., 2022</a:t>
          </a:r>
          <a:r>
            <a:rPr lang="en-GB" sz="1800" b="0" i="0" kern="1200" dirty="0">
              <a:latin typeface="Arial" panose="020B0604020202020204" pitchFamily="34" charset="0"/>
              <a:cs typeface="Arial" panose="020B0604020202020204" pitchFamily="34" charset="0"/>
            </a:rPr>
            <a:t>)</a:t>
          </a:r>
          <a:endParaRPr lang="en-US" sz="1800" kern="1200" dirty="0">
            <a:latin typeface="Arial" panose="020B0604020202020204" pitchFamily="34" charset="0"/>
            <a:cs typeface="Arial" panose="020B0604020202020204" pitchFamily="34" charset="0"/>
          </a:endParaRPr>
        </a:p>
      </dsp:txBody>
      <dsp:txXfrm>
        <a:off x="699316" y="4158883"/>
        <a:ext cx="5631873" cy="1676185"/>
      </dsp:txXfrm>
    </dsp:sp>
    <dsp:sp modelId="{FF58888D-0461-418C-906D-B373DF641E45}">
      <dsp:nvSpPr>
        <dsp:cNvPr id="0" name=""/>
        <dsp:cNvSpPr/>
      </dsp:nvSpPr>
      <dsp:spPr>
        <a:xfrm>
          <a:off x="6070380" y="1334592"/>
          <a:ext cx="1147253" cy="1147253"/>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328512" y="1334592"/>
        <a:ext cx="630989" cy="863308"/>
      </dsp:txXfrm>
    </dsp:sp>
    <dsp:sp modelId="{A7CC406B-02D4-47A2-A21C-47BE8ABB46F2}">
      <dsp:nvSpPr>
        <dsp:cNvPr id="0" name=""/>
        <dsp:cNvSpPr/>
      </dsp:nvSpPr>
      <dsp:spPr>
        <a:xfrm>
          <a:off x="6714025" y="3381997"/>
          <a:ext cx="1147253" cy="1147253"/>
        </a:xfrm>
        <a:prstGeom prst="downArrow">
          <a:avLst>
            <a:gd name="adj1" fmla="val 55000"/>
            <a:gd name="adj2" fmla="val 45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972157" y="3381997"/>
        <a:ext cx="630989" cy="8633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5C7083-1ADB-4E82-AF23-D42BAAACFCA9}">
      <dsp:nvSpPr>
        <dsp:cNvPr id="0" name=""/>
        <dsp:cNvSpPr/>
      </dsp:nvSpPr>
      <dsp:spPr>
        <a:xfrm>
          <a:off x="0" y="92889"/>
          <a:ext cx="10515600" cy="10003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Policy Development</a:t>
          </a:r>
          <a:r>
            <a:rPr lang="en-US" sz="1900" kern="1200" dirty="0">
              <a:latin typeface="Arial" panose="020B0604020202020204" pitchFamily="34" charset="0"/>
              <a:cs typeface="Arial" panose="020B0604020202020204" pitchFamily="34" charset="0"/>
            </a:rPr>
            <a:t>t</a:t>
          </a:r>
          <a:r>
            <a:rPr lang="en-GB" sz="1900" kern="1200" dirty="0">
              <a:latin typeface="Arial" panose="020B0604020202020204" pitchFamily="34" charset="0"/>
              <a:cs typeface="Arial" panose="020B0604020202020204" pitchFamily="34" charset="0"/>
            </a:rPr>
            <a:t>:</a:t>
          </a:r>
          <a:r>
            <a:rPr lang="zh-CN" sz="1900" kern="1200" dirty="0">
              <a:latin typeface="Arial" panose="020B0604020202020204" pitchFamily="34" charset="0"/>
              <a:cs typeface="Arial" panose="020B0604020202020204" pitchFamily="34" charset="0"/>
            </a:rPr>
            <a:t> </a:t>
          </a:r>
          <a:r>
            <a:rPr lang="en-GB" sz="1900" kern="1200" dirty="0">
              <a:latin typeface="Arial" panose="020B0604020202020204" pitchFamily="34" charset="0"/>
              <a:cs typeface="Arial" panose="020B0604020202020204" pitchFamily="34" charset="0"/>
            </a:rPr>
            <a:t>Findings from this study can provide evidence-based recommendations for local health authorities to develop or revise policies related to fall prevention (</a:t>
          </a:r>
          <a:r>
            <a:rPr lang="en-GB" sz="1900" kern="1200" dirty="0" err="1">
              <a:latin typeface="Arial" panose="020B0604020202020204" pitchFamily="34" charset="0"/>
              <a:cs typeface="Arial" panose="020B0604020202020204" pitchFamily="34" charset="0"/>
            </a:rPr>
            <a:t>Natora</a:t>
          </a:r>
          <a:r>
            <a:rPr lang="en-GB" sz="1900" kern="1200" dirty="0">
              <a:latin typeface="Arial" panose="020B0604020202020204" pitchFamily="34" charset="0"/>
              <a:cs typeface="Arial" panose="020B0604020202020204" pitchFamily="34" charset="0"/>
            </a:rPr>
            <a:t> et al., 2022)</a:t>
          </a:r>
          <a:endParaRPr lang="en-US" sz="1900" kern="1200" dirty="0">
            <a:latin typeface="Arial" panose="020B0604020202020204" pitchFamily="34" charset="0"/>
            <a:cs typeface="Arial" panose="020B0604020202020204" pitchFamily="34" charset="0"/>
          </a:endParaRPr>
        </a:p>
      </dsp:txBody>
      <dsp:txXfrm>
        <a:off x="48833" y="141722"/>
        <a:ext cx="10417934" cy="902684"/>
      </dsp:txXfrm>
    </dsp:sp>
    <dsp:sp modelId="{0D47E5D6-ADD5-4410-936A-C8F8ED34A46A}">
      <dsp:nvSpPr>
        <dsp:cNvPr id="0" name=""/>
        <dsp:cNvSpPr/>
      </dsp:nvSpPr>
      <dsp:spPr>
        <a:xfrm>
          <a:off x="0" y="1147959"/>
          <a:ext cx="10515600" cy="10003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Healthcare Practice: Healthcare professionals can use the study results in their work by taking a broader look at how to assess and prevent falls in older patients (</a:t>
          </a:r>
          <a:r>
            <a:rPr lang="en-GB" sz="1900" b="0" i="0" kern="1200" dirty="0">
              <a:latin typeface="Arial" panose="020B0604020202020204" pitchFamily="34" charset="0"/>
              <a:cs typeface="Arial" panose="020B0604020202020204" pitchFamily="34" charset="0"/>
            </a:rPr>
            <a:t>Montero-</a:t>
          </a:r>
          <a:r>
            <a:rPr lang="en-GB" sz="1900" b="0" i="0" kern="1200" dirty="0" err="1">
              <a:latin typeface="Arial" panose="020B0604020202020204" pitchFamily="34" charset="0"/>
              <a:cs typeface="Arial" panose="020B0604020202020204" pitchFamily="34" charset="0"/>
            </a:rPr>
            <a:t>Odasso</a:t>
          </a:r>
          <a:r>
            <a:rPr lang="en-GB" sz="1900" b="0" i="0" kern="1200" dirty="0">
              <a:latin typeface="Arial" panose="020B0604020202020204" pitchFamily="34" charset="0"/>
              <a:cs typeface="Arial" panose="020B0604020202020204" pitchFamily="34" charset="0"/>
            </a:rPr>
            <a:t> et al., 2021)</a:t>
          </a:r>
          <a:endParaRPr lang="en-US" sz="1900" kern="1200" dirty="0">
            <a:latin typeface="Arial" panose="020B0604020202020204" pitchFamily="34" charset="0"/>
            <a:cs typeface="Arial" panose="020B0604020202020204" pitchFamily="34" charset="0"/>
          </a:endParaRPr>
        </a:p>
      </dsp:txBody>
      <dsp:txXfrm>
        <a:off x="48833" y="1196792"/>
        <a:ext cx="10417934" cy="902684"/>
      </dsp:txXfrm>
    </dsp:sp>
    <dsp:sp modelId="{64723394-CFED-48B2-9A9A-74ACCD796E87}">
      <dsp:nvSpPr>
        <dsp:cNvPr id="0" name=""/>
        <dsp:cNvSpPr/>
      </dsp:nvSpPr>
      <dsp:spPr>
        <a:xfrm>
          <a:off x="0" y="2203029"/>
          <a:ext cx="10515600" cy="10003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Education and Awareness:</a:t>
          </a:r>
          <a:r>
            <a:rPr lang="zh-CN" sz="1900" kern="1200" dirty="0">
              <a:latin typeface="Arial" panose="020B0604020202020204" pitchFamily="34" charset="0"/>
              <a:cs typeface="Arial" panose="020B0604020202020204" pitchFamily="34" charset="0"/>
            </a:rPr>
            <a:t> </a:t>
          </a:r>
          <a:r>
            <a:rPr lang="en-GB" sz="1900" kern="1200" dirty="0">
              <a:latin typeface="Arial" panose="020B0604020202020204" pitchFamily="34" charset="0"/>
              <a:cs typeface="Arial" panose="020B0604020202020204" pitchFamily="34" charset="0"/>
            </a:rPr>
            <a:t>Increased awareness and education on fall prevention can be fostered among the elderly and their caregivers (</a:t>
          </a:r>
          <a:r>
            <a:rPr lang="en-GB" sz="1900" b="0" i="0" kern="1200" dirty="0">
              <a:latin typeface="Arial" panose="020B0604020202020204" pitchFamily="34" charset="0"/>
              <a:cs typeface="Arial" panose="020B0604020202020204" pitchFamily="34" charset="0"/>
            </a:rPr>
            <a:t>Heng et al., 2020)</a:t>
          </a:r>
          <a:endParaRPr lang="en-US" sz="1900" kern="1200" dirty="0">
            <a:latin typeface="Arial" panose="020B0604020202020204" pitchFamily="34" charset="0"/>
            <a:cs typeface="Arial" panose="020B0604020202020204" pitchFamily="34" charset="0"/>
          </a:endParaRPr>
        </a:p>
      </dsp:txBody>
      <dsp:txXfrm>
        <a:off x="48833" y="2251862"/>
        <a:ext cx="10417934" cy="902684"/>
      </dsp:txXfrm>
    </dsp:sp>
    <dsp:sp modelId="{79E440FC-A642-4882-A179-8DCBC5ED3B1E}">
      <dsp:nvSpPr>
        <dsp:cNvPr id="0" name=""/>
        <dsp:cNvSpPr/>
      </dsp:nvSpPr>
      <dsp:spPr>
        <a:xfrm>
          <a:off x="0" y="3258099"/>
          <a:ext cx="10515600" cy="10003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Quality of Life: The research can contribute to improving the quality of life for the elderly by reducing the incidence and fear of falls, leading to greater independence and well-being (</a:t>
          </a:r>
          <a:r>
            <a:rPr lang="en-GB" sz="1900" b="0" i="0" kern="1200" dirty="0" err="1">
              <a:latin typeface="Arial" panose="020B0604020202020204" pitchFamily="34" charset="0"/>
              <a:cs typeface="Arial" panose="020B0604020202020204" pitchFamily="34" charset="0"/>
            </a:rPr>
            <a:t>Chittrakul</a:t>
          </a:r>
          <a:r>
            <a:rPr lang="en-GB" sz="1900" b="0" i="0" kern="1200" dirty="0">
              <a:latin typeface="Arial" panose="020B0604020202020204" pitchFamily="34" charset="0"/>
              <a:cs typeface="Arial" panose="020B0604020202020204" pitchFamily="34" charset="0"/>
            </a:rPr>
            <a:t> et al., 2020)</a:t>
          </a:r>
          <a:endParaRPr lang="en-US" sz="1900" kern="1200" dirty="0">
            <a:latin typeface="Arial" panose="020B0604020202020204" pitchFamily="34" charset="0"/>
            <a:cs typeface="Arial" panose="020B0604020202020204" pitchFamily="34" charset="0"/>
          </a:endParaRPr>
        </a:p>
      </dsp:txBody>
      <dsp:txXfrm>
        <a:off x="48833" y="3306932"/>
        <a:ext cx="10417934" cy="90268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9CF83-9031-7F7E-0FE9-B0EF9A5A96E2}"/>
              </a:ext>
            </a:extLst>
          </p:cNvPr>
          <p:cNvSpPr>
            <a:spLocks noGrp="1"/>
          </p:cNvSpPr>
          <p:nvPr>
            <p:ph type="ctrTitle"/>
          </p:nvPr>
        </p:nvSpPr>
        <p:spPr>
          <a:xfrm>
            <a:off x="1524000" y="1122363"/>
            <a:ext cx="9144000" cy="2387600"/>
          </a:xfrm>
        </p:spPr>
        <p:txBody>
          <a:bodyPr anchor="b"/>
          <a:lstStyle>
            <a:lvl1pPr algn="ctr">
              <a:defRPr sz="6000"/>
            </a:lvl1pPr>
          </a:lstStyle>
          <a:p>
            <a:r>
              <a:rPr lang="en-US" altLang="zh-CN"/>
              <a:t>Click to edit Master title style</a:t>
            </a:r>
            <a:endParaRPr lang="zh-CN" altLang="en-US"/>
          </a:p>
        </p:txBody>
      </p:sp>
      <p:sp>
        <p:nvSpPr>
          <p:cNvPr id="3" name="Subtitle 2">
            <a:extLst>
              <a:ext uri="{FF2B5EF4-FFF2-40B4-BE49-F238E27FC236}">
                <a16:creationId xmlns:a16="http://schemas.microsoft.com/office/drawing/2014/main" id="{6A715745-3778-76EC-76EE-96150D7632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Click to edit Master subtitle style</a:t>
            </a:r>
            <a:endParaRPr lang="zh-CN" altLang="en-US"/>
          </a:p>
        </p:txBody>
      </p:sp>
      <p:sp>
        <p:nvSpPr>
          <p:cNvPr id="4" name="Date Placeholder 3">
            <a:extLst>
              <a:ext uri="{FF2B5EF4-FFF2-40B4-BE49-F238E27FC236}">
                <a16:creationId xmlns:a16="http://schemas.microsoft.com/office/drawing/2014/main" id="{1DD07BC2-1D52-1A94-BE92-6F10BEDC8A7F}"/>
              </a:ext>
            </a:extLst>
          </p:cNvPr>
          <p:cNvSpPr>
            <a:spLocks noGrp="1"/>
          </p:cNvSpPr>
          <p:nvPr>
            <p:ph type="dt" sz="half" idx="10"/>
          </p:nvPr>
        </p:nvSpPr>
        <p:spPr/>
        <p:txBody>
          <a:bodyPr/>
          <a:lstStyle/>
          <a:p>
            <a:fld id="{AB5082DE-1CC7-46B1-A80A-599859EAC5E0}" type="datetimeFigureOut">
              <a:rPr lang="zh-CN" altLang="en-US" smtClean="0"/>
              <a:t>2023/11/15</a:t>
            </a:fld>
            <a:endParaRPr lang="zh-CN" altLang="en-US"/>
          </a:p>
        </p:txBody>
      </p:sp>
      <p:sp>
        <p:nvSpPr>
          <p:cNvPr id="5" name="Footer Placeholder 4">
            <a:extLst>
              <a:ext uri="{FF2B5EF4-FFF2-40B4-BE49-F238E27FC236}">
                <a16:creationId xmlns:a16="http://schemas.microsoft.com/office/drawing/2014/main" id="{E6A5668C-5DCB-5F54-9F85-DC724311CE3E}"/>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9CCA9F9E-F546-829C-79F0-E06D9044BE3E}"/>
              </a:ext>
            </a:extLst>
          </p:cNvPr>
          <p:cNvSpPr>
            <a:spLocks noGrp="1"/>
          </p:cNvSpPr>
          <p:nvPr>
            <p:ph type="sldNum" sz="quarter" idx="12"/>
          </p:nvPr>
        </p:nvSpPr>
        <p:spPr/>
        <p:txBody>
          <a:bodyPr/>
          <a:lstStyle/>
          <a:p>
            <a:fld id="{F4BC3D66-A107-45FC-9B74-B3CCB12C7414}" type="slidenum">
              <a:rPr lang="zh-CN" altLang="en-US" smtClean="0"/>
              <a:t>‹#›</a:t>
            </a:fld>
            <a:endParaRPr lang="zh-CN" altLang="en-US"/>
          </a:p>
        </p:txBody>
      </p:sp>
    </p:spTree>
    <p:extLst>
      <p:ext uri="{BB962C8B-B14F-4D97-AF65-F5344CB8AC3E}">
        <p14:creationId xmlns:p14="http://schemas.microsoft.com/office/powerpoint/2010/main" val="2314268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1917F-B160-B910-58B0-F2747AB4D155}"/>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AEA0375F-173D-DBCD-B07A-FA052B19DEEC}"/>
              </a:ext>
            </a:extLst>
          </p:cNvPr>
          <p:cNvSpPr>
            <a:spLocks noGrp="1"/>
          </p:cNvSpPr>
          <p:nvPr>
            <p:ph idx="1"/>
          </p:nvPr>
        </p:nvSpPr>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4A895328-481B-524B-E481-4576D9A3F64C}"/>
              </a:ext>
            </a:extLst>
          </p:cNvPr>
          <p:cNvSpPr>
            <a:spLocks noGrp="1"/>
          </p:cNvSpPr>
          <p:nvPr>
            <p:ph type="dt" sz="half" idx="10"/>
          </p:nvPr>
        </p:nvSpPr>
        <p:spPr/>
        <p:txBody>
          <a:bodyPr/>
          <a:lstStyle/>
          <a:p>
            <a:fld id="{AB5082DE-1CC7-46B1-A80A-599859EAC5E0}" type="datetimeFigureOut">
              <a:rPr lang="zh-CN" altLang="en-US" smtClean="0"/>
              <a:t>2023/11/15</a:t>
            </a:fld>
            <a:endParaRPr lang="zh-CN" altLang="en-US"/>
          </a:p>
        </p:txBody>
      </p:sp>
      <p:sp>
        <p:nvSpPr>
          <p:cNvPr id="5" name="Footer Placeholder 4">
            <a:extLst>
              <a:ext uri="{FF2B5EF4-FFF2-40B4-BE49-F238E27FC236}">
                <a16:creationId xmlns:a16="http://schemas.microsoft.com/office/drawing/2014/main" id="{1C4740A5-FDCC-35A4-F104-A778871BD5A1}"/>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AFCFB74E-B1C3-5B2D-6B42-C58F01AAF06E}"/>
              </a:ext>
            </a:extLst>
          </p:cNvPr>
          <p:cNvSpPr>
            <a:spLocks noGrp="1"/>
          </p:cNvSpPr>
          <p:nvPr>
            <p:ph type="sldNum" sz="quarter" idx="12"/>
          </p:nvPr>
        </p:nvSpPr>
        <p:spPr/>
        <p:txBody>
          <a:bodyPr/>
          <a:lstStyle/>
          <a:p>
            <a:fld id="{F4BC3D66-A107-45FC-9B74-B3CCB12C7414}" type="slidenum">
              <a:rPr lang="zh-CN" altLang="en-US" smtClean="0"/>
              <a:t>‹#›</a:t>
            </a:fld>
            <a:endParaRPr lang="zh-CN" altLang="en-US"/>
          </a:p>
        </p:txBody>
      </p:sp>
    </p:spTree>
    <p:extLst>
      <p:ext uri="{BB962C8B-B14F-4D97-AF65-F5344CB8AC3E}">
        <p14:creationId xmlns:p14="http://schemas.microsoft.com/office/powerpoint/2010/main" val="3989374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D740E-F520-D2EA-99B7-EC7AAC340D10}"/>
              </a:ext>
            </a:extLst>
          </p:cNvPr>
          <p:cNvSpPr>
            <a:spLocks noGrp="1"/>
          </p:cNvSpPr>
          <p:nvPr>
            <p:ph type="title"/>
          </p:nvPr>
        </p:nvSpPr>
        <p:spPr>
          <a:xfrm>
            <a:off x="831850" y="1709738"/>
            <a:ext cx="10515600" cy="2852737"/>
          </a:xfrm>
        </p:spPr>
        <p:txBody>
          <a:bodyPr anchor="b"/>
          <a:lstStyle>
            <a:lvl1pPr>
              <a:defRPr sz="6000"/>
            </a:lvl1p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769A12D6-D552-C349-0147-733FB5A363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ltLang="zh-CN"/>
              <a:t>Click to edit Master text styles</a:t>
            </a:r>
          </a:p>
        </p:txBody>
      </p:sp>
      <p:sp>
        <p:nvSpPr>
          <p:cNvPr id="4" name="Date Placeholder 3">
            <a:extLst>
              <a:ext uri="{FF2B5EF4-FFF2-40B4-BE49-F238E27FC236}">
                <a16:creationId xmlns:a16="http://schemas.microsoft.com/office/drawing/2014/main" id="{7E9E4E1B-3260-3547-9887-392B5354014A}"/>
              </a:ext>
            </a:extLst>
          </p:cNvPr>
          <p:cNvSpPr>
            <a:spLocks noGrp="1"/>
          </p:cNvSpPr>
          <p:nvPr>
            <p:ph type="dt" sz="half" idx="10"/>
          </p:nvPr>
        </p:nvSpPr>
        <p:spPr/>
        <p:txBody>
          <a:bodyPr/>
          <a:lstStyle/>
          <a:p>
            <a:fld id="{AB5082DE-1CC7-46B1-A80A-599859EAC5E0}" type="datetimeFigureOut">
              <a:rPr lang="zh-CN" altLang="en-US" smtClean="0"/>
              <a:t>2023/11/15</a:t>
            </a:fld>
            <a:endParaRPr lang="zh-CN" altLang="en-US"/>
          </a:p>
        </p:txBody>
      </p:sp>
      <p:sp>
        <p:nvSpPr>
          <p:cNvPr id="5" name="Footer Placeholder 4">
            <a:extLst>
              <a:ext uri="{FF2B5EF4-FFF2-40B4-BE49-F238E27FC236}">
                <a16:creationId xmlns:a16="http://schemas.microsoft.com/office/drawing/2014/main" id="{9FD430E6-3226-D353-B18B-748B9CAC3E15}"/>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FBB67C24-A00C-722A-9BE8-838BEDCC1A66}"/>
              </a:ext>
            </a:extLst>
          </p:cNvPr>
          <p:cNvSpPr>
            <a:spLocks noGrp="1"/>
          </p:cNvSpPr>
          <p:nvPr>
            <p:ph type="sldNum" sz="quarter" idx="12"/>
          </p:nvPr>
        </p:nvSpPr>
        <p:spPr/>
        <p:txBody>
          <a:bodyPr/>
          <a:lstStyle/>
          <a:p>
            <a:fld id="{F4BC3D66-A107-45FC-9B74-B3CCB12C7414}" type="slidenum">
              <a:rPr lang="zh-CN" altLang="en-US" smtClean="0"/>
              <a:t>‹#›</a:t>
            </a:fld>
            <a:endParaRPr lang="zh-CN" altLang="en-US"/>
          </a:p>
        </p:txBody>
      </p:sp>
    </p:spTree>
    <p:extLst>
      <p:ext uri="{BB962C8B-B14F-4D97-AF65-F5344CB8AC3E}">
        <p14:creationId xmlns:p14="http://schemas.microsoft.com/office/powerpoint/2010/main" val="2603285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B44E7-0609-DDE8-3575-A6403391970D}"/>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5E9738CF-3C47-C857-CB18-B93A4F7A28C7}"/>
              </a:ext>
            </a:extLst>
          </p:cNvPr>
          <p:cNvSpPr>
            <a:spLocks noGrp="1"/>
          </p:cNvSpPr>
          <p:nvPr>
            <p:ph sz="half" idx="1"/>
          </p:nvPr>
        </p:nvSpPr>
        <p:spPr>
          <a:xfrm>
            <a:off x="838200" y="1825625"/>
            <a:ext cx="5181600" cy="435133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Content Placeholder 3">
            <a:extLst>
              <a:ext uri="{FF2B5EF4-FFF2-40B4-BE49-F238E27FC236}">
                <a16:creationId xmlns:a16="http://schemas.microsoft.com/office/drawing/2014/main" id="{101B3FFB-2DFA-BF09-D6A6-9E424A9C6C29}"/>
              </a:ext>
            </a:extLst>
          </p:cNvPr>
          <p:cNvSpPr>
            <a:spLocks noGrp="1"/>
          </p:cNvSpPr>
          <p:nvPr>
            <p:ph sz="half" idx="2"/>
          </p:nvPr>
        </p:nvSpPr>
        <p:spPr>
          <a:xfrm>
            <a:off x="6172200" y="1825625"/>
            <a:ext cx="5181600" cy="435133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Date Placeholder 4">
            <a:extLst>
              <a:ext uri="{FF2B5EF4-FFF2-40B4-BE49-F238E27FC236}">
                <a16:creationId xmlns:a16="http://schemas.microsoft.com/office/drawing/2014/main" id="{4500264D-BC76-C7AE-CC3C-317E718EAA13}"/>
              </a:ext>
            </a:extLst>
          </p:cNvPr>
          <p:cNvSpPr>
            <a:spLocks noGrp="1"/>
          </p:cNvSpPr>
          <p:nvPr>
            <p:ph type="dt" sz="half" idx="10"/>
          </p:nvPr>
        </p:nvSpPr>
        <p:spPr/>
        <p:txBody>
          <a:bodyPr/>
          <a:lstStyle/>
          <a:p>
            <a:fld id="{AB5082DE-1CC7-46B1-A80A-599859EAC5E0}" type="datetimeFigureOut">
              <a:rPr lang="zh-CN" altLang="en-US" smtClean="0"/>
              <a:t>2023/11/15</a:t>
            </a:fld>
            <a:endParaRPr lang="zh-CN" altLang="en-US"/>
          </a:p>
        </p:txBody>
      </p:sp>
      <p:sp>
        <p:nvSpPr>
          <p:cNvPr id="6" name="Footer Placeholder 5">
            <a:extLst>
              <a:ext uri="{FF2B5EF4-FFF2-40B4-BE49-F238E27FC236}">
                <a16:creationId xmlns:a16="http://schemas.microsoft.com/office/drawing/2014/main" id="{130FE83C-B04F-8E77-21F7-C3B87B15C07D}"/>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1314DE68-73AB-7139-C236-3B322982E11E}"/>
              </a:ext>
            </a:extLst>
          </p:cNvPr>
          <p:cNvSpPr>
            <a:spLocks noGrp="1"/>
          </p:cNvSpPr>
          <p:nvPr>
            <p:ph type="sldNum" sz="quarter" idx="12"/>
          </p:nvPr>
        </p:nvSpPr>
        <p:spPr/>
        <p:txBody>
          <a:bodyPr/>
          <a:lstStyle/>
          <a:p>
            <a:fld id="{F4BC3D66-A107-45FC-9B74-B3CCB12C7414}" type="slidenum">
              <a:rPr lang="zh-CN" altLang="en-US" smtClean="0"/>
              <a:t>‹#›</a:t>
            </a:fld>
            <a:endParaRPr lang="zh-CN" altLang="en-US"/>
          </a:p>
        </p:txBody>
      </p:sp>
    </p:spTree>
    <p:extLst>
      <p:ext uri="{BB962C8B-B14F-4D97-AF65-F5344CB8AC3E}">
        <p14:creationId xmlns:p14="http://schemas.microsoft.com/office/powerpoint/2010/main" val="3184614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D0327-83AB-5701-6586-283B329D3DAA}"/>
              </a:ext>
            </a:extLst>
          </p:cNvPr>
          <p:cNvSpPr>
            <a:spLocks noGrp="1"/>
          </p:cNvSpPr>
          <p:nvPr>
            <p:ph type="title"/>
          </p:nvPr>
        </p:nvSpPr>
        <p:spPr>
          <a:xfrm>
            <a:off x="839788" y="365125"/>
            <a:ext cx="10515600" cy="1325563"/>
          </a:xfrm>
        </p:spPr>
        <p:txBody>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7C3DE253-C13C-ECF0-4D3E-5B4B153ED6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a:extLst>
              <a:ext uri="{FF2B5EF4-FFF2-40B4-BE49-F238E27FC236}">
                <a16:creationId xmlns:a16="http://schemas.microsoft.com/office/drawing/2014/main" id="{77BB6B8E-95B6-B618-4FDB-3E8BF4B349DE}"/>
              </a:ext>
            </a:extLst>
          </p:cNvPr>
          <p:cNvSpPr>
            <a:spLocks noGrp="1"/>
          </p:cNvSpPr>
          <p:nvPr>
            <p:ph sz="half" idx="2"/>
          </p:nvPr>
        </p:nvSpPr>
        <p:spPr>
          <a:xfrm>
            <a:off x="839788" y="2505075"/>
            <a:ext cx="5157787" cy="368458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Text Placeholder 4">
            <a:extLst>
              <a:ext uri="{FF2B5EF4-FFF2-40B4-BE49-F238E27FC236}">
                <a16:creationId xmlns:a16="http://schemas.microsoft.com/office/drawing/2014/main" id="{6F505551-9019-DEE7-BE58-85D6BAC8E3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7DFE5CA9-BE18-8D6E-5668-C88949B63742}"/>
              </a:ext>
            </a:extLst>
          </p:cNvPr>
          <p:cNvSpPr>
            <a:spLocks noGrp="1"/>
          </p:cNvSpPr>
          <p:nvPr>
            <p:ph sz="quarter" idx="4"/>
          </p:nvPr>
        </p:nvSpPr>
        <p:spPr>
          <a:xfrm>
            <a:off x="6172200" y="2505075"/>
            <a:ext cx="5183188" cy="368458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7" name="Date Placeholder 6">
            <a:extLst>
              <a:ext uri="{FF2B5EF4-FFF2-40B4-BE49-F238E27FC236}">
                <a16:creationId xmlns:a16="http://schemas.microsoft.com/office/drawing/2014/main" id="{B01F633F-B741-987A-30B8-B35865DD8B95}"/>
              </a:ext>
            </a:extLst>
          </p:cNvPr>
          <p:cNvSpPr>
            <a:spLocks noGrp="1"/>
          </p:cNvSpPr>
          <p:nvPr>
            <p:ph type="dt" sz="half" idx="10"/>
          </p:nvPr>
        </p:nvSpPr>
        <p:spPr/>
        <p:txBody>
          <a:bodyPr/>
          <a:lstStyle/>
          <a:p>
            <a:fld id="{AB5082DE-1CC7-46B1-A80A-599859EAC5E0}" type="datetimeFigureOut">
              <a:rPr lang="zh-CN" altLang="en-US" smtClean="0"/>
              <a:t>2023/11/15</a:t>
            </a:fld>
            <a:endParaRPr lang="zh-CN" altLang="en-US"/>
          </a:p>
        </p:txBody>
      </p:sp>
      <p:sp>
        <p:nvSpPr>
          <p:cNvPr id="8" name="Footer Placeholder 7">
            <a:extLst>
              <a:ext uri="{FF2B5EF4-FFF2-40B4-BE49-F238E27FC236}">
                <a16:creationId xmlns:a16="http://schemas.microsoft.com/office/drawing/2014/main" id="{83E1DD8A-868C-387C-0D98-09D5C7DFB7FC}"/>
              </a:ext>
            </a:extLst>
          </p:cNvPr>
          <p:cNvSpPr>
            <a:spLocks noGrp="1"/>
          </p:cNvSpPr>
          <p:nvPr>
            <p:ph type="ftr" sz="quarter" idx="11"/>
          </p:nvPr>
        </p:nvSpPr>
        <p:spPr/>
        <p:txBody>
          <a:bodyPr/>
          <a:lstStyle/>
          <a:p>
            <a:endParaRPr lang="zh-CN" altLang="en-US"/>
          </a:p>
        </p:txBody>
      </p:sp>
      <p:sp>
        <p:nvSpPr>
          <p:cNvPr id="9" name="Slide Number Placeholder 8">
            <a:extLst>
              <a:ext uri="{FF2B5EF4-FFF2-40B4-BE49-F238E27FC236}">
                <a16:creationId xmlns:a16="http://schemas.microsoft.com/office/drawing/2014/main" id="{4DDB8CAC-37DD-9DF7-05E8-B52051A9C085}"/>
              </a:ext>
            </a:extLst>
          </p:cNvPr>
          <p:cNvSpPr>
            <a:spLocks noGrp="1"/>
          </p:cNvSpPr>
          <p:nvPr>
            <p:ph type="sldNum" sz="quarter" idx="12"/>
          </p:nvPr>
        </p:nvSpPr>
        <p:spPr/>
        <p:txBody>
          <a:bodyPr/>
          <a:lstStyle/>
          <a:p>
            <a:fld id="{F4BC3D66-A107-45FC-9B74-B3CCB12C7414}" type="slidenum">
              <a:rPr lang="zh-CN" altLang="en-US" smtClean="0"/>
              <a:t>‹#›</a:t>
            </a:fld>
            <a:endParaRPr lang="zh-CN" altLang="en-US"/>
          </a:p>
        </p:txBody>
      </p:sp>
    </p:spTree>
    <p:extLst>
      <p:ext uri="{BB962C8B-B14F-4D97-AF65-F5344CB8AC3E}">
        <p14:creationId xmlns:p14="http://schemas.microsoft.com/office/powerpoint/2010/main" val="4194928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D39D4-B82B-6480-F3D0-F41B674042B8}"/>
              </a:ext>
            </a:extLst>
          </p:cNvPr>
          <p:cNvSpPr>
            <a:spLocks noGrp="1"/>
          </p:cNvSpPr>
          <p:nvPr>
            <p:ph type="title"/>
          </p:nvPr>
        </p:nvSpPr>
        <p:spPr/>
        <p:txBody>
          <a:bodyPr/>
          <a:lstStyle/>
          <a:p>
            <a:r>
              <a:rPr lang="en-US" altLang="zh-CN"/>
              <a:t>Click to edit Master title style</a:t>
            </a:r>
            <a:endParaRPr lang="zh-CN" altLang="en-US"/>
          </a:p>
        </p:txBody>
      </p:sp>
      <p:sp>
        <p:nvSpPr>
          <p:cNvPr id="3" name="Date Placeholder 2">
            <a:extLst>
              <a:ext uri="{FF2B5EF4-FFF2-40B4-BE49-F238E27FC236}">
                <a16:creationId xmlns:a16="http://schemas.microsoft.com/office/drawing/2014/main" id="{C7958227-1656-4BDD-77A4-6DDBC579AA27}"/>
              </a:ext>
            </a:extLst>
          </p:cNvPr>
          <p:cNvSpPr>
            <a:spLocks noGrp="1"/>
          </p:cNvSpPr>
          <p:nvPr>
            <p:ph type="dt" sz="half" idx="10"/>
          </p:nvPr>
        </p:nvSpPr>
        <p:spPr/>
        <p:txBody>
          <a:bodyPr/>
          <a:lstStyle/>
          <a:p>
            <a:fld id="{AB5082DE-1CC7-46B1-A80A-599859EAC5E0}" type="datetimeFigureOut">
              <a:rPr lang="zh-CN" altLang="en-US" smtClean="0"/>
              <a:t>2023/11/15</a:t>
            </a:fld>
            <a:endParaRPr lang="zh-CN" altLang="en-US"/>
          </a:p>
        </p:txBody>
      </p:sp>
      <p:sp>
        <p:nvSpPr>
          <p:cNvPr id="4" name="Footer Placeholder 3">
            <a:extLst>
              <a:ext uri="{FF2B5EF4-FFF2-40B4-BE49-F238E27FC236}">
                <a16:creationId xmlns:a16="http://schemas.microsoft.com/office/drawing/2014/main" id="{02527C84-D70B-8C1F-FA42-0DC017C76BE3}"/>
              </a:ext>
            </a:extLst>
          </p:cNvPr>
          <p:cNvSpPr>
            <a:spLocks noGrp="1"/>
          </p:cNvSpPr>
          <p:nvPr>
            <p:ph type="ftr" sz="quarter" idx="11"/>
          </p:nvPr>
        </p:nvSpPr>
        <p:spPr/>
        <p:txBody>
          <a:bodyPr/>
          <a:lstStyle/>
          <a:p>
            <a:endParaRPr lang="zh-CN" altLang="en-US"/>
          </a:p>
        </p:txBody>
      </p:sp>
      <p:sp>
        <p:nvSpPr>
          <p:cNvPr id="5" name="Slide Number Placeholder 4">
            <a:extLst>
              <a:ext uri="{FF2B5EF4-FFF2-40B4-BE49-F238E27FC236}">
                <a16:creationId xmlns:a16="http://schemas.microsoft.com/office/drawing/2014/main" id="{C507E2C9-4994-486B-F413-ACAEAC81B8DB}"/>
              </a:ext>
            </a:extLst>
          </p:cNvPr>
          <p:cNvSpPr>
            <a:spLocks noGrp="1"/>
          </p:cNvSpPr>
          <p:nvPr>
            <p:ph type="sldNum" sz="quarter" idx="12"/>
          </p:nvPr>
        </p:nvSpPr>
        <p:spPr/>
        <p:txBody>
          <a:bodyPr/>
          <a:lstStyle/>
          <a:p>
            <a:fld id="{F4BC3D66-A107-45FC-9B74-B3CCB12C7414}" type="slidenum">
              <a:rPr lang="zh-CN" altLang="en-US" smtClean="0"/>
              <a:t>‹#›</a:t>
            </a:fld>
            <a:endParaRPr lang="zh-CN" altLang="en-US"/>
          </a:p>
        </p:txBody>
      </p:sp>
    </p:spTree>
    <p:extLst>
      <p:ext uri="{BB962C8B-B14F-4D97-AF65-F5344CB8AC3E}">
        <p14:creationId xmlns:p14="http://schemas.microsoft.com/office/powerpoint/2010/main" val="271997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A329DB-4340-883C-8310-638ABD094380}"/>
              </a:ext>
            </a:extLst>
          </p:cNvPr>
          <p:cNvSpPr>
            <a:spLocks noGrp="1"/>
          </p:cNvSpPr>
          <p:nvPr>
            <p:ph type="dt" sz="half" idx="10"/>
          </p:nvPr>
        </p:nvSpPr>
        <p:spPr/>
        <p:txBody>
          <a:bodyPr/>
          <a:lstStyle/>
          <a:p>
            <a:fld id="{AB5082DE-1CC7-46B1-A80A-599859EAC5E0}" type="datetimeFigureOut">
              <a:rPr lang="zh-CN" altLang="en-US" smtClean="0"/>
              <a:t>2023/11/15</a:t>
            </a:fld>
            <a:endParaRPr lang="zh-CN" altLang="en-US"/>
          </a:p>
        </p:txBody>
      </p:sp>
      <p:sp>
        <p:nvSpPr>
          <p:cNvPr id="3" name="Footer Placeholder 2">
            <a:extLst>
              <a:ext uri="{FF2B5EF4-FFF2-40B4-BE49-F238E27FC236}">
                <a16:creationId xmlns:a16="http://schemas.microsoft.com/office/drawing/2014/main" id="{D8563CE6-6483-BF5B-3315-7F41E65BA84A}"/>
              </a:ext>
            </a:extLst>
          </p:cNvPr>
          <p:cNvSpPr>
            <a:spLocks noGrp="1"/>
          </p:cNvSpPr>
          <p:nvPr>
            <p:ph type="ftr" sz="quarter" idx="11"/>
          </p:nvPr>
        </p:nvSpPr>
        <p:spPr/>
        <p:txBody>
          <a:bodyPr/>
          <a:lstStyle/>
          <a:p>
            <a:endParaRPr lang="zh-CN" altLang="en-US"/>
          </a:p>
        </p:txBody>
      </p:sp>
      <p:sp>
        <p:nvSpPr>
          <p:cNvPr id="4" name="Slide Number Placeholder 3">
            <a:extLst>
              <a:ext uri="{FF2B5EF4-FFF2-40B4-BE49-F238E27FC236}">
                <a16:creationId xmlns:a16="http://schemas.microsoft.com/office/drawing/2014/main" id="{5678AD30-68A5-E409-8E80-4B89DB0B3878}"/>
              </a:ext>
            </a:extLst>
          </p:cNvPr>
          <p:cNvSpPr>
            <a:spLocks noGrp="1"/>
          </p:cNvSpPr>
          <p:nvPr>
            <p:ph type="sldNum" sz="quarter" idx="12"/>
          </p:nvPr>
        </p:nvSpPr>
        <p:spPr/>
        <p:txBody>
          <a:bodyPr/>
          <a:lstStyle/>
          <a:p>
            <a:fld id="{F4BC3D66-A107-45FC-9B74-B3CCB12C7414}" type="slidenum">
              <a:rPr lang="zh-CN" altLang="en-US" smtClean="0"/>
              <a:t>‹#›</a:t>
            </a:fld>
            <a:endParaRPr lang="zh-CN" altLang="en-US"/>
          </a:p>
        </p:txBody>
      </p:sp>
    </p:spTree>
    <p:extLst>
      <p:ext uri="{BB962C8B-B14F-4D97-AF65-F5344CB8AC3E}">
        <p14:creationId xmlns:p14="http://schemas.microsoft.com/office/powerpoint/2010/main" val="694730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19F5-B590-1AD1-E2A8-2BE6995AA14F}"/>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C8D23B6F-D2BB-0455-906E-D67106D2D4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3">
            <a:extLst>
              <a:ext uri="{FF2B5EF4-FFF2-40B4-BE49-F238E27FC236}">
                <a16:creationId xmlns:a16="http://schemas.microsoft.com/office/drawing/2014/main" id="{9680639D-D9C6-F9D6-A529-AE865BE596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Click to edit Master text styles</a:t>
            </a:r>
          </a:p>
        </p:txBody>
      </p:sp>
      <p:sp>
        <p:nvSpPr>
          <p:cNvPr id="5" name="Date Placeholder 4">
            <a:extLst>
              <a:ext uri="{FF2B5EF4-FFF2-40B4-BE49-F238E27FC236}">
                <a16:creationId xmlns:a16="http://schemas.microsoft.com/office/drawing/2014/main" id="{19D4BBF5-36AF-6CD8-28C9-9B308D4540AA}"/>
              </a:ext>
            </a:extLst>
          </p:cNvPr>
          <p:cNvSpPr>
            <a:spLocks noGrp="1"/>
          </p:cNvSpPr>
          <p:nvPr>
            <p:ph type="dt" sz="half" idx="10"/>
          </p:nvPr>
        </p:nvSpPr>
        <p:spPr/>
        <p:txBody>
          <a:bodyPr/>
          <a:lstStyle/>
          <a:p>
            <a:fld id="{AB5082DE-1CC7-46B1-A80A-599859EAC5E0}" type="datetimeFigureOut">
              <a:rPr lang="zh-CN" altLang="en-US" smtClean="0"/>
              <a:t>2023/11/15</a:t>
            </a:fld>
            <a:endParaRPr lang="zh-CN" altLang="en-US"/>
          </a:p>
        </p:txBody>
      </p:sp>
      <p:sp>
        <p:nvSpPr>
          <p:cNvPr id="6" name="Footer Placeholder 5">
            <a:extLst>
              <a:ext uri="{FF2B5EF4-FFF2-40B4-BE49-F238E27FC236}">
                <a16:creationId xmlns:a16="http://schemas.microsoft.com/office/drawing/2014/main" id="{892B7434-819B-123A-1235-17F98609183E}"/>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E4A58E77-816B-C919-3552-74CE99ED50DB}"/>
              </a:ext>
            </a:extLst>
          </p:cNvPr>
          <p:cNvSpPr>
            <a:spLocks noGrp="1"/>
          </p:cNvSpPr>
          <p:nvPr>
            <p:ph type="sldNum" sz="quarter" idx="12"/>
          </p:nvPr>
        </p:nvSpPr>
        <p:spPr/>
        <p:txBody>
          <a:bodyPr/>
          <a:lstStyle/>
          <a:p>
            <a:fld id="{F4BC3D66-A107-45FC-9B74-B3CCB12C7414}" type="slidenum">
              <a:rPr lang="zh-CN" altLang="en-US" smtClean="0"/>
              <a:t>‹#›</a:t>
            </a:fld>
            <a:endParaRPr lang="zh-CN" altLang="en-US"/>
          </a:p>
        </p:txBody>
      </p:sp>
    </p:spTree>
    <p:extLst>
      <p:ext uri="{BB962C8B-B14F-4D97-AF65-F5344CB8AC3E}">
        <p14:creationId xmlns:p14="http://schemas.microsoft.com/office/powerpoint/2010/main" val="3146677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A2D82-DB79-0B26-3BB5-74E1F2584727}"/>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Picture Placeholder 2">
            <a:extLst>
              <a:ext uri="{FF2B5EF4-FFF2-40B4-BE49-F238E27FC236}">
                <a16:creationId xmlns:a16="http://schemas.microsoft.com/office/drawing/2014/main" id="{9A8075F8-3D92-0557-0F1D-E2F269B13B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Placeholder 3">
            <a:extLst>
              <a:ext uri="{FF2B5EF4-FFF2-40B4-BE49-F238E27FC236}">
                <a16:creationId xmlns:a16="http://schemas.microsoft.com/office/drawing/2014/main" id="{8613A431-29F4-FE80-EB84-1636228619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Click to edit Master text styles</a:t>
            </a:r>
          </a:p>
        </p:txBody>
      </p:sp>
      <p:sp>
        <p:nvSpPr>
          <p:cNvPr id="5" name="Date Placeholder 4">
            <a:extLst>
              <a:ext uri="{FF2B5EF4-FFF2-40B4-BE49-F238E27FC236}">
                <a16:creationId xmlns:a16="http://schemas.microsoft.com/office/drawing/2014/main" id="{7303BCCE-735F-DBE6-5E54-338C9459A16B}"/>
              </a:ext>
            </a:extLst>
          </p:cNvPr>
          <p:cNvSpPr>
            <a:spLocks noGrp="1"/>
          </p:cNvSpPr>
          <p:nvPr>
            <p:ph type="dt" sz="half" idx="10"/>
          </p:nvPr>
        </p:nvSpPr>
        <p:spPr/>
        <p:txBody>
          <a:bodyPr/>
          <a:lstStyle/>
          <a:p>
            <a:fld id="{AB5082DE-1CC7-46B1-A80A-599859EAC5E0}" type="datetimeFigureOut">
              <a:rPr lang="zh-CN" altLang="en-US" smtClean="0"/>
              <a:t>2023/11/15</a:t>
            </a:fld>
            <a:endParaRPr lang="zh-CN" altLang="en-US"/>
          </a:p>
        </p:txBody>
      </p:sp>
      <p:sp>
        <p:nvSpPr>
          <p:cNvPr id="6" name="Footer Placeholder 5">
            <a:extLst>
              <a:ext uri="{FF2B5EF4-FFF2-40B4-BE49-F238E27FC236}">
                <a16:creationId xmlns:a16="http://schemas.microsoft.com/office/drawing/2014/main" id="{1922826A-AC87-B829-8688-11CED20E06EF}"/>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8A8219DE-A66D-9AF9-A9C8-93AE46CF4F9D}"/>
              </a:ext>
            </a:extLst>
          </p:cNvPr>
          <p:cNvSpPr>
            <a:spLocks noGrp="1"/>
          </p:cNvSpPr>
          <p:nvPr>
            <p:ph type="sldNum" sz="quarter" idx="12"/>
          </p:nvPr>
        </p:nvSpPr>
        <p:spPr/>
        <p:txBody>
          <a:bodyPr/>
          <a:lstStyle/>
          <a:p>
            <a:fld id="{F4BC3D66-A107-45FC-9B74-B3CCB12C7414}" type="slidenum">
              <a:rPr lang="zh-CN" altLang="en-US" smtClean="0"/>
              <a:t>‹#›</a:t>
            </a:fld>
            <a:endParaRPr lang="zh-CN" altLang="en-US"/>
          </a:p>
        </p:txBody>
      </p:sp>
    </p:spTree>
    <p:extLst>
      <p:ext uri="{BB962C8B-B14F-4D97-AF65-F5344CB8AC3E}">
        <p14:creationId xmlns:p14="http://schemas.microsoft.com/office/powerpoint/2010/main" val="1700855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C9D83-34F6-DD03-46D9-1D2CBCA323B9}"/>
              </a:ext>
            </a:extLst>
          </p:cNvPr>
          <p:cNvSpPr>
            <a:spLocks noGrp="1"/>
          </p:cNvSpPr>
          <p:nvPr>
            <p:ph type="title"/>
          </p:nvPr>
        </p:nvSpPr>
        <p:spPr/>
        <p:txBody>
          <a:bodyPr/>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8834A1F8-EA35-F53F-61E0-6F666F0CFD92}"/>
              </a:ext>
            </a:extLst>
          </p:cNvPr>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A6801BBB-FBE5-9D15-37A3-78EC541F7C9C}"/>
              </a:ext>
            </a:extLst>
          </p:cNvPr>
          <p:cNvSpPr>
            <a:spLocks noGrp="1"/>
          </p:cNvSpPr>
          <p:nvPr>
            <p:ph type="dt" sz="half" idx="10"/>
          </p:nvPr>
        </p:nvSpPr>
        <p:spPr/>
        <p:txBody>
          <a:bodyPr/>
          <a:lstStyle/>
          <a:p>
            <a:fld id="{AB5082DE-1CC7-46B1-A80A-599859EAC5E0}" type="datetimeFigureOut">
              <a:rPr lang="zh-CN" altLang="en-US" smtClean="0"/>
              <a:t>2023/11/15</a:t>
            </a:fld>
            <a:endParaRPr lang="zh-CN" altLang="en-US"/>
          </a:p>
        </p:txBody>
      </p:sp>
      <p:sp>
        <p:nvSpPr>
          <p:cNvPr id="5" name="Footer Placeholder 4">
            <a:extLst>
              <a:ext uri="{FF2B5EF4-FFF2-40B4-BE49-F238E27FC236}">
                <a16:creationId xmlns:a16="http://schemas.microsoft.com/office/drawing/2014/main" id="{4DFE2AA3-5285-1377-3809-02FE475F1BCD}"/>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91FCBF63-2FF9-9A3F-31D0-746CAF0D27F7}"/>
              </a:ext>
            </a:extLst>
          </p:cNvPr>
          <p:cNvSpPr>
            <a:spLocks noGrp="1"/>
          </p:cNvSpPr>
          <p:nvPr>
            <p:ph type="sldNum" sz="quarter" idx="12"/>
          </p:nvPr>
        </p:nvSpPr>
        <p:spPr/>
        <p:txBody>
          <a:bodyPr/>
          <a:lstStyle/>
          <a:p>
            <a:fld id="{F4BC3D66-A107-45FC-9B74-B3CCB12C7414}" type="slidenum">
              <a:rPr lang="zh-CN" altLang="en-US" smtClean="0"/>
              <a:t>‹#›</a:t>
            </a:fld>
            <a:endParaRPr lang="zh-CN" altLang="en-US"/>
          </a:p>
        </p:txBody>
      </p:sp>
    </p:spTree>
    <p:extLst>
      <p:ext uri="{BB962C8B-B14F-4D97-AF65-F5344CB8AC3E}">
        <p14:creationId xmlns:p14="http://schemas.microsoft.com/office/powerpoint/2010/main" val="171376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5B15F1-F119-9770-3E56-BFF3A8FEA0E9}"/>
              </a:ext>
            </a:extLst>
          </p:cNvPr>
          <p:cNvSpPr>
            <a:spLocks noGrp="1"/>
          </p:cNvSpPr>
          <p:nvPr>
            <p:ph type="title" orient="vert"/>
          </p:nvPr>
        </p:nvSpPr>
        <p:spPr>
          <a:xfrm>
            <a:off x="8724900" y="365125"/>
            <a:ext cx="2628900" cy="5811838"/>
          </a:xfrm>
        </p:spPr>
        <p:txBody>
          <a:bodyPr vert="eaVert"/>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003148AC-8C28-B7CD-DDE7-E233C05108E4}"/>
              </a:ext>
            </a:extLst>
          </p:cNvPr>
          <p:cNvSpPr>
            <a:spLocks noGrp="1"/>
          </p:cNvSpPr>
          <p:nvPr>
            <p:ph type="body" orient="vert" idx="1"/>
          </p:nvPr>
        </p:nvSpPr>
        <p:spPr>
          <a:xfrm>
            <a:off x="838200" y="365125"/>
            <a:ext cx="7734300" cy="5811838"/>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D57C52F2-339E-BFCA-AC7E-C538DEF0CE8C}"/>
              </a:ext>
            </a:extLst>
          </p:cNvPr>
          <p:cNvSpPr>
            <a:spLocks noGrp="1"/>
          </p:cNvSpPr>
          <p:nvPr>
            <p:ph type="dt" sz="half" idx="10"/>
          </p:nvPr>
        </p:nvSpPr>
        <p:spPr/>
        <p:txBody>
          <a:bodyPr/>
          <a:lstStyle/>
          <a:p>
            <a:fld id="{AB5082DE-1CC7-46B1-A80A-599859EAC5E0}" type="datetimeFigureOut">
              <a:rPr lang="zh-CN" altLang="en-US" smtClean="0"/>
              <a:t>2023/11/15</a:t>
            </a:fld>
            <a:endParaRPr lang="zh-CN" altLang="en-US"/>
          </a:p>
        </p:txBody>
      </p:sp>
      <p:sp>
        <p:nvSpPr>
          <p:cNvPr id="5" name="Footer Placeholder 4">
            <a:extLst>
              <a:ext uri="{FF2B5EF4-FFF2-40B4-BE49-F238E27FC236}">
                <a16:creationId xmlns:a16="http://schemas.microsoft.com/office/drawing/2014/main" id="{5C25DBA1-BC61-14EF-5672-BC9E3BB169A3}"/>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9BAF872D-2138-6FFB-128F-E75CAF9035D9}"/>
              </a:ext>
            </a:extLst>
          </p:cNvPr>
          <p:cNvSpPr>
            <a:spLocks noGrp="1"/>
          </p:cNvSpPr>
          <p:nvPr>
            <p:ph type="sldNum" sz="quarter" idx="12"/>
          </p:nvPr>
        </p:nvSpPr>
        <p:spPr/>
        <p:txBody>
          <a:bodyPr/>
          <a:lstStyle/>
          <a:p>
            <a:fld id="{F4BC3D66-A107-45FC-9B74-B3CCB12C7414}" type="slidenum">
              <a:rPr lang="zh-CN" altLang="en-US" smtClean="0"/>
              <a:t>‹#›</a:t>
            </a:fld>
            <a:endParaRPr lang="zh-CN" altLang="en-US"/>
          </a:p>
        </p:txBody>
      </p:sp>
    </p:spTree>
    <p:extLst>
      <p:ext uri="{BB962C8B-B14F-4D97-AF65-F5344CB8AC3E}">
        <p14:creationId xmlns:p14="http://schemas.microsoft.com/office/powerpoint/2010/main" val="43983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11B8B8-90A5-E331-E1E9-488D143B5D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25710425-BEA5-544F-FDCA-CBA79D5286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323A6642-EF1F-D02F-8DB7-9D9A5D6816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5082DE-1CC7-46B1-A80A-599859EAC5E0}" type="datetimeFigureOut">
              <a:rPr lang="zh-CN" altLang="en-US" smtClean="0"/>
              <a:t>2023/11/15</a:t>
            </a:fld>
            <a:endParaRPr lang="zh-CN" altLang="en-US"/>
          </a:p>
        </p:txBody>
      </p:sp>
      <p:sp>
        <p:nvSpPr>
          <p:cNvPr id="5" name="Footer Placeholder 4">
            <a:extLst>
              <a:ext uri="{FF2B5EF4-FFF2-40B4-BE49-F238E27FC236}">
                <a16:creationId xmlns:a16="http://schemas.microsoft.com/office/drawing/2014/main" id="{8163F59E-94F5-DB40-D070-6418066F21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a:extLst>
              <a:ext uri="{FF2B5EF4-FFF2-40B4-BE49-F238E27FC236}">
                <a16:creationId xmlns:a16="http://schemas.microsoft.com/office/drawing/2014/main" id="{6D663501-251C-AC0C-C15A-B211FABD17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BC3D66-A107-45FC-9B74-B3CCB12C7414}" type="slidenum">
              <a:rPr lang="zh-CN" altLang="en-US" smtClean="0"/>
              <a:t>‹#›</a:t>
            </a:fld>
            <a:endParaRPr lang="zh-CN" altLang="en-US"/>
          </a:p>
        </p:txBody>
      </p:sp>
    </p:spTree>
    <p:extLst>
      <p:ext uri="{BB962C8B-B14F-4D97-AF65-F5344CB8AC3E}">
        <p14:creationId xmlns:p14="http://schemas.microsoft.com/office/powerpoint/2010/main" val="4758757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statista.com/chart/27697/census-shows-population-of-england-and-wale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nhs.uk/conditions/Fall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1D3E9AE-4BAD-9E8B-8145-718D04C274BB}"/>
              </a:ext>
            </a:extLst>
          </p:cNvPr>
          <p:cNvSpPr>
            <a:spLocks noGrp="1"/>
          </p:cNvSpPr>
          <p:nvPr>
            <p:ph type="title"/>
          </p:nvPr>
        </p:nvSpPr>
        <p:spPr>
          <a:xfrm>
            <a:off x="1179226" y="1780240"/>
            <a:ext cx="9833548" cy="1066802"/>
          </a:xfrm>
        </p:spPr>
        <p:txBody>
          <a:bodyPr anchor="b">
            <a:normAutofit/>
          </a:bodyPr>
          <a:lstStyle/>
          <a:p>
            <a:br>
              <a:rPr lang="en-GB" sz="3300" dirty="0">
                <a:solidFill>
                  <a:schemeClr val="tx2"/>
                </a:solidFill>
              </a:rPr>
            </a:br>
            <a:endParaRPr lang="en-GB" sz="3300" dirty="0">
              <a:solidFill>
                <a:schemeClr val="tx2"/>
              </a:solidFill>
            </a:endParaRP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BEBC538-AAAF-05B8-15CC-037F2E4D5BCC}"/>
              </a:ext>
            </a:extLst>
          </p:cNvPr>
          <p:cNvSpPr>
            <a:spLocks noGrp="1"/>
          </p:cNvSpPr>
          <p:nvPr>
            <p:ph idx="1"/>
          </p:nvPr>
        </p:nvSpPr>
        <p:spPr>
          <a:xfrm>
            <a:off x="1179226" y="812800"/>
            <a:ext cx="9833548" cy="5182099"/>
          </a:xfrm>
        </p:spPr>
        <p:txBody>
          <a:bodyPr anchor="ctr">
            <a:normAutofit/>
          </a:bodyPr>
          <a:lstStyle/>
          <a:p>
            <a:pPr marL="0" indent="0" algn="ctr">
              <a:lnSpc>
                <a:spcPct val="200000"/>
              </a:lnSpc>
              <a:buNone/>
            </a:pPr>
            <a:r>
              <a:rPr lang="en-GB" sz="1800" dirty="0">
                <a:solidFill>
                  <a:schemeClr val="tx2"/>
                </a:solidFill>
              </a:rPr>
              <a:t>      </a:t>
            </a:r>
            <a:r>
              <a:rPr lang="en-GB" sz="1800" b="1" dirty="0">
                <a:solidFill>
                  <a:schemeClr val="tx2"/>
                </a:solidFill>
              </a:rPr>
              <a:t>•</a:t>
            </a:r>
            <a:r>
              <a:rPr lang="en-GB" sz="1800" dirty="0">
                <a:solidFill>
                  <a:schemeClr val="tx2"/>
                </a:solidFill>
              </a:rPr>
              <a:t>	</a:t>
            </a:r>
            <a:r>
              <a:rPr lang="en-GB" b="1" dirty="0">
                <a:solidFill>
                  <a:schemeClr val="tx2"/>
                </a:solidFill>
                <a:latin typeface="Arial" panose="020B0604020202020204" pitchFamily="34" charset="0"/>
                <a:cs typeface="Arial" panose="020B0604020202020204" pitchFamily="34" charset="0"/>
              </a:rPr>
              <a:t>Module: Practice-Based Research</a:t>
            </a:r>
          </a:p>
          <a:p>
            <a:pPr marL="0" indent="0" algn="ctr">
              <a:lnSpc>
                <a:spcPct val="200000"/>
              </a:lnSpc>
              <a:buNone/>
            </a:pPr>
            <a:r>
              <a:rPr lang="en-GB" b="1" dirty="0">
                <a:solidFill>
                  <a:schemeClr val="tx2"/>
                </a:solidFill>
                <a:latin typeface="Arial" panose="020B0604020202020204" pitchFamily="34" charset="0"/>
                <a:cs typeface="Arial" panose="020B0604020202020204" pitchFamily="34" charset="0"/>
              </a:rPr>
              <a:t>•	Module Code: LCHS7001</a:t>
            </a:r>
          </a:p>
          <a:p>
            <a:pPr marL="0" indent="0" algn="ctr">
              <a:lnSpc>
                <a:spcPct val="200000"/>
              </a:lnSpc>
              <a:buNone/>
            </a:pPr>
            <a:r>
              <a:rPr lang="en-GB" b="1" dirty="0">
                <a:solidFill>
                  <a:schemeClr val="tx2"/>
                </a:solidFill>
                <a:latin typeface="Arial" panose="020B0604020202020204" pitchFamily="34" charset="0"/>
                <a:cs typeface="Arial" panose="020B0604020202020204" pitchFamily="34" charset="0"/>
              </a:rPr>
              <a:t>•	Lecturer: Dr Diola </a:t>
            </a:r>
            <a:r>
              <a:rPr lang="en-GB" b="1" dirty="0" err="1">
                <a:solidFill>
                  <a:schemeClr val="tx2"/>
                </a:solidFill>
                <a:latin typeface="Arial" panose="020B0604020202020204" pitchFamily="34" charset="0"/>
                <a:cs typeface="Arial" panose="020B0604020202020204" pitchFamily="34" charset="0"/>
              </a:rPr>
              <a:t>Bijlhout</a:t>
            </a:r>
            <a:endParaRPr lang="en-GB" b="1" dirty="0">
              <a:solidFill>
                <a:schemeClr val="tx2"/>
              </a:solidFill>
              <a:latin typeface="Arial" panose="020B0604020202020204" pitchFamily="34" charset="0"/>
              <a:cs typeface="Arial" panose="020B0604020202020204" pitchFamily="34" charset="0"/>
            </a:endParaRPr>
          </a:p>
          <a:p>
            <a:pPr marL="0" indent="0" algn="ctr">
              <a:lnSpc>
                <a:spcPct val="200000"/>
              </a:lnSpc>
              <a:buNone/>
            </a:pPr>
            <a:r>
              <a:rPr lang="en-GB" b="1" dirty="0">
                <a:solidFill>
                  <a:schemeClr val="tx2"/>
                </a:solidFill>
                <a:latin typeface="Arial" panose="020B0604020202020204" pitchFamily="34" charset="0"/>
                <a:cs typeface="Arial" panose="020B0604020202020204" pitchFamily="34" charset="0"/>
              </a:rPr>
              <a:t>•	Student Name: Lili Shang</a:t>
            </a:r>
          </a:p>
          <a:p>
            <a:pPr marL="0" indent="0" algn="ctr">
              <a:lnSpc>
                <a:spcPct val="200000"/>
              </a:lnSpc>
              <a:buNone/>
            </a:pPr>
            <a:r>
              <a:rPr lang="en-GB" b="1" dirty="0">
                <a:solidFill>
                  <a:schemeClr val="tx2"/>
                </a:solidFill>
                <a:latin typeface="Arial" panose="020B0604020202020204" pitchFamily="34" charset="0"/>
                <a:cs typeface="Arial" panose="020B0604020202020204" pitchFamily="34" charset="0"/>
              </a:rPr>
              <a:t>•	Student number: 2231265</a:t>
            </a:r>
          </a:p>
          <a:p>
            <a:pPr marL="0" indent="0">
              <a:buNone/>
            </a:pPr>
            <a:endParaRPr lang="en-GB" sz="1800" dirty="0">
              <a:solidFill>
                <a:schemeClr val="tx2"/>
              </a:solidFill>
            </a:endParaRPr>
          </a:p>
        </p:txBody>
      </p:sp>
    </p:spTree>
    <p:extLst>
      <p:ext uri="{BB962C8B-B14F-4D97-AF65-F5344CB8AC3E}">
        <p14:creationId xmlns:p14="http://schemas.microsoft.com/office/powerpoint/2010/main" val="4282519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F30151-319E-71B0-D516-2D0546E8425F}"/>
              </a:ext>
            </a:extLst>
          </p:cNvPr>
          <p:cNvSpPr>
            <a:spLocks noGrp="1"/>
          </p:cNvSpPr>
          <p:nvPr>
            <p:ph type="title"/>
          </p:nvPr>
        </p:nvSpPr>
        <p:spPr>
          <a:xfrm>
            <a:off x="804672" y="802955"/>
            <a:ext cx="4977976" cy="1454051"/>
          </a:xfrm>
        </p:spPr>
        <p:txBody>
          <a:bodyPr>
            <a:normAutofit fontScale="90000"/>
          </a:bodyPr>
          <a:lstStyle/>
          <a:p>
            <a:pPr algn="ctr"/>
            <a:br>
              <a:rPr lang="en-GB" sz="3600" dirty="0">
                <a:solidFill>
                  <a:schemeClr val="tx2"/>
                </a:solidFill>
              </a:rPr>
            </a:br>
            <a:r>
              <a:rPr lang="en-GB" sz="4900" b="1" dirty="0">
                <a:solidFill>
                  <a:schemeClr val="tx2"/>
                </a:solidFill>
                <a:latin typeface="Arial" panose="020B0604020202020204" pitchFamily="34" charset="0"/>
                <a:cs typeface="Arial" panose="020B0604020202020204" pitchFamily="34" charset="0"/>
              </a:rPr>
              <a:t>Overview</a:t>
            </a:r>
            <a:br>
              <a:rPr lang="en-GB" sz="4900" b="1" dirty="0">
                <a:solidFill>
                  <a:schemeClr val="tx2"/>
                </a:solidFill>
                <a:latin typeface="Arial" panose="020B0604020202020204" pitchFamily="34" charset="0"/>
                <a:cs typeface="Arial" panose="020B0604020202020204" pitchFamily="34" charset="0"/>
              </a:rPr>
            </a:br>
            <a:endParaRPr lang="en-GB" sz="4900" b="1"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90FDF7-2BD8-3DE9-7AAC-79E84A64A4BF}"/>
              </a:ext>
            </a:extLst>
          </p:cNvPr>
          <p:cNvSpPr>
            <a:spLocks noGrp="1"/>
          </p:cNvSpPr>
          <p:nvPr>
            <p:ph idx="1"/>
          </p:nvPr>
        </p:nvSpPr>
        <p:spPr>
          <a:xfrm>
            <a:off x="804672" y="2421682"/>
            <a:ext cx="4977578" cy="3639289"/>
          </a:xfrm>
        </p:spPr>
        <p:txBody>
          <a:bodyPr anchor="ctr">
            <a:normAutofit/>
          </a:bodyPr>
          <a:lstStyle/>
          <a:p>
            <a:r>
              <a:rPr lang="en-GB" sz="1800" b="1" dirty="0">
                <a:solidFill>
                  <a:schemeClr val="tx2"/>
                </a:solidFill>
                <a:latin typeface="Arial" panose="020B0604020202020204" pitchFamily="34" charset="0"/>
                <a:cs typeface="Arial" panose="020B0604020202020204" pitchFamily="34" charset="0"/>
              </a:rPr>
              <a:t>Introduction and Background</a:t>
            </a:r>
          </a:p>
          <a:p>
            <a:r>
              <a:rPr lang="en-GB" sz="1800" b="1" dirty="0">
                <a:solidFill>
                  <a:schemeClr val="tx2"/>
                </a:solidFill>
                <a:latin typeface="Arial" panose="020B0604020202020204" pitchFamily="34" charset="0"/>
                <a:cs typeface="Arial" panose="020B0604020202020204" pitchFamily="34" charset="0"/>
              </a:rPr>
              <a:t>Literature Review</a:t>
            </a:r>
          </a:p>
          <a:p>
            <a:r>
              <a:rPr lang="en-GB" sz="1800" b="1" dirty="0">
                <a:solidFill>
                  <a:schemeClr val="tx2"/>
                </a:solidFill>
                <a:latin typeface="Arial" panose="020B0604020202020204" pitchFamily="34" charset="0"/>
                <a:cs typeface="Arial" panose="020B0604020202020204" pitchFamily="34" charset="0"/>
              </a:rPr>
              <a:t>Aim of the study</a:t>
            </a:r>
          </a:p>
          <a:p>
            <a:r>
              <a:rPr lang="en-GB" sz="1800" b="1" dirty="0">
                <a:solidFill>
                  <a:schemeClr val="tx2"/>
                </a:solidFill>
                <a:latin typeface="Arial" panose="020B0604020202020204" pitchFamily="34" charset="0"/>
                <a:cs typeface="Arial" panose="020B0604020202020204" pitchFamily="34" charset="0"/>
              </a:rPr>
              <a:t>Research question and Objectives of the study</a:t>
            </a:r>
          </a:p>
          <a:p>
            <a:r>
              <a:rPr lang="en-GB" sz="1800" b="1" dirty="0">
                <a:solidFill>
                  <a:schemeClr val="tx2"/>
                </a:solidFill>
                <a:latin typeface="Arial" panose="020B0604020202020204" pitchFamily="34" charset="0"/>
                <a:cs typeface="Arial" panose="020B0604020202020204" pitchFamily="34" charset="0"/>
              </a:rPr>
              <a:t>Research Methodology</a:t>
            </a:r>
          </a:p>
          <a:p>
            <a:r>
              <a:rPr lang="en-GB" sz="1800" b="1" dirty="0">
                <a:solidFill>
                  <a:schemeClr val="tx2"/>
                </a:solidFill>
                <a:latin typeface="Arial" panose="020B0604020202020204" pitchFamily="34" charset="0"/>
                <a:cs typeface="Arial" panose="020B0604020202020204" pitchFamily="34" charset="0"/>
              </a:rPr>
              <a:t>Implication of the study</a:t>
            </a:r>
          </a:p>
          <a:p>
            <a:r>
              <a:rPr lang="en-GB" sz="1800" b="1" dirty="0">
                <a:solidFill>
                  <a:schemeClr val="tx2"/>
                </a:solidFill>
                <a:latin typeface="Arial" panose="020B0604020202020204" pitchFamily="34" charset="0"/>
                <a:cs typeface="Arial" panose="020B0604020202020204" pitchFamily="34" charset="0"/>
              </a:rPr>
              <a:t>Time Schedule</a:t>
            </a:r>
          </a:p>
          <a:p>
            <a:r>
              <a:rPr lang="en-GB" sz="1800" dirty="0">
                <a:solidFill>
                  <a:schemeClr val="tx2"/>
                </a:solidFill>
                <a:latin typeface="Arial" panose="020B0604020202020204" pitchFamily="34" charset="0"/>
                <a:cs typeface="Arial" panose="020B0604020202020204" pitchFamily="34" charset="0"/>
              </a:rPr>
              <a:t> </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Document">
            <a:extLst>
              <a:ext uri="{FF2B5EF4-FFF2-40B4-BE49-F238E27FC236}">
                <a16:creationId xmlns:a16="http://schemas.microsoft.com/office/drawing/2014/main" id="{CA03E3DD-319C-5523-7D80-6E0EF25360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894388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314D791-4D8A-4854-B8FC-6959656D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076E76-3EB3-4269-8135-07CAB20E5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8D6996F7-B968-744F-E52C-F3667A8FCCBC}"/>
              </a:ext>
            </a:extLst>
          </p:cNvPr>
          <p:cNvSpPr>
            <a:spLocks noGrp="1"/>
          </p:cNvSpPr>
          <p:nvPr>
            <p:ph type="ctrTitle"/>
          </p:nvPr>
        </p:nvSpPr>
        <p:spPr>
          <a:xfrm>
            <a:off x="2726279" y="1741337"/>
            <a:ext cx="6739136" cy="1097401"/>
          </a:xfrm>
        </p:spPr>
        <p:txBody>
          <a:bodyPr anchor="b">
            <a:normAutofit/>
          </a:bodyPr>
          <a:lstStyle/>
          <a:p>
            <a:r>
              <a:rPr lang="en-GB" altLang="zh-CN" sz="5200" b="1" dirty="0">
                <a:latin typeface="Arial" panose="020B0604020202020204" pitchFamily="34" charset="0"/>
                <a:cs typeface="Arial" panose="020B0604020202020204" pitchFamily="34" charset="0"/>
              </a:rPr>
              <a:t>Title of the proposal</a:t>
            </a:r>
            <a:endParaRPr lang="zh-CN" altLang="en-US" sz="5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610A325-3198-362C-5A02-D4EC88A21372}"/>
              </a:ext>
            </a:extLst>
          </p:cNvPr>
          <p:cNvSpPr>
            <a:spLocks noGrp="1"/>
          </p:cNvSpPr>
          <p:nvPr>
            <p:ph type="subTitle" idx="1"/>
          </p:nvPr>
        </p:nvSpPr>
        <p:spPr>
          <a:xfrm>
            <a:off x="1251284" y="3429001"/>
            <a:ext cx="9095874" cy="1656346"/>
          </a:xfrm>
        </p:spPr>
        <p:txBody>
          <a:bodyPr>
            <a:noAutofit/>
          </a:bodyPr>
          <a:lstStyle/>
          <a:p>
            <a:r>
              <a:rPr lang="en-GB" altLang="zh-CN" sz="3200" dirty="0">
                <a:solidFill>
                  <a:schemeClr val="tx2"/>
                </a:solidFill>
                <a:latin typeface="Arial" panose="020B0604020202020204" pitchFamily="34" charset="0"/>
                <a:cs typeface="Arial" panose="020B0604020202020204" pitchFamily="34" charset="0"/>
              </a:rPr>
              <a:t>Evaluating the Effectiveness of Fall Prevention Measures in Reducing Falls Among the Elderly Aged Over 65 in London</a:t>
            </a:r>
            <a:endParaRPr lang="zh-CN" altLang="en-US" sz="3200" dirty="0">
              <a:solidFill>
                <a:schemeClr val="tx2"/>
              </a:solidFill>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5EB3C7E5-50E1-4F9E-AEA3-A6D2190394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5" y="0"/>
            <a:ext cx="5163047" cy="3153018"/>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80233B5C-C5A9-48C0-8C07-21E6F6B36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0F3AF96-AAC1-41E3-9F66-0A6277845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5DF38A98-557F-4C23-935A-42806B67A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ACEB13D-EBFC-4288-B604-572C2F779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988F9A4-0578-4C59-8B4A-346E02CF3A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262397" y="3928396"/>
            <a:ext cx="3142400" cy="2716805"/>
            <a:chOff x="-305" y="-4155"/>
            <a:chExt cx="2514948" cy="2174333"/>
          </a:xfrm>
        </p:grpSpPr>
        <p:sp>
          <p:nvSpPr>
            <p:cNvPr id="19" name="Freeform: Shape 18">
              <a:extLst>
                <a:ext uri="{FF2B5EF4-FFF2-40B4-BE49-F238E27FC236}">
                  <a16:creationId xmlns:a16="http://schemas.microsoft.com/office/drawing/2014/main" id="{F63F827B-FA00-442A-A09C-806F1FFA3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AC876680-EE75-4791-842F-E23509221D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B9819B2-70D4-4E0A-8D51-6B359B44C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5FA8033D-6A70-4FA5-8F37-7F8C117C98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692358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39C83B4-CCB6-412E-B7FF-BA0CF31B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A989C-D286-48D4-B3F1-84F3CBF09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5D182BD-5B87-BA3B-943E-A5F9AFEA1E6E}"/>
              </a:ext>
            </a:extLst>
          </p:cNvPr>
          <p:cNvSpPr>
            <a:spLocks noGrp="1"/>
          </p:cNvSpPr>
          <p:nvPr>
            <p:ph type="title"/>
          </p:nvPr>
        </p:nvSpPr>
        <p:spPr>
          <a:xfrm>
            <a:off x="804672" y="1541007"/>
            <a:ext cx="3401568" cy="3775985"/>
          </a:xfrm>
        </p:spPr>
        <p:txBody>
          <a:bodyPr vert="horz" lIns="91440" tIns="45720" rIns="91440" bIns="45720" rtlCol="0" anchor="ctr">
            <a:normAutofit/>
          </a:bodyPr>
          <a:lstStyle/>
          <a:p>
            <a:r>
              <a:rPr lang="en-US" altLang="zh-CN" sz="4000" b="1" kern="1200" dirty="0">
                <a:solidFill>
                  <a:schemeClr val="tx2"/>
                </a:solidFill>
                <a:latin typeface="Arial" panose="020B0604020202020204" pitchFamily="34" charset="0"/>
                <a:cs typeface="Arial" panose="020B0604020202020204" pitchFamily="34" charset="0"/>
              </a:rPr>
              <a:t>Introduction to the problem</a:t>
            </a:r>
          </a:p>
        </p:txBody>
      </p:sp>
      <p:grpSp>
        <p:nvGrpSpPr>
          <p:cNvPr id="15" name="Group 14">
            <a:extLst>
              <a:ext uri="{FF2B5EF4-FFF2-40B4-BE49-F238E27FC236}">
                <a16:creationId xmlns:a16="http://schemas.microsoft.com/office/drawing/2014/main" id="{98925B56-689F-4DFB-8FD0-9BB9D8DE8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179493" cy="2385844"/>
            <a:chOff x="-305" y="-1"/>
            <a:chExt cx="3832880" cy="2876136"/>
          </a:xfrm>
        </p:grpSpPr>
        <p:sp>
          <p:nvSpPr>
            <p:cNvPr id="16" name="Freeform: Shape 15">
              <a:extLst>
                <a:ext uri="{FF2B5EF4-FFF2-40B4-BE49-F238E27FC236}">
                  <a16:creationId xmlns:a16="http://schemas.microsoft.com/office/drawing/2014/main" id="{B9233DCD-C902-4E2F-ABB5-F2498FBB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725B7C80-EAF5-443A-8461-946150B5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8CD3602-8169-45DE-B122-457CF0F10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73D416A-6D94-4560-9975-67C1FD20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A7EE5FDC-1EEC-4871-BD9E-EF321D5F8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53321" y="4487852"/>
            <a:ext cx="2747353" cy="2375262"/>
            <a:chOff x="-305" y="-4155"/>
            <a:chExt cx="2514948" cy="2174333"/>
          </a:xfrm>
        </p:grpSpPr>
        <p:sp>
          <p:nvSpPr>
            <p:cNvPr id="22" name="Freeform: Shape 21">
              <a:extLst>
                <a:ext uri="{FF2B5EF4-FFF2-40B4-BE49-F238E27FC236}">
                  <a16:creationId xmlns:a16="http://schemas.microsoft.com/office/drawing/2014/main" id="{6DE1D26D-7254-43D9-9405-A77E66782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758F69F4-6E29-4950-A92E-ADD768EC8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BA0AEE0D-D2B5-4616-8383-D61A58F0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5" name="Freeform: Shape 24">
              <a:extLst>
                <a:ext uri="{FF2B5EF4-FFF2-40B4-BE49-F238E27FC236}">
                  <a16:creationId xmlns:a16="http://schemas.microsoft.com/office/drawing/2014/main" id="{2EA69949-F890-4A2C-84CB-7F0EAF6BD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a:extLst>
              <a:ext uri="{FF2B5EF4-FFF2-40B4-BE49-F238E27FC236}">
                <a16:creationId xmlns:a16="http://schemas.microsoft.com/office/drawing/2014/main" id="{C84171AB-D86E-4DA1-7888-5355BBB3A621}"/>
              </a:ext>
            </a:extLst>
          </p:cNvPr>
          <p:cNvPicPr>
            <a:picLocks noGrp="1" noChangeAspect="1"/>
          </p:cNvPicPr>
          <p:nvPr>
            <p:ph idx="1"/>
          </p:nvPr>
        </p:nvPicPr>
        <p:blipFill>
          <a:blip r:embed="rId2"/>
          <a:stretch>
            <a:fillRect/>
          </a:stretch>
        </p:blipFill>
        <p:spPr>
          <a:xfrm>
            <a:off x="8015410" y="2270262"/>
            <a:ext cx="3373289" cy="1964941"/>
          </a:xfrm>
          <a:prstGeom prst="rect">
            <a:avLst/>
          </a:prstGeom>
        </p:spPr>
      </p:pic>
      <p:sp>
        <p:nvSpPr>
          <p:cNvPr id="4" name="Text Placeholder 3">
            <a:extLst>
              <a:ext uri="{FF2B5EF4-FFF2-40B4-BE49-F238E27FC236}">
                <a16:creationId xmlns:a16="http://schemas.microsoft.com/office/drawing/2014/main" id="{E02594D6-E840-6E5B-7824-564F28BB4D03}"/>
              </a:ext>
            </a:extLst>
          </p:cNvPr>
          <p:cNvSpPr>
            <a:spLocks noGrp="1"/>
          </p:cNvSpPr>
          <p:nvPr>
            <p:ph type="body" sz="half" idx="2"/>
          </p:nvPr>
        </p:nvSpPr>
        <p:spPr>
          <a:xfrm>
            <a:off x="3983659" y="1686187"/>
            <a:ext cx="4065001" cy="3875714"/>
          </a:xfrm>
        </p:spPr>
        <p:txBody>
          <a:bodyPr>
            <a:normAutofit fontScale="62500" lnSpcReduction="20000"/>
          </a:bodyPr>
          <a:lstStyle/>
          <a:p>
            <a:pPr marL="154305" indent="-154305" defTabSz="493776">
              <a:lnSpc>
                <a:spcPct val="150000"/>
              </a:lnSpc>
              <a:spcBef>
                <a:spcPts val="540"/>
              </a:spcBef>
              <a:buFont typeface="Arial" panose="020B0604020202020204" pitchFamily="34" charset="0"/>
              <a:buChar char="•"/>
            </a:pPr>
            <a:endParaRPr lang="en-GB" altLang="zh-CN" sz="864" kern="1200" dirty="0">
              <a:solidFill>
                <a:schemeClr val="tx1"/>
              </a:solidFill>
              <a:latin typeface="+mn-lt"/>
              <a:ea typeface="+mn-ea"/>
              <a:cs typeface="+mn-cs"/>
            </a:endParaRPr>
          </a:p>
          <a:p>
            <a:pPr marL="154305" indent="-154305" defTabSz="493776">
              <a:lnSpc>
                <a:spcPct val="150000"/>
              </a:lnSpc>
              <a:spcBef>
                <a:spcPts val="540"/>
              </a:spcBef>
              <a:buFont typeface="Arial" panose="020B0604020202020204" pitchFamily="34" charset="0"/>
              <a:buChar char="•"/>
            </a:pPr>
            <a:r>
              <a:rPr lang="en-GB" altLang="zh-CN" sz="2900" kern="1200" dirty="0">
                <a:latin typeface="Arial" panose="020B0604020202020204" pitchFamily="34" charset="0"/>
                <a:cs typeface="Arial" panose="020B0604020202020204" pitchFamily="34" charset="0"/>
              </a:rPr>
              <a:t>According to </a:t>
            </a:r>
            <a:r>
              <a:rPr lang="en-GB" sz="2900" kern="1200" dirty="0">
                <a:latin typeface="Arial" panose="020B0604020202020204" pitchFamily="34" charset="0"/>
                <a:cs typeface="Arial" panose="020B0604020202020204" pitchFamily="34" charset="0"/>
              </a:rPr>
              <a:t>(National Health Service, 2021), around 1 in 3 adults over 65 and half of people over 80 will have at least one fall a year.</a:t>
            </a:r>
            <a:endParaRPr lang="en-GB" altLang="zh-CN" sz="2900" kern="1200" dirty="0">
              <a:latin typeface="Arial" panose="020B0604020202020204" pitchFamily="34" charset="0"/>
              <a:cs typeface="Arial" panose="020B0604020202020204" pitchFamily="34" charset="0"/>
            </a:endParaRPr>
          </a:p>
          <a:p>
            <a:pPr marL="154305" indent="-154305" defTabSz="493776">
              <a:lnSpc>
                <a:spcPct val="150000"/>
              </a:lnSpc>
              <a:spcBef>
                <a:spcPts val="540"/>
              </a:spcBef>
              <a:buFont typeface="Arial" panose="020B0604020202020204" pitchFamily="34" charset="0"/>
              <a:buChar char="•"/>
            </a:pPr>
            <a:r>
              <a:rPr lang="en-GB" altLang="zh-CN" sz="2900" kern="1200" dirty="0">
                <a:latin typeface="Arial" panose="020B0604020202020204" pitchFamily="34" charset="0"/>
                <a:cs typeface="Arial" panose="020B0604020202020204" pitchFamily="34" charset="0"/>
              </a:rPr>
              <a:t>Falls in the elderly caused over 220,000 hospitalisations in 2017-2018 in the UK, costing £435 million for unaddressed home hazards. </a:t>
            </a:r>
            <a:r>
              <a:rPr lang="en-GB" sz="2900" kern="1200" dirty="0">
                <a:latin typeface="Arial" panose="020B0604020202020204" pitchFamily="34" charset="0"/>
                <a:cs typeface="Arial" panose="020B0604020202020204" pitchFamily="34" charset="0"/>
              </a:rPr>
              <a:t>(Office for Health Improvement &amp; Disparities, 2022</a:t>
            </a:r>
            <a:r>
              <a:rPr lang="en-GB" sz="2900" kern="1200" dirty="0">
                <a:solidFill>
                  <a:srgbClr val="2C3E50"/>
                </a:solidFill>
                <a:latin typeface="Roboto" panose="02000000000000000000" pitchFamily="2" charset="0"/>
                <a:ea typeface="+mn-ea"/>
                <a:cs typeface="+mn-cs"/>
              </a:rPr>
              <a:t>)</a:t>
            </a:r>
            <a:endParaRPr lang="en-GB" sz="2900" b="0" i="0" dirty="0">
              <a:solidFill>
                <a:srgbClr val="2C3E50"/>
              </a:solidFill>
              <a:effectLst/>
              <a:latin typeface="Roboto" panose="02000000000000000000" pitchFamily="2" charset="0"/>
            </a:endParaRPr>
          </a:p>
        </p:txBody>
      </p:sp>
      <p:sp>
        <p:nvSpPr>
          <p:cNvPr id="3" name="TextBox 2">
            <a:extLst>
              <a:ext uri="{FF2B5EF4-FFF2-40B4-BE49-F238E27FC236}">
                <a16:creationId xmlns:a16="http://schemas.microsoft.com/office/drawing/2014/main" id="{7EE8860D-55CD-163E-A0B1-8E90AEFC7D7C}"/>
              </a:ext>
            </a:extLst>
          </p:cNvPr>
          <p:cNvSpPr txBox="1"/>
          <p:nvPr/>
        </p:nvSpPr>
        <p:spPr>
          <a:xfrm>
            <a:off x="9075408" y="4235203"/>
            <a:ext cx="2278419" cy="391517"/>
          </a:xfrm>
          <a:prstGeom prst="rect">
            <a:avLst/>
          </a:prstGeom>
          <a:noFill/>
        </p:spPr>
        <p:txBody>
          <a:bodyPr wrap="square" rtlCol="0">
            <a:spAutoFit/>
          </a:bodyPr>
          <a:lstStyle/>
          <a:p>
            <a:pPr defTabSz="493776">
              <a:spcAft>
                <a:spcPts val="600"/>
              </a:spcAft>
            </a:pPr>
            <a:r>
              <a:rPr lang="en-GB" sz="972" kern="1200">
                <a:solidFill>
                  <a:schemeClr val="tx1"/>
                </a:solidFill>
                <a:latin typeface="+mn-lt"/>
                <a:ea typeface="+mn-ea"/>
                <a:cs typeface="+mn-cs"/>
              </a:rPr>
              <a:t>Figure 1: How many elderly people fall each year in the UK, by age group</a:t>
            </a:r>
            <a:endParaRPr lang="en-GB"/>
          </a:p>
        </p:txBody>
      </p:sp>
    </p:spTree>
    <p:extLst>
      <p:ext uri="{BB962C8B-B14F-4D97-AF65-F5344CB8AC3E}">
        <p14:creationId xmlns:p14="http://schemas.microsoft.com/office/powerpoint/2010/main" val="4138276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Isosceles Triangle 3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Isosceles Triangle 3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55187B-CE1C-660B-F295-EA965F234341}"/>
              </a:ext>
            </a:extLst>
          </p:cNvPr>
          <p:cNvSpPr>
            <a:spLocks noGrp="1"/>
          </p:cNvSpPr>
          <p:nvPr>
            <p:ph type="title"/>
          </p:nvPr>
        </p:nvSpPr>
        <p:spPr>
          <a:xfrm>
            <a:off x="586478" y="1683756"/>
            <a:ext cx="3115265" cy="2396359"/>
          </a:xfrm>
        </p:spPr>
        <p:txBody>
          <a:bodyPr anchor="b">
            <a:normAutofit/>
          </a:bodyPr>
          <a:lstStyle/>
          <a:p>
            <a:pPr algn="ctr"/>
            <a:r>
              <a:rPr lang="en-GB" sz="3700" b="1" dirty="0">
                <a:latin typeface="Arial" panose="020B0604020202020204" pitchFamily="34" charset="0"/>
                <a:cs typeface="Arial" panose="020B0604020202020204" pitchFamily="34" charset="0"/>
              </a:rPr>
              <a:t>Introduction</a:t>
            </a:r>
            <a:br>
              <a:rPr lang="en-GB" sz="37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Intervention</a:t>
            </a:r>
          </a:p>
        </p:txBody>
      </p:sp>
      <p:graphicFrame>
        <p:nvGraphicFramePr>
          <p:cNvPr id="5" name="Content Placeholder 2">
            <a:extLst>
              <a:ext uri="{FF2B5EF4-FFF2-40B4-BE49-F238E27FC236}">
                <a16:creationId xmlns:a16="http://schemas.microsoft.com/office/drawing/2014/main" id="{CE3B7755-E7F9-99C9-9BA6-59E4EA41718E}"/>
              </a:ext>
            </a:extLst>
          </p:cNvPr>
          <p:cNvGraphicFramePr>
            <a:graphicFrameLocks noGrp="1"/>
          </p:cNvGraphicFramePr>
          <p:nvPr>
            <p:ph idx="1"/>
            <p:extLst>
              <p:ext uri="{D42A27DB-BD31-4B8C-83A1-F6EECF244321}">
                <p14:modId xmlns:p14="http://schemas.microsoft.com/office/powerpoint/2010/main" val="165221026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6995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0B5E6E-3180-1CA6-C1C0-34FC1AAF01A1}"/>
              </a:ext>
            </a:extLst>
          </p:cNvPr>
          <p:cNvSpPr>
            <a:spLocks noGrp="1"/>
          </p:cNvSpPr>
          <p:nvPr>
            <p:ph type="title"/>
          </p:nvPr>
        </p:nvSpPr>
        <p:spPr>
          <a:xfrm>
            <a:off x="497306" y="1106906"/>
            <a:ext cx="3204438" cy="2973210"/>
          </a:xfrm>
        </p:spPr>
        <p:txBody>
          <a:bodyPr vert="horz" lIns="91440" tIns="45720" rIns="91440" bIns="45720" rtlCol="0" anchor="b">
            <a:normAutofit/>
          </a:bodyPr>
          <a:lstStyle/>
          <a:p>
            <a:pPr algn="r"/>
            <a:r>
              <a:rPr lang="en-US" sz="4000" b="1" kern="1200" dirty="0">
                <a:solidFill>
                  <a:srgbClr val="FFFFFF"/>
                </a:solidFill>
                <a:latin typeface="Arial" panose="020B0604020202020204" pitchFamily="34" charset="0"/>
                <a:cs typeface="Arial" panose="020B0604020202020204" pitchFamily="34" charset="0"/>
              </a:rPr>
              <a:t>Background and issues</a:t>
            </a:r>
          </a:p>
        </p:txBody>
      </p:sp>
      <p:sp>
        <p:nvSpPr>
          <p:cNvPr id="3" name="Content Placeholder 2">
            <a:extLst>
              <a:ext uri="{FF2B5EF4-FFF2-40B4-BE49-F238E27FC236}">
                <a16:creationId xmlns:a16="http://schemas.microsoft.com/office/drawing/2014/main" id="{6A040D88-063D-8E8C-CF05-673DC8CA66A7}"/>
              </a:ext>
            </a:extLst>
          </p:cNvPr>
          <p:cNvSpPr>
            <a:spLocks noGrp="1"/>
          </p:cNvSpPr>
          <p:nvPr>
            <p:ph sz="half" idx="1"/>
          </p:nvPr>
        </p:nvSpPr>
        <p:spPr>
          <a:xfrm>
            <a:off x="4807963" y="964734"/>
            <a:ext cx="3285106" cy="5108895"/>
          </a:xfrm>
        </p:spPr>
        <p:txBody>
          <a:bodyPr/>
          <a:lstStyle/>
          <a:p>
            <a:pPr marL="0" indent="0" algn="ctr" defTabSz="576072">
              <a:spcBef>
                <a:spcPts val="630"/>
              </a:spcBef>
              <a:buNone/>
            </a:pPr>
            <a:r>
              <a:rPr lang="en-GB" sz="1600" b="1" dirty="0">
                <a:latin typeface="Arial" panose="020B0604020202020204" pitchFamily="34" charset="0"/>
                <a:cs typeface="Arial" panose="020B0604020202020204" pitchFamily="34" charset="0"/>
              </a:rPr>
              <a:t>Ageing Population</a:t>
            </a:r>
          </a:p>
          <a:p>
            <a:pPr marL="0" indent="0" defTabSz="576072">
              <a:spcBef>
                <a:spcPts val="630"/>
              </a:spcBef>
              <a:buNone/>
            </a:pPr>
            <a:r>
              <a:rPr lang="en-GB" sz="1600" kern="1200" dirty="0">
                <a:solidFill>
                  <a:schemeClr val="tx1"/>
                </a:solidFill>
                <a:latin typeface="Arial" panose="020B0604020202020204" pitchFamily="34" charset="0"/>
                <a:ea typeface="+mn-ea"/>
                <a:cs typeface="Arial" panose="020B0604020202020204" pitchFamily="34" charset="0"/>
              </a:rPr>
              <a:t>Office for National Statistics(ONS) indicated that the number of people aged 65 and above climbed from 9.2 million in 2011 to more than 11 million in 2021, while the proportion of people aged 65 and more increased from 16.4% to 18.6% in England and Wales (ONS 2021)</a:t>
            </a:r>
          </a:p>
          <a:p>
            <a:endParaRPr lang="en-GB" dirty="0"/>
          </a:p>
        </p:txBody>
      </p:sp>
      <p:sp>
        <p:nvSpPr>
          <p:cNvPr id="4" name="Content Placeholder 3">
            <a:extLst>
              <a:ext uri="{FF2B5EF4-FFF2-40B4-BE49-F238E27FC236}">
                <a16:creationId xmlns:a16="http://schemas.microsoft.com/office/drawing/2014/main" id="{C0860013-7F13-A033-E928-4E00AB35A92F}"/>
              </a:ext>
            </a:extLst>
          </p:cNvPr>
          <p:cNvSpPr>
            <a:spLocks noGrp="1"/>
          </p:cNvSpPr>
          <p:nvPr>
            <p:ph sz="half" idx="2"/>
          </p:nvPr>
        </p:nvSpPr>
        <p:spPr>
          <a:xfrm>
            <a:off x="8286779" y="964734"/>
            <a:ext cx="3285106" cy="4530055"/>
          </a:xfrm>
        </p:spPr>
        <p:txBody>
          <a:bodyPr/>
          <a:lstStyle/>
          <a:p>
            <a:pPr marL="0" indent="0" algn="ctr" defTabSz="576072">
              <a:spcBef>
                <a:spcPts val="630"/>
              </a:spcBef>
              <a:buNone/>
            </a:pPr>
            <a:r>
              <a:rPr lang="en-GB" sz="1600" b="1" kern="1200" dirty="0">
                <a:solidFill>
                  <a:schemeClr val="tx1"/>
                </a:solidFill>
                <a:latin typeface="Arial" panose="020B0604020202020204" pitchFamily="34" charset="0"/>
                <a:ea typeface="+mn-ea"/>
                <a:cs typeface="Arial" panose="020B0604020202020204" pitchFamily="34" charset="0"/>
              </a:rPr>
              <a:t>Unique challenges faced in London</a:t>
            </a:r>
          </a:p>
          <a:p>
            <a:pPr marL="0" indent="0" defTabSz="576072">
              <a:spcBef>
                <a:spcPts val="630"/>
              </a:spcBef>
              <a:buNone/>
            </a:pPr>
            <a:r>
              <a:rPr lang="en-GB" sz="1600" kern="1200" dirty="0">
                <a:solidFill>
                  <a:schemeClr val="tx1"/>
                </a:solidFill>
                <a:latin typeface="Arial" panose="020B0604020202020204" pitchFamily="34" charset="0"/>
                <a:ea typeface="+mn-ea"/>
                <a:cs typeface="Arial" panose="020B0604020202020204" pitchFamily="34" charset="0"/>
              </a:rPr>
              <a:t>The median number of people over the age of 65 taken to hospital with a reported fall in London is 4,539 every month (NHS England 2023)</a:t>
            </a:r>
          </a:p>
          <a:p>
            <a:pPr marL="0" indent="0">
              <a:buNone/>
            </a:pPr>
            <a:endParaRPr lang="en-GB" dirty="0"/>
          </a:p>
        </p:txBody>
      </p:sp>
      <p:pic>
        <p:nvPicPr>
          <p:cNvPr id="5" name="Picture 4">
            <a:extLst>
              <a:ext uri="{FF2B5EF4-FFF2-40B4-BE49-F238E27FC236}">
                <a16:creationId xmlns:a16="http://schemas.microsoft.com/office/drawing/2014/main" id="{B5B3CCB4-0150-83F4-4F0B-613593BB0A51}"/>
              </a:ext>
            </a:extLst>
          </p:cNvPr>
          <p:cNvPicPr>
            <a:picLocks noChangeAspect="1"/>
          </p:cNvPicPr>
          <p:nvPr/>
        </p:nvPicPr>
        <p:blipFill>
          <a:blip r:embed="rId2"/>
          <a:stretch>
            <a:fillRect/>
          </a:stretch>
        </p:blipFill>
        <p:spPr>
          <a:xfrm>
            <a:off x="5085280" y="3336930"/>
            <a:ext cx="2581384" cy="1796265"/>
          </a:xfrm>
          <a:prstGeom prst="rect">
            <a:avLst/>
          </a:prstGeom>
        </p:spPr>
      </p:pic>
      <p:pic>
        <p:nvPicPr>
          <p:cNvPr id="6" name="Picture 5">
            <a:extLst>
              <a:ext uri="{FF2B5EF4-FFF2-40B4-BE49-F238E27FC236}">
                <a16:creationId xmlns:a16="http://schemas.microsoft.com/office/drawing/2014/main" id="{48DC1A42-11DD-763E-EF01-5C06E56654F0}"/>
              </a:ext>
            </a:extLst>
          </p:cNvPr>
          <p:cNvPicPr>
            <a:picLocks noChangeAspect="1"/>
          </p:cNvPicPr>
          <p:nvPr/>
        </p:nvPicPr>
        <p:blipFill>
          <a:blip r:embed="rId3"/>
          <a:stretch>
            <a:fillRect/>
          </a:stretch>
        </p:blipFill>
        <p:spPr>
          <a:xfrm>
            <a:off x="8791600" y="3059197"/>
            <a:ext cx="2074168" cy="1921898"/>
          </a:xfrm>
          <a:prstGeom prst="rect">
            <a:avLst/>
          </a:prstGeom>
        </p:spPr>
      </p:pic>
      <p:sp>
        <p:nvSpPr>
          <p:cNvPr id="7" name="TextBox 6">
            <a:extLst>
              <a:ext uri="{FF2B5EF4-FFF2-40B4-BE49-F238E27FC236}">
                <a16:creationId xmlns:a16="http://schemas.microsoft.com/office/drawing/2014/main" id="{5D4CF55C-1646-FBA9-B5A2-7E9B160D8923}"/>
              </a:ext>
            </a:extLst>
          </p:cNvPr>
          <p:cNvSpPr txBox="1"/>
          <p:nvPr/>
        </p:nvSpPr>
        <p:spPr>
          <a:xfrm>
            <a:off x="5847126" y="5019434"/>
            <a:ext cx="1776158" cy="344453"/>
          </a:xfrm>
          <a:prstGeom prst="rect">
            <a:avLst/>
          </a:prstGeom>
          <a:noFill/>
        </p:spPr>
        <p:txBody>
          <a:bodyPr wrap="square" rtlCol="0">
            <a:spAutoFit/>
          </a:bodyPr>
          <a:lstStyle/>
          <a:p>
            <a:pPr defTabSz="576072">
              <a:spcAft>
                <a:spcPts val="600"/>
              </a:spcAft>
            </a:pPr>
            <a:r>
              <a:rPr lang="en-GB" sz="1134" kern="1200" dirty="0">
                <a:solidFill>
                  <a:schemeClr val="tx1"/>
                </a:solidFill>
                <a:latin typeface="+mn-lt"/>
                <a:ea typeface="+mn-ea"/>
                <a:cs typeface="+mn-cs"/>
              </a:rPr>
              <a:t> </a:t>
            </a:r>
            <a:r>
              <a:rPr lang="en-GB" sz="504" kern="1200" dirty="0">
                <a:solidFill>
                  <a:schemeClr val="tx1"/>
                </a:solidFill>
                <a:latin typeface="+mn-lt"/>
                <a:ea typeface="+mn-ea"/>
                <a:cs typeface="+mn-cs"/>
              </a:rPr>
              <a:t>Figure 2: The ageing population in England and Wales in 2011</a:t>
            </a:r>
            <a:endParaRPr lang="en-GB" sz="800" dirty="0"/>
          </a:p>
        </p:txBody>
      </p:sp>
      <p:sp>
        <p:nvSpPr>
          <p:cNvPr id="14" name="TextBox 13">
            <a:extLst>
              <a:ext uri="{FF2B5EF4-FFF2-40B4-BE49-F238E27FC236}">
                <a16:creationId xmlns:a16="http://schemas.microsoft.com/office/drawing/2014/main" id="{46239522-31A1-A75D-BC2C-95E3777E6D43}"/>
              </a:ext>
            </a:extLst>
          </p:cNvPr>
          <p:cNvSpPr txBox="1"/>
          <p:nvPr/>
        </p:nvSpPr>
        <p:spPr>
          <a:xfrm>
            <a:off x="9110444" y="5015130"/>
            <a:ext cx="1643634" cy="247504"/>
          </a:xfrm>
          <a:prstGeom prst="rect">
            <a:avLst/>
          </a:prstGeom>
          <a:noFill/>
        </p:spPr>
        <p:txBody>
          <a:bodyPr wrap="square" rtlCol="0">
            <a:spAutoFit/>
          </a:bodyPr>
          <a:lstStyle/>
          <a:p>
            <a:pPr defTabSz="576072">
              <a:spcAft>
                <a:spcPts val="600"/>
              </a:spcAft>
            </a:pPr>
            <a:r>
              <a:rPr lang="en-GB" sz="504" kern="1200" dirty="0">
                <a:solidFill>
                  <a:schemeClr val="tx1"/>
                </a:solidFill>
                <a:latin typeface="+mn-lt"/>
                <a:ea typeface="+mn-ea"/>
                <a:cs typeface="+mn-cs"/>
              </a:rPr>
              <a:t>Figure 3: Emergency hospital admissions due to falls in people aged 65 and over</a:t>
            </a:r>
            <a:endParaRPr lang="en-GB" sz="800" dirty="0"/>
          </a:p>
        </p:txBody>
      </p:sp>
    </p:spTree>
    <p:extLst>
      <p:ext uri="{BB962C8B-B14F-4D97-AF65-F5344CB8AC3E}">
        <p14:creationId xmlns:p14="http://schemas.microsoft.com/office/powerpoint/2010/main" val="2762776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1905000"/>
            <a:ext cx="4536800" cy="3141047"/>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0075EC39-B0C1-7F0F-3A45-3A4C96C54DDB}"/>
              </a:ext>
            </a:extLst>
          </p:cNvPr>
          <p:cNvSpPr>
            <a:spLocks noGrp="1"/>
          </p:cNvSpPr>
          <p:nvPr>
            <p:ph type="title"/>
          </p:nvPr>
        </p:nvSpPr>
        <p:spPr>
          <a:xfrm>
            <a:off x="838200" y="1495427"/>
            <a:ext cx="3733800" cy="4024310"/>
          </a:xfrm>
        </p:spPr>
        <p:txBody>
          <a:bodyPr>
            <a:normAutofit/>
          </a:bodyPr>
          <a:lstStyle/>
          <a:p>
            <a:r>
              <a:rPr lang="en-GB" altLang="zh-CN" b="1" dirty="0">
                <a:latin typeface="Arial" panose="020B0604020202020204" pitchFamily="34" charset="0"/>
                <a:cs typeface="Arial" panose="020B0604020202020204" pitchFamily="34" charset="0"/>
              </a:rPr>
              <a:t>Literature Review</a:t>
            </a:r>
            <a:endParaRPr lang="zh-CN" altLang="en-US" b="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0B1A7FF7-65D1-0F42-9A02-41B4F3068524}"/>
              </a:ext>
            </a:extLst>
          </p:cNvPr>
          <p:cNvGraphicFramePr>
            <a:graphicFrameLocks noGrp="1"/>
          </p:cNvGraphicFramePr>
          <p:nvPr>
            <p:ph idx="1"/>
            <p:extLst>
              <p:ext uri="{D42A27DB-BD31-4B8C-83A1-F6EECF244321}">
                <p14:modId xmlns:p14="http://schemas.microsoft.com/office/powerpoint/2010/main" val="125382582"/>
              </p:ext>
            </p:extLst>
          </p:nvPr>
        </p:nvGraphicFramePr>
        <p:xfrm>
          <a:off x="3103927" y="293615"/>
          <a:ext cx="8581937" cy="5883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4056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0BC79B8-CD7B-1FAD-7EE0-0650BDEE9EE0}"/>
              </a:ext>
            </a:extLst>
          </p:cNvPr>
          <p:cNvSpPr>
            <a:spLocks noGrp="1"/>
          </p:cNvSpPr>
          <p:nvPr>
            <p:ph type="title"/>
          </p:nvPr>
        </p:nvSpPr>
        <p:spPr>
          <a:xfrm>
            <a:off x="1179226" y="1280679"/>
            <a:ext cx="9833548" cy="1325563"/>
          </a:xfrm>
        </p:spPr>
        <p:txBody>
          <a:bodyPr anchor="b">
            <a:normAutofit/>
          </a:bodyPr>
          <a:lstStyle/>
          <a:p>
            <a:pPr algn="ctr"/>
            <a:r>
              <a:rPr lang="en-GB" sz="3600" b="1" dirty="0">
                <a:solidFill>
                  <a:schemeClr val="tx2"/>
                </a:solidFill>
                <a:latin typeface="Arial" panose="020B0604020202020204" pitchFamily="34" charset="0"/>
                <a:cs typeface="Arial" panose="020B0604020202020204" pitchFamily="34" charset="0"/>
              </a:rPr>
              <a:t>Aim of the study</a:t>
            </a:r>
            <a:br>
              <a:rPr lang="en-GB" sz="3600" dirty="0">
                <a:solidFill>
                  <a:schemeClr val="tx2"/>
                </a:solidFill>
              </a:rPr>
            </a:br>
            <a:endParaRPr lang="en-GB" sz="3600" dirty="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21E1AE0-99E6-C5F9-540A-2FF1B567898A}"/>
              </a:ext>
            </a:extLst>
          </p:cNvPr>
          <p:cNvSpPr>
            <a:spLocks noGrp="1"/>
          </p:cNvSpPr>
          <p:nvPr>
            <p:ph idx="1"/>
          </p:nvPr>
        </p:nvSpPr>
        <p:spPr>
          <a:xfrm>
            <a:off x="1288283" y="2465735"/>
            <a:ext cx="9833548" cy="2693976"/>
          </a:xfrm>
        </p:spPr>
        <p:txBody>
          <a:bodyPr>
            <a:normAutofit/>
          </a:bodyPr>
          <a:lstStyle/>
          <a:p>
            <a:pPr marL="0" indent="0">
              <a:buNone/>
            </a:pPr>
            <a:r>
              <a:rPr lang="en-GB" sz="1800" dirty="0">
                <a:solidFill>
                  <a:schemeClr val="tx2"/>
                </a:solidFill>
              </a:rPr>
              <a:t>To evaluate and compare the effectiveness of various fall prevention strategies implemented for elderly individuals aged 65 and over in London, to identify the most impactful interventions that could be integrated into public health policies and community-based programs</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67100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52C5561-6540-5F82-D9FF-0EC936678AB1}"/>
              </a:ext>
            </a:extLst>
          </p:cNvPr>
          <p:cNvSpPr>
            <a:spLocks noGrp="1"/>
          </p:cNvSpPr>
          <p:nvPr>
            <p:ph type="title"/>
          </p:nvPr>
        </p:nvSpPr>
        <p:spPr>
          <a:xfrm>
            <a:off x="3033466" y="151003"/>
            <a:ext cx="5754696" cy="1598102"/>
          </a:xfrm>
        </p:spPr>
        <p:txBody>
          <a:bodyPr anchor="ctr">
            <a:normAutofit/>
          </a:bodyPr>
          <a:lstStyle/>
          <a:p>
            <a:pPr algn="ctr"/>
            <a:r>
              <a:rPr lang="en-GB" sz="3600" b="1" dirty="0">
                <a:solidFill>
                  <a:schemeClr val="tx2"/>
                </a:solidFill>
                <a:latin typeface="Arial" panose="020B0604020202020204" pitchFamily="34" charset="0"/>
                <a:cs typeface="Arial" panose="020B0604020202020204" pitchFamily="34" charset="0"/>
              </a:rPr>
              <a:t>Research Question and Objectives</a:t>
            </a:r>
          </a:p>
        </p:txBody>
      </p:sp>
      <p:sp>
        <p:nvSpPr>
          <p:cNvPr id="3" name="Content Placeholder 2">
            <a:extLst>
              <a:ext uri="{FF2B5EF4-FFF2-40B4-BE49-F238E27FC236}">
                <a16:creationId xmlns:a16="http://schemas.microsoft.com/office/drawing/2014/main" id="{C5C5039B-99AD-1574-508A-21BC5DC620C3}"/>
              </a:ext>
            </a:extLst>
          </p:cNvPr>
          <p:cNvSpPr>
            <a:spLocks noGrp="1"/>
          </p:cNvSpPr>
          <p:nvPr>
            <p:ph idx="1"/>
          </p:nvPr>
        </p:nvSpPr>
        <p:spPr>
          <a:xfrm>
            <a:off x="1812022" y="1661020"/>
            <a:ext cx="8388991" cy="4764947"/>
          </a:xfrm>
        </p:spPr>
        <p:txBody>
          <a:bodyPr anchor="t">
            <a:noAutofit/>
          </a:bodyPr>
          <a:lstStyle/>
          <a:p>
            <a:pPr marL="0" indent="0">
              <a:buNone/>
            </a:pPr>
            <a:r>
              <a:rPr lang="en-GB" sz="1800" b="1" dirty="0">
                <a:solidFill>
                  <a:schemeClr val="tx2"/>
                </a:solidFill>
                <a:latin typeface="Arial" panose="020B0604020202020204" pitchFamily="34" charset="0"/>
                <a:cs typeface="Arial" panose="020B0604020202020204" pitchFamily="34" charset="0"/>
              </a:rPr>
              <a:t>Research Question</a:t>
            </a:r>
          </a:p>
          <a:p>
            <a:pPr marL="0" indent="0">
              <a:buNone/>
            </a:pPr>
            <a:r>
              <a:rPr lang="en-GB" sz="1800" dirty="0">
                <a:solidFill>
                  <a:schemeClr val="tx2"/>
                </a:solidFill>
                <a:latin typeface="Arial" panose="020B0604020202020204" pitchFamily="34" charset="0"/>
                <a:cs typeface="Arial" panose="020B0604020202020204" pitchFamily="34" charset="0"/>
              </a:rPr>
              <a:t>What is the effectiveness of existing fall prevention measures for reducing the incidence of falls among the elderly 65 and over living in London communities?</a:t>
            </a:r>
          </a:p>
          <a:p>
            <a:pPr marL="0" indent="0">
              <a:buNone/>
            </a:pPr>
            <a:r>
              <a:rPr lang="en-GB" sz="1800" b="1" dirty="0">
                <a:solidFill>
                  <a:schemeClr val="tx2"/>
                </a:solidFill>
                <a:latin typeface="Arial" panose="020B0604020202020204" pitchFamily="34" charset="0"/>
                <a:cs typeface="Arial" panose="020B0604020202020204" pitchFamily="34" charset="0"/>
              </a:rPr>
              <a:t>Research Objectives</a:t>
            </a:r>
          </a:p>
          <a:p>
            <a:r>
              <a:rPr lang="en-GB" sz="1800" dirty="0">
                <a:solidFill>
                  <a:schemeClr val="tx2"/>
                </a:solidFill>
                <a:latin typeface="Arial" panose="020B0604020202020204" pitchFamily="34" charset="0"/>
                <a:cs typeface="Arial" panose="020B0604020202020204" pitchFamily="34" charset="0"/>
              </a:rPr>
              <a:t>To assess the contribution of environmental modifications to the reduction of fall risks among the elderly aged over 65 living in London communities.</a:t>
            </a:r>
          </a:p>
          <a:p>
            <a:r>
              <a:rPr lang="en-GB" sz="1800" dirty="0">
                <a:solidFill>
                  <a:schemeClr val="tx2"/>
                </a:solidFill>
                <a:latin typeface="Arial" panose="020B0604020202020204" pitchFamily="34" charset="0"/>
                <a:cs typeface="Arial" panose="020B0604020202020204" pitchFamily="34" charset="0"/>
              </a:rPr>
              <a:t>To quantify and analyse the effectiveness of regular physical exercise programs for enhancing the physical strength balance capabilities and reducing the incidence of falls among the elderly 65 and over in London.</a:t>
            </a:r>
          </a:p>
          <a:p>
            <a:r>
              <a:rPr lang="en-GB" sz="1800" dirty="0">
                <a:solidFill>
                  <a:schemeClr val="tx2"/>
                </a:solidFill>
                <a:latin typeface="Arial" panose="020B0604020202020204" pitchFamily="34" charset="0"/>
                <a:cs typeface="Arial" panose="020B0604020202020204" pitchFamily="34" charset="0"/>
              </a:rPr>
              <a:t>To explore the role of comprehensive preventive measures for preventing falls among the elderly 65 and over in London.</a:t>
            </a:r>
            <a:endParaRPr lang="en-GB" sz="1800" dirty="0">
              <a:solidFill>
                <a:schemeClr val="tx2"/>
              </a:solidFill>
            </a:endParaRPr>
          </a:p>
        </p:txBody>
      </p:sp>
    </p:spTree>
    <p:extLst>
      <p:ext uri="{BB962C8B-B14F-4D97-AF65-F5344CB8AC3E}">
        <p14:creationId xmlns:p14="http://schemas.microsoft.com/office/powerpoint/2010/main" val="2270803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406A461-27A5-0C70-3162-E82DFAB2E78B}"/>
              </a:ext>
            </a:extLst>
          </p:cNvPr>
          <p:cNvSpPr>
            <a:spLocks noGrp="1"/>
          </p:cNvSpPr>
          <p:nvPr>
            <p:ph type="title"/>
          </p:nvPr>
        </p:nvSpPr>
        <p:spPr>
          <a:xfrm>
            <a:off x="640080" y="1243013"/>
            <a:ext cx="3855720" cy="4371974"/>
          </a:xfrm>
        </p:spPr>
        <p:txBody>
          <a:bodyPr>
            <a:normAutofit/>
          </a:bodyPr>
          <a:lstStyle/>
          <a:p>
            <a:r>
              <a:rPr lang="en-GB" sz="3600" b="1" dirty="0">
                <a:solidFill>
                  <a:schemeClr val="tx2"/>
                </a:solidFill>
                <a:latin typeface="Arial" panose="020B0604020202020204" pitchFamily="34" charset="0"/>
                <a:cs typeface="Arial" panose="020B0604020202020204" pitchFamily="34" charset="0"/>
              </a:rPr>
              <a:t>Research Methodology</a:t>
            </a:r>
          </a:p>
        </p:txBody>
      </p:sp>
      <p:sp>
        <p:nvSpPr>
          <p:cNvPr id="3" name="Content Placeholder 2">
            <a:extLst>
              <a:ext uri="{FF2B5EF4-FFF2-40B4-BE49-F238E27FC236}">
                <a16:creationId xmlns:a16="http://schemas.microsoft.com/office/drawing/2014/main" id="{D9181AFC-A22A-D799-AE77-0532FFDC3F69}"/>
              </a:ext>
            </a:extLst>
          </p:cNvPr>
          <p:cNvSpPr>
            <a:spLocks noGrp="1"/>
          </p:cNvSpPr>
          <p:nvPr>
            <p:ph idx="1"/>
          </p:nvPr>
        </p:nvSpPr>
        <p:spPr>
          <a:xfrm>
            <a:off x="5662863" y="866274"/>
            <a:ext cx="5730561" cy="5168766"/>
          </a:xfrm>
        </p:spPr>
        <p:txBody>
          <a:bodyPr anchor="ctr">
            <a:normAutofit/>
          </a:bodyPr>
          <a:lstStyle/>
          <a:p>
            <a:pPr marL="0" indent="0" algn="ctr">
              <a:buNone/>
            </a:pPr>
            <a:r>
              <a:rPr lang="en-GB" sz="1800" b="1" dirty="0">
                <a:solidFill>
                  <a:schemeClr val="tx2"/>
                </a:solidFill>
                <a:latin typeface="Arial" panose="020B0604020202020204" pitchFamily="34" charset="0"/>
                <a:cs typeface="Arial" panose="020B0604020202020204" pitchFamily="34" charset="0"/>
              </a:rPr>
              <a:t>A Systematic Literature Review (Paul and </a:t>
            </a:r>
            <a:r>
              <a:rPr lang="en-GB" sz="1800" b="1" dirty="0" err="1">
                <a:solidFill>
                  <a:schemeClr val="tx2"/>
                </a:solidFill>
                <a:latin typeface="Arial" panose="020B0604020202020204" pitchFamily="34" charset="0"/>
                <a:cs typeface="Arial" panose="020B0604020202020204" pitchFamily="34" charset="0"/>
              </a:rPr>
              <a:t>Barari</a:t>
            </a:r>
            <a:r>
              <a:rPr lang="en-GB" sz="1800" b="1" dirty="0">
                <a:solidFill>
                  <a:schemeClr val="tx2"/>
                </a:solidFill>
                <a:latin typeface="Arial" panose="020B0604020202020204" pitchFamily="34" charset="0"/>
                <a:cs typeface="Arial" panose="020B0604020202020204" pitchFamily="34" charset="0"/>
              </a:rPr>
              <a:t>, 2022) </a:t>
            </a:r>
          </a:p>
          <a:p>
            <a:r>
              <a:rPr lang="en-GB" sz="1800" dirty="0">
                <a:solidFill>
                  <a:schemeClr val="tx2"/>
                </a:solidFill>
                <a:latin typeface="Arial" panose="020B0604020202020204" pitchFamily="34" charset="0"/>
                <a:cs typeface="Arial" panose="020B0604020202020204" pitchFamily="34" charset="0"/>
              </a:rPr>
              <a:t>Database and Search Strategy: The data will be collected on MEDLINE, PubMed and NIHR (</a:t>
            </a:r>
            <a:r>
              <a:rPr lang="en-GB" sz="1800" dirty="0" err="1">
                <a:solidFill>
                  <a:schemeClr val="tx2"/>
                </a:solidFill>
                <a:latin typeface="Arial" panose="020B0604020202020204" pitchFamily="34" charset="0"/>
                <a:cs typeface="Arial" panose="020B0604020202020204" pitchFamily="34" charset="0"/>
              </a:rPr>
              <a:t>Alqarni</a:t>
            </a:r>
            <a:r>
              <a:rPr lang="en-GB" sz="1800" dirty="0">
                <a:solidFill>
                  <a:schemeClr val="tx2"/>
                </a:solidFill>
                <a:latin typeface="Arial" panose="020B0604020202020204" pitchFamily="34" charset="0"/>
                <a:cs typeface="Arial" panose="020B0604020202020204" pitchFamily="34" charset="0"/>
              </a:rPr>
              <a:t> et al., 2023) </a:t>
            </a:r>
          </a:p>
          <a:p>
            <a:r>
              <a:rPr lang="en-GB" sz="1800" dirty="0">
                <a:solidFill>
                  <a:schemeClr val="tx2"/>
                </a:solidFill>
                <a:latin typeface="Arial" panose="020B0604020202020204" pitchFamily="34" charset="0"/>
                <a:cs typeface="Arial" panose="020B0604020202020204" pitchFamily="34" charset="0"/>
              </a:rPr>
              <a:t>Screening: Initial screening based on titles and abstracts followed by full-text reviews to assess eligibility</a:t>
            </a:r>
          </a:p>
          <a:p>
            <a:r>
              <a:rPr lang="en-GB" sz="1800" dirty="0">
                <a:solidFill>
                  <a:schemeClr val="tx2"/>
                </a:solidFill>
                <a:latin typeface="Arial" panose="020B0604020202020204" pitchFamily="34" charset="0"/>
                <a:cs typeface="Arial" panose="020B0604020202020204" pitchFamily="34" charset="0"/>
              </a:rPr>
              <a:t>Quality Assessment</a:t>
            </a:r>
            <a:r>
              <a:rPr lang="en-GB" sz="1800" b="1" dirty="0">
                <a:solidFill>
                  <a:schemeClr val="tx2"/>
                </a:solidFill>
                <a:latin typeface="Arial" panose="020B0604020202020204" pitchFamily="34" charset="0"/>
                <a:cs typeface="Arial" panose="020B0604020202020204" pitchFamily="34" charset="0"/>
              </a:rPr>
              <a:t>: </a:t>
            </a:r>
            <a:r>
              <a:rPr lang="en-GB" sz="1800" dirty="0">
                <a:solidFill>
                  <a:schemeClr val="tx2"/>
                </a:solidFill>
                <a:latin typeface="Arial" panose="020B0604020202020204" pitchFamily="34" charset="0"/>
                <a:cs typeface="Arial" panose="020B0604020202020204" pitchFamily="34" charset="0"/>
              </a:rPr>
              <a:t>Each study </a:t>
            </a:r>
            <a:r>
              <a:rPr lang="en-US" altLang="zh-CN" sz="1800" dirty="0">
                <a:solidFill>
                  <a:schemeClr val="tx2"/>
                </a:solidFill>
                <a:latin typeface="Arial" panose="020B0604020202020204" pitchFamily="34" charset="0"/>
                <a:cs typeface="Arial" panose="020B0604020202020204" pitchFamily="34" charset="0"/>
              </a:rPr>
              <a:t>will be evaluated by</a:t>
            </a:r>
            <a:r>
              <a:rPr lang="en-GB" sz="1800" dirty="0">
                <a:solidFill>
                  <a:schemeClr val="tx2"/>
                </a:solidFill>
                <a:latin typeface="Arial" panose="020B0604020202020204" pitchFamily="34" charset="0"/>
                <a:cs typeface="Arial" panose="020B0604020202020204" pitchFamily="34" charset="0"/>
              </a:rPr>
              <a:t> A measurement tool for assessment of multiple systematic reviews (AMSTAR) (McLaughlin et al., 2020)</a:t>
            </a:r>
          </a:p>
          <a:p>
            <a:r>
              <a:rPr lang="en-GB" sz="1800" dirty="0">
                <a:solidFill>
                  <a:schemeClr val="tx2"/>
                </a:solidFill>
                <a:latin typeface="Arial" panose="020B0604020202020204" pitchFamily="34" charset="0"/>
                <a:cs typeface="Arial" panose="020B0604020202020204" pitchFamily="34" charset="0"/>
              </a:rPr>
              <a:t>Data Analysis: Thematic is particularly suitable for synthesising evidence from qualitative studies  (Braun and Clarke, 2022)</a:t>
            </a:r>
          </a:p>
        </p:txBody>
      </p:sp>
    </p:spTree>
    <p:extLst>
      <p:ext uri="{BB962C8B-B14F-4D97-AF65-F5344CB8AC3E}">
        <p14:creationId xmlns:p14="http://schemas.microsoft.com/office/powerpoint/2010/main" val="294778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88FC3-EB68-B082-0F60-DD13A7E2621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Implication of the study</a:t>
            </a:r>
          </a:p>
        </p:txBody>
      </p:sp>
      <p:graphicFrame>
        <p:nvGraphicFramePr>
          <p:cNvPr id="5" name="Content Placeholder 2">
            <a:extLst>
              <a:ext uri="{FF2B5EF4-FFF2-40B4-BE49-F238E27FC236}">
                <a16:creationId xmlns:a16="http://schemas.microsoft.com/office/drawing/2014/main" id="{05052765-33ED-7B0D-9C78-57905756E7C9}"/>
              </a:ext>
            </a:extLst>
          </p:cNvPr>
          <p:cNvGraphicFramePr>
            <a:graphicFrameLocks noGrp="1"/>
          </p:cNvGraphicFramePr>
          <p:nvPr>
            <p:ph idx="1"/>
            <p:extLst>
              <p:ext uri="{D42A27DB-BD31-4B8C-83A1-F6EECF244321}">
                <p14:modId xmlns:p14="http://schemas.microsoft.com/office/powerpoint/2010/main" val="33695200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1030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72AF6F01-3700-963C-3907-9F8464064086}"/>
              </a:ext>
            </a:extLst>
          </p:cNvPr>
          <p:cNvSpPr>
            <a:spLocks noGrp="1"/>
          </p:cNvSpPr>
          <p:nvPr>
            <p:ph type="title"/>
          </p:nvPr>
        </p:nvSpPr>
        <p:spPr>
          <a:xfrm>
            <a:off x="804672" y="457200"/>
            <a:ext cx="10579608" cy="1188720"/>
          </a:xfrm>
        </p:spPr>
        <p:txBody>
          <a:bodyPr>
            <a:normAutofit/>
          </a:bodyPr>
          <a:lstStyle/>
          <a:p>
            <a:r>
              <a:rPr lang="en-GB" sz="4000" b="1" dirty="0">
                <a:solidFill>
                  <a:schemeClr val="tx2"/>
                </a:solidFill>
                <a:latin typeface="Arial" panose="020B0604020202020204" pitchFamily="34" charset="0"/>
                <a:cs typeface="Arial" panose="020B0604020202020204" pitchFamily="34" charset="0"/>
              </a:rPr>
              <a:t>Timeline</a:t>
            </a:r>
          </a:p>
        </p:txBody>
      </p:sp>
      <p:grpSp>
        <p:nvGrpSpPr>
          <p:cNvPr id="30" name="Group 29">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31" name="Freeform: Shape 30">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35">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37" name="Freeform: Shape 36">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Content Placeholder 3">
            <a:extLst>
              <a:ext uri="{FF2B5EF4-FFF2-40B4-BE49-F238E27FC236}">
                <a16:creationId xmlns:a16="http://schemas.microsoft.com/office/drawing/2014/main" id="{EC4B0194-C2D3-EC38-2D3E-15E1AA2AD16F}"/>
              </a:ext>
            </a:extLst>
          </p:cNvPr>
          <p:cNvGraphicFramePr>
            <a:graphicFrameLocks noGrp="1"/>
          </p:cNvGraphicFramePr>
          <p:nvPr>
            <p:ph idx="1"/>
            <p:extLst>
              <p:ext uri="{D42A27DB-BD31-4B8C-83A1-F6EECF244321}">
                <p14:modId xmlns:p14="http://schemas.microsoft.com/office/powerpoint/2010/main" val="1975567863"/>
              </p:ext>
            </p:extLst>
          </p:nvPr>
        </p:nvGraphicFramePr>
        <p:xfrm>
          <a:off x="872979" y="2084758"/>
          <a:ext cx="10511301" cy="3089141"/>
        </p:xfrm>
        <a:graphic>
          <a:graphicData uri="http://schemas.openxmlformats.org/drawingml/2006/table">
            <a:tbl>
              <a:tblPr firstRow="1" bandRow="1">
                <a:tableStyleId>{5C22544A-7EE6-4342-B048-85BDC9FD1C3A}</a:tableStyleId>
              </a:tblPr>
              <a:tblGrid>
                <a:gridCol w="2231301">
                  <a:extLst>
                    <a:ext uri="{9D8B030D-6E8A-4147-A177-3AD203B41FA5}">
                      <a16:colId xmlns:a16="http://schemas.microsoft.com/office/drawing/2014/main" val="3330801167"/>
                    </a:ext>
                  </a:extLst>
                </a:gridCol>
                <a:gridCol w="828000">
                  <a:extLst>
                    <a:ext uri="{9D8B030D-6E8A-4147-A177-3AD203B41FA5}">
                      <a16:colId xmlns:a16="http://schemas.microsoft.com/office/drawing/2014/main" val="258515375"/>
                    </a:ext>
                  </a:extLst>
                </a:gridCol>
                <a:gridCol w="828000">
                  <a:extLst>
                    <a:ext uri="{9D8B030D-6E8A-4147-A177-3AD203B41FA5}">
                      <a16:colId xmlns:a16="http://schemas.microsoft.com/office/drawing/2014/main" val="946731484"/>
                    </a:ext>
                  </a:extLst>
                </a:gridCol>
                <a:gridCol w="828000">
                  <a:extLst>
                    <a:ext uri="{9D8B030D-6E8A-4147-A177-3AD203B41FA5}">
                      <a16:colId xmlns:a16="http://schemas.microsoft.com/office/drawing/2014/main" val="3960779596"/>
                    </a:ext>
                  </a:extLst>
                </a:gridCol>
                <a:gridCol w="828000">
                  <a:extLst>
                    <a:ext uri="{9D8B030D-6E8A-4147-A177-3AD203B41FA5}">
                      <a16:colId xmlns:a16="http://schemas.microsoft.com/office/drawing/2014/main" val="3066032366"/>
                    </a:ext>
                  </a:extLst>
                </a:gridCol>
                <a:gridCol w="828000">
                  <a:extLst>
                    <a:ext uri="{9D8B030D-6E8A-4147-A177-3AD203B41FA5}">
                      <a16:colId xmlns:a16="http://schemas.microsoft.com/office/drawing/2014/main" val="1419442284"/>
                    </a:ext>
                  </a:extLst>
                </a:gridCol>
                <a:gridCol w="828000">
                  <a:extLst>
                    <a:ext uri="{9D8B030D-6E8A-4147-A177-3AD203B41FA5}">
                      <a16:colId xmlns:a16="http://schemas.microsoft.com/office/drawing/2014/main" val="3052278249"/>
                    </a:ext>
                  </a:extLst>
                </a:gridCol>
                <a:gridCol w="828000">
                  <a:extLst>
                    <a:ext uri="{9D8B030D-6E8A-4147-A177-3AD203B41FA5}">
                      <a16:colId xmlns:a16="http://schemas.microsoft.com/office/drawing/2014/main" val="526594807"/>
                    </a:ext>
                  </a:extLst>
                </a:gridCol>
                <a:gridCol w="828000">
                  <a:extLst>
                    <a:ext uri="{9D8B030D-6E8A-4147-A177-3AD203B41FA5}">
                      <a16:colId xmlns:a16="http://schemas.microsoft.com/office/drawing/2014/main" val="3650708150"/>
                    </a:ext>
                  </a:extLst>
                </a:gridCol>
                <a:gridCol w="828000">
                  <a:extLst>
                    <a:ext uri="{9D8B030D-6E8A-4147-A177-3AD203B41FA5}">
                      <a16:colId xmlns:a16="http://schemas.microsoft.com/office/drawing/2014/main" val="1798440714"/>
                    </a:ext>
                  </a:extLst>
                </a:gridCol>
                <a:gridCol w="828000">
                  <a:extLst>
                    <a:ext uri="{9D8B030D-6E8A-4147-A177-3AD203B41FA5}">
                      <a16:colId xmlns:a16="http://schemas.microsoft.com/office/drawing/2014/main" val="3495972105"/>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latin typeface="Arial" panose="020B0604020202020204" pitchFamily="34" charset="0"/>
                          <a:cs typeface="Arial" panose="020B0604020202020204" pitchFamily="34" charset="0"/>
                        </a:rPr>
                        <a:t>Topic/week</a:t>
                      </a:r>
                    </a:p>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Arial" panose="020B0604020202020204" pitchFamily="34" charset="0"/>
                          <a:cs typeface="Arial" panose="020B0604020202020204" pitchFamily="34" charset="0"/>
                        </a:rPr>
                        <a:t>Week 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Arial" panose="020B0604020202020204" pitchFamily="34" charset="0"/>
                          <a:cs typeface="Arial" panose="020B0604020202020204" pitchFamily="34" charset="0"/>
                        </a:rPr>
                        <a:t>Week 2</a:t>
                      </a:r>
                    </a:p>
                    <a:p>
                      <a:endParaRPr lang="en-GB" sz="12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Arial" panose="020B0604020202020204" pitchFamily="34" charset="0"/>
                          <a:cs typeface="Arial" panose="020B0604020202020204" pitchFamily="34" charset="0"/>
                        </a:rPr>
                        <a:t>Week 3</a:t>
                      </a:r>
                    </a:p>
                    <a:p>
                      <a:endParaRPr lang="en-GB" sz="12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Arial" panose="020B0604020202020204" pitchFamily="34" charset="0"/>
                          <a:cs typeface="Arial" panose="020B0604020202020204" pitchFamily="34" charset="0"/>
                        </a:rPr>
                        <a:t>Week 4</a:t>
                      </a:r>
                    </a:p>
                    <a:p>
                      <a:endParaRPr lang="en-GB" sz="12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Arial" panose="020B0604020202020204" pitchFamily="34" charset="0"/>
                          <a:cs typeface="Arial" panose="020B0604020202020204" pitchFamily="34" charset="0"/>
                        </a:rPr>
                        <a:t>Week 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Arial" panose="020B0604020202020204" pitchFamily="34" charset="0"/>
                          <a:cs typeface="Arial" panose="020B0604020202020204" pitchFamily="34" charset="0"/>
                        </a:rPr>
                        <a:t>Week 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Arial" panose="020B0604020202020204" pitchFamily="34" charset="0"/>
                          <a:cs typeface="Arial" panose="020B0604020202020204" pitchFamily="34" charset="0"/>
                        </a:rPr>
                        <a:t>Week 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Arial" panose="020B0604020202020204" pitchFamily="34" charset="0"/>
                          <a:cs typeface="Arial" panose="020B0604020202020204" pitchFamily="34" charset="0"/>
                        </a:rPr>
                        <a:t>Week 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Arial" panose="020B0604020202020204" pitchFamily="34" charset="0"/>
                          <a:cs typeface="Arial" panose="020B0604020202020204" pitchFamily="34" charset="0"/>
                        </a:rPr>
                        <a:t>Week 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Arial" panose="020B0604020202020204" pitchFamily="34" charset="0"/>
                          <a:cs typeface="Arial" panose="020B0604020202020204" pitchFamily="34" charset="0"/>
                        </a:rPr>
                        <a:t>Week 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64456212"/>
                  </a:ext>
                </a:extLst>
              </a:tr>
              <a:tr h="445349">
                <a:tc>
                  <a:txBody>
                    <a:bodyPr/>
                    <a:lstStyle/>
                    <a:p>
                      <a:pPr algn="ctr"/>
                      <a:r>
                        <a:rPr lang="en-GB" sz="1200" dirty="0">
                          <a:latin typeface="Arial" panose="020B0604020202020204" pitchFamily="34" charset="0"/>
                          <a:cs typeface="Arial" panose="020B0604020202020204" pitchFamily="34" charset="0"/>
                        </a:rPr>
                        <a:t>Define the Research Question and Objectives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02972914"/>
                  </a:ext>
                </a:extLst>
              </a:tr>
              <a:tr h="370840">
                <a:tc>
                  <a:txBody>
                    <a:bodyPr/>
                    <a:lstStyle/>
                    <a:p>
                      <a:pPr algn="ctr"/>
                      <a:r>
                        <a:rPr lang="en-GB" sz="1200" dirty="0">
                          <a:latin typeface="Arial" panose="020B0604020202020204" pitchFamily="34" charset="0"/>
                          <a:cs typeface="Arial" panose="020B0604020202020204" pitchFamily="34" charset="0"/>
                        </a:rPr>
                        <a:t> Literature Search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46211790"/>
                  </a:ext>
                </a:extLst>
              </a:tr>
              <a:tr h="508501">
                <a:tc>
                  <a:txBody>
                    <a:bodyPr/>
                    <a:lstStyle/>
                    <a:p>
                      <a:pPr algn="ctr"/>
                      <a:r>
                        <a:rPr lang="en-GB" sz="1200" dirty="0">
                          <a:latin typeface="Arial" panose="020B0604020202020204" pitchFamily="34" charset="0"/>
                          <a:cs typeface="Arial" panose="020B0604020202020204" pitchFamily="34" charset="0"/>
                        </a:rPr>
                        <a:t> Literature Screening and Data Extraction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89641791"/>
                  </a:ext>
                </a:extLst>
              </a:tr>
              <a:tr h="370840">
                <a:tc>
                  <a:txBody>
                    <a:bodyPr/>
                    <a:lstStyle/>
                    <a:p>
                      <a:pPr algn="ctr"/>
                      <a:r>
                        <a:rPr lang="en-GB" sz="1200" dirty="0">
                          <a:latin typeface="Arial" panose="020B0604020202020204" pitchFamily="34" charset="0"/>
                          <a:cs typeface="Arial" panose="020B0604020202020204" pitchFamily="34" charset="0"/>
                        </a:rPr>
                        <a:t>Data Analysis and Synthesis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99539132"/>
                  </a:ext>
                </a:extLst>
              </a:tr>
              <a:tr h="370840">
                <a:tc>
                  <a:txBody>
                    <a:bodyPr/>
                    <a:lstStyle/>
                    <a:p>
                      <a:pPr algn="ctr"/>
                      <a:r>
                        <a:rPr lang="en-GB" sz="1200" dirty="0">
                          <a:latin typeface="Arial" panose="020B0604020202020204" pitchFamily="34" charset="0"/>
                          <a:cs typeface="Arial" panose="020B0604020202020204" pitchFamily="34" charset="0"/>
                        </a:rPr>
                        <a:t>Writing the review report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593965633"/>
                  </a:ext>
                </a:extLst>
              </a:tr>
              <a:tr h="370840">
                <a:tc>
                  <a:txBody>
                    <a:bodyPr/>
                    <a:lstStyle/>
                    <a:p>
                      <a:pPr algn="ctr"/>
                      <a:r>
                        <a:rPr lang="en-GB" sz="1200" dirty="0">
                          <a:latin typeface="Arial" panose="020B0604020202020204" pitchFamily="34" charset="0"/>
                          <a:cs typeface="Arial" panose="020B0604020202020204" pitchFamily="34" charset="0"/>
                        </a:rPr>
                        <a:t>Revision and Final Report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990494684"/>
                  </a:ext>
                </a:extLst>
              </a:tr>
            </a:tbl>
          </a:graphicData>
        </a:graphic>
      </p:graphicFrame>
      <p:sp>
        <p:nvSpPr>
          <p:cNvPr id="16" name="Arrow: Pentagon 15">
            <a:extLst>
              <a:ext uri="{FF2B5EF4-FFF2-40B4-BE49-F238E27FC236}">
                <a16:creationId xmlns:a16="http://schemas.microsoft.com/office/drawing/2014/main" id="{F6BE6C15-0924-F1F6-200D-45BD4F738631}"/>
              </a:ext>
            </a:extLst>
          </p:cNvPr>
          <p:cNvSpPr/>
          <p:nvPr/>
        </p:nvSpPr>
        <p:spPr>
          <a:xfrm>
            <a:off x="3128714" y="2898976"/>
            <a:ext cx="751085" cy="226133"/>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Pentagon 16">
            <a:extLst>
              <a:ext uri="{FF2B5EF4-FFF2-40B4-BE49-F238E27FC236}">
                <a16:creationId xmlns:a16="http://schemas.microsoft.com/office/drawing/2014/main" id="{20A402DC-7C8F-7910-0317-F99596AF70A7}"/>
              </a:ext>
            </a:extLst>
          </p:cNvPr>
          <p:cNvSpPr/>
          <p:nvPr/>
        </p:nvSpPr>
        <p:spPr>
          <a:xfrm>
            <a:off x="4088787" y="3332086"/>
            <a:ext cx="1389104" cy="193828"/>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Pentagon 17">
            <a:extLst>
              <a:ext uri="{FF2B5EF4-FFF2-40B4-BE49-F238E27FC236}">
                <a16:creationId xmlns:a16="http://schemas.microsoft.com/office/drawing/2014/main" id="{71ED73A7-061D-B93A-9383-2F34D7888DFE}"/>
              </a:ext>
            </a:extLst>
          </p:cNvPr>
          <p:cNvSpPr/>
          <p:nvPr/>
        </p:nvSpPr>
        <p:spPr>
          <a:xfrm>
            <a:off x="5663975" y="3776185"/>
            <a:ext cx="1477942" cy="201905"/>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Pentagon 18">
            <a:extLst>
              <a:ext uri="{FF2B5EF4-FFF2-40B4-BE49-F238E27FC236}">
                <a16:creationId xmlns:a16="http://schemas.microsoft.com/office/drawing/2014/main" id="{65A27A1B-ACDC-5D3E-5454-4E9CD96E3020}"/>
              </a:ext>
            </a:extLst>
          </p:cNvPr>
          <p:cNvSpPr/>
          <p:nvPr/>
        </p:nvSpPr>
        <p:spPr>
          <a:xfrm>
            <a:off x="7319593" y="4180105"/>
            <a:ext cx="1469865" cy="201904"/>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Pentagon 19">
            <a:extLst>
              <a:ext uri="{FF2B5EF4-FFF2-40B4-BE49-F238E27FC236}">
                <a16:creationId xmlns:a16="http://schemas.microsoft.com/office/drawing/2014/main" id="{3C728A1A-803D-672F-BE23-E8D66C03B8E6}"/>
              </a:ext>
            </a:extLst>
          </p:cNvPr>
          <p:cNvSpPr/>
          <p:nvPr/>
        </p:nvSpPr>
        <p:spPr>
          <a:xfrm>
            <a:off x="8991363" y="4611408"/>
            <a:ext cx="1437562" cy="153448"/>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Pentagon 20">
            <a:extLst>
              <a:ext uri="{FF2B5EF4-FFF2-40B4-BE49-F238E27FC236}">
                <a16:creationId xmlns:a16="http://schemas.microsoft.com/office/drawing/2014/main" id="{056A20C3-D330-0032-4381-D3928D044D92}"/>
              </a:ext>
            </a:extLst>
          </p:cNvPr>
          <p:cNvSpPr/>
          <p:nvPr/>
        </p:nvSpPr>
        <p:spPr>
          <a:xfrm>
            <a:off x="10590995" y="4959411"/>
            <a:ext cx="726755" cy="176989"/>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05774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76411658-6D5C-A396-AA0A-B7F5481DD243}"/>
              </a:ext>
            </a:extLst>
          </p:cNvPr>
          <p:cNvSpPr>
            <a:spLocks noGrp="1"/>
          </p:cNvSpPr>
          <p:nvPr>
            <p:ph type="title"/>
          </p:nvPr>
        </p:nvSpPr>
        <p:spPr>
          <a:xfrm>
            <a:off x="1179226" y="1594707"/>
            <a:ext cx="9833548" cy="1325563"/>
          </a:xfrm>
        </p:spPr>
        <p:txBody>
          <a:bodyPr anchor="b">
            <a:normAutofit/>
          </a:bodyPr>
          <a:lstStyle/>
          <a:p>
            <a:pPr algn="ctr"/>
            <a:endParaRPr lang="en-GB" sz="3600">
              <a:solidFill>
                <a:schemeClr val="tx2"/>
              </a:solidFill>
            </a:endParaRP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8A43962-3A46-8D23-E834-E115750CECF6}"/>
              </a:ext>
            </a:extLst>
          </p:cNvPr>
          <p:cNvSpPr>
            <a:spLocks noGrp="1"/>
          </p:cNvSpPr>
          <p:nvPr>
            <p:ph idx="1"/>
          </p:nvPr>
        </p:nvSpPr>
        <p:spPr>
          <a:xfrm>
            <a:off x="1179226" y="3329677"/>
            <a:ext cx="9833548" cy="2457269"/>
          </a:xfrm>
        </p:spPr>
        <p:txBody>
          <a:bodyPr>
            <a:normAutofit/>
          </a:bodyPr>
          <a:lstStyle/>
          <a:p>
            <a:pPr marL="0" indent="0" algn="ctr">
              <a:buNone/>
            </a:pPr>
            <a:r>
              <a:rPr lang="en-GB" sz="8000" b="1" dirty="0">
                <a:solidFill>
                  <a:schemeClr val="tx2"/>
                </a:solidFill>
                <a:latin typeface="Arial" panose="020B0604020202020204" pitchFamily="34" charset="0"/>
                <a:cs typeface="Arial" panose="020B0604020202020204" pitchFamily="34" charset="0"/>
              </a:rPr>
              <a:t>Thank you</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353922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21A2D8-6FA5-5581-D494-0C44F74AD6D3}"/>
              </a:ext>
            </a:extLst>
          </p:cNvPr>
          <p:cNvSpPr>
            <a:spLocks noGrp="1"/>
          </p:cNvSpPr>
          <p:nvPr>
            <p:ph type="title"/>
          </p:nvPr>
        </p:nvSpPr>
        <p:spPr>
          <a:xfrm>
            <a:off x="838200" y="365125"/>
            <a:ext cx="10515600" cy="1325563"/>
          </a:xfrm>
        </p:spPr>
        <p:txBody>
          <a:bodyPr>
            <a:normAutofit/>
          </a:bodyPr>
          <a:lstStyle/>
          <a:p>
            <a:r>
              <a:rPr lang="en-US" altLang="zh-CN" dirty="0">
                <a:latin typeface="Arial" panose="020B0604020202020204" pitchFamily="34" charset="0"/>
                <a:cs typeface="Arial" panose="020B0604020202020204" pitchFamily="34" charset="0"/>
              </a:rPr>
              <a:t>References</a:t>
            </a:r>
            <a:endParaRPr lang="zh-CN" altLang="en-US" dirty="0">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1E0F40A-FDE4-E72A-0026-97BF87C0621E}"/>
              </a:ext>
            </a:extLst>
          </p:cNvPr>
          <p:cNvSpPr>
            <a:spLocks noGrp="1"/>
          </p:cNvSpPr>
          <p:nvPr>
            <p:ph idx="1"/>
          </p:nvPr>
        </p:nvSpPr>
        <p:spPr>
          <a:xfrm>
            <a:off x="838200" y="1825625"/>
            <a:ext cx="10515600" cy="4351338"/>
          </a:xfrm>
        </p:spPr>
        <p:txBody>
          <a:bodyPr>
            <a:normAutofit/>
          </a:bodyPr>
          <a:lstStyle/>
          <a:p>
            <a:pPr marL="342900" lvl="0" indent="-342900">
              <a:spcAft>
                <a:spcPts val="800"/>
              </a:spcAft>
              <a:buFont typeface="Arial" panose="020B0604020202020204" pitchFamily="34" charset="0"/>
              <a:buChar char="•"/>
              <a:tabLst>
                <a:tab pos="457200" algn="l"/>
              </a:tabLst>
            </a:pPr>
            <a:r>
              <a:rPr lang="en-GB" sz="1500" kern="100" err="1">
                <a:effectLst/>
                <a:latin typeface="Arial" panose="020B0604020202020204" pitchFamily="34" charset="0"/>
                <a:ea typeface="DengXian" panose="02010600030101010101" pitchFamily="2" charset="-122"/>
                <a:cs typeface="Arial" panose="020B0604020202020204" pitchFamily="34" charset="0"/>
              </a:rPr>
              <a:t>Alqarni</a:t>
            </a:r>
            <a:r>
              <a:rPr lang="en-GB" sz="1500" kern="100">
                <a:effectLst/>
                <a:latin typeface="Arial" panose="020B0604020202020204" pitchFamily="34" charset="0"/>
                <a:ea typeface="DengXian" panose="02010600030101010101" pitchFamily="2" charset="-122"/>
                <a:cs typeface="Arial" panose="020B0604020202020204" pitchFamily="34" charset="0"/>
              </a:rPr>
              <a:t>, A.G., Gladman, J.R.F., Obasi, A.A. and </a:t>
            </a:r>
            <a:r>
              <a:rPr lang="en-GB" sz="1500" kern="100" err="1">
                <a:effectLst/>
                <a:latin typeface="Arial" panose="020B0604020202020204" pitchFamily="34" charset="0"/>
                <a:ea typeface="DengXian" panose="02010600030101010101" pitchFamily="2" charset="-122"/>
                <a:cs typeface="Arial" panose="020B0604020202020204" pitchFamily="34" charset="0"/>
              </a:rPr>
              <a:t>Ollivere</a:t>
            </a:r>
            <a:r>
              <a:rPr lang="en-GB" sz="1500" kern="100">
                <a:effectLst/>
                <a:latin typeface="Arial" panose="020B0604020202020204" pitchFamily="34" charset="0"/>
                <a:ea typeface="DengXian" panose="02010600030101010101" pitchFamily="2" charset="-122"/>
                <a:cs typeface="Arial" panose="020B0604020202020204" pitchFamily="34" charset="0"/>
              </a:rPr>
              <a:t>, B. (2023). Does frailty status predict outcome in major trauma in older people? A systematic review and meta-analysis. </a:t>
            </a:r>
            <a:r>
              <a:rPr lang="en-GB" sz="1500" i="1" kern="100">
                <a:effectLst/>
                <a:latin typeface="Arial" panose="020B0604020202020204" pitchFamily="34" charset="0"/>
                <a:ea typeface="DengXian" panose="02010600030101010101" pitchFamily="2" charset="-122"/>
                <a:cs typeface="Arial" panose="020B0604020202020204" pitchFamily="34" charset="0"/>
              </a:rPr>
              <a:t>Age and Ageing</a:t>
            </a:r>
            <a:r>
              <a:rPr lang="en-GB" sz="1500" kern="100">
                <a:effectLst/>
                <a:latin typeface="Arial" panose="020B0604020202020204" pitchFamily="34" charset="0"/>
                <a:ea typeface="DengXian" panose="02010600030101010101" pitchFamily="2" charset="-122"/>
                <a:cs typeface="Arial" panose="020B0604020202020204" pitchFamily="34" charset="0"/>
              </a:rPr>
              <a:t>, [online] 52(5), p.afad073. </a:t>
            </a:r>
            <a:r>
              <a:rPr lang="en-GB" sz="1500" kern="100" err="1">
                <a:effectLst/>
                <a:latin typeface="Arial" panose="020B0604020202020204" pitchFamily="34" charset="0"/>
                <a:ea typeface="DengXian" panose="02010600030101010101" pitchFamily="2" charset="-122"/>
                <a:cs typeface="Arial" panose="020B0604020202020204" pitchFamily="34" charset="0"/>
              </a:rPr>
              <a:t>doi:https</a:t>
            </a:r>
            <a:r>
              <a:rPr lang="en-GB" sz="1500" kern="100">
                <a:effectLst/>
                <a:latin typeface="Arial" panose="020B0604020202020204" pitchFamily="34" charset="0"/>
                <a:ea typeface="DengXian" panose="02010600030101010101" pitchFamily="2" charset="-122"/>
                <a:cs typeface="Arial" panose="020B0604020202020204" pitchFamily="34" charset="0"/>
              </a:rPr>
              <a:t>://doi.org/10.1093/ageing/afad073.</a:t>
            </a:r>
          </a:p>
          <a:p>
            <a:pPr marL="342900" lvl="0" indent="-342900">
              <a:spcAft>
                <a:spcPts val="800"/>
              </a:spcAft>
              <a:buFont typeface="Arial" panose="020B0604020202020204" pitchFamily="34" charset="0"/>
              <a:buChar char="•"/>
              <a:tabLst>
                <a:tab pos="457200" algn="l"/>
              </a:tabLst>
            </a:pPr>
            <a:r>
              <a:rPr lang="en-GB" sz="1500" kern="100">
                <a:effectLst/>
                <a:latin typeface="Arial" panose="020B0604020202020204" pitchFamily="34" charset="0"/>
                <a:ea typeface="DengXian" panose="02010600030101010101" pitchFamily="2" charset="-122"/>
                <a:cs typeface="Arial" panose="020B0604020202020204" pitchFamily="34" charset="0"/>
              </a:rPr>
              <a:t>‌Association, L.G. (n.d.). </a:t>
            </a:r>
            <a:r>
              <a:rPr lang="en-GB" sz="1500" i="1" kern="100">
                <a:effectLst/>
                <a:latin typeface="Arial" panose="020B0604020202020204" pitchFamily="34" charset="0"/>
                <a:ea typeface="DengXian" panose="02010600030101010101" pitchFamily="2" charset="-122"/>
                <a:cs typeface="Arial" panose="020B0604020202020204" pitchFamily="34" charset="0"/>
              </a:rPr>
              <a:t>Emergency hospital admissions due to falls in people aged 65 and over per 100,000 aged 65 and over (male) in London</a:t>
            </a:r>
            <a:r>
              <a:rPr lang="en-GB" sz="1500" kern="100">
                <a:effectLst/>
                <a:latin typeface="Arial" panose="020B0604020202020204" pitchFamily="34" charset="0"/>
                <a:ea typeface="DengXian" panose="02010600030101010101" pitchFamily="2" charset="-122"/>
                <a:cs typeface="Arial" panose="020B0604020202020204" pitchFamily="34" charset="0"/>
              </a:rPr>
              <a:t>. [online] lginform.local.gov.uk. Available at: https://lginform.local.gov.uk/reports/lgastandard?mod-metric=12196&amp;mod-area=E12000007&amp;mod-group=AllRegions_England&amp;mod-type=namedComparisonGroup [Accessed 8 Nov. 2023].</a:t>
            </a:r>
          </a:p>
          <a:p>
            <a:pPr marL="342900" lvl="0" indent="-342900">
              <a:spcAft>
                <a:spcPts val="800"/>
              </a:spcAft>
              <a:buFont typeface="Arial" panose="020B0604020202020204" pitchFamily="34" charset="0"/>
              <a:buChar char="•"/>
              <a:tabLst>
                <a:tab pos="457200" algn="l"/>
              </a:tabLst>
            </a:pPr>
            <a:r>
              <a:rPr lang="en-GB" sz="1500" kern="100">
                <a:effectLst/>
                <a:latin typeface="Arial" panose="020B0604020202020204" pitchFamily="34" charset="0"/>
                <a:ea typeface="DengXian" panose="02010600030101010101" pitchFamily="2" charset="-122"/>
                <a:cs typeface="Arial" panose="020B0604020202020204" pitchFamily="34" charset="0"/>
              </a:rPr>
              <a:t>‌‌Beeston, A. (2022). Preventing falls: New programme works in care homes. [online] NIHR Evidence. Available at: https://evidence.nihr.ac.uk/alert/falls-prevention-programme-effective-care-homes/. Accessed 1 Nov. 2023</a:t>
            </a:r>
          </a:p>
          <a:p>
            <a:pPr marL="342900" lvl="0" indent="-342900">
              <a:spcAft>
                <a:spcPts val="800"/>
              </a:spcAft>
              <a:buFont typeface="Arial" panose="020B0604020202020204" pitchFamily="34" charset="0"/>
              <a:buChar char="•"/>
              <a:tabLst>
                <a:tab pos="457200" algn="l"/>
              </a:tabLst>
            </a:pPr>
            <a:r>
              <a:rPr lang="en-GB" sz="1500" kern="100">
                <a:effectLst/>
                <a:latin typeface="Arial" panose="020B0604020202020204" pitchFamily="34" charset="0"/>
                <a:ea typeface="DengXian" panose="02010600030101010101" pitchFamily="2" charset="-122"/>
                <a:cs typeface="Arial" panose="020B0604020202020204" pitchFamily="34" charset="0"/>
              </a:rPr>
              <a:t>‌Braun, V. and Clarke, V. (2022). </a:t>
            </a:r>
            <a:r>
              <a:rPr lang="en-GB" sz="1500" i="1" kern="100">
                <a:effectLst/>
                <a:latin typeface="Arial" panose="020B0604020202020204" pitchFamily="34" charset="0"/>
                <a:ea typeface="DengXian" panose="02010600030101010101" pitchFamily="2" charset="-122"/>
                <a:cs typeface="Arial" panose="020B0604020202020204" pitchFamily="34" charset="0"/>
              </a:rPr>
              <a:t>APA </a:t>
            </a:r>
            <a:r>
              <a:rPr lang="en-GB" sz="1500" i="1" kern="100" err="1">
                <a:effectLst/>
                <a:latin typeface="Arial" panose="020B0604020202020204" pitchFamily="34" charset="0"/>
                <a:ea typeface="DengXian" panose="02010600030101010101" pitchFamily="2" charset="-122"/>
                <a:cs typeface="Arial" panose="020B0604020202020204" pitchFamily="34" charset="0"/>
              </a:rPr>
              <a:t>PsycNet</a:t>
            </a:r>
            <a:r>
              <a:rPr lang="en-GB" sz="1500" kern="100">
                <a:effectLst/>
                <a:latin typeface="Arial" panose="020B0604020202020204" pitchFamily="34" charset="0"/>
                <a:ea typeface="DengXian" panose="02010600030101010101" pitchFamily="2" charset="-122"/>
                <a:cs typeface="Arial" panose="020B0604020202020204" pitchFamily="34" charset="0"/>
              </a:rPr>
              <a:t>. [online] psycnet.apa.org. Available at: https://psycnet.apa.org/record/2021-45248-001.</a:t>
            </a:r>
          </a:p>
          <a:p>
            <a:pPr marL="342900" lvl="0" indent="-342900">
              <a:spcAft>
                <a:spcPts val="800"/>
              </a:spcAft>
              <a:buFont typeface="Arial" panose="020B0604020202020204" pitchFamily="34" charset="0"/>
              <a:buChar char="•"/>
              <a:tabLst>
                <a:tab pos="457200" algn="l"/>
              </a:tabLst>
            </a:pPr>
            <a:r>
              <a:rPr lang="en-GB" sz="1500" kern="100" err="1">
                <a:effectLst/>
                <a:latin typeface="Arial" panose="020B0604020202020204" pitchFamily="34" charset="0"/>
                <a:ea typeface="DengXian" panose="02010600030101010101" pitchFamily="2" charset="-122"/>
                <a:cs typeface="Arial" panose="020B0604020202020204" pitchFamily="34" charset="0"/>
              </a:rPr>
              <a:t>Chittrakul</a:t>
            </a:r>
            <a:r>
              <a:rPr lang="en-GB" sz="1500" kern="100">
                <a:effectLst/>
                <a:latin typeface="Arial" panose="020B0604020202020204" pitchFamily="34" charset="0"/>
                <a:ea typeface="DengXian" panose="02010600030101010101" pitchFamily="2" charset="-122"/>
                <a:cs typeface="Arial" panose="020B0604020202020204" pitchFamily="34" charset="0"/>
              </a:rPr>
              <a:t>, J., </a:t>
            </a:r>
            <a:r>
              <a:rPr lang="en-GB" sz="1500" kern="100" err="1">
                <a:effectLst/>
                <a:latin typeface="Arial" panose="020B0604020202020204" pitchFamily="34" charset="0"/>
                <a:ea typeface="DengXian" panose="02010600030101010101" pitchFamily="2" charset="-122"/>
                <a:cs typeface="Arial" panose="020B0604020202020204" pitchFamily="34" charset="0"/>
              </a:rPr>
              <a:t>Siviroj</a:t>
            </a:r>
            <a:r>
              <a:rPr lang="en-GB" sz="1500" kern="100">
                <a:effectLst/>
                <a:latin typeface="Arial" panose="020B0604020202020204" pitchFamily="34" charset="0"/>
                <a:ea typeface="DengXian" panose="02010600030101010101" pitchFamily="2" charset="-122"/>
                <a:cs typeface="Arial" panose="020B0604020202020204" pitchFamily="34" charset="0"/>
              </a:rPr>
              <a:t>, P., </a:t>
            </a:r>
            <a:r>
              <a:rPr lang="en-GB" sz="1500" kern="100" err="1">
                <a:effectLst/>
                <a:latin typeface="Arial" panose="020B0604020202020204" pitchFamily="34" charset="0"/>
                <a:ea typeface="DengXian" panose="02010600030101010101" pitchFamily="2" charset="-122"/>
                <a:cs typeface="Arial" panose="020B0604020202020204" pitchFamily="34" charset="0"/>
              </a:rPr>
              <a:t>Sungkarat</a:t>
            </a:r>
            <a:r>
              <a:rPr lang="en-GB" sz="1500" kern="100">
                <a:effectLst/>
                <a:latin typeface="Arial" panose="020B0604020202020204" pitchFamily="34" charset="0"/>
                <a:ea typeface="DengXian" panose="02010600030101010101" pitchFamily="2" charset="-122"/>
                <a:cs typeface="Arial" panose="020B0604020202020204" pitchFamily="34" charset="0"/>
              </a:rPr>
              <a:t>, S. and </a:t>
            </a:r>
            <a:r>
              <a:rPr lang="en-GB" sz="1500" kern="100" err="1">
                <a:effectLst/>
                <a:latin typeface="Arial" panose="020B0604020202020204" pitchFamily="34" charset="0"/>
                <a:ea typeface="DengXian" panose="02010600030101010101" pitchFamily="2" charset="-122"/>
                <a:cs typeface="Arial" panose="020B0604020202020204" pitchFamily="34" charset="0"/>
              </a:rPr>
              <a:t>Sapbamrer</a:t>
            </a:r>
            <a:r>
              <a:rPr lang="en-GB" sz="1500" kern="100">
                <a:effectLst/>
                <a:latin typeface="Arial" panose="020B0604020202020204" pitchFamily="34" charset="0"/>
                <a:ea typeface="DengXian" panose="02010600030101010101" pitchFamily="2" charset="-122"/>
                <a:cs typeface="Arial" panose="020B0604020202020204" pitchFamily="34" charset="0"/>
              </a:rPr>
              <a:t>, R. (2020). Multi-System Physical Exercise Intervention for Fall Prevention and Quality of Life in Pre-Frail Older Adults: A Randomized Controlled Trial. International Journal of Environmental Research and Public Health, 17(9), p.3102. </a:t>
            </a:r>
            <a:r>
              <a:rPr lang="en-GB" sz="1500" kern="100" err="1">
                <a:effectLst/>
                <a:latin typeface="Arial" panose="020B0604020202020204" pitchFamily="34" charset="0"/>
                <a:ea typeface="DengXian" panose="02010600030101010101" pitchFamily="2" charset="-122"/>
                <a:cs typeface="Arial" panose="020B0604020202020204" pitchFamily="34" charset="0"/>
              </a:rPr>
              <a:t>doi:https</a:t>
            </a:r>
            <a:r>
              <a:rPr lang="en-GB" sz="1500" kern="100">
                <a:effectLst/>
                <a:latin typeface="Arial" panose="020B0604020202020204" pitchFamily="34" charset="0"/>
                <a:ea typeface="DengXian" panose="02010600030101010101" pitchFamily="2" charset="-122"/>
                <a:cs typeface="Arial" panose="020B0604020202020204" pitchFamily="34" charset="0"/>
              </a:rPr>
              <a:t>://doi.org/10.3390/ijerph17093102.</a:t>
            </a:r>
          </a:p>
        </p:txBody>
      </p:sp>
    </p:spTree>
    <p:extLst>
      <p:ext uri="{BB962C8B-B14F-4D97-AF65-F5344CB8AC3E}">
        <p14:creationId xmlns:p14="http://schemas.microsoft.com/office/powerpoint/2010/main" val="29823747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D630A5-E51D-E3EE-4C79-6B7095A8F5CD}"/>
              </a:ext>
            </a:extLst>
          </p:cNvPr>
          <p:cNvSpPr>
            <a:spLocks noGrp="1"/>
          </p:cNvSpPr>
          <p:nvPr>
            <p:ph type="title"/>
          </p:nvPr>
        </p:nvSpPr>
        <p:spPr>
          <a:xfrm>
            <a:off x="838200" y="365125"/>
            <a:ext cx="10515600" cy="1325563"/>
          </a:xfrm>
        </p:spPr>
        <p:txBody>
          <a:bodyPr>
            <a:normAutofit/>
          </a:bodyPr>
          <a:lstStyle/>
          <a:p>
            <a:r>
              <a:rPr lang="en-US" altLang="zh-CN">
                <a:latin typeface="Arial" panose="020B0604020202020204" pitchFamily="34" charset="0"/>
                <a:cs typeface="Arial" panose="020B0604020202020204" pitchFamily="34" charset="0"/>
              </a:rPr>
              <a:t>References</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628BD1D-2EA1-7F55-48A3-6AB97C18A762}"/>
              </a:ext>
            </a:extLst>
          </p:cNvPr>
          <p:cNvSpPr>
            <a:spLocks noGrp="1"/>
          </p:cNvSpPr>
          <p:nvPr>
            <p:ph idx="1"/>
          </p:nvPr>
        </p:nvSpPr>
        <p:spPr>
          <a:xfrm>
            <a:off x="838200" y="1825625"/>
            <a:ext cx="10515600" cy="4351338"/>
          </a:xfrm>
        </p:spPr>
        <p:txBody>
          <a:bodyPr>
            <a:normAutofit/>
          </a:bodyPr>
          <a:lstStyle/>
          <a:p>
            <a:pPr marL="342900" lvl="0" indent="-342900">
              <a:spcAft>
                <a:spcPts val="800"/>
              </a:spcAft>
              <a:buFont typeface="Arial" panose="020B0604020202020204" pitchFamily="34" charset="0"/>
              <a:buChar char="•"/>
              <a:tabLst>
                <a:tab pos="457200" algn="l"/>
              </a:tabLst>
            </a:pPr>
            <a:r>
              <a:rPr lang="en-GB" sz="1500" kern="100">
                <a:effectLst/>
                <a:latin typeface="Arial" panose="020B0604020202020204" pitchFamily="34" charset="0"/>
                <a:ea typeface="DengXian" panose="02010600030101010101" pitchFamily="2" charset="-122"/>
                <a:cs typeface="Arial" panose="020B0604020202020204" pitchFamily="34" charset="0"/>
              </a:rPr>
              <a:t>Culbertson, A. (2015). </a:t>
            </a:r>
            <a:r>
              <a:rPr lang="en-GB" sz="1500" i="1" kern="100">
                <a:effectLst/>
                <a:latin typeface="Arial" panose="020B0604020202020204" pitchFamily="34" charset="0"/>
                <a:ea typeface="DengXian" panose="02010600030101010101" pitchFamily="2" charset="-122"/>
                <a:cs typeface="Arial" panose="020B0604020202020204" pitchFamily="34" charset="0"/>
              </a:rPr>
              <a:t>High risk of fall injuries for Hammersmith and Fulham and Ealing pensioners</a:t>
            </a:r>
            <a:r>
              <a:rPr lang="en-GB" sz="1500" kern="100">
                <a:effectLst/>
                <a:latin typeface="Arial" panose="020B0604020202020204" pitchFamily="34" charset="0"/>
                <a:ea typeface="DengXian" panose="02010600030101010101" pitchFamily="2" charset="-122"/>
                <a:cs typeface="Arial" panose="020B0604020202020204" pitchFamily="34" charset="0"/>
              </a:rPr>
              <a:t>. [online] My London. Available at: https://www.mylondon.news/news/local-news/high-risk-fall-injuries-hammersmith-8479825 [Accessed 1 Nov. 2023].</a:t>
            </a:r>
          </a:p>
          <a:p>
            <a:pPr marL="342900" lvl="0" indent="-342900">
              <a:buFont typeface="Arial" panose="020B0604020202020204" pitchFamily="34" charset="0"/>
              <a:buChar char="•"/>
              <a:tabLst>
                <a:tab pos="457200" algn="l"/>
              </a:tabLst>
            </a:pPr>
            <a:r>
              <a:rPr lang="en-GB" sz="1500" err="1">
                <a:effectLst/>
                <a:latin typeface="Arial" panose="020B0604020202020204" pitchFamily="34" charset="0"/>
                <a:ea typeface="Times New Roman" panose="02020603050405020304" pitchFamily="18" charset="0"/>
                <a:cs typeface="Arial" panose="020B0604020202020204" pitchFamily="34" charset="0"/>
              </a:rPr>
              <a:t>Coote</a:t>
            </a:r>
            <a:r>
              <a:rPr lang="en-GB" sz="1500">
                <a:effectLst/>
                <a:latin typeface="Arial" panose="020B0604020202020204" pitchFamily="34" charset="0"/>
                <a:ea typeface="Times New Roman" panose="02020603050405020304" pitchFamily="18" charset="0"/>
                <a:cs typeface="Arial" panose="020B0604020202020204" pitchFamily="34" charset="0"/>
              </a:rPr>
              <a:t>, S., Comber, L., Quinn, G., Santoyo-Medina, C., </a:t>
            </a:r>
            <a:r>
              <a:rPr lang="en-GB" sz="1500" err="1">
                <a:effectLst/>
                <a:latin typeface="Arial" panose="020B0604020202020204" pitchFamily="34" charset="0"/>
                <a:ea typeface="Times New Roman" panose="02020603050405020304" pitchFamily="18" charset="0"/>
                <a:cs typeface="Arial" panose="020B0604020202020204" pitchFamily="34" charset="0"/>
              </a:rPr>
              <a:t>Kalron</a:t>
            </a:r>
            <a:r>
              <a:rPr lang="en-GB" sz="1500">
                <a:effectLst/>
                <a:latin typeface="Arial" panose="020B0604020202020204" pitchFamily="34" charset="0"/>
                <a:ea typeface="Times New Roman" panose="02020603050405020304" pitchFamily="18" charset="0"/>
                <a:cs typeface="Arial" panose="020B0604020202020204" pitchFamily="34" charset="0"/>
              </a:rPr>
              <a:t>, A. and Gunn, H. (2020). Falls in People with Multiple Sclerosis. </a:t>
            </a:r>
            <a:r>
              <a:rPr lang="en-GB" sz="1500" i="1">
                <a:effectLst/>
                <a:latin typeface="Arial" panose="020B0604020202020204" pitchFamily="34" charset="0"/>
                <a:ea typeface="Times New Roman" panose="02020603050405020304" pitchFamily="18" charset="0"/>
                <a:cs typeface="Arial" panose="020B0604020202020204" pitchFamily="34" charset="0"/>
              </a:rPr>
              <a:t>International Journal of MS Care</a:t>
            </a:r>
            <a:r>
              <a:rPr lang="en-GB" sz="1500">
                <a:effectLst/>
                <a:latin typeface="Arial" panose="020B0604020202020204" pitchFamily="34" charset="0"/>
                <a:ea typeface="Times New Roman" panose="02020603050405020304" pitchFamily="18" charset="0"/>
                <a:cs typeface="Arial" panose="020B0604020202020204" pitchFamily="34" charset="0"/>
              </a:rPr>
              <a:t>, 22(6), pp.247–255. </a:t>
            </a:r>
            <a:r>
              <a:rPr lang="en-GB" sz="1500" err="1">
                <a:effectLst/>
                <a:latin typeface="Arial" panose="020B0604020202020204" pitchFamily="34" charset="0"/>
                <a:ea typeface="Times New Roman" panose="02020603050405020304" pitchFamily="18" charset="0"/>
                <a:cs typeface="Arial" panose="020B0604020202020204" pitchFamily="34" charset="0"/>
              </a:rPr>
              <a:t>doi:https</a:t>
            </a:r>
            <a:r>
              <a:rPr lang="en-GB" sz="1500">
                <a:effectLst/>
                <a:latin typeface="Arial" panose="020B0604020202020204" pitchFamily="34" charset="0"/>
                <a:ea typeface="Times New Roman" panose="02020603050405020304" pitchFamily="18" charset="0"/>
                <a:cs typeface="Arial" panose="020B0604020202020204" pitchFamily="34" charset="0"/>
              </a:rPr>
              <a:t>://doi.org/10.7224/1537-2073.2020-014.</a:t>
            </a:r>
          </a:p>
          <a:p>
            <a:pPr marL="342900" lvl="0" indent="-342900">
              <a:spcAft>
                <a:spcPts val="800"/>
              </a:spcAft>
              <a:buFont typeface="Arial" panose="020B0604020202020204" pitchFamily="34" charset="0"/>
              <a:buChar char="•"/>
              <a:tabLst>
                <a:tab pos="457200" algn="l"/>
              </a:tabLst>
            </a:pPr>
            <a:r>
              <a:rPr lang="en-GB" sz="1500" kern="100">
                <a:effectLst/>
                <a:latin typeface="Arial" panose="020B0604020202020204" pitchFamily="34" charset="0"/>
                <a:ea typeface="DengXian" panose="02010600030101010101" pitchFamily="2" charset="-122"/>
                <a:cs typeface="Arial" panose="020B0604020202020204" pitchFamily="34" charset="0"/>
              </a:rPr>
              <a:t>‌Fleck, A. (2022). </a:t>
            </a:r>
            <a:r>
              <a:rPr lang="en-GB" sz="1500" i="1" kern="100">
                <a:effectLst/>
                <a:latin typeface="Arial" panose="020B0604020202020204" pitchFamily="34" charset="0"/>
                <a:ea typeface="DengXian" panose="02010600030101010101" pitchFamily="2" charset="-122"/>
                <a:cs typeface="Arial" panose="020B0604020202020204" pitchFamily="34" charset="0"/>
              </a:rPr>
              <a:t>Infographic: The Aging Population of England and Wales</a:t>
            </a:r>
            <a:r>
              <a:rPr lang="en-GB" sz="1500" kern="100">
                <a:effectLst/>
                <a:latin typeface="Arial" panose="020B0604020202020204" pitchFamily="34" charset="0"/>
                <a:ea typeface="DengXian" panose="02010600030101010101" pitchFamily="2" charset="-122"/>
                <a:cs typeface="Arial" panose="020B0604020202020204" pitchFamily="34" charset="0"/>
              </a:rPr>
              <a:t>. [online] Statista Infographics. Available at: </a:t>
            </a:r>
            <a:r>
              <a:rPr lang="en-GB" sz="1500" u="sng" kern="100">
                <a:effectLst/>
                <a:latin typeface="Arial" panose="020B0604020202020204" pitchFamily="34" charset="0"/>
                <a:ea typeface="DengXian" panose="02010600030101010101" pitchFamily="2" charset="-122"/>
                <a:cs typeface="Arial" panose="020B0604020202020204" pitchFamily="34" charset="0"/>
                <a:hlinkClick r:id="rId2"/>
              </a:rPr>
              <a:t>https://www.statista.com/chart/27697/census-shows-population-of-england-and-wales/</a:t>
            </a:r>
            <a:r>
              <a:rPr lang="en-GB" sz="1500" kern="100">
                <a:effectLst/>
                <a:latin typeface="Arial" panose="020B0604020202020204" pitchFamily="34" charset="0"/>
                <a:ea typeface="DengXian" panose="02010600030101010101" pitchFamily="2" charset="-122"/>
                <a:cs typeface="Arial" panose="020B0604020202020204" pitchFamily="34" charset="0"/>
              </a:rPr>
              <a:t>. Accessed 5 November 2023</a:t>
            </a:r>
          </a:p>
          <a:p>
            <a:pPr marL="342900" lvl="0" indent="-342900">
              <a:buFont typeface="Arial" panose="020B0604020202020204" pitchFamily="34" charset="0"/>
              <a:buChar char="•"/>
              <a:tabLst>
                <a:tab pos="457200" algn="l"/>
              </a:tabLst>
            </a:pPr>
            <a:r>
              <a:rPr lang="en-GB" sz="1500">
                <a:effectLst/>
                <a:latin typeface="Arial" panose="020B0604020202020204" pitchFamily="34" charset="0"/>
                <a:ea typeface="Times New Roman" panose="02020603050405020304" pitchFamily="18" charset="0"/>
                <a:cs typeface="Arial" panose="020B0604020202020204" pitchFamily="34" charset="0"/>
              </a:rPr>
              <a:t>Gulka, H.J., Patel, V., Arora, T., McArthur, C. and </a:t>
            </a:r>
            <a:r>
              <a:rPr lang="en-GB" sz="1500" err="1">
                <a:effectLst/>
                <a:latin typeface="Arial" panose="020B0604020202020204" pitchFamily="34" charset="0"/>
                <a:ea typeface="Times New Roman" panose="02020603050405020304" pitchFamily="18" charset="0"/>
                <a:cs typeface="Arial" panose="020B0604020202020204" pitchFamily="34" charset="0"/>
              </a:rPr>
              <a:t>Iaboni</a:t>
            </a:r>
            <a:r>
              <a:rPr lang="en-GB" sz="1500">
                <a:effectLst/>
                <a:latin typeface="Arial" panose="020B0604020202020204" pitchFamily="34" charset="0"/>
                <a:ea typeface="Times New Roman" panose="02020603050405020304" pitchFamily="18" charset="0"/>
                <a:cs typeface="Arial" panose="020B0604020202020204" pitchFamily="34" charset="0"/>
              </a:rPr>
              <a:t>, A. (2020). Efficacy and Generalizability of Falls Prevention Interventions in Nursing Homes: A Systematic Review and Meta-analysis. </a:t>
            </a:r>
            <a:r>
              <a:rPr lang="en-GB" sz="1500" i="1">
                <a:effectLst/>
                <a:latin typeface="Arial" panose="020B0604020202020204" pitchFamily="34" charset="0"/>
                <a:ea typeface="Times New Roman" panose="02020603050405020304" pitchFamily="18" charset="0"/>
                <a:cs typeface="Arial" panose="020B0604020202020204" pitchFamily="34" charset="0"/>
              </a:rPr>
              <a:t>Journal of the American Medical Directors Association</a:t>
            </a:r>
            <a:r>
              <a:rPr lang="en-GB" sz="1500">
                <a:effectLst/>
                <a:latin typeface="Arial" panose="020B0604020202020204" pitchFamily="34" charset="0"/>
                <a:ea typeface="Times New Roman" panose="02020603050405020304" pitchFamily="18" charset="0"/>
                <a:cs typeface="Arial" panose="020B0604020202020204" pitchFamily="34" charset="0"/>
              </a:rPr>
              <a:t>, [online] 0(0). </a:t>
            </a:r>
            <a:r>
              <a:rPr lang="en-GB" sz="1500" err="1">
                <a:effectLst/>
                <a:latin typeface="Arial" panose="020B0604020202020204" pitchFamily="34" charset="0"/>
                <a:ea typeface="Times New Roman" panose="02020603050405020304" pitchFamily="18" charset="0"/>
                <a:cs typeface="Arial" panose="020B0604020202020204" pitchFamily="34" charset="0"/>
              </a:rPr>
              <a:t>doi:https</a:t>
            </a:r>
            <a:r>
              <a:rPr lang="en-GB" sz="1500">
                <a:effectLst/>
                <a:latin typeface="Arial" panose="020B0604020202020204" pitchFamily="34" charset="0"/>
                <a:ea typeface="Times New Roman" panose="02020603050405020304" pitchFamily="18" charset="0"/>
                <a:cs typeface="Arial" panose="020B0604020202020204" pitchFamily="34" charset="0"/>
              </a:rPr>
              <a:t>://doi.org/10.1016/j.jamda.2019.11.012.</a:t>
            </a:r>
          </a:p>
          <a:p>
            <a:pPr marL="342900" lvl="0" indent="-342900">
              <a:spcAft>
                <a:spcPts val="800"/>
              </a:spcAft>
              <a:buFont typeface="Arial" panose="020B0604020202020204" pitchFamily="34" charset="0"/>
              <a:buChar char="•"/>
              <a:tabLst>
                <a:tab pos="457200" algn="l"/>
              </a:tabLst>
            </a:pPr>
            <a:r>
              <a:rPr lang="en-GB" sz="1500" kern="100">
                <a:effectLst/>
                <a:latin typeface="Arial" panose="020B0604020202020204" pitchFamily="34" charset="0"/>
                <a:ea typeface="DengXian" panose="02010600030101010101" pitchFamily="2" charset="-122"/>
                <a:cs typeface="Arial" panose="020B0604020202020204" pitchFamily="34" charset="0"/>
              </a:rPr>
              <a:t>‌Heng, H., </a:t>
            </a:r>
            <a:r>
              <a:rPr lang="en-GB" sz="1500" kern="100" err="1">
                <a:effectLst/>
                <a:latin typeface="Arial" panose="020B0604020202020204" pitchFamily="34" charset="0"/>
                <a:ea typeface="DengXian" panose="02010600030101010101" pitchFamily="2" charset="-122"/>
                <a:cs typeface="Arial" panose="020B0604020202020204" pitchFamily="34" charset="0"/>
              </a:rPr>
              <a:t>Jazayeri</a:t>
            </a:r>
            <a:r>
              <a:rPr lang="en-GB" sz="1500" kern="100">
                <a:effectLst/>
                <a:latin typeface="Arial" panose="020B0604020202020204" pitchFamily="34" charset="0"/>
                <a:ea typeface="DengXian" panose="02010600030101010101" pitchFamily="2" charset="-122"/>
                <a:cs typeface="Arial" panose="020B0604020202020204" pitchFamily="34" charset="0"/>
              </a:rPr>
              <a:t>, D., Shaw, L., </a:t>
            </a:r>
            <a:r>
              <a:rPr lang="en-GB" sz="1500" kern="100" err="1">
                <a:effectLst/>
                <a:latin typeface="Arial" panose="020B0604020202020204" pitchFamily="34" charset="0"/>
                <a:ea typeface="DengXian" panose="02010600030101010101" pitchFamily="2" charset="-122"/>
                <a:cs typeface="Arial" panose="020B0604020202020204" pitchFamily="34" charset="0"/>
              </a:rPr>
              <a:t>Kiegaldie</a:t>
            </a:r>
            <a:r>
              <a:rPr lang="en-GB" sz="1500" kern="100">
                <a:effectLst/>
                <a:latin typeface="Arial" panose="020B0604020202020204" pitchFamily="34" charset="0"/>
                <a:ea typeface="DengXian" panose="02010600030101010101" pitchFamily="2" charset="-122"/>
                <a:cs typeface="Arial" panose="020B0604020202020204" pitchFamily="34" charset="0"/>
              </a:rPr>
              <a:t>, D., Hill, A.-M. and Morris, M.E. (2020). Hospital falls prevention with patient education: a scoping review. BMC Geriatrics, [online] 20(1), pp.1–12. </a:t>
            </a:r>
            <a:r>
              <a:rPr lang="en-GB" sz="1500" kern="100" err="1">
                <a:effectLst/>
                <a:latin typeface="Arial" panose="020B0604020202020204" pitchFamily="34" charset="0"/>
                <a:ea typeface="DengXian" panose="02010600030101010101" pitchFamily="2" charset="-122"/>
                <a:cs typeface="Arial" panose="020B0604020202020204" pitchFamily="34" charset="0"/>
              </a:rPr>
              <a:t>doi:https</a:t>
            </a:r>
            <a:r>
              <a:rPr lang="en-GB" sz="1500" kern="100">
                <a:effectLst/>
                <a:latin typeface="Arial" panose="020B0604020202020204" pitchFamily="34" charset="0"/>
                <a:ea typeface="DengXian" panose="02010600030101010101" pitchFamily="2" charset="-122"/>
                <a:cs typeface="Arial" panose="020B0604020202020204" pitchFamily="34" charset="0"/>
              </a:rPr>
              <a:t>://doi.org/10.1186/s12877-020-01515-w.</a:t>
            </a:r>
          </a:p>
        </p:txBody>
      </p:sp>
    </p:spTree>
    <p:extLst>
      <p:ext uri="{BB962C8B-B14F-4D97-AF65-F5344CB8AC3E}">
        <p14:creationId xmlns:p14="http://schemas.microsoft.com/office/powerpoint/2010/main" val="741444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308FE9-6076-7C6D-7495-0280A3B6931E}"/>
              </a:ext>
            </a:extLst>
          </p:cNvPr>
          <p:cNvSpPr>
            <a:spLocks noGrp="1"/>
          </p:cNvSpPr>
          <p:nvPr>
            <p:ph type="title"/>
          </p:nvPr>
        </p:nvSpPr>
        <p:spPr>
          <a:xfrm>
            <a:off x="838200" y="365125"/>
            <a:ext cx="10515600" cy="1325563"/>
          </a:xfrm>
        </p:spPr>
        <p:txBody>
          <a:bodyPr>
            <a:normAutofit/>
          </a:bodyPr>
          <a:lstStyle/>
          <a:p>
            <a:r>
              <a:rPr lang="en-US" altLang="zh-CN">
                <a:latin typeface="Arial" panose="020B0604020202020204" pitchFamily="34" charset="0"/>
                <a:cs typeface="Arial" panose="020B0604020202020204" pitchFamily="34" charset="0"/>
              </a:rPr>
              <a:t>References</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63774B9-83F3-9895-88AD-3FC2A3E0D046}"/>
              </a:ext>
            </a:extLst>
          </p:cNvPr>
          <p:cNvSpPr>
            <a:spLocks noGrp="1"/>
          </p:cNvSpPr>
          <p:nvPr>
            <p:ph idx="1"/>
          </p:nvPr>
        </p:nvSpPr>
        <p:spPr>
          <a:xfrm>
            <a:off x="838200" y="1825625"/>
            <a:ext cx="10515600" cy="4351338"/>
          </a:xfrm>
        </p:spPr>
        <p:txBody>
          <a:bodyPr>
            <a:normAutofit/>
          </a:bodyPr>
          <a:lstStyle/>
          <a:p>
            <a:pPr marL="342900" lvl="0" indent="-342900">
              <a:spcAft>
                <a:spcPts val="800"/>
              </a:spcAft>
              <a:buFont typeface="Arial" panose="020B0604020202020204" pitchFamily="34" charset="0"/>
              <a:buChar char="•"/>
              <a:tabLst>
                <a:tab pos="457200" algn="l"/>
              </a:tabLst>
            </a:pPr>
            <a:r>
              <a:rPr lang="en-GB" sz="1500" kern="100">
                <a:effectLst/>
                <a:latin typeface="Arial" panose="020B0604020202020204" pitchFamily="34" charset="0"/>
                <a:ea typeface="DengXian" panose="02010600030101010101" pitchFamily="2" charset="-122"/>
                <a:cs typeface="Arial" panose="020B0604020202020204" pitchFamily="34" charset="0"/>
              </a:rPr>
              <a:t>Hopewell, S., Copsey, B., Nicolson, P., </a:t>
            </a:r>
            <a:r>
              <a:rPr lang="en-GB" sz="1500" kern="100" err="1">
                <a:effectLst/>
                <a:latin typeface="Arial" panose="020B0604020202020204" pitchFamily="34" charset="0"/>
                <a:ea typeface="DengXian" panose="02010600030101010101" pitchFamily="2" charset="-122"/>
                <a:cs typeface="Arial" panose="020B0604020202020204" pitchFamily="34" charset="0"/>
              </a:rPr>
              <a:t>Adedire</a:t>
            </a:r>
            <a:r>
              <a:rPr lang="en-GB" sz="1500" kern="100">
                <a:effectLst/>
                <a:latin typeface="Arial" panose="020B0604020202020204" pitchFamily="34" charset="0"/>
                <a:ea typeface="DengXian" panose="02010600030101010101" pitchFamily="2" charset="-122"/>
                <a:cs typeface="Arial" panose="020B0604020202020204" pitchFamily="34" charset="0"/>
              </a:rPr>
              <a:t>, B., Boniface, G. and Lamb, S. (2019). Multifactorial interventions for preventing falls in older people living in the community: a systematic review and meta-analysis of 41 trials and almost 20 000 participants. British Journal of Sports Medicine, 54(22), p.bjsports-2019-100732. </a:t>
            </a:r>
            <a:r>
              <a:rPr lang="en-GB" sz="1500" kern="100" err="1">
                <a:effectLst/>
                <a:latin typeface="Arial" panose="020B0604020202020204" pitchFamily="34" charset="0"/>
                <a:ea typeface="DengXian" panose="02010600030101010101" pitchFamily="2" charset="-122"/>
                <a:cs typeface="Arial" panose="020B0604020202020204" pitchFamily="34" charset="0"/>
              </a:rPr>
              <a:t>doi:https</a:t>
            </a:r>
            <a:r>
              <a:rPr lang="en-GB" sz="1500" kern="100">
                <a:effectLst/>
                <a:latin typeface="Arial" panose="020B0604020202020204" pitchFamily="34" charset="0"/>
                <a:ea typeface="DengXian" panose="02010600030101010101" pitchFamily="2" charset="-122"/>
                <a:cs typeface="Arial" panose="020B0604020202020204" pitchFamily="34" charset="0"/>
              </a:rPr>
              <a:t>://doi.org/10.1136/bjsports-2019-100732.</a:t>
            </a:r>
          </a:p>
          <a:p>
            <a:pPr marL="342900" lvl="0" indent="-342900">
              <a:buFont typeface="Arial" panose="020B0604020202020204" pitchFamily="34" charset="0"/>
              <a:buChar char="•"/>
              <a:tabLst>
                <a:tab pos="457200" algn="l"/>
              </a:tabLst>
            </a:pPr>
            <a:r>
              <a:rPr lang="en-GB" sz="1500">
                <a:effectLst/>
                <a:latin typeface="Arial" panose="020B0604020202020204" pitchFamily="34" charset="0"/>
                <a:ea typeface="Times New Roman" panose="02020603050405020304" pitchFamily="18" charset="0"/>
                <a:cs typeface="Arial" panose="020B0604020202020204" pitchFamily="34" charset="0"/>
              </a:rPr>
              <a:t>Jehu, D.A., Davis, J.C., Falck, R.S., Bennett, K.J., Tai, D., Souza, M.F., Cavalcante, B.R., Zhao, M. and Liu-Ambrose, T. (2021). Risk factors for recurrent falls in older adults: A systematic review with meta-analysis. </a:t>
            </a:r>
            <a:r>
              <a:rPr lang="en-GB" sz="1500" i="1" err="1">
                <a:effectLst/>
                <a:latin typeface="Arial" panose="020B0604020202020204" pitchFamily="34" charset="0"/>
                <a:ea typeface="Times New Roman" panose="02020603050405020304" pitchFamily="18" charset="0"/>
                <a:cs typeface="Arial" panose="020B0604020202020204" pitchFamily="34" charset="0"/>
              </a:rPr>
              <a:t>Maturitas</a:t>
            </a:r>
            <a:r>
              <a:rPr lang="en-GB" sz="1500">
                <a:effectLst/>
                <a:latin typeface="Arial" panose="020B0604020202020204" pitchFamily="34" charset="0"/>
                <a:ea typeface="Times New Roman" panose="02020603050405020304" pitchFamily="18" charset="0"/>
                <a:cs typeface="Arial" panose="020B0604020202020204" pitchFamily="34" charset="0"/>
              </a:rPr>
              <a:t>, 144, pp.23–28. </a:t>
            </a:r>
            <a:r>
              <a:rPr lang="en-GB" sz="1500" err="1">
                <a:effectLst/>
                <a:latin typeface="Arial" panose="020B0604020202020204" pitchFamily="34" charset="0"/>
                <a:ea typeface="Times New Roman" panose="02020603050405020304" pitchFamily="18" charset="0"/>
                <a:cs typeface="Arial" panose="020B0604020202020204" pitchFamily="34" charset="0"/>
              </a:rPr>
              <a:t>doi:https</a:t>
            </a:r>
            <a:r>
              <a:rPr lang="en-GB" sz="1500">
                <a:effectLst/>
                <a:latin typeface="Arial" panose="020B0604020202020204" pitchFamily="34" charset="0"/>
                <a:ea typeface="Times New Roman" panose="02020603050405020304" pitchFamily="18" charset="0"/>
                <a:cs typeface="Arial" panose="020B0604020202020204" pitchFamily="34" charset="0"/>
              </a:rPr>
              <a:t>://doi.org/10.1016/j.maturitas.2020.10.021.</a:t>
            </a:r>
          </a:p>
          <a:p>
            <a:pPr marL="342900" lvl="0" indent="-342900">
              <a:buFont typeface="Arial" panose="020B0604020202020204" pitchFamily="34" charset="0"/>
              <a:buChar char="•"/>
              <a:tabLst>
                <a:tab pos="457200" algn="l"/>
              </a:tabLst>
            </a:pPr>
            <a:r>
              <a:rPr lang="en-GB" sz="1500" err="1">
                <a:effectLst/>
                <a:latin typeface="Arial" panose="020B0604020202020204" pitchFamily="34" charset="0"/>
                <a:ea typeface="Times New Roman" panose="02020603050405020304" pitchFamily="18" charset="0"/>
                <a:cs typeface="Arial" panose="020B0604020202020204" pitchFamily="34" charset="0"/>
              </a:rPr>
              <a:t>LeBoff</a:t>
            </a:r>
            <a:r>
              <a:rPr lang="en-GB" sz="1500">
                <a:effectLst/>
                <a:latin typeface="Arial" panose="020B0604020202020204" pitchFamily="34" charset="0"/>
                <a:ea typeface="Times New Roman" panose="02020603050405020304" pitchFamily="18" charset="0"/>
                <a:cs typeface="Arial" panose="020B0604020202020204" pitchFamily="34" charset="0"/>
              </a:rPr>
              <a:t>, M.S., Greenspan, S.L., </a:t>
            </a:r>
            <a:r>
              <a:rPr lang="en-GB" sz="1500" err="1">
                <a:effectLst/>
                <a:latin typeface="Arial" panose="020B0604020202020204" pitchFamily="34" charset="0"/>
                <a:ea typeface="Times New Roman" panose="02020603050405020304" pitchFamily="18" charset="0"/>
                <a:cs typeface="Arial" panose="020B0604020202020204" pitchFamily="34" charset="0"/>
              </a:rPr>
              <a:t>Insogna</a:t>
            </a:r>
            <a:r>
              <a:rPr lang="en-GB" sz="1500">
                <a:effectLst/>
                <a:latin typeface="Arial" panose="020B0604020202020204" pitchFamily="34" charset="0"/>
                <a:ea typeface="Times New Roman" panose="02020603050405020304" pitchFamily="18" charset="0"/>
                <a:cs typeface="Arial" panose="020B0604020202020204" pitchFamily="34" charset="0"/>
              </a:rPr>
              <a:t>, K.L., </a:t>
            </a:r>
            <a:r>
              <a:rPr lang="en-GB" sz="1500" err="1">
                <a:effectLst/>
                <a:latin typeface="Arial" panose="020B0604020202020204" pitchFamily="34" charset="0"/>
                <a:ea typeface="Times New Roman" panose="02020603050405020304" pitchFamily="18" charset="0"/>
                <a:cs typeface="Arial" panose="020B0604020202020204" pitchFamily="34" charset="0"/>
              </a:rPr>
              <a:t>Lewiecki</a:t>
            </a:r>
            <a:r>
              <a:rPr lang="en-GB" sz="1500">
                <a:effectLst/>
                <a:latin typeface="Arial" panose="020B0604020202020204" pitchFamily="34" charset="0"/>
                <a:ea typeface="Times New Roman" panose="02020603050405020304" pitchFamily="18" charset="0"/>
                <a:cs typeface="Arial" panose="020B0604020202020204" pitchFamily="34" charset="0"/>
              </a:rPr>
              <a:t>, E.M., Saag, K.G., Singer, A.J. and Siris, E.S. (2022). The clinician’s guide to prevention and treatment of osteoporosis. </a:t>
            </a:r>
            <a:r>
              <a:rPr lang="en-GB" sz="1500" i="1">
                <a:effectLst/>
                <a:latin typeface="Arial" panose="020B0604020202020204" pitchFamily="34" charset="0"/>
                <a:ea typeface="Times New Roman" panose="02020603050405020304" pitchFamily="18" charset="0"/>
                <a:cs typeface="Arial" panose="020B0604020202020204" pitchFamily="34" charset="0"/>
              </a:rPr>
              <a:t>Osteoporosis International</a:t>
            </a:r>
            <a:r>
              <a:rPr lang="en-GB" sz="1500">
                <a:effectLst/>
                <a:latin typeface="Arial" panose="020B0604020202020204" pitchFamily="34" charset="0"/>
                <a:ea typeface="Times New Roman" panose="02020603050405020304" pitchFamily="18" charset="0"/>
                <a:cs typeface="Arial" panose="020B0604020202020204" pitchFamily="34" charset="0"/>
              </a:rPr>
              <a:t>, 33. </a:t>
            </a:r>
            <a:r>
              <a:rPr lang="en-GB" sz="1500" err="1">
                <a:effectLst/>
                <a:latin typeface="Arial" panose="020B0604020202020204" pitchFamily="34" charset="0"/>
                <a:ea typeface="Times New Roman" panose="02020603050405020304" pitchFamily="18" charset="0"/>
                <a:cs typeface="Arial" panose="020B0604020202020204" pitchFamily="34" charset="0"/>
              </a:rPr>
              <a:t>doi:https</a:t>
            </a:r>
            <a:r>
              <a:rPr lang="en-GB" sz="1500">
                <a:effectLst/>
                <a:latin typeface="Arial" panose="020B0604020202020204" pitchFamily="34" charset="0"/>
                <a:ea typeface="Times New Roman" panose="02020603050405020304" pitchFamily="18" charset="0"/>
                <a:cs typeface="Arial" panose="020B0604020202020204" pitchFamily="34" charset="0"/>
              </a:rPr>
              <a:t>://doi.org/10.1007/s00198-021-05900-y.</a:t>
            </a:r>
          </a:p>
          <a:p>
            <a:pPr marL="342900" lvl="0" indent="-342900">
              <a:buFont typeface="Arial" panose="020B0604020202020204" pitchFamily="34" charset="0"/>
              <a:buChar char="•"/>
              <a:tabLst>
                <a:tab pos="457200" algn="l"/>
              </a:tabLst>
            </a:pPr>
            <a:r>
              <a:rPr lang="en-GB" sz="1500">
                <a:effectLst/>
                <a:latin typeface="Arial" panose="020B0604020202020204" pitchFamily="34" charset="0"/>
                <a:ea typeface="Times New Roman" panose="02020603050405020304" pitchFamily="18" charset="0"/>
                <a:cs typeface="Arial" panose="020B0604020202020204" pitchFamily="34" charset="0"/>
              </a:rPr>
              <a:t>Lee, S.H. and Yu, S. (2020). Effectiveness of multifactorial interventions in preventing falls among older adults in the community: A systematic review and meta-analysis. </a:t>
            </a:r>
            <a:r>
              <a:rPr lang="en-GB" sz="1500" i="1">
                <a:effectLst/>
                <a:latin typeface="Arial" panose="020B0604020202020204" pitchFamily="34" charset="0"/>
                <a:ea typeface="Times New Roman" panose="02020603050405020304" pitchFamily="18" charset="0"/>
                <a:cs typeface="Arial" panose="020B0604020202020204" pitchFamily="34" charset="0"/>
              </a:rPr>
              <a:t>International Journal of Nursing Studies</a:t>
            </a:r>
            <a:r>
              <a:rPr lang="en-GB" sz="1500">
                <a:effectLst/>
                <a:latin typeface="Arial" panose="020B0604020202020204" pitchFamily="34" charset="0"/>
                <a:ea typeface="Times New Roman" panose="02020603050405020304" pitchFamily="18" charset="0"/>
                <a:cs typeface="Arial" panose="020B0604020202020204" pitchFamily="34" charset="0"/>
              </a:rPr>
              <a:t>, 106, p.103564. </a:t>
            </a:r>
            <a:r>
              <a:rPr lang="en-GB" sz="1500" err="1">
                <a:effectLst/>
                <a:latin typeface="Arial" panose="020B0604020202020204" pitchFamily="34" charset="0"/>
                <a:ea typeface="Times New Roman" panose="02020603050405020304" pitchFamily="18" charset="0"/>
                <a:cs typeface="Arial" panose="020B0604020202020204" pitchFamily="34" charset="0"/>
              </a:rPr>
              <a:t>doi:https</a:t>
            </a:r>
            <a:r>
              <a:rPr lang="en-GB" sz="1500">
                <a:effectLst/>
                <a:latin typeface="Arial" panose="020B0604020202020204" pitchFamily="34" charset="0"/>
                <a:ea typeface="Times New Roman" panose="02020603050405020304" pitchFamily="18" charset="0"/>
                <a:cs typeface="Arial" panose="020B0604020202020204" pitchFamily="34" charset="0"/>
              </a:rPr>
              <a:t>://doi.org/10.1016/j.ijnurstu.2020.103564.</a:t>
            </a:r>
          </a:p>
          <a:p>
            <a:pPr marL="342900" lvl="0" indent="-342900">
              <a:spcAft>
                <a:spcPts val="800"/>
              </a:spcAft>
              <a:buFont typeface="Arial" panose="020B0604020202020204" pitchFamily="34" charset="0"/>
              <a:buChar char="•"/>
              <a:tabLst>
                <a:tab pos="457200" algn="l"/>
              </a:tabLst>
            </a:pPr>
            <a:r>
              <a:rPr lang="en-GB" sz="1500" kern="100">
                <a:effectLst/>
                <a:latin typeface="Arial" panose="020B0604020202020204" pitchFamily="34" charset="0"/>
                <a:ea typeface="DengXian" panose="02010600030101010101" pitchFamily="2" charset="-122"/>
                <a:cs typeface="Arial" panose="020B0604020202020204" pitchFamily="34" charset="0"/>
              </a:rPr>
              <a:t>‌London: Virtual Ward Falls Pathway for patients living with frailty. (2023). Available at: https://www.england.nhs.uk/london/wp-content/uploads/sites/8/2023/07/VW-falls-frailty-pathway-FINAL.pdf [Accessed 8 Nov. 2023].</a:t>
            </a:r>
          </a:p>
        </p:txBody>
      </p:sp>
    </p:spTree>
    <p:extLst>
      <p:ext uri="{BB962C8B-B14F-4D97-AF65-F5344CB8AC3E}">
        <p14:creationId xmlns:p14="http://schemas.microsoft.com/office/powerpoint/2010/main" val="35302450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61DFDB-FAE7-AE64-9835-98983BE2CE71}"/>
              </a:ext>
            </a:extLst>
          </p:cNvPr>
          <p:cNvSpPr>
            <a:spLocks noGrp="1"/>
          </p:cNvSpPr>
          <p:nvPr>
            <p:ph type="title"/>
          </p:nvPr>
        </p:nvSpPr>
        <p:spPr>
          <a:xfrm>
            <a:off x="838200" y="365125"/>
            <a:ext cx="10515600" cy="1325563"/>
          </a:xfrm>
        </p:spPr>
        <p:txBody>
          <a:bodyPr>
            <a:normAutofit/>
          </a:bodyPr>
          <a:lstStyle/>
          <a:p>
            <a:r>
              <a:rPr lang="en-US" altLang="zh-CN">
                <a:latin typeface="Arial" panose="020B0604020202020204" pitchFamily="34" charset="0"/>
                <a:cs typeface="Arial" panose="020B0604020202020204" pitchFamily="34" charset="0"/>
              </a:rPr>
              <a:t>References</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C6BB2F-B84C-D467-7B1C-993D8F346B79}"/>
              </a:ext>
            </a:extLst>
          </p:cNvPr>
          <p:cNvSpPr>
            <a:spLocks noGrp="1"/>
          </p:cNvSpPr>
          <p:nvPr>
            <p:ph idx="1"/>
          </p:nvPr>
        </p:nvSpPr>
        <p:spPr>
          <a:xfrm>
            <a:off x="838200" y="1825625"/>
            <a:ext cx="10515600" cy="4351338"/>
          </a:xfrm>
        </p:spPr>
        <p:txBody>
          <a:bodyPr>
            <a:normAutofit/>
          </a:bodyPr>
          <a:lstStyle/>
          <a:p>
            <a:pPr marL="342900" lvl="0" indent="-342900">
              <a:spcAft>
                <a:spcPts val="800"/>
              </a:spcAft>
              <a:buFont typeface="Arial" panose="020B0604020202020204" pitchFamily="34" charset="0"/>
              <a:buChar char="•"/>
              <a:tabLst>
                <a:tab pos="457200" algn="l"/>
              </a:tabLst>
            </a:pPr>
            <a:r>
              <a:rPr lang="en-GB" sz="1300" kern="100">
                <a:effectLst/>
                <a:latin typeface="Arial" panose="020B0604020202020204" pitchFamily="34" charset="0"/>
                <a:ea typeface="DengXian" panose="02010600030101010101" pitchFamily="2" charset="-122"/>
                <a:cs typeface="Arial" panose="020B0604020202020204" pitchFamily="34" charset="0"/>
              </a:rPr>
              <a:t>McLaughlin, E.C., El-</a:t>
            </a:r>
            <a:r>
              <a:rPr lang="en-GB" sz="1300" kern="100" err="1">
                <a:effectLst/>
                <a:latin typeface="Arial" panose="020B0604020202020204" pitchFamily="34" charset="0"/>
                <a:ea typeface="DengXian" panose="02010600030101010101" pitchFamily="2" charset="-122"/>
                <a:cs typeface="Arial" panose="020B0604020202020204" pitchFamily="34" charset="0"/>
              </a:rPr>
              <a:t>Kotob</a:t>
            </a:r>
            <a:r>
              <a:rPr lang="en-GB" sz="1300" kern="100">
                <a:effectLst/>
                <a:latin typeface="Arial" panose="020B0604020202020204" pitchFamily="34" charset="0"/>
                <a:ea typeface="DengXian" panose="02010600030101010101" pitchFamily="2" charset="-122"/>
                <a:cs typeface="Arial" panose="020B0604020202020204" pitchFamily="34" charset="0"/>
              </a:rPr>
              <a:t>, R., </a:t>
            </a:r>
            <a:r>
              <a:rPr lang="en-GB" sz="1300" kern="100" err="1">
                <a:effectLst/>
                <a:latin typeface="Arial" panose="020B0604020202020204" pitchFamily="34" charset="0"/>
                <a:ea typeface="DengXian" panose="02010600030101010101" pitchFamily="2" charset="-122"/>
                <a:cs typeface="Arial" panose="020B0604020202020204" pitchFamily="34" charset="0"/>
              </a:rPr>
              <a:t>Chaput</a:t>
            </a:r>
            <a:r>
              <a:rPr lang="en-GB" sz="1300" kern="100">
                <a:effectLst/>
                <a:latin typeface="Arial" panose="020B0604020202020204" pitchFamily="34" charset="0"/>
                <a:ea typeface="DengXian" panose="02010600030101010101" pitchFamily="2" charset="-122"/>
                <a:cs typeface="Arial" panose="020B0604020202020204" pitchFamily="34" charset="0"/>
              </a:rPr>
              <a:t>, J.-P., Janssen, I., Kho, M.E., Poitras, V.J., Ross, R., Ross-White, A., Saunders, T.J., Sherrington, C. and </a:t>
            </a:r>
            <a:r>
              <a:rPr lang="en-GB" sz="1300" kern="100" err="1">
                <a:effectLst/>
                <a:latin typeface="Arial" panose="020B0604020202020204" pitchFamily="34" charset="0"/>
                <a:ea typeface="DengXian" panose="02010600030101010101" pitchFamily="2" charset="-122"/>
                <a:cs typeface="Arial" panose="020B0604020202020204" pitchFamily="34" charset="0"/>
              </a:rPr>
              <a:t>Giangregorio</a:t>
            </a:r>
            <a:r>
              <a:rPr lang="en-GB" sz="1300" kern="100">
                <a:effectLst/>
                <a:latin typeface="Arial" panose="020B0604020202020204" pitchFamily="34" charset="0"/>
                <a:ea typeface="DengXian" panose="02010600030101010101" pitchFamily="2" charset="-122"/>
                <a:cs typeface="Arial" panose="020B0604020202020204" pitchFamily="34" charset="0"/>
              </a:rPr>
              <a:t>, L.M. (2020). Balance and functional training and health in adults: an overview of systematic reviews. </a:t>
            </a:r>
            <a:r>
              <a:rPr lang="en-GB" sz="1300" i="1" kern="100">
                <a:effectLst/>
                <a:latin typeface="Arial" panose="020B0604020202020204" pitchFamily="34" charset="0"/>
                <a:ea typeface="DengXian" panose="02010600030101010101" pitchFamily="2" charset="-122"/>
                <a:cs typeface="Arial" panose="020B0604020202020204" pitchFamily="34" charset="0"/>
              </a:rPr>
              <a:t>Applied Physiology, Nutrition, and Metabolism</a:t>
            </a:r>
            <a:r>
              <a:rPr lang="en-GB" sz="1300" kern="100">
                <a:effectLst/>
                <a:latin typeface="Arial" panose="020B0604020202020204" pitchFamily="34" charset="0"/>
                <a:ea typeface="DengXian" panose="02010600030101010101" pitchFamily="2" charset="-122"/>
                <a:cs typeface="Arial" panose="020B0604020202020204" pitchFamily="34" charset="0"/>
              </a:rPr>
              <a:t>, 45(10 (Suppl. 2)), pp.S180–S196. </a:t>
            </a:r>
            <a:r>
              <a:rPr lang="en-GB" sz="1300" kern="100" err="1">
                <a:effectLst/>
                <a:latin typeface="Arial" panose="020B0604020202020204" pitchFamily="34" charset="0"/>
                <a:ea typeface="DengXian" panose="02010600030101010101" pitchFamily="2" charset="-122"/>
                <a:cs typeface="Arial" panose="020B0604020202020204" pitchFamily="34" charset="0"/>
              </a:rPr>
              <a:t>doi:https</a:t>
            </a:r>
            <a:r>
              <a:rPr lang="en-GB" sz="1300" kern="100">
                <a:effectLst/>
                <a:latin typeface="Arial" panose="020B0604020202020204" pitchFamily="34" charset="0"/>
                <a:ea typeface="DengXian" panose="02010600030101010101" pitchFamily="2" charset="-122"/>
                <a:cs typeface="Arial" panose="020B0604020202020204" pitchFamily="34" charset="0"/>
              </a:rPr>
              <a:t>://doi.org/10.1139/apnm-2020-0279.</a:t>
            </a:r>
          </a:p>
          <a:p>
            <a:pPr marL="342900" lvl="0" indent="-342900">
              <a:spcAft>
                <a:spcPts val="800"/>
              </a:spcAft>
              <a:buFont typeface="Arial" panose="020B0604020202020204" pitchFamily="34" charset="0"/>
              <a:buChar char="•"/>
              <a:tabLst>
                <a:tab pos="457200" algn="l"/>
              </a:tabLst>
            </a:pPr>
            <a:r>
              <a:rPr lang="en-GB" sz="1300" kern="100">
                <a:effectLst/>
                <a:latin typeface="Arial" panose="020B0604020202020204" pitchFamily="34" charset="0"/>
                <a:ea typeface="DengXian" panose="02010600030101010101" pitchFamily="2" charset="-122"/>
                <a:cs typeface="Arial" panose="020B0604020202020204" pitchFamily="34" charset="0"/>
              </a:rPr>
              <a:t>Montero-</a:t>
            </a:r>
            <a:r>
              <a:rPr lang="en-GB" sz="1300" kern="100" err="1">
                <a:effectLst/>
                <a:latin typeface="Arial" panose="020B0604020202020204" pitchFamily="34" charset="0"/>
                <a:ea typeface="DengXian" panose="02010600030101010101" pitchFamily="2" charset="-122"/>
                <a:cs typeface="Arial" panose="020B0604020202020204" pitchFamily="34" charset="0"/>
              </a:rPr>
              <a:t>Odasso</a:t>
            </a:r>
            <a:r>
              <a:rPr lang="en-GB" sz="1300" kern="100">
                <a:effectLst/>
                <a:latin typeface="Arial" panose="020B0604020202020204" pitchFamily="34" charset="0"/>
                <a:ea typeface="DengXian" panose="02010600030101010101" pitchFamily="2" charset="-122"/>
                <a:cs typeface="Arial" panose="020B0604020202020204" pitchFamily="34" charset="0"/>
              </a:rPr>
              <a:t>, M.M., </a:t>
            </a:r>
            <a:r>
              <a:rPr lang="en-GB" sz="1300" kern="100" err="1">
                <a:effectLst/>
                <a:latin typeface="Arial" panose="020B0604020202020204" pitchFamily="34" charset="0"/>
                <a:ea typeface="DengXian" panose="02010600030101010101" pitchFamily="2" charset="-122"/>
                <a:cs typeface="Arial" panose="020B0604020202020204" pitchFamily="34" charset="0"/>
              </a:rPr>
              <a:t>Kamkar</a:t>
            </a:r>
            <a:r>
              <a:rPr lang="en-GB" sz="1300" kern="100">
                <a:effectLst/>
                <a:latin typeface="Arial" panose="020B0604020202020204" pitchFamily="34" charset="0"/>
                <a:ea typeface="DengXian" panose="02010600030101010101" pitchFamily="2" charset="-122"/>
                <a:cs typeface="Arial" panose="020B0604020202020204" pitchFamily="34" charset="0"/>
              </a:rPr>
              <a:t>, N., </a:t>
            </a:r>
            <a:r>
              <a:rPr lang="en-GB" sz="1300" kern="100" err="1">
                <a:effectLst/>
                <a:latin typeface="Arial" panose="020B0604020202020204" pitchFamily="34" charset="0"/>
                <a:ea typeface="DengXian" panose="02010600030101010101" pitchFamily="2" charset="-122"/>
                <a:cs typeface="Arial" panose="020B0604020202020204" pitchFamily="34" charset="0"/>
              </a:rPr>
              <a:t>Pieruccini</a:t>
            </a:r>
            <a:r>
              <a:rPr lang="en-GB" sz="1300" kern="100">
                <a:effectLst/>
                <a:latin typeface="Arial" panose="020B0604020202020204" pitchFamily="34" charset="0"/>
                <a:ea typeface="DengXian" panose="02010600030101010101" pitchFamily="2" charset="-122"/>
                <a:cs typeface="Arial" panose="020B0604020202020204" pitchFamily="34" charset="0"/>
              </a:rPr>
              <a:t>-Faria, F., Osman, A., </a:t>
            </a:r>
            <a:r>
              <a:rPr lang="en-GB" sz="1300" kern="100" err="1">
                <a:effectLst/>
                <a:latin typeface="Arial" panose="020B0604020202020204" pitchFamily="34" charset="0"/>
                <a:ea typeface="DengXian" panose="02010600030101010101" pitchFamily="2" charset="-122"/>
                <a:cs typeface="Arial" panose="020B0604020202020204" pitchFamily="34" charset="0"/>
              </a:rPr>
              <a:t>Sarquis</a:t>
            </a:r>
            <a:r>
              <a:rPr lang="en-GB" sz="1300" kern="100">
                <a:effectLst/>
                <a:latin typeface="Arial" panose="020B0604020202020204" pitchFamily="34" charset="0"/>
                <a:ea typeface="DengXian" panose="02010600030101010101" pitchFamily="2" charset="-122"/>
                <a:cs typeface="Arial" panose="020B0604020202020204" pitchFamily="34" charset="0"/>
              </a:rPr>
              <a:t>-Adamson, Y., Close, J., Hogan, D.B., Hunter, S.W., Kenny, R.A., Lipsitz, L.A., Lord, S.R., Madden, K.M., Petrovic, M., </a:t>
            </a:r>
            <a:r>
              <a:rPr lang="en-GB" sz="1300" kern="100" err="1">
                <a:effectLst/>
                <a:latin typeface="Arial" panose="020B0604020202020204" pitchFamily="34" charset="0"/>
                <a:ea typeface="DengXian" panose="02010600030101010101" pitchFamily="2" charset="-122"/>
                <a:cs typeface="Arial" panose="020B0604020202020204" pitchFamily="34" charset="0"/>
              </a:rPr>
              <a:t>Ryg</a:t>
            </a:r>
            <a:r>
              <a:rPr lang="en-GB" sz="1300" kern="100">
                <a:effectLst/>
                <a:latin typeface="Arial" panose="020B0604020202020204" pitchFamily="34" charset="0"/>
                <a:ea typeface="DengXian" panose="02010600030101010101" pitchFamily="2" charset="-122"/>
                <a:cs typeface="Arial" panose="020B0604020202020204" pitchFamily="34" charset="0"/>
              </a:rPr>
              <a:t>, J., </a:t>
            </a:r>
            <a:r>
              <a:rPr lang="en-GB" sz="1300" kern="100" err="1">
                <a:effectLst/>
                <a:latin typeface="Arial" panose="020B0604020202020204" pitchFamily="34" charset="0"/>
                <a:ea typeface="DengXian" panose="02010600030101010101" pitchFamily="2" charset="-122"/>
                <a:cs typeface="Arial" panose="020B0604020202020204" pitchFamily="34" charset="0"/>
              </a:rPr>
              <a:t>Speechley</a:t>
            </a:r>
            <a:r>
              <a:rPr lang="en-GB" sz="1300" kern="100">
                <a:effectLst/>
                <a:latin typeface="Arial" panose="020B0604020202020204" pitchFamily="34" charset="0"/>
                <a:ea typeface="DengXian" panose="02010600030101010101" pitchFamily="2" charset="-122"/>
                <a:cs typeface="Arial" panose="020B0604020202020204" pitchFamily="34" charset="0"/>
              </a:rPr>
              <a:t>, M., Sultana, M., Tan, M.P., van der Velde, N., </a:t>
            </a:r>
            <a:r>
              <a:rPr lang="en-GB" sz="1300" kern="100" err="1">
                <a:effectLst/>
                <a:latin typeface="Arial" panose="020B0604020202020204" pitchFamily="34" charset="0"/>
                <a:ea typeface="DengXian" panose="02010600030101010101" pitchFamily="2" charset="-122"/>
                <a:cs typeface="Arial" panose="020B0604020202020204" pitchFamily="34" charset="0"/>
              </a:rPr>
              <a:t>Verghese</a:t>
            </a:r>
            <a:r>
              <a:rPr lang="en-GB" sz="1300" kern="100">
                <a:effectLst/>
                <a:latin typeface="Arial" panose="020B0604020202020204" pitchFamily="34" charset="0"/>
                <a:ea typeface="DengXian" panose="02010600030101010101" pitchFamily="2" charset="-122"/>
                <a:cs typeface="Arial" panose="020B0604020202020204" pitchFamily="34" charset="0"/>
              </a:rPr>
              <a:t>, J. and </a:t>
            </a:r>
            <a:r>
              <a:rPr lang="en-GB" sz="1300" kern="100" err="1">
                <a:effectLst/>
                <a:latin typeface="Arial" panose="020B0604020202020204" pitchFamily="34" charset="0"/>
                <a:ea typeface="DengXian" panose="02010600030101010101" pitchFamily="2" charset="-122"/>
                <a:cs typeface="Arial" panose="020B0604020202020204" pitchFamily="34" charset="0"/>
              </a:rPr>
              <a:t>Masud</a:t>
            </a:r>
            <a:r>
              <a:rPr lang="en-GB" sz="1300" kern="100">
                <a:effectLst/>
                <a:latin typeface="Arial" panose="020B0604020202020204" pitchFamily="34" charset="0"/>
                <a:ea typeface="DengXian" panose="02010600030101010101" pitchFamily="2" charset="-122"/>
                <a:cs typeface="Arial" panose="020B0604020202020204" pitchFamily="34" charset="0"/>
              </a:rPr>
              <a:t>, T. (2021). </a:t>
            </a:r>
            <a:r>
              <a:rPr lang="en-GB" sz="1300" kern="100" err="1">
                <a:effectLst/>
                <a:latin typeface="Arial" panose="020B0604020202020204" pitchFamily="34" charset="0"/>
                <a:ea typeface="DengXian" panose="02010600030101010101" pitchFamily="2" charset="-122"/>
                <a:cs typeface="Arial" panose="020B0604020202020204" pitchFamily="34" charset="0"/>
              </a:rPr>
              <a:t>Evaluationa</a:t>
            </a:r>
            <a:r>
              <a:rPr lang="en-GB" sz="1300" kern="100">
                <a:effectLst/>
                <a:latin typeface="Arial" panose="020B0604020202020204" pitchFamily="34" charset="0"/>
                <a:ea typeface="DengXian" panose="02010600030101010101" pitchFamily="2" charset="-122"/>
                <a:cs typeface="Arial" panose="020B0604020202020204" pitchFamily="34" charset="0"/>
              </a:rPr>
              <a:t> of Clinical Practice Guidelines on Fall Prevention and Management for Older Adults: A Systematic Review. </a:t>
            </a:r>
            <a:r>
              <a:rPr lang="en-GB" sz="1300" i="1" kern="100">
                <a:effectLst/>
                <a:latin typeface="Arial" panose="020B0604020202020204" pitchFamily="34" charset="0"/>
                <a:ea typeface="DengXian" panose="02010600030101010101" pitchFamily="2" charset="-122"/>
                <a:cs typeface="Arial" panose="020B0604020202020204" pitchFamily="34" charset="0"/>
              </a:rPr>
              <a:t>JAMA Network Open</a:t>
            </a:r>
            <a:r>
              <a:rPr lang="en-GB" sz="1300" kern="100">
                <a:effectLst/>
                <a:latin typeface="Arial" panose="020B0604020202020204" pitchFamily="34" charset="0"/>
                <a:ea typeface="DengXian" panose="02010600030101010101" pitchFamily="2" charset="-122"/>
                <a:cs typeface="Arial" panose="020B0604020202020204" pitchFamily="34" charset="0"/>
              </a:rPr>
              <a:t>, [online] 4(12), pp.e2138911–e2138911. </a:t>
            </a:r>
            <a:r>
              <a:rPr lang="en-GB" sz="1300" kern="100" err="1">
                <a:effectLst/>
                <a:latin typeface="Arial" panose="020B0604020202020204" pitchFamily="34" charset="0"/>
                <a:ea typeface="DengXian" panose="02010600030101010101" pitchFamily="2" charset="-122"/>
                <a:cs typeface="Arial" panose="020B0604020202020204" pitchFamily="34" charset="0"/>
              </a:rPr>
              <a:t>doi:https</a:t>
            </a:r>
            <a:r>
              <a:rPr lang="en-GB" sz="1300" kern="100">
                <a:effectLst/>
                <a:latin typeface="Arial" panose="020B0604020202020204" pitchFamily="34" charset="0"/>
                <a:ea typeface="DengXian" panose="02010600030101010101" pitchFamily="2" charset="-122"/>
                <a:cs typeface="Arial" panose="020B0604020202020204" pitchFamily="34" charset="0"/>
              </a:rPr>
              <a:t>://doi.org/10.1001/jamanetworkopen.2021.38911.</a:t>
            </a:r>
          </a:p>
          <a:p>
            <a:pPr marL="342900" lvl="0" indent="-342900">
              <a:spcAft>
                <a:spcPts val="800"/>
              </a:spcAft>
              <a:buFont typeface="Arial" panose="020B0604020202020204" pitchFamily="34" charset="0"/>
              <a:buChar char="•"/>
              <a:tabLst>
                <a:tab pos="457200" algn="l"/>
              </a:tabLst>
            </a:pPr>
            <a:r>
              <a:rPr lang="en-GB" sz="1300" kern="100">
                <a:effectLst/>
                <a:latin typeface="Arial" panose="020B0604020202020204" pitchFamily="34" charset="0"/>
                <a:ea typeface="DengXian" panose="02010600030101010101" pitchFamily="2" charset="-122"/>
                <a:cs typeface="Arial" panose="020B0604020202020204" pitchFamily="34" charset="0"/>
              </a:rPr>
              <a:t>‌Morris, M.E., Webster, K., Jones, C., Hill, A.-M., Haines, T., McPhail, S., </a:t>
            </a:r>
            <a:r>
              <a:rPr lang="en-GB" sz="1300" kern="100" err="1">
                <a:effectLst/>
                <a:latin typeface="Arial" panose="020B0604020202020204" pitchFamily="34" charset="0"/>
                <a:ea typeface="DengXian" panose="02010600030101010101" pitchFamily="2" charset="-122"/>
                <a:cs typeface="Arial" panose="020B0604020202020204" pitchFamily="34" charset="0"/>
              </a:rPr>
              <a:t>Kiegaldie</a:t>
            </a:r>
            <a:r>
              <a:rPr lang="en-GB" sz="1300" kern="100">
                <a:effectLst/>
                <a:latin typeface="Arial" panose="020B0604020202020204" pitchFamily="34" charset="0"/>
                <a:ea typeface="DengXian" panose="02010600030101010101" pitchFamily="2" charset="-122"/>
                <a:cs typeface="Arial" panose="020B0604020202020204" pitchFamily="34" charset="0"/>
              </a:rPr>
              <a:t>, D., Slade, S., </a:t>
            </a:r>
            <a:r>
              <a:rPr lang="en-GB" sz="1300" kern="100" err="1">
                <a:effectLst/>
                <a:latin typeface="Arial" panose="020B0604020202020204" pitchFamily="34" charset="0"/>
                <a:ea typeface="DengXian" panose="02010600030101010101" pitchFamily="2" charset="-122"/>
                <a:cs typeface="Arial" panose="020B0604020202020204" pitchFamily="34" charset="0"/>
              </a:rPr>
              <a:t>Jazayeri</a:t>
            </a:r>
            <a:r>
              <a:rPr lang="en-GB" sz="1300" kern="100">
                <a:effectLst/>
                <a:latin typeface="Arial" panose="020B0604020202020204" pitchFamily="34" charset="0"/>
                <a:ea typeface="DengXian" panose="02010600030101010101" pitchFamily="2" charset="-122"/>
                <a:cs typeface="Arial" panose="020B0604020202020204" pitchFamily="34" charset="0"/>
              </a:rPr>
              <a:t>, D., Heng, H., </a:t>
            </a:r>
            <a:r>
              <a:rPr lang="en-GB" sz="1300" kern="100" err="1">
                <a:effectLst/>
                <a:latin typeface="Arial" panose="020B0604020202020204" pitchFamily="34" charset="0"/>
                <a:ea typeface="DengXian" panose="02010600030101010101" pitchFamily="2" charset="-122"/>
                <a:cs typeface="Arial" panose="020B0604020202020204" pitchFamily="34" charset="0"/>
              </a:rPr>
              <a:t>Shorr</a:t>
            </a:r>
            <a:r>
              <a:rPr lang="en-GB" sz="1300" kern="100">
                <a:effectLst/>
                <a:latin typeface="Arial" panose="020B0604020202020204" pitchFamily="34" charset="0"/>
                <a:ea typeface="DengXian" panose="02010600030101010101" pitchFamily="2" charset="-122"/>
                <a:cs typeface="Arial" panose="020B0604020202020204" pitchFamily="34" charset="0"/>
              </a:rPr>
              <a:t>, R., Carey, L., Barker, A. and Cameron, I. (2022). Interventions to reduce falls in hospitals: a systematic review and meta-analysis. </a:t>
            </a:r>
            <a:r>
              <a:rPr lang="en-GB" sz="1300" i="1" kern="100">
                <a:effectLst/>
                <a:latin typeface="Arial" panose="020B0604020202020204" pitchFamily="34" charset="0"/>
                <a:ea typeface="DengXian" panose="02010600030101010101" pitchFamily="2" charset="-122"/>
                <a:cs typeface="Arial" panose="020B0604020202020204" pitchFamily="34" charset="0"/>
              </a:rPr>
              <a:t>Age and Ageing</a:t>
            </a:r>
            <a:r>
              <a:rPr lang="en-GB" sz="1300" kern="100">
                <a:effectLst/>
                <a:latin typeface="Arial" panose="020B0604020202020204" pitchFamily="34" charset="0"/>
                <a:ea typeface="DengXian" panose="02010600030101010101" pitchFamily="2" charset="-122"/>
                <a:cs typeface="Arial" panose="020B0604020202020204" pitchFamily="34" charset="0"/>
              </a:rPr>
              <a:t>, [online] 51(5), pp.1–12. </a:t>
            </a:r>
            <a:r>
              <a:rPr lang="en-GB" sz="1300" kern="100" err="1">
                <a:effectLst/>
                <a:latin typeface="Arial" panose="020B0604020202020204" pitchFamily="34" charset="0"/>
                <a:ea typeface="DengXian" panose="02010600030101010101" pitchFamily="2" charset="-122"/>
                <a:cs typeface="Arial" panose="020B0604020202020204" pitchFamily="34" charset="0"/>
              </a:rPr>
              <a:t>doi:https</a:t>
            </a:r>
            <a:r>
              <a:rPr lang="en-GB" sz="1300" kern="100">
                <a:effectLst/>
                <a:latin typeface="Arial" panose="020B0604020202020204" pitchFamily="34" charset="0"/>
                <a:ea typeface="DengXian" panose="02010600030101010101" pitchFamily="2" charset="-122"/>
                <a:cs typeface="Arial" panose="020B0604020202020204" pitchFamily="34" charset="0"/>
              </a:rPr>
              <a:t>://doi.org/10.1093/ageing/afac077.</a:t>
            </a:r>
          </a:p>
          <a:p>
            <a:pPr marL="342900" lvl="0" indent="-342900">
              <a:spcAft>
                <a:spcPts val="800"/>
              </a:spcAft>
              <a:buFont typeface="Arial" panose="020B0604020202020204" pitchFamily="34" charset="0"/>
              <a:buChar char="•"/>
              <a:tabLst>
                <a:tab pos="457200" algn="l"/>
              </a:tabLst>
            </a:pPr>
            <a:r>
              <a:rPr lang="en-GB" sz="1300" kern="100">
                <a:effectLst/>
                <a:latin typeface="Arial" panose="020B0604020202020204" pitchFamily="34" charset="0"/>
                <a:ea typeface="DengXian" panose="02010600030101010101" pitchFamily="2" charset="-122"/>
                <a:cs typeface="Arial" panose="020B0604020202020204" pitchFamily="34" charset="0"/>
              </a:rPr>
              <a:t>‌National Health Service (2021). </a:t>
            </a:r>
            <a:r>
              <a:rPr lang="en-GB" sz="1300" i="1" kern="100">
                <a:effectLst/>
                <a:latin typeface="Arial" panose="020B0604020202020204" pitchFamily="34" charset="0"/>
                <a:ea typeface="DengXian" panose="02010600030101010101" pitchFamily="2" charset="-122"/>
                <a:cs typeface="Arial" panose="020B0604020202020204" pitchFamily="34" charset="0"/>
              </a:rPr>
              <a:t>Overview - Falls</a:t>
            </a:r>
            <a:r>
              <a:rPr lang="en-GB" sz="1300" kern="100">
                <a:effectLst/>
                <a:latin typeface="Arial" panose="020B0604020202020204" pitchFamily="34" charset="0"/>
                <a:ea typeface="DengXian" panose="02010600030101010101" pitchFamily="2" charset="-122"/>
                <a:cs typeface="Arial" panose="020B0604020202020204" pitchFamily="34" charset="0"/>
              </a:rPr>
              <a:t>. [online] NHS. Available at: </a:t>
            </a:r>
            <a:r>
              <a:rPr lang="en-GB" sz="1300" u="sng" kern="100">
                <a:effectLst/>
                <a:latin typeface="Arial" panose="020B0604020202020204" pitchFamily="34" charset="0"/>
                <a:ea typeface="DengXian" panose="02010600030101010101" pitchFamily="2" charset="-122"/>
                <a:cs typeface="Arial" panose="020B0604020202020204" pitchFamily="34" charset="0"/>
                <a:hlinkClick r:id="rId2"/>
              </a:rPr>
              <a:t>https://www.nhs.uk/conditions/Falls/</a:t>
            </a:r>
            <a:r>
              <a:rPr lang="en-GB" sz="1300" kern="100">
                <a:effectLst/>
                <a:latin typeface="Arial" panose="020B0604020202020204" pitchFamily="34" charset="0"/>
                <a:ea typeface="DengXian" panose="02010600030101010101" pitchFamily="2" charset="-122"/>
                <a:cs typeface="Arial" panose="020B0604020202020204" pitchFamily="34" charset="0"/>
              </a:rPr>
              <a:t>. Accessed 5 November 2023</a:t>
            </a:r>
          </a:p>
          <a:p>
            <a:pPr marL="342900" lvl="0" indent="-342900">
              <a:spcAft>
                <a:spcPts val="800"/>
              </a:spcAft>
              <a:buFont typeface="Arial" panose="020B0604020202020204" pitchFamily="34" charset="0"/>
              <a:buChar char="•"/>
              <a:tabLst>
                <a:tab pos="457200" algn="l"/>
              </a:tabLst>
            </a:pPr>
            <a:r>
              <a:rPr lang="en-GB" sz="1300" kern="100">
                <a:effectLst/>
                <a:latin typeface="Arial" panose="020B0604020202020204" pitchFamily="34" charset="0"/>
                <a:ea typeface="DengXian" panose="02010600030101010101" pitchFamily="2" charset="-122"/>
                <a:cs typeface="Arial" panose="020B0604020202020204" pitchFamily="34" charset="0"/>
              </a:rPr>
              <a:t>‌</a:t>
            </a:r>
            <a:r>
              <a:rPr lang="en-GB" sz="1300" kern="100" err="1">
                <a:effectLst/>
                <a:latin typeface="Arial" panose="020B0604020202020204" pitchFamily="34" charset="0"/>
                <a:ea typeface="DengXian" panose="02010600030101010101" pitchFamily="2" charset="-122"/>
                <a:cs typeface="Arial" panose="020B0604020202020204" pitchFamily="34" charset="0"/>
              </a:rPr>
              <a:t>Natora</a:t>
            </a:r>
            <a:r>
              <a:rPr lang="en-GB" sz="1300" kern="100">
                <a:effectLst/>
                <a:latin typeface="Arial" panose="020B0604020202020204" pitchFamily="34" charset="0"/>
                <a:ea typeface="DengXian" panose="02010600030101010101" pitchFamily="2" charset="-122"/>
                <a:cs typeface="Arial" panose="020B0604020202020204" pitchFamily="34" charset="0"/>
              </a:rPr>
              <a:t>, A.H., Oxley, J., Barclay, L., Taylor, K., Bolam, B. and Haines, T.P. (2022). Improving Policy for the Prevention of Falls Among Community-Dwelling Older People—A Scoping Review and Quality Assessment of International National and State Level Public Policies. </a:t>
            </a:r>
            <a:r>
              <a:rPr lang="en-GB" sz="1300" i="1" kern="100">
                <a:effectLst/>
                <a:latin typeface="Arial" panose="020B0604020202020204" pitchFamily="34" charset="0"/>
                <a:ea typeface="DengXian" panose="02010600030101010101" pitchFamily="2" charset="-122"/>
                <a:cs typeface="Arial" panose="020B0604020202020204" pitchFamily="34" charset="0"/>
              </a:rPr>
              <a:t>International Journal of Public Health</a:t>
            </a:r>
            <a:r>
              <a:rPr lang="en-GB" sz="1300" kern="100">
                <a:effectLst/>
                <a:latin typeface="Arial" panose="020B0604020202020204" pitchFamily="34" charset="0"/>
                <a:ea typeface="DengXian" panose="02010600030101010101" pitchFamily="2" charset="-122"/>
                <a:cs typeface="Arial" panose="020B0604020202020204" pitchFamily="34" charset="0"/>
              </a:rPr>
              <a:t>, [online] 67. </a:t>
            </a:r>
            <a:r>
              <a:rPr lang="en-GB" sz="1300" kern="100" err="1">
                <a:effectLst/>
                <a:latin typeface="Arial" panose="020B0604020202020204" pitchFamily="34" charset="0"/>
                <a:ea typeface="DengXian" panose="02010600030101010101" pitchFamily="2" charset="-122"/>
                <a:cs typeface="Arial" panose="020B0604020202020204" pitchFamily="34" charset="0"/>
              </a:rPr>
              <a:t>doi:https</a:t>
            </a:r>
            <a:r>
              <a:rPr lang="en-GB" sz="1300" kern="100">
                <a:effectLst/>
                <a:latin typeface="Arial" panose="020B0604020202020204" pitchFamily="34" charset="0"/>
                <a:ea typeface="DengXian" panose="02010600030101010101" pitchFamily="2" charset="-122"/>
                <a:cs typeface="Arial" panose="020B0604020202020204" pitchFamily="34" charset="0"/>
              </a:rPr>
              <a:t>://doi.org/10.3389/ijph.2022.1604604.</a:t>
            </a:r>
          </a:p>
        </p:txBody>
      </p:sp>
    </p:spTree>
    <p:extLst>
      <p:ext uri="{BB962C8B-B14F-4D97-AF65-F5344CB8AC3E}">
        <p14:creationId xmlns:p14="http://schemas.microsoft.com/office/powerpoint/2010/main" val="2838382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07BEC0-B9D2-039D-4F3C-36DB8A2D632E}"/>
              </a:ext>
            </a:extLst>
          </p:cNvPr>
          <p:cNvSpPr>
            <a:spLocks noGrp="1"/>
          </p:cNvSpPr>
          <p:nvPr>
            <p:ph type="title"/>
          </p:nvPr>
        </p:nvSpPr>
        <p:spPr>
          <a:xfrm>
            <a:off x="838200" y="365125"/>
            <a:ext cx="10515600" cy="1325563"/>
          </a:xfrm>
        </p:spPr>
        <p:txBody>
          <a:bodyPr>
            <a:normAutofit/>
          </a:bodyPr>
          <a:lstStyle/>
          <a:p>
            <a:r>
              <a:rPr lang="en-US" altLang="zh-CN">
                <a:latin typeface="Arial" panose="020B0604020202020204" pitchFamily="34" charset="0"/>
                <a:cs typeface="Arial" panose="020B0604020202020204" pitchFamily="34" charset="0"/>
              </a:rPr>
              <a:t>References</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C684A94-F5DC-5279-462B-18FB7EB379C1}"/>
              </a:ext>
            </a:extLst>
          </p:cNvPr>
          <p:cNvSpPr>
            <a:spLocks noGrp="1"/>
          </p:cNvSpPr>
          <p:nvPr>
            <p:ph idx="1"/>
          </p:nvPr>
        </p:nvSpPr>
        <p:spPr>
          <a:xfrm>
            <a:off x="838200" y="1825625"/>
            <a:ext cx="10515600" cy="4351338"/>
          </a:xfrm>
        </p:spPr>
        <p:txBody>
          <a:bodyPr>
            <a:normAutofit/>
          </a:bodyPr>
          <a:lstStyle/>
          <a:p>
            <a:pPr marL="342900" lvl="0" indent="-342900">
              <a:spcAft>
                <a:spcPts val="800"/>
              </a:spcAft>
              <a:buFont typeface="Arial" panose="020B0604020202020204" pitchFamily="34" charset="0"/>
              <a:buChar char="•"/>
              <a:tabLst>
                <a:tab pos="457200" algn="l"/>
              </a:tabLst>
            </a:pPr>
            <a:r>
              <a:rPr lang="en-GB" sz="1500" kern="100">
                <a:effectLst/>
                <a:latin typeface="Arial" panose="020B0604020202020204" pitchFamily="34" charset="0"/>
                <a:ea typeface="DengXian" panose="02010600030101010101" pitchFamily="2" charset="-122"/>
                <a:cs typeface="Times New Roman" panose="02020603050405020304" pitchFamily="18" charset="0"/>
              </a:rPr>
              <a:t>‌‌‌NHS England (2018). NHS England» Frailty resources. [online] England.nhs.uk. Available at: https://www.england.nhs.uk/ourwork/clinical-policy/older-people/frailty/frailty-resources/. Accessed 5 November 2023</a:t>
            </a:r>
            <a:endParaRPr lang="en-GB" sz="15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spcAft>
                <a:spcPts val="800"/>
              </a:spcAft>
              <a:buFont typeface="Arial" panose="020B0604020202020204" pitchFamily="34" charset="0"/>
              <a:buChar char="•"/>
              <a:tabLst>
                <a:tab pos="457200" algn="l"/>
              </a:tabLst>
            </a:pPr>
            <a:r>
              <a:rPr lang="en-GB" sz="1500" kern="100">
                <a:effectLst/>
                <a:latin typeface="Arial" panose="020B0604020202020204" pitchFamily="34" charset="0"/>
                <a:ea typeface="DengXian" panose="02010600030101010101" pitchFamily="2" charset="-122"/>
                <a:cs typeface="Times New Roman" panose="02020603050405020304" pitchFamily="18" charset="0"/>
              </a:rPr>
              <a:t>‌NICE (2015). Quality statements | Falls in older people | Quality standards | NICE. [online] Nice.org.uk. Available at: https://www.nice.org.uk/guidance/QS86/chapter/quality-statements. Accessed 5 November 2023</a:t>
            </a:r>
            <a:endParaRPr lang="en-GB" sz="15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spcAft>
                <a:spcPts val="800"/>
              </a:spcAft>
              <a:buFont typeface="Arial" panose="020B0604020202020204" pitchFamily="34" charset="0"/>
              <a:buChar char="•"/>
              <a:tabLst>
                <a:tab pos="457200" algn="l"/>
              </a:tabLst>
            </a:pPr>
            <a:r>
              <a:rPr lang="en-GB" sz="1500" kern="100">
                <a:effectLst/>
                <a:latin typeface="Arial" panose="020B0604020202020204" pitchFamily="34" charset="0"/>
                <a:ea typeface="DengXian" panose="02010600030101010101" pitchFamily="2" charset="-122"/>
                <a:cs typeface="Times New Roman" panose="02020603050405020304" pitchFamily="18" charset="0"/>
              </a:rPr>
              <a:t>‌Office for Health Improvement &amp; Disparities (2022). Falls: applying All Our Health. [online] GOV.UK. Available at: https://www.gov.uk/government/publications/falls-applying-all-our-health/falls-applying-all-our-health. Accessed 5 November 2023</a:t>
            </a:r>
            <a:endParaRPr lang="en-GB" sz="15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spcAft>
                <a:spcPts val="800"/>
              </a:spcAft>
              <a:buFont typeface="Arial" panose="020B0604020202020204" pitchFamily="34" charset="0"/>
              <a:buChar char="•"/>
              <a:tabLst>
                <a:tab pos="457200" algn="l"/>
              </a:tabLst>
            </a:pPr>
            <a:r>
              <a:rPr lang="en-GB" sz="1500" kern="100">
                <a:effectLst/>
                <a:latin typeface="Arial" panose="020B0604020202020204" pitchFamily="34" charset="0"/>
                <a:ea typeface="DengXian" panose="02010600030101010101" pitchFamily="2" charset="-122"/>
                <a:cs typeface="Times New Roman" panose="02020603050405020304" pitchFamily="18" charset="0"/>
              </a:rPr>
              <a:t>Papalia, G.F., Papalia, R., Diaz </a:t>
            </a:r>
            <a:r>
              <a:rPr lang="en-GB" sz="1500" kern="100" err="1">
                <a:effectLst/>
                <a:latin typeface="Arial" panose="020B0604020202020204" pitchFamily="34" charset="0"/>
                <a:ea typeface="DengXian" panose="02010600030101010101" pitchFamily="2" charset="-122"/>
                <a:cs typeface="Times New Roman" panose="02020603050405020304" pitchFamily="18" charset="0"/>
              </a:rPr>
              <a:t>Balzani</a:t>
            </a:r>
            <a:r>
              <a:rPr lang="en-GB" sz="1500" kern="100">
                <a:effectLst/>
                <a:latin typeface="Arial" panose="020B0604020202020204" pitchFamily="34" charset="0"/>
                <a:ea typeface="DengXian" panose="02010600030101010101" pitchFamily="2" charset="-122"/>
                <a:cs typeface="Times New Roman" panose="02020603050405020304" pitchFamily="18" charset="0"/>
              </a:rPr>
              <a:t>, L.A., Torre, G., Zampogna, B., </a:t>
            </a:r>
            <a:r>
              <a:rPr lang="en-GB" sz="1500" kern="100" err="1">
                <a:effectLst/>
                <a:latin typeface="Arial" panose="020B0604020202020204" pitchFamily="34" charset="0"/>
                <a:ea typeface="DengXian" panose="02010600030101010101" pitchFamily="2" charset="-122"/>
                <a:cs typeface="Times New Roman" panose="02020603050405020304" pitchFamily="18" charset="0"/>
              </a:rPr>
              <a:t>Vasta</a:t>
            </a:r>
            <a:r>
              <a:rPr lang="en-GB" sz="1500" kern="100">
                <a:effectLst/>
                <a:latin typeface="Arial" panose="020B0604020202020204" pitchFamily="34" charset="0"/>
                <a:ea typeface="DengXian" panose="02010600030101010101" pitchFamily="2" charset="-122"/>
                <a:cs typeface="Times New Roman" panose="02020603050405020304" pitchFamily="18" charset="0"/>
              </a:rPr>
              <a:t>, S., </a:t>
            </a:r>
            <a:r>
              <a:rPr lang="en-GB" sz="1500" kern="100" err="1">
                <a:effectLst/>
                <a:latin typeface="Arial" panose="020B0604020202020204" pitchFamily="34" charset="0"/>
                <a:ea typeface="DengXian" panose="02010600030101010101" pitchFamily="2" charset="-122"/>
                <a:cs typeface="Times New Roman" panose="02020603050405020304" pitchFamily="18" charset="0"/>
              </a:rPr>
              <a:t>Fossati</a:t>
            </a:r>
            <a:r>
              <a:rPr lang="en-GB" sz="1500" kern="100">
                <a:effectLst/>
                <a:latin typeface="Arial" panose="020B0604020202020204" pitchFamily="34" charset="0"/>
                <a:ea typeface="DengXian" panose="02010600030101010101" pitchFamily="2" charset="-122"/>
                <a:cs typeface="Times New Roman" panose="02020603050405020304" pitchFamily="18" charset="0"/>
              </a:rPr>
              <a:t>, C., </a:t>
            </a:r>
            <a:r>
              <a:rPr lang="en-GB" sz="1500" kern="100" err="1">
                <a:effectLst/>
                <a:latin typeface="Arial" panose="020B0604020202020204" pitchFamily="34" charset="0"/>
                <a:ea typeface="DengXian" panose="02010600030101010101" pitchFamily="2" charset="-122"/>
                <a:cs typeface="Times New Roman" panose="02020603050405020304" pitchFamily="18" charset="0"/>
              </a:rPr>
              <a:t>Alifano</a:t>
            </a:r>
            <a:r>
              <a:rPr lang="en-GB" sz="1500" kern="100">
                <a:effectLst/>
                <a:latin typeface="Arial" panose="020B0604020202020204" pitchFamily="34" charset="0"/>
                <a:ea typeface="DengXian" panose="02010600030101010101" pitchFamily="2" charset="-122"/>
                <a:cs typeface="Times New Roman" panose="02020603050405020304" pitchFamily="18" charset="0"/>
              </a:rPr>
              <a:t>, A.M. and </a:t>
            </a:r>
            <a:r>
              <a:rPr lang="en-GB" sz="1500" kern="100" err="1">
                <a:effectLst/>
                <a:latin typeface="Arial" panose="020B0604020202020204" pitchFamily="34" charset="0"/>
                <a:ea typeface="DengXian" panose="02010600030101010101" pitchFamily="2" charset="-122"/>
                <a:cs typeface="Times New Roman" panose="02020603050405020304" pitchFamily="18" charset="0"/>
              </a:rPr>
              <a:t>Denaro</a:t>
            </a:r>
            <a:r>
              <a:rPr lang="en-GB" sz="1500" kern="100">
                <a:effectLst/>
                <a:latin typeface="Arial" panose="020B0604020202020204" pitchFamily="34" charset="0"/>
                <a:ea typeface="DengXian" panose="02010600030101010101" pitchFamily="2" charset="-122"/>
                <a:cs typeface="Times New Roman" panose="02020603050405020304" pitchFamily="18" charset="0"/>
              </a:rPr>
              <a:t>, V. (2020). The Effects of Physical Exercise on Balance and Prevention of Falls in Older People: A Systematic Review and Meta-Analysis. Journal of Clinical Medicine, [online] 9(8), p.2595. </a:t>
            </a:r>
            <a:r>
              <a:rPr lang="en-GB" sz="1500" kern="100" err="1">
                <a:effectLst/>
                <a:latin typeface="Arial" panose="020B0604020202020204" pitchFamily="34" charset="0"/>
                <a:ea typeface="DengXian" panose="02010600030101010101" pitchFamily="2" charset="-122"/>
                <a:cs typeface="Times New Roman" panose="02020603050405020304" pitchFamily="18" charset="0"/>
              </a:rPr>
              <a:t>doi:https</a:t>
            </a:r>
            <a:r>
              <a:rPr lang="en-GB" sz="1500" kern="100">
                <a:effectLst/>
                <a:latin typeface="Arial" panose="020B0604020202020204" pitchFamily="34" charset="0"/>
                <a:ea typeface="DengXian" panose="02010600030101010101" pitchFamily="2" charset="-122"/>
                <a:cs typeface="Times New Roman" panose="02020603050405020304" pitchFamily="18" charset="0"/>
              </a:rPr>
              <a:t>://doi.org/10.3390/jcm9082595.</a:t>
            </a:r>
            <a:endParaRPr lang="en-GB" sz="15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spcAft>
                <a:spcPts val="800"/>
              </a:spcAft>
              <a:buFont typeface="Arial" panose="020B0604020202020204" pitchFamily="34" charset="0"/>
              <a:buChar char="•"/>
              <a:tabLst>
                <a:tab pos="457200" algn="l"/>
              </a:tabLst>
            </a:pPr>
            <a:r>
              <a:rPr lang="en-GB" sz="1500" kern="100">
                <a:effectLst/>
                <a:latin typeface="Arial" panose="020B0604020202020204" pitchFamily="34" charset="0"/>
                <a:ea typeface="DengXian" panose="02010600030101010101" pitchFamily="2" charset="-122"/>
                <a:cs typeface="Times New Roman" panose="02020603050405020304" pitchFamily="18" charset="0"/>
              </a:rPr>
              <a:t>‌Shopify.com. (2023). Available at: https://cdn.shopify.com/s/files/1/0307/4061/1203/files/graph-falls-over-65.png?v=1678099766 [Accessed 8 Nov. 2023].</a:t>
            </a:r>
            <a:endParaRPr lang="en-GB" sz="1500" kern="100">
              <a:effectLst/>
              <a:latin typeface="Calibri" panose="020F0502020204030204" pitchFamily="34" charset="0"/>
              <a:ea typeface="DengXian" panose="02010600030101010101" pitchFamily="2" charset="-122"/>
              <a:cs typeface="Times New Roman" panose="02020603050405020304" pitchFamily="18" charset="0"/>
            </a:endParaRPr>
          </a:p>
          <a:p>
            <a:pPr marL="0" lvl="0" indent="0">
              <a:spcAft>
                <a:spcPts val="800"/>
              </a:spcAft>
              <a:buNone/>
              <a:tabLst>
                <a:tab pos="457200" algn="l"/>
              </a:tabLst>
            </a:pPr>
            <a:r>
              <a:rPr lang="en-GB" sz="1500" kern="100">
                <a:effectLst/>
                <a:latin typeface="Arial" panose="020B0604020202020204" pitchFamily="34" charset="0"/>
                <a:ea typeface="DengXian" panose="02010600030101010101" pitchFamily="2" charset="-122"/>
                <a:cs typeface="Times New Roman" panose="02020603050405020304" pitchFamily="18" charset="0"/>
              </a:rPr>
              <a:t> </a:t>
            </a:r>
            <a:endParaRPr lang="en-GB" sz="1500" kern="100">
              <a:effectLst/>
              <a:latin typeface="Calibri" panose="020F0502020204030204" pitchFamily="34" charset="0"/>
              <a:ea typeface="DengXian" panose="02010600030101010101" pitchFamily="2" charset="-122"/>
              <a:cs typeface="Times New Roman" panose="02020603050405020304" pitchFamily="18" charset="0"/>
            </a:endParaRPr>
          </a:p>
          <a:p>
            <a:pPr marL="0" lvl="0" indent="0">
              <a:spcAft>
                <a:spcPts val="800"/>
              </a:spcAft>
              <a:buNone/>
              <a:tabLst>
                <a:tab pos="457200" algn="l"/>
              </a:tabLst>
            </a:pPr>
            <a:endParaRPr lang="en-GB" sz="1500" kern="10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4914090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8D3EA6-BB45-BEF8-821E-6CAC0CDD2175}"/>
              </a:ext>
            </a:extLst>
          </p:cNvPr>
          <p:cNvSpPr>
            <a:spLocks noGrp="1"/>
          </p:cNvSpPr>
          <p:nvPr>
            <p:ph type="title"/>
          </p:nvPr>
        </p:nvSpPr>
        <p:spPr>
          <a:xfrm>
            <a:off x="838200" y="365125"/>
            <a:ext cx="10515600" cy="1325563"/>
          </a:xfrm>
        </p:spPr>
        <p:txBody>
          <a:bodyPr>
            <a:normAutofit/>
          </a:bodyPr>
          <a:lstStyle/>
          <a:p>
            <a:r>
              <a:rPr lang="en-US" altLang="zh-CN">
                <a:latin typeface="Arial" panose="020B0604020202020204" pitchFamily="34" charset="0"/>
                <a:cs typeface="Arial" panose="020B0604020202020204" pitchFamily="34" charset="0"/>
              </a:rPr>
              <a:t>References</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AF85BC-6051-A38B-E61F-56C5E0767C32}"/>
              </a:ext>
            </a:extLst>
          </p:cNvPr>
          <p:cNvSpPr>
            <a:spLocks noGrp="1"/>
          </p:cNvSpPr>
          <p:nvPr>
            <p:ph idx="1"/>
          </p:nvPr>
        </p:nvSpPr>
        <p:spPr>
          <a:xfrm>
            <a:off x="838200" y="1825625"/>
            <a:ext cx="10515600" cy="4351338"/>
          </a:xfrm>
        </p:spPr>
        <p:txBody>
          <a:bodyPr>
            <a:normAutofit/>
          </a:bodyPr>
          <a:lstStyle/>
          <a:p>
            <a:pPr marL="342900" lvl="0" indent="-342900">
              <a:spcAft>
                <a:spcPts val="800"/>
              </a:spcAft>
              <a:buFont typeface="Arial" panose="020B0604020202020204" pitchFamily="34" charset="0"/>
              <a:buChar char="•"/>
              <a:tabLst>
                <a:tab pos="457200" algn="l"/>
              </a:tabLst>
            </a:pPr>
            <a:r>
              <a:rPr lang="en-GB" sz="1300" kern="100" err="1">
                <a:effectLst/>
                <a:latin typeface="Arial" panose="020B0604020202020204" pitchFamily="34" charset="0"/>
                <a:ea typeface="DengXian" panose="02010600030101010101" pitchFamily="2" charset="-122"/>
                <a:cs typeface="Arial" panose="020B0604020202020204" pitchFamily="34" charset="0"/>
              </a:rPr>
              <a:t>Tricco</a:t>
            </a:r>
            <a:r>
              <a:rPr lang="en-GB" sz="1300" kern="100">
                <a:effectLst/>
                <a:latin typeface="Arial" panose="020B0604020202020204" pitchFamily="34" charset="0"/>
                <a:ea typeface="DengXian" panose="02010600030101010101" pitchFamily="2" charset="-122"/>
                <a:cs typeface="Arial" panose="020B0604020202020204" pitchFamily="34" charset="0"/>
              </a:rPr>
              <a:t>, A.C., Thomas, S.M., </a:t>
            </a:r>
            <a:r>
              <a:rPr lang="en-GB" sz="1300" kern="100" err="1">
                <a:effectLst/>
                <a:latin typeface="Arial" panose="020B0604020202020204" pitchFamily="34" charset="0"/>
                <a:ea typeface="DengXian" panose="02010600030101010101" pitchFamily="2" charset="-122"/>
                <a:cs typeface="Arial" panose="020B0604020202020204" pitchFamily="34" charset="0"/>
              </a:rPr>
              <a:t>Veroniki</a:t>
            </a:r>
            <a:r>
              <a:rPr lang="en-GB" sz="1300" kern="100">
                <a:effectLst/>
                <a:latin typeface="Arial" panose="020B0604020202020204" pitchFamily="34" charset="0"/>
                <a:ea typeface="DengXian" panose="02010600030101010101" pitchFamily="2" charset="-122"/>
                <a:cs typeface="Arial" panose="020B0604020202020204" pitchFamily="34" charset="0"/>
              </a:rPr>
              <a:t>, A.A., Hamid, J.S., </a:t>
            </a:r>
            <a:r>
              <a:rPr lang="en-GB" sz="1300" kern="100" err="1">
                <a:effectLst/>
                <a:latin typeface="Arial" panose="020B0604020202020204" pitchFamily="34" charset="0"/>
                <a:ea typeface="DengXian" panose="02010600030101010101" pitchFamily="2" charset="-122"/>
                <a:cs typeface="Arial" panose="020B0604020202020204" pitchFamily="34" charset="0"/>
              </a:rPr>
              <a:t>Cogo</a:t>
            </a:r>
            <a:r>
              <a:rPr lang="en-GB" sz="1300" kern="100">
                <a:effectLst/>
                <a:latin typeface="Arial" panose="020B0604020202020204" pitchFamily="34" charset="0"/>
                <a:ea typeface="DengXian" panose="02010600030101010101" pitchFamily="2" charset="-122"/>
                <a:cs typeface="Arial" panose="020B0604020202020204" pitchFamily="34" charset="0"/>
              </a:rPr>
              <a:t>, E., Strifler, L., Khan, P.A., Robson, R., Sibley, K.M., MacDonald, H., Riva, J.J., </a:t>
            </a:r>
            <a:r>
              <a:rPr lang="en-GB" sz="1300" kern="100" err="1">
                <a:effectLst/>
                <a:latin typeface="Arial" panose="020B0604020202020204" pitchFamily="34" charset="0"/>
                <a:ea typeface="DengXian" panose="02010600030101010101" pitchFamily="2" charset="-122"/>
                <a:cs typeface="Arial" panose="020B0604020202020204" pitchFamily="34" charset="0"/>
              </a:rPr>
              <a:t>Thavorn</a:t>
            </a:r>
            <a:r>
              <a:rPr lang="en-GB" sz="1300" kern="100">
                <a:effectLst/>
                <a:latin typeface="Arial" panose="020B0604020202020204" pitchFamily="34" charset="0"/>
                <a:ea typeface="DengXian" panose="02010600030101010101" pitchFamily="2" charset="-122"/>
                <a:cs typeface="Arial" panose="020B0604020202020204" pitchFamily="34" charset="0"/>
              </a:rPr>
              <a:t>, K., Wilson, C., Holroyd-Leduc, J., Kerr, G.D., Feldman, F., Majumdar, S.R., </a:t>
            </a:r>
            <a:r>
              <a:rPr lang="en-GB" sz="1300" kern="100" err="1">
                <a:effectLst/>
                <a:latin typeface="Arial" panose="020B0604020202020204" pitchFamily="34" charset="0"/>
                <a:ea typeface="DengXian" panose="02010600030101010101" pitchFamily="2" charset="-122"/>
                <a:cs typeface="Arial" panose="020B0604020202020204" pitchFamily="34" charset="0"/>
              </a:rPr>
              <a:t>Jaglal</a:t>
            </a:r>
            <a:r>
              <a:rPr lang="en-GB" sz="1300" kern="100">
                <a:effectLst/>
                <a:latin typeface="Arial" panose="020B0604020202020204" pitchFamily="34" charset="0"/>
                <a:ea typeface="DengXian" panose="02010600030101010101" pitchFamily="2" charset="-122"/>
                <a:cs typeface="Arial" panose="020B0604020202020204" pitchFamily="34" charset="0"/>
              </a:rPr>
              <a:t>, S.B., Hui, W. and Straus, S.E. (2017). Comparisons of Interventions for Preventing Falls in Older Adults. JAMA, [online] 318(17), p.1687. </a:t>
            </a:r>
            <a:r>
              <a:rPr lang="en-GB" sz="1300" kern="100" err="1">
                <a:effectLst/>
                <a:latin typeface="Arial" panose="020B0604020202020204" pitchFamily="34" charset="0"/>
                <a:ea typeface="DengXian" panose="02010600030101010101" pitchFamily="2" charset="-122"/>
                <a:cs typeface="Arial" panose="020B0604020202020204" pitchFamily="34" charset="0"/>
              </a:rPr>
              <a:t>doi:https</a:t>
            </a:r>
            <a:r>
              <a:rPr lang="en-GB" sz="1300" kern="100">
                <a:effectLst/>
                <a:latin typeface="Arial" panose="020B0604020202020204" pitchFamily="34" charset="0"/>
                <a:ea typeface="DengXian" panose="02010600030101010101" pitchFamily="2" charset="-122"/>
                <a:cs typeface="Arial" panose="020B0604020202020204" pitchFamily="34" charset="0"/>
              </a:rPr>
              <a:t>://doi.org/10.1001/jama.2017.15006.</a:t>
            </a:r>
          </a:p>
          <a:p>
            <a:pPr marL="342900" lvl="0" indent="-342900">
              <a:spcAft>
                <a:spcPts val="800"/>
              </a:spcAft>
              <a:buFont typeface="Arial" panose="020B0604020202020204" pitchFamily="34" charset="0"/>
              <a:buChar char="•"/>
              <a:tabLst>
                <a:tab pos="457200" algn="l"/>
              </a:tabLst>
            </a:pPr>
            <a:r>
              <a:rPr lang="en-GB" sz="1300" kern="100">
                <a:effectLst/>
                <a:latin typeface="Arial" panose="020B0604020202020204" pitchFamily="34" charset="0"/>
                <a:ea typeface="DengXian" panose="02010600030101010101" pitchFamily="2" charset="-122"/>
                <a:cs typeface="Arial" panose="020B0604020202020204" pitchFamily="34" charset="0"/>
              </a:rPr>
              <a:t>Vaishya, R. and </a:t>
            </a:r>
            <a:r>
              <a:rPr lang="en-GB" sz="1300" kern="100" err="1">
                <a:effectLst/>
                <a:latin typeface="Arial" panose="020B0604020202020204" pitchFamily="34" charset="0"/>
                <a:ea typeface="DengXian" panose="02010600030101010101" pitchFamily="2" charset="-122"/>
                <a:cs typeface="Arial" panose="020B0604020202020204" pitchFamily="34" charset="0"/>
              </a:rPr>
              <a:t>Vaish</a:t>
            </a:r>
            <a:r>
              <a:rPr lang="en-GB" sz="1300" kern="100">
                <a:effectLst/>
                <a:latin typeface="Arial" panose="020B0604020202020204" pitchFamily="34" charset="0"/>
                <a:ea typeface="DengXian" panose="02010600030101010101" pitchFamily="2" charset="-122"/>
                <a:cs typeface="Arial" panose="020B0604020202020204" pitchFamily="34" charset="0"/>
              </a:rPr>
              <a:t>, A. (2020). Falls in older adults are serious. Indian Journal of Orthopaedics, 54(1), pp.69–74. </a:t>
            </a:r>
            <a:r>
              <a:rPr lang="en-GB" sz="1300" kern="100" err="1">
                <a:effectLst/>
                <a:latin typeface="Arial" panose="020B0604020202020204" pitchFamily="34" charset="0"/>
                <a:ea typeface="DengXian" panose="02010600030101010101" pitchFamily="2" charset="-122"/>
                <a:cs typeface="Arial" panose="020B0604020202020204" pitchFamily="34" charset="0"/>
              </a:rPr>
              <a:t>doi:https</a:t>
            </a:r>
            <a:r>
              <a:rPr lang="en-GB" sz="1300" kern="100">
                <a:effectLst/>
                <a:latin typeface="Arial" panose="020B0604020202020204" pitchFamily="34" charset="0"/>
                <a:ea typeface="DengXian" panose="02010600030101010101" pitchFamily="2" charset="-122"/>
                <a:cs typeface="Arial" panose="020B0604020202020204" pitchFamily="34" charset="0"/>
              </a:rPr>
              <a:t>://doi.org/10.1007/s43465-019-00037-x.</a:t>
            </a:r>
          </a:p>
          <a:p>
            <a:pPr marL="342900" lvl="0" indent="-342900">
              <a:spcAft>
                <a:spcPts val="800"/>
              </a:spcAft>
              <a:buFont typeface="Arial" panose="020B0604020202020204" pitchFamily="34" charset="0"/>
              <a:buChar char="•"/>
              <a:tabLst>
                <a:tab pos="457200" algn="l"/>
              </a:tabLst>
            </a:pPr>
            <a:r>
              <a:rPr lang="en-GB" sz="1300" kern="100">
                <a:effectLst/>
                <a:latin typeface="Arial" panose="020B0604020202020204" pitchFamily="34" charset="0"/>
                <a:ea typeface="DengXian" panose="02010600030101010101" pitchFamily="2" charset="-122"/>
                <a:cs typeface="Arial" panose="020B0604020202020204" pitchFamily="34" charset="0"/>
              </a:rPr>
              <a:t>www.ons.gov.uk. (n.d.). Profile of the older population living in England and Wales in 2021 and changes since 2011 - Office for National Statistics. [online] Available at: https://www.ons.gov.uk/peoplepopulationandcommunity/birthsdeathsandmarriages/ageing/articles/profileoftheolderpopulationlivinginenglandandwalesin2021andchangessince2011/2023-04-03. Accessed 5 November 2023</a:t>
            </a:r>
          </a:p>
          <a:p>
            <a:pPr marL="342900" lvl="0" indent="-342900">
              <a:spcAft>
                <a:spcPts val="800"/>
              </a:spcAft>
              <a:buFont typeface="Arial" panose="020B0604020202020204" pitchFamily="34" charset="0"/>
              <a:buChar char="•"/>
              <a:tabLst>
                <a:tab pos="457200" algn="l"/>
              </a:tabLst>
            </a:pPr>
            <a:r>
              <a:rPr lang="en-GB" sz="1300" kern="100">
                <a:effectLst/>
                <a:latin typeface="Arial" panose="020B0604020202020204" pitchFamily="34" charset="0"/>
                <a:ea typeface="DengXian" panose="02010600030101010101" pitchFamily="2" charset="-122"/>
                <a:cs typeface="Arial" panose="020B0604020202020204" pitchFamily="34" charset="0"/>
              </a:rPr>
              <a:t>Ximenes, M.A.M., </a:t>
            </a:r>
            <a:r>
              <a:rPr lang="en-GB" sz="1300" kern="100" err="1">
                <a:effectLst/>
                <a:latin typeface="Arial" panose="020B0604020202020204" pitchFamily="34" charset="0"/>
                <a:ea typeface="DengXian" panose="02010600030101010101" pitchFamily="2" charset="-122"/>
                <a:cs typeface="Arial" panose="020B0604020202020204" pitchFamily="34" charset="0"/>
              </a:rPr>
              <a:t>Fontenele</a:t>
            </a:r>
            <a:r>
              <a:rPr lang="en-GB" sz="1300" kern="100">
                <a:effectLst/>
                <a:latin typeface="Arial" panose="020B0604020202020204" pitchFamily="34" charset="0"/>
                <a:ea typeface="DengXian" panose="02010600030101010101" pitchFamily="2" charset="-122"/>
                <a:cs typeface="Arial" panose="020B0604020202020204" pitchFamily="34" charset="0"/>
              </a:rPr>
              <a:t>, N.Â.O., Bastos, I.B., </a:t>
            </a:r>
            <a:r>
              <a:rPr lang="en-GB" sz="1300" kern="100" err="1">
                <a:effectLst/>
                <a:latin typeface="Arial" panose="020B0604020202020204" pitchFamily="34" charset="0"/>
                <a:ea typeface="DengXian" panose="02010600030101010101" pitchFamily="2" charset="-122"/>
                <a:cs typeface="Arial" panose="020B0604020202020204" pitchFamily="34" charset="0"/>
              </a:rPr>
              <a:t>Macêdo</a:t>
            </a:r>
            <a:r>
              <a:rPr lang="en-GB" sz="1300" kern="100">
                <a:effectLst/>
                <a:latin typeface="Arial" panose="020B0604020202020204" pitchFamily="34" charset="0"/>
                <a:ea typeface="DengXian" panose="02010600030101010101" pitchFamily="2" charset="-122"/>
                <a:cs typeface="Arial" panose="020B0604020202020204" pitchFamily="34" charset="0"/>
              </a:rPr>
              <a:t>, T.S., Galindo Neto, N.M., Caetano, J.Á. and Barros, L.M. (2019). </a:t>
            </a:r>
            <a:r>
              <a:rPr lang="en-GB" sz="1300" kern="100" err="1">
                <a:effectLst/>
                <a:latin typeface="Arial" panose="020B0604020202020204" pitchFamily="34" charset="0"/>
                <a:ea typeface="DengXian" panose="02010600030101010101" pitchFamily="2" charset="-122"/>
                <a:cs typeface="Arial" panose="020B0604020202020204" pitchFamily="34" charset="0"/>
              </a:rPr>
              <a:t>Construção</a:t>
            </a:r>
            <a:r>
              <a:rPr lang="en-GB" sz="1300" kern="100">
                <a:effectLst/>
                <a:latin typeface="Arial" panose="020B0604020202020204" pitchFamily="34" charset="0"/>
                <a:ea typeface="DengXian" panose="02010600030101010101" pitchFamily="2" charset="-122"/>
                <a:cs typeface="Arial" panose="020B0604020202020204" pitchFamily="34" charset="0"/>
              </a:rPr>
              <a:t> e </a:t>
            </a:r>
            <a:r>
              <a:rPr lang="en-GB" sz="1300" kern="100" err="1">
                <a:effectLst/>
                <a:latin typeface="Arial" panose="020B0604020202020204" pitchFamily="34" charset="0"/>
                <a:ea typeface="DengXian" panose="02010600030101010101" pitchFamily="2" charset="-122"/>
                <a:cs typeface="Arial" panose="020B0604020202020204" pitchFamily="34" charset="0"/>
              </a:rPr>
              <a:t>validação</a:t>
            </a:r>
            <a:r>
              <a:rPr lang="en-GB" sz="1300" kern="100">
                <a:effectLst/>
                <a:latin typeface="Arial" panose="020B0604020202020204" pitchFamily="34" charset="0"/>
                <a:ea typeface="DengXian" panose="02010600030101010101" pitchFamily="2" charset="-122"/>
                <a:cs typeface="Arial" panose="020B0604020202020204" pitchFamily="34" charset="0"/>
              </a:rPr>
              <a:t> de </a:t>
            </a:r>
            <a:r>
              <a:rPr lang="en-GB" sz="1300" kern="100" err="1">
                <a:effectLst/>
                <a:latin typeface="Arial" panose="020B0604020202020204" pitchFamily="34" charset="0"/>
                <a:ea typeface="DengXian" panose="02010600030101010101" pitchFamily="2" charset="-122"/>
                <a:cs typeface="Arial" panose="020B0604020202020204" pitchFamily="34" charset="0"/>
              </a:rPr>
              <a:t>conteúdo</a:t>
            </a:r>
            <a:r>
              <a:rPr lang="en-GB" sz="1300" kern="100">
                <a:effectLst/>
                <a:latin typeface="Arial" panose="020B0604020202020204" pitchFamily="34" charset="0"/>
                <a:ea typeface="DengXian" panose="02010600030101010101" pitchFamily="2" charset="-122"/>
                <a:cs typeface="Arial" panose="020B0604020202020204" pitchFamily="34" charset="0"/>
              </a:rPr>
              <a:t> de </a:t>
            </a:r>
            <a:r>
              <a:rPr lang="en-GB" sz="1300" kern="100" err="1">
                <a:effectLst/>
                <a:latin typeface="Arial" panose="020B0604020202020204" pitchFamily="34" charset="0"/>
                <a:ea typeface="DengXian" panose="02010600030101010101" pitchFamily="2" charset="-122"/>
                <a:cs typeface="Arial" panose="020B0604020202020204" pitchFamily="34" charset="0"/>
              </a:rPr>
              <a:t>cartilha</a:t>
            </a:r>
            <a:r>
              <a:rPr lang="en-GB" sz="1300" kern="100">
                <a:effectLst/>
                <a:latin typeface="Arial" panose="020B0604020202020204" pitchFamily="34" charset="0"/>
                <a:ea typeface="DengXian" panose="02010600030101010101" pitchFamily="2" charset="-122"/>
                <a:cs typeface="Arial" panose="020B0604020202020204" pitchFamily="34" charset="0"/>
              </a:rPr>
              <a:t> </a:t>
            </a:r>
            <a:r>
              <a:rPr lang="en-GB" sz="1300" kern="100" err="1">
                <a:effectLst/>
                <a:latin typeface="Arial" panose="020B0604020202020204" pitchFamily="34" charset="0"/>
                <a:ea typeface="DengXian" panose="02010600030101010101" pitchFamily="2" charset="-122"/>
                <a:cs typeface="Arial" panose="020B0604020202020204" pitchFamily="34" charset="0"/>
              </a:rPr>
              <a:t>educativa</a:t>
            </a:r>
            <a:r>
              <a:rPr lang="en-GB" sz="1300" kern="100">
                <a:effectLst/>
                <a:latin typeface="Arial" panose="020B0604020202020204" pitchFamily="34" charset="0"/>
                <a:ea typeface="DengXian" panose="02010600030101010101" pitchFamily="2" charset="-122"/>
                <a:cs typeface="Arial" panose="020B0604020202020204" pitchFamily="34" charset="0"/>
              </a:rPr>
              <a:t> para </a:t>
            </a:r>
            <a:r>
              <a:rPr lang="en-GB" sz="1300" kern="100" err="1">
                <a:effectLst/>
                <a:latin typeface="Arial" panose="020B0604020202020204" pitchFamily="34" charset="0"/>
                <a:ea typeface="DengXian" panose="02010600030101010101" pitchFamily="2" charset="-122"/>
                <a:cs typeface="Arial" panose="020B0604020202020204" pitchFamily="34" charset="0"/>
              </a:rPr>
              <a:t>prevenção</a:t>
            </a:r>
            <a:r>
              <a:rPr lang="en-GB" sz="1300" kern="100">
                <a:effectLst/>
                <a:latin typeface="Arial" panose="020B0604020202020204" pitchFamily="34" charset="0"/>
                <a:ea typeface="DengXian" panose="02010600030101010101" pitchFamily="2" charset="-122"/>
                <a:cs typeface="Arial" panose="020B0604020202020204" pitchFamily="34" charset="0"/>
              </a:rPr>
              <a:t> de </a:t>
            </a:r>
            <a:r>
              <a:rPr lang="en-GB" sz="1300" kern="100" err="1">
                <a:effectLst/>
                <a:latin typeface="Arial" panose="020B0604020202020204" pitchFamily="34" charset="0"/>
                <a:ea typeface="DengXian" panose="02010600030101010101" pitchFamily="2" charset="-122"/>
                <a:cs typeface="Arial" panose="020B0604020202020204" pitchFamily="34" charset="0"/>
              </a:rPr>
              <a:t>quedas</a:t>
            </a:r>
            <a:r>
              <a:rPr lang="en-GB" sz="1300" kern="100">
                <a:effectLst/>
                <a:latin typeface="Arial" panose="020B0604020202020204" pitchFamily="34" charset="0"/>
                <a:ea typeface="DengXian" panose="02010600030101010101" pitchFamily="2" charset="-122"/>
                <a:cs typeface="Arial" panose="020B0604020202020204" pitchFamily="34" charset="0"/>
              </a:rPr>
              <a:t> no hospital. Acta </a:t>
            </a:r>
            <a:r>
              <a:rPr lang="en-GB" sz="1300" kern="100" err="1">
                <a:effectLst/>
                <a:latin typeface="Arial" panose="020B0604020202020204" pitchFamily="34" charset="0"/>
                <a:ea typeface="DengXian" panose="02010600030101010101" pitchFamily="2" charset="-122"/>
                <a:cs typeface="Arial" panose="020B0604020202020204" pitchFamily="34" charset="0"/>
              </a:rPr>
              <a:t>Paulista</a:t>
            </a:r>
            <a:r>
              <a:rPr lang="en-GB" sz="1300" kern="100">
                <a:effectLst/>
                <a:latin typeface="Arial" panose="020B0604020202020204" pitchFamily="34" charset="0"/>
                <a:ea typeface="DengXian" panose="02010600030101010101" pitchFamily="2" charset="-122"/>
                <a:cs typeface="Arial" panose="020B0604020202020204" pitchFamily="34" charset="0"/>
              </a:rPr>
              <a:t> de </a:t>
            </a:r>
            <a:r>
              <a:rPr lang="en-GB" sz="1300" kern="100" err="1">
                <a:effectLst/>
                <a:latin typeface="Arial" panose="020B0604020202020204" pitchFamily="34" charset="0"/>
                <a:ea typeface="DengXian" panose="02010600030101010101" pitchFamily="2" charset="-122"/>
                <a:cs typeface="Arial" panose="020B0604020202020204" pitchFamily="34" charset="0"/>
              </a:rPr>
              <a:t>Enfermagem</a:t>
            </a:r>
            <a:r>
              <a:rPr lang="en-GB" sz="1300" kern="100">
                <a:effectLst/>
                <a:latin typeface="Arial" panose="020B0604020202020204" pitchFamily="34" charset="0"/>
                <a:ea typeface="DengXian" panose="02010600030101010101" pitchFamily="2" charset="-122"/>
                <a:cs typeface="Arial" panose="020B0604020202020204" pitchFamily="34" charset="0"/>
              </a:rPr>
              <a:t>, 32(4), pp.433–441. </a:t>
            </a:r>
            <a:r>
              <a:rPr lang="en-GB" sz="1300" kern="100" err="1">
                <a:effectLst/>
                <a:latin typeface="Arial" panose="020B0604020202020204" pitchFamily="34" charset="0"/>
                <a:ea typeface="DengXian" panose="02010600030101010101" pitchFamily="2" charset="-122"/>
                <a:cs typeface="Arial" panose="020B0604020202020204" pitchFamily="34" charset="0"/>
              </a:rPr>
              <a:t>doi:https</a:t>
            </a:r>
            <a:r>
              <a:rPr lang="en-GB" sz="1300" kern="100">
                <a:effectLst/>
                <a:latin typeface="Arial" panose="020B0604020202020204" pitchFamily="34" charset="0"/>
                <a:ea typeface="DengXian" panose="02010600030101010101" pitchFamily="2" charset="-122"/>
                <a:cs typeface="Arial" panose="020B0604020202020204" pitchFamily="34" charset="0"/>
              </a:rPr>
              <a:t>://doi.org/10.1590/1982-0194201900059.</a:t>
            </a:r>
          </a:p>
          <a:p>
            <a:pPr marL="342900" lvl="0" indent="-342900">
              <a:spcAft>
                <a:spcPts val="800"/>
              </a:spcAft>
              <a:buFont typeface="Arial" panose="020B0604020202020204" pitchFamily="34" charset="0"/>
              <a:buChar char="•"/>
              <a:tabLst>
                <a:tab pos="457200" algn="l"/>
              </a:tabLst>
            </a:pPr>
            <a:r>
              <a:rPr lang="en-GB" sz="1300" kern="100">
                <a:effectLst/>
                <a:latin typeface="Arial" panose="020B0604020202020204" pitchFamily="34" charset="0"/>
                <a:ea typeface="DengXian" panose="02010600030101010101" pitchFamily="2" charset="-122"/>
                <a:cs typeface="Arial" panose="020B0604020202020204" pitchFamily="34" charset="0"/>
              </a:rPr>
              <a:t>‌</a:t>
            </a:r>
            <a:r>
              <a:rPr lang="en-GB" sz="1300" kern="100" err="1">
                <a:effectLst/>
                <a:latin typeface="Arial" panose="020B0604020202020204" pitchFamily="34" charset="0"/>
                <a:ea typeface="DengXian" panose="02010600030101010101" pitchFamily="2" charset="-122"/>
                <a:cs typeface="Arial" panose="020B0604020202020204" pitchFamily="34" charset="0"/>
              </a:rPr>
              <a:t>Zareipour</a:t>
            </a:r>
            <a:r>
              <a:rPr lang="en-GB" sz="1300" kern="100">
                <a:effectLst/>
                <a:latin typeface="Arial" panose="020B0604020202020204" pitchFamily="34" charset="0"/>
                <a:ea typeface="DengXian" panose="02010600030101010101" pitchFamily="2" charset="-122"/>
                <a:cs typeface="Arial" panose="020B0604020202020204" pitchFamily="34" charset="0"/>
              </a:rPr>
              <a:t>, M. and </a:t>
            </a:r>
            <a:r>
              <a:rPr lang="en-GB" sz="1300" kern="100" err="1">
                <a:effectLst/>
                <a:latin typeface="Arial" panose="020B0604020202020204" pitchFamily="34" charset="0"/>
                <a:ea typeface="DengXian" panose="02010600030101010101" pitchFamily="2" charset="-122"/>
                <a:cs typeface="Arial" panose="020B0604020202020204" pitchFamily="34" charset="0"/>
              </a:rPr>
              <a:t>Mahmoodabad</a:t>
            </a:r>
            <a:r>
              <a:rPr lang="en-GB" sz="1300" kern="100">
                <a:effectLst/>
                <a:latin typeface="Arial" panose="020B0604020202020204" pitchFamily="34" charset="0"/>
                <a:ea typeface="DengXian" panose="02010600030101010101" pitchFamily="2" charset="-122"/>
                <a:cs typeface="Arial" panose="020B0604020202020204" pitchFamily="34" charset="0"/>
              </a:rPr>
              <a:t>, S.M. (2020). The Effect of Educational Intervention on Promoting Knowledge and Self -efficacy of Elderly in Preventing Falling. [online] Semantic Scholar. Available at: https://www.semanticscholar.org/paper/The-Effect-of-Educational-Intervention-on-Promoting-Zareipour-Mahmoodabad/f8a4261d1b173836ea6500b1d6b23680fead8ec5 [Accessed 9 Nov. 2023].</a:t>
            </a:r>
          </a:p>
          <a:p>
            <a:pPr marL="0" lvl="0" indent="0">
              <a:spcAft>
                <a:spcPts val="800"/>
              </a:spcAft>
              <a:buNone/>
              <a:tabLst>
                <a:tab pos="457200" algn="l"/>
              </a:tabLst>
            </a:pPr>
            <a:endParaRPr lang="en-GB" sz="1300" kern="10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9502776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6131</TotalTime>
  <Words>3153</Words>
  <Application>Microsoft Office PowerPoint</Application>
  <PresentationFormat>Widescreen</PresentationFormat>
  <Paragraphs>116</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等线</vt:lpstr>
      <vt:lpstr>等线 Light</vt:lpstr>
      <vt:lpstr>Arial</vt:lpstr>
      <vt:lpstr>Calibri</vt:lpstr>
      <vt:lpstr>Roboto</vt:lpstr>
      <vt:lpstr>Office Theme</vt:lpstr>
      <vt:lpstr> </vt:lpstr>
      <vt:lpstr> Overview </vt:lpstr>
      <vt:lpstr>Title of the proposal</vt:lpstr>
      <vt:lpstr>Introduction to the problem</vt:lpstr>
      <vt:lpstr>Introduction Intervention</vt:lpstr>
      <vt:lpstr>Background and issues</vt:lpstr>
      <vt:lpstr>Literature Review</vt:lpstr>
      <vt:lpstr>Aim of the study </vt:lpstr>
      <vt:lpstr>Research Question and Objectives</vt:lpstr>
      <vt:lpstr>Research Methodology</vt:lpstr>
      <vt:lpstr>Implication of the study</vt:lpstr>
      <vt:lpstr>Timeline</vt:lpstr>
      <vt:lpstr>PowerPoint Presentation</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self-management strategies on the quality of life of elderly diabetes people(age over 65) in California USA</dc:title>
  <dc:creator>Lili Shang</dc:creator>
  <cp:lastModifiedBy>Lili Shang</cp:lastModifiedBy>
  <cp:revision>10</cp:revision>
  <dcterms:created xsi:type="dcterms:W3CDTF">2023-10-26T17:29:03Z</dcterms:created>
  <dcterms:modified xsi:type="dcterms:W3CDTF">2023-11-15T10:15:37Z</dcterms:modified>
</cp:coreProperties>
</file>