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Antic Bold" panose="020B0604020202020204" charset="0"/>
      <p:regular r:id="rId16"/>
    </p:embeddedFont>
    <p:embeddedFont>
      <p:font typeface="Anton" pitchFamily="2" charset="0"/>
      <p:regular r:id="rId17"/>
    </p:embeddedFont>
    <p:embeddedFont>
      <p:font typeface="Canva Sans" panose="020B0604020202020204" charset="0"/>
      <p:regular r:id="rId18"/>
    </p:embeddedFont>
    <p:embeddedFont>
      <p:font typeface="Canva Sans Bold" panose="020B0604020202020204" charset="0"/>
      <p:regular r:id="rId19"/>
    </p:embeddedFont>
    <p:embeddedFont>
      <p:font typeface="Poppins" panose="00000500000000000000" pitchFamily="2" charset="0"/>
      <p:regular r:id="rId20"/>
    </p:embeddedFont>
    <p:embeddedFont>
      <p:font typeface="Poppins Bold" panose="020B0604020202020204" charset="0"/>
      <p:regular r:id="rId21"/>
    </p:embeddedFont>
    <p:embeddedFont>
      <p:font typeface="Rubik One" panose="020B0604020202020204" charset="-79"/>
      <p:regular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61" d="100"/>
          <a:sy n="61" d="100"/>
        </p:scale>
        <p:origin x="322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era Karakoleva" userId="0ba0670266d96da8" providerId="LiveId" clId="{95ACB423-AD58-4DC5-9D2B-8FDCFB33C826}"/>
    <pc:docChg chg="custSel modSld">
      <pc:chgData name="Vera Karakoleva" userId="0ba0670266d96da8" providerId="LiveId" clId="{95ACB423-AD58-4DC5-9D2B-8FDCFB33C826}" dt="2026-07-13T07:25:58.822" v="36" actId="1076"/>
      <pc:docMkLst>
        <pc:docMk/>
      </pc:docMkLst>
      <pc:sldChg chg="modSp mod">
        <pc:chgData name="Vera Karakoleva" userId="0ba0670266d96da8" providerId="LiveId" clId="{95ACB423-AD58-4DC5-9D2B-8FDCFB33C826}" dt="2026-07-13T07:15:55.258" v="0" actId="14100"/>
        <pc:sldMkLst>
          <pc:docMk/>
          <pc:sldMk cId="0" sldId="258"/>
        </pc:sldMkLst>
        <pc:spChg chg="mod">
          <ac:chgData name="Vera Karakoleva" userId="0ba0670266d96da8" providerId="LiveId" clId="{95ACB423-AD58-4DC5-9D2B-8FDCFB33C826}" dt="2026-07-13T07:15:55.258" v="0" actId="14100"/>
          <ac:spMkLst>
            <pc:docMk/>
            <pc:sldMk cId="0" sldId="258"/>
            <ac:spMk id="36" creationId="{00000000-0000-0000-0000-000000000000}"/>
          </ac:spMkLst>
        </pc:spChg>
      </pc:sldChg>
      <pc:sldChg chg="modSp mod">
        <pc:chgData name="Vera Karakoleva" userId="0ba0670266d96da8" providerId="LiveId" clId="{95ACB423-AD58-4DC5-9D2B-8FDCFB33C826}" dt="2026-07-13T07:17:25.210" v="6" actId="207"/>
        <pc:sldMkLst>
          <pc:docMk/>
          <pc:sldMk cId="0" sldId="262"/>
        </pc:sldMkLst>
        <pc:spChg chg="mod">
          <ac:chgData name="Vera Karakoleva" userId="0ba0670266d96da8" providerId="LiveId" clId="{95ACB423-AD58-4DC5-9D2B-8FDCFB33C826}" dt="2026-07-13T07:16:47.403" v="3" actId="255"/>
          <ac:spMkLst>
            <pc:docMk/>
            <pc:sldMk cId="0" sldId="262"/>
            <ac:spMk id="23" creationId="{00000000-0000-0000-0000-000000000000}"/>
          </ac:spMkLst>
        </pc:spChg>
        <pc:spChg chg="mod">
          <ac:chgData name="Vera Karakoleva" userId="0ba0670266d96da8" providerId="LiveId" clId="{95ACB423-AD58-4DC5-9D2B-8FDCFB33C826}" dt="2026-07-13T07:16:34.486" v="2" actId="1076"/>
          <ac:spMkLst>
            <pc:docMk/>
            <pc:sldMk cId="0" sldId="262"/>
            <ac:spMk id="24" creationId="{00000000-0000-0000-0000-000000000000}"/>
          </ac:spMkLst>
        </pc:spChg>
        <pc:spChg chg="mod">
          <ac:chgData name="Vera Karakoleva" userId="0ba0670266d96da8" providerId="LiveId" clId="{95ACB423-AD58-4DC5-9D2B-8FDCFB33C826}" dt="2026-07-13T07:17:25.210" v="6" actId="207"/>
          <ac:spMkLst>
            <pc:docMk/>
            <pc:sldMk cId="0" sldId="262"/>
            <ac:spMk id="25" creationId="{00000000-0000-0000-0000-000000000000}"/>
          </ac:spMkLst>
        </pc:spChg>
      </pc:sldChg>
      <pc:sldChg chg="modSp mod">
        <pc:chgData name="Vera Karakoleva" userId="0ba0670266d96da8" providerId="LiveId" clId="{95ACB423-AD58-4DC5-9D2B-8FDCFB33C826}" dt="2026-07-13T07:17:37.421" v="7" actId="14100"/>
        <pc:sldMkLst>
          <pc:docMk/>
          <pc:sldMk cId="0" sldId="263"/>
        </pc:sldMkLst>
        <pc:spChg chg="mod">
          <ac:chgData name="Vera Karakoleva" userId="0ba0670266d96da8" providerId="LiveId" clId="{95ACB423-AD58-4DC5-9D2B-8FDCFB33C826}" dt="2026-07-13T07:17:37.421" v="7" actId="14100"/>
          <ac:spMkLst>
            <pc:docMk/>
            <pc:sldMk cId="0" sldId="263"/>
            <ac:spMk id="12" creationId="{00000000-0000-0000-0000-000000000000}"/>
          </ac:spMkLst>
        </pc:spChg>
      </pc:sldChg>
      <pc:sldChg chg="modSp mod">
        <pc:chgData name="Vera Karakoleva" userId="0ba0670266d96da8" providerId="LiveId" clId="{95ACB423-AD58-4DC5-9D2B-8FDCFB33C826}" dt="2026-07-13T07:17:54.423" v="9" actId="1038"/>
        <pc:sldMkLst>
          <pc:docMk/>
          <pc:sldMk cId="0" sldId="264"/>
        </pc:sldMkLst>
        <pc:spChg chg="mod">
          <ac:chgData name="Vera Karakoleva" userId="0ba0670266d96da8" providerId="LiveId" clId="{95ACB423-AD58-4DC5-9D2B-8FDCFB33C826}" dt="2026-07-13T07:17:54.423" v="9" actId="1038"/>
          <ac:spMkLst>
            <pc:docMk/>
            <pc:sldMk cId="0" sldId="264"/>
            <ac:spMk id="16" creationId="{00000000-0000-0000-0000-000000000000}"/>
          </ac:spMkLst>
        </pc:spChg>
      </pc:sldChg>
      <pc:sldChg chg="modSp mod">
        <pc:chgData name="Vera Karakoleva" userId="0ba0670266d96da8" providerId="LiveId" clId="{95ACB423-AD58-4DC5-9D2B-8FDCFB33C826}" dt="2026-07-13T07:19:01.156" v="20" actId="255"/>
        <pc:sldMkLst>
          <pc:docMk/>
          <pc:sldMk cId="0" sldId="266"/>
        </pc:sldMkLst>
        <pc:spChg chg="mod">
          <ac:chgData name="Vera Karakoleva" userId="0ba0670266d96da8" providerId="LiveId" clId="{95ACB423-AD58-4DC5-9D2B-8FDCFB33C826}" dt="2026-07-13T07:18:19.290" v="14" actId="1076"/>
          <ac:spMkLst>
            <pc:docMk/>
            <pc:sldMk cId="0" sldId="266"/>
            <ac:spMk id="3" creationId="{00000000-0000-0000-0000-000000000000}"/>
          </ac:spMkLst>
        </pc:spChg>
        <pc:spChg chg="mod">
          <ac:chgData name="Vera Karakoleva" userId="0ba0670266d96da8" providerId="LiveId" clId="{95ACB423-AD58-4DC5-9D2B-8FDCFB33C826}" dt="2026-07-13T07:18:29.404" v="16" actId="255"/>
          <ac:spMkLst>
            <pc:docMk/>
            <pc:sldMk cId="0" sldId="266"/>
            <ac:spMk id="11" creationId="{00000000-0000-0000-0000-000000000000}"/>
          </ac:spMkLst>
        </pc:spChg>
        <pc:spChg chg="mod">
          <ac:chgData name="Vera Karakoleva" userId="0ba0670266d96da8" providerId="LiveId" clId="{95ACB423-AD58-4DC5-9D2B-8FDCFB33C826}" dt="2026-07-13T07:18:37.090" v="17" actId="255"/>
          <ac:spMkLst>
            <pc:docMk/>
            <pc:sldMk cId="0" sldId="266"/>
            <ac:spMk id="12" creationId="{00000000-0000-0000-0000-000000000000}"/>
          </ac:spMkLst>
        </pc:spChg>
        <pc:spChg chg="mod">
          <ac:chgData name="Vera Karakoleva" userId="0ba0670266d96da8" providerId="LiveId" clId="{95ACB423-AD58-4DC5-9D2B-8FDCFB33C826}" dt="2026-07-13T07:18:47.504" v="18" actId="255"/>
          <ac:spMkLst>
            <pc:docMk/>
            <pc:sldMk cId="0" sldId="266"/>
            <ac:spMk id="13" creationId="{00000000-0000-0000-0000-000000000000}"/>
          </ac:spMkLst>
        </pc:spChg>
        <pc:spChg chg="mod">
          <ac:chgData name="Vera Karakoleva" userId="0ba0670266d96da8" providerId="LiveId" clId="{95ACB423-AD58-4DC5-9D2B-8FDCFB33C826}" dt="2026-07-13T07:18:54.624" v="19" actId="255"/>
          <ac:spMkLst>
            <pc:docMk/>
            <pc:sldMk cId="0" sldId="266"/>
            <ac:spMk id="14" creationId="{00000000-0000-0000-0000-000000000000}"/>
          </ac:spMkLst>
        </pc:spChg>
        <pc:spChg chg="mod">
          <ac:chgData name="Vera Karakoleva" userId="0ba0670266d96da8" providerId="LiveId" clId="{95ACB423-AD58-4DC5-9D2B-8FDCFB33C826}" dt="2026-07-13T07:19:01.156" v="20" actId="255"/>
          <ac:spMkLst>
            <pc:docMk/>
            <pc:sldMk cId="0" sldId="266"/>
            <ac:spMk id="16" creationId="{00000000-0000-0000-0000-000000000000}"/>
          </ac:spMkLst>
        </pc:spChg>
      </pc:sldChg>
      <pc:sldChg chg="addSp delSp modSp mod">
        <pc:chgData name="Vera Karakoleva" userId="0ba0670266d96da8" providerId="LiveId" clId="{95ACB423-AD58-4DC5-9D2B-8FDCFB33C826}" dt="2026-07-13T07:25:24.188" v="30" actId="1076"/>
        <pc:sldMkLst>
          <pc:docMk/>
          <pc:sldMk cId="0" sldId="267"/>
        </pc:sldMkLst>
        <pc:spChg chg="del mod">
          <ac:chgData name="Vera Karakoleva" userId="0ba0670266d96da8" providerId="LiveId" clId="{95ACB423-AD58-4DC5-9D2B-8FDCFB33C826}" dt="2026-07-13T07:25:21.072" v="29" actId="478"/>
          <ac:spMkLst>
            <pc:docMk/>
            <pc:sldMk cId="0" sldId="267"/>
            <ac:spMk id="2" creationId="{00000000-0000-0000-0000-000000000000}"/>
          </ac:spMkLst>
        </pc:spChg>
        <pc:spChg chg="add del">
          <ac:chgData name="Vera Karakoleva" userId="0ba0670266d96da8" providerId="LiveId" clId="{95ACB423-AD58-4DC5-9D2B-8FDCFB33C826}" dt="2026-07-13T07:23:59.287" v="24" actId="478"/>
          <ac:spMkLst>
            <pc:docMk/>
            <pc:sldMk cId="0" sldId="267"/>
            <ac:spMk id="6" creationId="{375D5769-F366-1B47-9990-8D71E5A53B54}"/>
          </ac:spMkLst>
        </pc:spChg>
        <pc:picChg chg="add mod">
          <ac:chgData name="Vera Karakoleva" userId="0ba0670266d96da8" providerId="LiveId" clId="{95ACB423-AD58-4DC5-9D2B-8FDCFB33C826}" dt="2026-07-13T07:25:24.188" v="30" actId="1076"/>
          <ac:picMkLst>
            <pc:docMk/>
            <pc:sldMk cId="0" sldId="267"/>
            <ac:picMk id="8" creationId="{D08D2B15-6453-802C-E237-C9AE9BA6B238}"/>
          </ac:picMkLst>
        </pc:picChg>
      </pc:sldChg>
      <pc:sldChg chg="modSp mod">
        <pc:chgData name="Vera Karakoleva" userId="0ba0670266d96da8" providerId="LiveId" clId="{95ACB423-AD58-4DC5-9D2B-8FDCFB33C826}" dt="2026-07-13T07:25:51.658" v="35" actId="1076"/>
        <pc:sldMkLst>
          <pc:docMk/>
          <pc:sldMk cId="0" sldId="268"/>
        </pc:sldMkLst>
        <pc:spChg chg="mod">
          <ac:chgData name="Vera Karakoleva" userId="0ba0670266d96da8" providerId="LiveId" clId="{95ACB423-AD58-4DC5-9D2B-8FDCFB33C826}" dt="2026-07-13T07:25:47.948" v="34" actId="1076"/>
          <ac:spMkLst>
            <pc:docMk/>
            <pc:sldMk cId="0" sldId="268"/>
            <ac:spMk id="4" creationId="{00000000-0000-0000-0000-000000000000}"/>
          </ac:spMkLst>
        </pc:spChg>
        <pc:spChg chg="mod">
          <ac:chgData name="Vera Karakoleva" userId="0ba0670266d96da8" providerId="LiveId" clId="{95ACB423-AD58-4DC5-9D2B-8FDCFB33C826}" dt="2026-07-13T07:25:51.658" v="35" actId="1076"/>
          <ac:spMkLst>
            <pc:docMk/>
            <pc:sldMk cId="0" sldId="268"/>
            <ac:spMk id="5" creationId="{00000000-0000-0000-0000-000000000000}"/>
          </ac:spMkLst>
        </pc:spChg>
        <pc:spChg chg="mod">
          <ac:chgData name="Vera Karakoleva" userId="0ba0670266d96da8" providerId="LiveId" clId="{95ACB423-AD58-4DC5-9D2B-8FDCFB33C826}" dt="2026-07-13T07:25:39.991" v="33" actId="14100"/>
          <ac:spMkLst>
            <pc:docMk/>
            <pc:sldMk cId="0" sldId="268"/>
            <ac:spMk id="6" creationId="{00000000-0000-0000-0000-000000000000}"/>
          </ac:spMkLst>
        </pc:spChg>
      </pc:sldChg>
      <pc:sldChg chg="modSp mod">
        <pc:chgData name="Vera Karakoleva" userId="0ba0670266d96da8" providerId="LiveId" clId="{95ACB423-AD58-4DC5-9D2B-8FDCFB33C826}" dt="2026-07-13T07:25:58.822" v="36" actId="1076"/>
        <pc:sldMkLst>
          <pc:docMk/>
          <pc:sldMk cId="0" sldId="269"/>
        </pc:sldMkLst>
        <pc:spChg chg="mod">
          <ac:chgData name="Vera Karakoleva" userId="0ba0670266d96da8" providerId="LiveId" clId="{95ACB423-AD58-4DC5-9D2B-8FDCFB33C826}" dt="2026-07-13T07:25:58.822" v="36" actId="1076"/>
          <ac:spMkLst>
            <pc:docMk/>
            <pc:sldMk cId="0" sldId="269"/>
            <ac:spMk id="4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sv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sv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svg"/><Relationship Id="rId5" Type="http://schemas.openxmlformats.org/officeDocument/2006/relationships/image" Target="../media/image26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06FB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59164" y="-298851"/>
            <a:ext cx="18606327" cy="10884701"/>
          </a:xfrm>
          <a:custGeom>
            <a:avLst/>
            <a:gdLst/>
            <a:ahLst/>
            <a:cxnLst/>
            <a:rect l="l" t="t" r="r" b="b"/>
            <a:pathLst>
              <a:path w="18606327" h="10884701">
                <a:moveTo>
                  <a:pt x="0" y="0"/>
                </a:moveTo>
                <a:lnTo>
                  <a:pt x="18606328" y="0"/>
                </a:lnTo>
                <a:lnTo>
                  <a:pt x="18606328" y="10884702"/>
                </a:lnTo>
                <a:lnTo>
                  <a:pt x="0" y="108847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2709992"/>
            <a:ext cx="18288000" cy="3086100"/>
            <a:chOff x="0" y="0"/>
            <a:chExt cx="4816593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16592" cy="812800"/>
            </a:xfrm>
            <a:custGeom>
              <a:avLst/>
              <a:gdLst/>
              <a:ahLst/>
              <a:cxnLst/>
              <a:rect l="l" t="t" r="r" b="b"/>
              <a:pathLst>
                <a:path w="4816592" h="812800">
                  <a:moveTo>
                    <a:pt x="0" y="0"/>
                  </a:moveTo>
                  <a:lnTo>
                    <a:pt x="4816592" y="0"/>
                  </a:lnTo>
                  <a:lnTo>
                    <a:pt x="4816592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FFFFFF">
                <a:alpha val="8000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816593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635472" y="2938771"/>
            <a:ext cx="5462397" cy="8229600"/>
          </a:xfrm>
          <a:custGeom>
            <a:avLst/>
            <a:gdLst/>
            <a:ahLst/>
            <a:cxnLst/>
            <a:rect l="l" t="t" r="r" b="b"/>
            <a:pathLst>
              <a:path w="5462397" h="8229600">
                <a:moveTo>
                  <a:pt x="0" y="0"/>
                </a:moveTo>
                <a:lnTo>
                  <a:pt x="5462397" y="0"/>
                </a:lnTo>
                <a:lnTo>
                  <a:pt x="5462397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flipH="1">
            <a:off x="12096399" y="2938771"/>
            <a:ext cx="5462397" cy="8229600"/>
          </a:xfrm>
          <a:custGeom>
            <a:avLst/>
            <a:gdLst/>
            <a:ahLst/>
            <a:cxnLst/>
            <a:rect l="l" t="t" r="r" b="b"/>
            <a:pathLst>
              <a:path w="5462397" h="8229600">
                <a:moveTo>
                  <a:pt x="5462397" y="0"/>
                </a:moveTo>
                <a:lnTo>
                  <a:pt x="0" y="0"/>
                </a:lnTo>
                <a:lnTo>
                  <a:pt x="0" y="8229600"/>
                </a:lnTo>
                <a:lnTo>
                  <a:pt x="5462397" y="8229600"/>
                </a:lnTo>
                <a:lnTo>
                  <a:pt x="5462397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2395469" y="2709992"/>
            <a:ext cx="13065263" cy="3048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00"/>
              </a:lnSpc>
              <a:spcBef>
                <a:spcPct val="0"/>
              </a:spcBef>
            </a:pPr>
            <a:r>
              <a:rPr lang="en-US" sz="5000">
                <a:solidFill>
                  <a:srgbClr val="206FB4"/>
                </a:solidFill>
                <a:latin typeface="Rubik One"/>
                <a:ea typeface="Rubik One"/>
                <a:cs typeface="Rubik One"/>
                <a:sym typeface="Rubik One"/>
              </a:rPr>
              <a:t>EVALUATING COMPRESSION TECHNIQUES FOR DIGITAL DENTAL SCAN FILES</a:t>
            </a:r>
          </a:p>
          <a:p>
            <a:pPr algn="ctr">
              <a:lnSpc>
                <a:spcPts val="6000"/>
              </a:lnSpc>
              <a:spcBef>
                <a:spcPct val="0"/>
              </a:spcBef>
            </a:pPr>
            <a:endParaRPr lang="en-US" sz="5000">
              <a:solidFill>
                <a:srgbClr val="206FB4"/>
              </a:solidFill>
              <a:latin typeface="Rubik One"/>
              <a:ea typeface="Rubik One"/>
              <a:cs typeface="Rubik One"/>
              <a:sym typeface="Rubik One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446195" y="5143500"/>
            <a:ext cx="13395611" cy="304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67"/>
              </a:lnSpc>
              <a:spcBef>
                <a:spcPct val="0"/>
              </a:spcBef>
            </a:pPr>
            <a:r>
              <a:rPr lang="en-US" sz="2056" spc="676">
                <a:solidFill>
                  <a:srgbClr val="206FB4"/>
                </a:solidFill>
                <a:latin typeface="Antic Bold"/>
                <a:ea typeface="Antic Bold"/>
                <a:cs typeface="Antic Bold"/>
                <a:sym typeface="Antic Bold"/>
              </a:rPr>
              <a:t>ACFA7004RESEARCH METHODS AND PROFESSIONAL DEVELOPMENT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065121" y="1028700"/>
            <a:ext cx="13395611" cy="304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67"/>
              </a:lnSpc>
              <a:spcBef>
                <a:spcPct val="0"/>
              </a:spcBef>
            </a:pPr>
            <a:r>
              <a:rPr lang="en-US" sz="2056" spc="676">
                <a:solidFill>
                  <a:srgbClr val="DFF7FF"/>
                </a:solidFill>
                <a:latin typeface="Antic Bold"/>
                <a:ea typeface="Antic Bold"/>
                <a:cs typeface="Antic Bold"/>
                <a:sym typeface="Antic Bold"/>
              </a:rPr>
              <a:t>MSC DATA AND ARTIFICIAL INTELLIGENCE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065121" y="522987"/>
            <a:ext cx="13395611" cy="304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67"/>
              </a:lnSpc>
              <a:spcBef>
                <a:spcPct val="0"/>
              </a:spcBef>
            </a:pPr>
            <a:r>
              <a:rPr lang="en-US" sz="2056" spc="676">
                <a:solidFill>
                  <a:srgbClr val="DFF7FF"/>
                </a:solidFill>
                <a:latin typeface="Antic Bold"/>
                <a:ea typeface="Antic Bold"/>
                <a:cs typeface="Antic Bold"/>
                <a:sym typeface="Antic Bold"/>
              </a:rPr>
              <a:t>UNIVERSITY OF WALES TRINITY SAINT DAVID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065121" y="1533525"/>
            <a:ext cx="13395611" cy="304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67"/>
              </a:lnSpc>
              <a:spcBef>
                <a:spcPct val="0"/>
              </a:spcBef>
            </a:pPr>
            <a:r>
              <a:rPr lang="en-US" sz="2056" spc="676">
                <a:solidFill>
                  <a:srgbClr val="DFF7FF"/>
                </a:solidFill>
                <a:latin typeface="Antic Bold"/>
                <a:ea typeface="Antic Bold"/>
                <a:cs typeface="Antic Bold"/>
                <a:sym typeface="Antic Bold"/>
              </a:rPr>
              <a:t>RESEARCH PROPOSAL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637685" y="6805565"/>
            <a:ext cx="13395611" cy="609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67"/>
              </a:lnSpc>
            </a:pPr>
            <a:r>
              <a:rPr lang="en-US" sz="2056" spc="676">
                <a:solidFill>
                  <a:srgbClr val="DFF7FF"/>
                </a:solidFill>
                <a:latin typeface="Antic Bold"/>
                <a:ea typeface="Antic Bold"/>
                <a:cs typeface="Antic Bold"/>
                <a:sym typeface="Antic Bold"/>
              </a:rPr>
              <a:t>PREPARED BY: VERA KARAKOLEVA</a:t>
            </a:r>
          </a:p>
          <a:p>
            <a:pPr algn="ctr">
              <a:lnSpc>
                <a:spcPts val="2467"/>
              </a:lnSpc>
              <a:spcBef>
                <a:spcPct val="0"/>
              </a:spcBef>
            </a:pPr>
            <a:endParaRPr lang="en-US" sz="2056" spc="676">
              <a:solidFill>
                <a:srgbClr val="DFF7FF"/>
              </a:solidFill>
              <a:latin typeface="Antic Bold"/>
              <a:ea typeface="Antic Bold"/>
              <a:cs typeface="Antic Bold"/>
              <a:sym typeface="Antic 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637685" y="7415165"/>
            <a:ext cx="13395611" cy="609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67"/>
              </a:lnSpc>
            </a:pPr>
            <a:r>
              <a:rPr lang="en-US" sz="2056" spc="676">
                <a:solidFill>
                  <a:srgbClr val="DFF7FF"/>
                </a:solidFill>
                <a:latin typeface="Antic Bold"/>
                <a:ea typeface="Antic Bold"/>
                <a:cs typeface="Antic Bold"/>
                <a:sym typeface="Antic Bold"/>
              </a:rPr>
              <a:t>STUDENT NUMBER: 2232348</a:t>
            </a:r>
          </a:p>
          <a:p>
            <a:pPr algn="ctr">
              <a:lnSpc>
                <a:spcPts val="2467"/>
              </a:lnSpc>
              <a:spcBef>
                <a:spcPct val="0"/>
              </a:spcBef>
            </a:pPr>
            <a:endParaRPr lang="en-US" sz="2056" spc="676">
              <a:solidFill>
                <a:srgbClr val="DFF7FF"/>
              </a:solidFill>
              <a:latin typeface="Antic Bold"/>
              <a:ea typeface="Antic Bold"/>
              <a:cs typeface="Antic Bold"/>
              <a:sym typeface="Antic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2446195" y="7986665"/>
            <a:ext cx="13395611" cy="304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67"/>
              </a:lnSpc>
              <a:spcBef>
                <a:spcPct val="0"/>
              </a:spcBef>
            </a:pPr>
            <a:r>
              <a:rPr lang="en-US" sz="2056" spc="676">
                <a:solidFill>
                  <a:srgbClr val="DFF7FF"/>
                </a:solidFill>
                <a:latin typeface="Antic Bold"/>
                <a:ea typeface="Antic Bold"/>
                <a:cs typeface="Antic Bold"/>
                <a:sym typeface="Antic Bold"/>
              </a:rPr>
              <a:t>13/07/2026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637685" y="6300828"/>
            <a:ext cx="13395611" cy="609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67"/>
              </a:lnSpc>
            </a:pPr>
            <a:r>
              <a:rPr lang="en-US" sz="2056" spc="676">
                <a:solidFill>
                  <a:srgbClr val="DFF7FF"/>
                </a:solidFill>
                <a:latin typeface="Antic Bold"/>
                <a:ea typeface="Antic Bold"/>
                <a:cs typeface="Antic Bold"/>
                <a:sym typeface="Antic Bold"/>
              </a:rPr>
              <a:t>DR MOHAMED BEN FARAH</a:t>
            </a:r>
          </a:p>
          <a:p>
            <a:pPr algn="ctr">
              <a:lnSpc>
                <a:spcPts val="2467"/>
              </a:lnSpc>
              <a:spcBef>
                <a:spcPct val="0"/>
              </a:spcBef>
            </a:pPr>
            <a:endParaRPr lang="en-US" sz="2056" spc="676">
              <a:solidFill>
                <a:srgbClr val="DFF7FF"/>
              </a:solidFill>
              <a:latin typeface="Antic Bold"/>
              <a:ea typeface="Antic Bold"/>
              <a:cs typeface="Antic Bold"/>
              <a:sym typeface="Antic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06FB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1345260"/>
            <a:ext cx="7015995" cy="953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40"/>
              </a:lnSpc>
            </a:pPr>
            <a:r>
              <a:rPr lang="en-US" sz="5600">
                <a:solidFill>
                  <a:srgbClr val="DFF7FF"/>
                </a:solidFill>
                <a:latin typeface="Anton"/>
                <a:ea typeface="Anton"/>
                <a:cs typeface="Anton"/>
                <a:sym typeface="Anton"/>
              </a:rPr>
              <a:t>TABLE OF CONTENT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06057" y="3889766"/>
            <a:ext cx="5166395" cy="419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88"/>
              </a:lnSpc>
            </a:pPr>
            <a:r>
              <a:rPr lang="en-US" sz="234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Evaluation Metrics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169256" y="4726252"/>
            <a:ext cx="6522963" cy="419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88"/>
              </a:lnSpc>
            </a:pPr>
            <a:r>
              <a:rPr lang="en-US" sz="234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Expected Outcomes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69256" y="5655806"/>
            <a:ext cx="7090044" cy="423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88"/>
              </a:lnSpc>
            </a:pPr>
            <a:r>
              <a:rPr lang="en-US" sz="234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Project planning  </a:t>
            </a:r>
          </a:p>
        </p:txBody>
      </p:sp>
      <p:sp>
        <p:nvSpPr>
          <p:cNvPr id="6" name="AutoShape 6"/>
          <p:cNvSpPr/>
          <p:nvPr/>
        </p:nvSpPr>
        <p:spPr>
          <a:xfrm>
            <a:off x="10169256" y="6227645"/>
            <a:ext cx="4188777" cy="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AutoShape 7"/>
          <p:cNvSpPr/>
          <p:nvPr/>
        </p:nvSpPr>
        <p:spPr>
          <a:xfrm>
            <a:off x="10169256" y="5377274"/>
            <a:ext cx="4188777" cy="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AutoShape 8"/>
          <p:cNvSpPr/>
          <p:nvPr/>
        </p:nvSpPr>
        <p:spPr>
          <a:xfrm>
            <a:off x="10169256" y="4526904"/>
            <a:ext cx="4188777" cy="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9372098" y="3921883"/>
            <a:ext cx="668506" cy="562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15"/>
              </a:lnSpc>
            </a:pPr>
            <a:r>
              <a:rPr lang="en-US" sz="3082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06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372098" y="4648737"/>
            <a:ext cx="668506" cy="562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15"/>
              </a:lnSpc>
            </a:pPr>
            <a:r>
              <a:rPr lang="en-US" sz="3082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07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72098" y="5571920"/>
            <a:ext cx="668506" cy="562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15"/>
              </a:lnSpc>
            </a:pPr>
            <a:r>
              <a:rPr lang="en-US" sz="3082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08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197831" y="6364310"/>
            <a:ext cx="6857216" cy="423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88"/>
              </a:lnSpc>
            </a:pPr>
            <a:r>
              <a:rPr lang="en-US" sz="234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CResources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169256" y="6953525"/>
            <a:ext cx="4188777" cy="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9372098" y="6290386"/>
            <a:ext cx="668506" cy="562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15"/>
              </a:lnSpc>
            </a:pPr>
            <a:r>
              <a:rPr lang="en-US" sz="3082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09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2101285" y="3914171"/>
            <a:ext cx="7632763" cy="3798194"/>
            <a:chOff x="0" y="0"/>
            <a:chExt cx="10177017" cy="5064259"/>
          </a:xfrm>
        </p:grpSpPr>
        <p:sp>
          <p:nvSpPr>
            <p:cNvPr id="16" name="TextBox 16"/>
            <p:cNvSpPr txBox="1"/>
            <p:nvPr/>
          </p:nvSpPr>
          <p:spPr>
            <a:xfrm>
              <a:off x="1188471" y="8610"/>
              <a:ext cx="8988546" cy="5699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3451"/>
                </a:lnSpc>
              </a:pPr>
              <a:r>
                <a:rPr lang="en-US" sz="2465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Introduction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188471" y="2068957"/>
              <a:ext cx="5520596" cy="5699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3451"/>
                </a:lnSpc>
              </a:pPr>
              <a:r>
                <a:rPr lang="en-US" sz="2465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Research Gap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1188471" y="3121727"/>
              <a:ext cx="6649716" cy="5699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3451"/>
                </a:lnSpc>
              </a:pPr>
              <a:r>
                <a:rPr lang="en-US" sz="2465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Aim &amp; Objectives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1188471" y="653526"/>
              <a:ext cx="5861532" cy="0"/>
            </a:xfrm>
            <a:prstGeom prst="line">
              <a:avLst/>
            </a:prstGeom>
            <a:ln w="19567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1188471" y="1744041"/>
              <a:ext cx="5861532" cy="0"/>
            </a:xfrm>
            <a:prstGeom prst="line">
              <a:avLst/>
            </a:prstGeom>
            <a:ln w="19567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1188471" y="2834555"/>
              <a:ext cx="5861532" cy="0"/>
            </a:xfrm>
            <a:prstGeom prst="line">
              <a:avLst/>
            </a:prstGeom>
            <a:ln w="19567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1188471" y="3887671"/>
              <a:ext cx="5861532" cy="0"/>
            </a:xfrm>
            <a:prstGeom prst="line">
              <a:avLst/>
            </a:prstGeom>
            <a:ln w="19567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1188471" y="5054476"/>
              <a:ext cx="5861532" cy="0"/>
            </a:xfrm>
            <a:prstGeom prst="line">
              <a:avLst/>
            </a:prstGeom>
            <a:ln w="19567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95250"/>
              <a:ext cx="935469" cy="7487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529"/>
                </a:lnSpc>
              </a:pPr>
              <a:r>
                <a:rPr lang="en-US" sz="3235" b="1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01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873932"/>
              <a:ext cx="935469" cy="7487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529"/>
                </a:lnSpc>
              </a:pPr>
              <a:r>
                <a:rPr lang="en-US" sz="3235" b="1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02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1986400"/>
              <a:ext cx="935469" cy="7487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529"/>
                </a:lnSpc>
              </a:pPr>
              <a:r>
                <a:rPr lang="en-US" sz="3235" b="1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03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3028244"/>
              <a:ext cx="935469" cy="7487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529"/>
                </a:lnSpc>
              </a:pPr>
              <a:r>
                <a:rPr lang="en-US" sz="3235" b="1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04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4113640"/>
              <a:ext cx="935469" cy="7487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529"/>
                </a:lnSpc>
              </a:pPr>
              <a:r>
                <a:rPr lang="en-US" sz="3235" b="1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05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188471" y="978442"/>
              <a:ext cx="5520596" cy="11471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3451"/>
                </a:lnSpc>
              </a:pPr>
              <a:r>
                <a:rPr lang="en-US" sz="2465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Problem Statement </a:t>
              </a:r>
            </a:p>
            <a:p>
              <a:pPr algn="just">
                <a:lnSpc>
                  <a:spcPts val="3451"/>
                </a:lnSpc>
              </a:pPr>
              <a:endParaRPr lang="en-US" sz="2465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188471" y="4212587"/>
              <a:ext cx="7120424" cy="5699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3451"/>
                </a:lnSpc>
              </a:pPr>
              <a:r>
                <a:rPr lang="en-US" sz="2465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Proposed Research Methodology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10197831" y="7079837"/>
            <a:ext cx="6857216" cy="423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88"/>
              </a:lnSpc>
            </a:pPr>
            <a:r>
              <a:rPr lang="en-US" sz="234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Conclusion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0169256" y="7669052"/>
            <a:ext cx="4188777" cy="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Box 33"/>
          <p:cNvSpPr txBox="1"/>
          <p:nvPr/>
        </p:nvSpPr>
        <p:spPr>
          <a:xfrm>
            <a:off x="9372098" y="7005913"/>
            <a:ext cx="668506" cy="562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15"/>
              </a:lnSpc>
            </a:pPr>
            <a:r>
              <a:rPr lang="en-US" sz="3082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10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06FB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36597" y="4542641"/>
            <a:ext cx="4817013" cy="1988113"/>
          </a:xfrm>
          <a:custGeom>
            <a:avLst/>
            <a:gdLst/>
            <a:ahLst/>
            <a:cxnLst/>
            <a:rect l="l" t="t" r="r" b="b"/>
            <a:pathLst>
              <a:path w="4817013" h="1988113">
                <a:moveTo>
                  <a:pt x="0" y="0"/>
                </a:moveTo>
                <a:lnTo>
                  <a:pt x="4817013" y="0"/>
                </a:lnTo>
                <a:lnTo>
                  <a:pt x="4817013" y="1988113"/>
                </a:lnTo>
                <a:lnTo>
                  <a:pt x="0" y="19881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36597" y="3363700"/>
            <a:ext cx="4817013" cy="1261182"/>
          </a:xfrm>
          <a:custGeom>
            <a:avLst/>
            <a:gdLst/>
            <a:ahLst/>
            <a:cxnLst/>
            <a:rect l="l" t="t" r="r" b="b"/>
            <a:pathLst>
              <a:path w="4817013" h="1261182">
                <a:moveTo>
                  <a:pt x="0" y="0"/>
                </a:moveTo>
                <a:lnTo>
                  <a:pt x="4817013" y="0"/>
                </a:lnTo>
                <a:lnTo>
                  <a:pt x="4817013" y="1261182"/>
                </a:lnTo>
                <a:lnTo>
                  <a:pt x="0" y="12611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753097" y="4909952"/>
            <a:ext cx="1196695" cy="797797"/>
          </a:xfrm>
          <a:custGeom>
            <a:avLst/>
            <a:gdLst/>
            <a:ahLst/>
            <a:cxnLst/>
            <a:rect l="l" t="t" r="r" b="b"/>
            <a:pathLst>
              <a:path w="1196695" h="797797">
                <a:moveTo>
                  <a:pt x="0" y="0"/>
                </a:moveTo>
                <a:lnTo>
                  <a:pt x="1196695" y="0"/>
                </a:lnTo>
                <a:lnTo>
                  <a:pt x="1196695" y="797797"/>
                </a:lnTo>
                <a:lnTo>
                  <a:pt x="0" y="79779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 rot="-10800000">
            <a:off x="2052459" y="4979955"/>
            <a:ext cx="381116" cy="313860"/>
            <a:chOff x="0" y="0"/>
            <a:chExt cx="647700" cy="533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47700" cy="533400"/>
            </a:xfrm>
            <a:custGeom>
              <a:avLst/>
              <a:gdLst/>
              <a:ahLst/>
              <a:cxnLst/>
              <a:rect l="l" t="t" r="r" b="b"/>
              <a:pathLst>
                <a:path w="647700" h="533400">
                  <a:moveTo>
                    <a:pt x="239386" y="166418"/>
                  </a:moveTo>
                  <a:lnTo>
                    <a:pt x="647700" y="166418"/>
                  </a:lnTo>
                  <a:lnTo>
                    <a:pt x="647700" y="366942"/>
                  </a:lnTo>
                  <a:lnTo>
                    <a:pt x="239373" y="366942"/>
                  </a:lnTo>
                  <a:lnTo>
                    <a:pt x="302255" y="533400"/>
                  </a:lnTo>
                  <a:lnTo>
                    <a:pt x="0" y="266700"/>
                  </a:lnTo>
                  <a:lnTo>
                    <a:pt x="302255" y="0"/>
                  </a:lnTo>
                  <a:lnTo>
                    <a:pt x="239386" y="166418"/>
                  </a:lnTo>
                  <a:close/>
                </a:path>
              </a:pathLst>
            </a:custGeom>
            <a:solidFill>
              <a:srgbClr val="206FB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20650" y="127000"/>
              <a:ext cx="527050" cy="241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4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4079608" y="4594481"/>
            <a:ext cx="953244" cy="1084810"/>
          </a:xfrm>
          <a:custGeom>
            <a:avLst/>
            <a:gdLst/>
            <a:ahLst/>
            <a:cxnLst/>
            <a:rect l="l" t="t" r="r" b="b"/>
            <a:pathLst>
              <a:path w="953244" h="1084810">
                <a:moveTo>
                  <a:pt x="0" y="0"/>
                </a:moveTo>
                <a:lnTo>
                  <a:pt x="953245" y="0"/>
                </a:lnTo>
                <a:lnTo>
                  <a:pt x="953245" y="1084809"/>
                </a:lnTo>
                <a:lnTo>
                  <a:pt x="0" y="108480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r="-70809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7414" y="4688661"/>
            <a:ext cx="1307292" cy="99809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 rot="-10800000">
            <a:off x="3728545" y="4979955"/>
            <a:ext cx="381116" cy="313860"/>
            <a:chOff x="0" y="0"/>
            <a:chExt cx="647700" cy="5334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47700" cy="533400"/>
            </a:xfrm>
            <a:custGeom>
              <a:avLst/>
              <a:gdLst/>
              <a:ahLst/>
              <a:cxnLst/>
              <a:rect l="l" t="t" r="r" b="b"/>
              <a:pathLst>
                <a:path w="647700" h="533400">
                  <a:moveTo>
                    <a:pt x="239386" y="166418"/>
                  </a:moveTo>
                  <a:lnTo>
                    <a:pt x="647700" y="166418"/>
                  </a:lnTo>
                  <a:lnTo>
                    <a:pt x="647700" y="366942"/>
                  </a:lnTo>
                  <a:lnTo>
                    <a:pt x="239373" y="366942"/>
                  </a:lnTo>
                  <a:lnTo>
                    <a:pt x="302255" y="533400"/>
                  </a:lnTo>
                  <a:lnTo>
                    <a:pt x="0" y="266700"/>
                  </a:lnTo>
                  <a:lnTo>
                    <a:pt x="302255" y="0"/>
                  </a:lnTo>
                  <a:lnTo>
                    <a:pt x="239386" y="166418"/>
                  </a:lnTo>
                  <a:close/>
                </a:path>
              </a:pathLst>
            </a:custGeom>
            <a:solidFill>
              <a:srgbClr val="206FB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120650" y="127000"/>
              <a:ext cx="527050" cy="241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49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7780473" y="4542641"/>
            <a:ext cx="4817013" cy="1988113"/>
          </a:xfrm>
          <a:custGeom>
            <a:avLst/>
            <a:gdLst/>
            <a:ahLst/>
            <a:cxnLst/>
            <a:rect l="l" t="t" r="r" b="b"/>
            <a:pathLst>
              <a:path w="4817013" h="1988113">
                <a:moveTo>
                  <a:pt x="0" y="0"/>
                </a:moveTo>
                <a:lnTo>
                  <a:pt x="4817013" y="0"/>
                </a:lnTo>
                <a:lnTo>
                  <a:pt x="4817013" y="1988113"/>
                </a:lnTo>
                <a:lnTo>
                  <a:pt x="0" y="19881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7780473" y="3363700"/>
            <a:ext cx="4817013" cy="1261182"/>
          </a:xfrm>
          <a:custGeom>
            <a:avLst/>
            <a:gdLst/>
            <a:ahLst/>
            <a:cxnLst/>
            <a:rect l="l" t="t" r="r" b="b"/>
            <a:pathLst>
              <a:path w="4817013" h="1261182">
                <a:moveTo>
                  <a:pt x="0" y="0"/>
                </a:moveTo>
                <a:lnTo>
                  <a:pt x="4817013" y="0"/>
                </a:lnTo>
                <a:lnTo>
                  <a:pt x="4817013" y="1261182"/>
                </a:lnTo>
                <a:lnTo>
                  <a:pt x="0" y="12611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5" name="Group 15"/>
          <p:cNvGrpSpPr/>
          <p:nvPr/>
        </p:nvGrpSpPr>
        <p:grpSpPr>
          <a:xfrm rot="-10800000">
            <a:off x="9196335" y="4979955"/>
            <a:ext cx="381116" cy="313860"/>
            <a:chOff x="0" y="0"/>
            <a:chExt cx="647700" cy="5334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47700" cy="533400"/>
            </a:xfrm>
            <a:custGeom>
              <a:avLst/>
              <a:gdLst/>
              <a:ahLst/>
              <a:cxnLst/>
              <a:rect l="l" t="t" r="r" b="b"/>
              <a:pathLst>
                <a:path w="647700" h="533400">
                  <a:moveTo>
                    <a:pt x="239386" y="166418"/>
                  </a:moveTo>
                  <a:lnTo>
                    <a:pt x="647700" y="166418"/>
                  </a:lnTo>
                  <a:lnTo>
                    <a:pt x="647700" y="366942"/>
                  </a:lnTo>
                  <a:lnTo>
                    <a:pt x="239373" y="366942"/>
                  </a:lnTo>
                  <a:lnTo>
                    <a:pt x="302255" y="533400"/>
                  </a:lnTo>
                  <a:lnTo>
                    <a:pt x="0" y="266700"/>
                  </a:lnTo>
                  <a:lnTo>
                    <a:pt x="302255" y="0"/>
                  </a:lnTo>
                  <a:lnTo>
                    <a:pt x="239386" y="166418"/>
                  </a:lnTo>
                  <a:close/>
                </a:path>
              </a:pathLst>
            </a:custGeom>
            <a:solidFill>
              <a:srgbClr val="206FB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20650" y="127000"/>
              <a:ext cx="527050" cy="241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4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 rot="-10800000">
            <a:off x="10872420" y="4979955"/>
            <a:ext cx="381116" cy="313860"/>
            <a:chOff x="0" y="0"/>
            <a:chExt cx="647700" cy="533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647700" cy="533400"/>
            </a:xfrm>
            <a:custGeom>
              <a:avLst/>
              <a:gdLst/>
              <a:ahLst/>
              <a:cxnLst/>
              <a:rect l="l" t="t" r="r" b="b"/>
              <a:pathLst>
                <a:path w="647700" h="533400">
                  <a:moveTo>
                    <a:pt x="239386" y="166418"/>
                  </a:moveTo>
                  <a:lnTo>
                    <a:pt x="647700" y="166418"/>
                  </a:lnTo>
                  <a:lnTo>
                    <a:pt x="647700" y="366942"/>
                  </a:lnTo>
                  <a:lnTo>
                    <a:pt x="239373" y="366942"/>
                  </a:lnTo>
                  <a:lnTo>
                    <a:pt x="302255" y="533400"/>
                  </a:lnTo>
                  <a:lnTo>
                    <a:pt x="0" y="266700"/>
                  </a:lnTo>
                  <a:lnTo>
                    <a:pt x="302255" y="0"/>
                  </a:lnTo>
                  <a:lnTo>
                    <a:pt x="239386" y="166418"/>
                  </a:lnTo>
                  <a:close/>
                </a:path>
              </a:pathLst>
            </a:custGeom>
            <a:solidFill>
              <a:srgbClr val="206FB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120650" y="127000"/>
              <a:ext cx="527050" cy="241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49"/>
                </a:lnSpc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7992851" y="4784503"/>
            <a:ext cx="923246" cy="923246"/>
          </a:xfrm>
          <a:custGeom>
            <a:avLst/>
            <a:gdLst/>
            <a:ahLst/>
            <a:cxnLst/>
            <a:rect l="l" t="t" r="r" b="b"/>
            <a:pathLst>
              <a:path w="923246" h="923246">
                <a:moveTo>
                  <a:pt x="0" y="0"/>
                </a:moveTo>
                <a:lnTo>
                  <a:pt x="923246" y="0"/>
                </a:lnTo>
                <a:lnTo>
                  <a:pt x="923246" y="923246"/>
                </a:lnTo>
                <a:lnTo>
                  <a:pt x="0" y="92324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9756479" y="4742090"/>
            <a:ext cx="936914" cy="891239"/>
          </a:xfrm>
          <a:custGeom>
            <a:avLst/>
            <a:gdLst/>
            <a:ahLst/>
            <a:cxnLst/>
            <a:rect l="l" t="t" r="r" b="b"/>
            <a:pathLst>
              <a:path w="936914" h="891239">
                <a:moveTo>
                  <a:pt x="0" y="0"/>
                </a:moveTo>
                <a:lnTo>
                  <a:pt x="936914" y="0"/>
                </a:lnTo>
                <a:lnTo>
                  <a:pt x="936914" y="891239"/>
                </a:lnTo>
                <a:lnTo>
                  <a:pt x="0" y="891239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 flipH="1">
            <a:off x="11636621" y="4665461"/>
            <a:ext cx="627159" cy="1008448"/>
          </a:xfrm>
          <a:custGeom>
            <a:avLst/>
            <a:gdLst/>
            <a:ahLst/>
            <a:cxnLst/>
            <a:rect l="l" t="t" r="r" b="b"/>
            <a:pathLst>
              <a:path w="627159" h="1008448">
                <a:moveTo>
                  <a:pt x="627159" y="0"/>
                </a:moveTo>
                <a:lnTo>
                  <a:pt x="0" y="0"/>
                </a:lnTo>
                <a:lnTo>
                  <a:pt x="0" y="1008448"/>
                </a:lnTo>
                <a:lnTo>
                  <a:pt x="627159" y="1008448"/>
                </a:lnTo>
                <a:lnTo>
                  <a:pt x="627159" y="0"/>
                </a:lnTo>
                <a:close/>
              </a:path>
            </a:pathLst>
          </a:custGeom>
          <a:blipFill>
            <a:blip r:embed="rId9"/>
            <a:stretch>
              <a:fillRect t="-5261" b="-526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TextBox 24"/>
          <p:cNvSpPr txBox="1"/>
          <p:nvPr/>
        </p:nvSpPr>
        <p:spPr>
          <a:xfrm>
            <a:off x="753097" y="3754453"/>
            <a:ext cx="4366807" cy="400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67"/>
              </a:lnSpc>
            </a:pPr>
            <a:r>
              <a:rPr lang="en-US" sz="233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CONVENTIONAL DENTISTRY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53097" y="5703488"/>
            <a:ext cx="1115001" cy="484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</a:pPr>
            <a:r>
              <a:rPr lang="en-US" sz="136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Conventional</a:t>
            </a:r>
          </a:p>
          <a:p>
            <a:pPr algn="ctr">
              <a:lnSpc>
                <a:spcPts val="1906"/>
              </a:lnSpc>
            </a:pPr>
            <a:r>
              <a:rPr lang="en-US" sz="136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impression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99504" y="5669649"/>
            <a:ext cx="1783144" cy="484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</a:pPr>
            <a:r>
              <a:rPr lang="en-US" sz="136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Physical Delivery </a:t>
            </a:r>
          </a:p>
          <a:p>
            <a:pPr algn="ctr">
              <a:lnSpc>
                <a:spcPts val="1906"/>
              </a:lnSpc>
            </a:pPr>
            <a:r>
              <a:rPr lang="en-US" sz="136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to Dental Laboratory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94886" y="5635809"/>
            <a:ext cx="1153336" cy="2438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</a:pPr>
            <a:r>
              <a:rPr lang="en-US" sz="136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Plaster Model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896973" y="3754453"/>
            <a:ext cx="4366807" cy="400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67"/>
              </a:lnSpc>
            </a:pPr>
            <a:r>
              <a:rPr lang="en-US" sz="2334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DIGITAL DENTISTRY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995838" y="5703488"/>
            <a:ext cx="917272" cy="484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</a:pPr>
            <a:r>
              <a:rPr lang="en-US" sz="136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Digital</a:t>
            </a:r>
          </a:p>
          <a:p>
            <a:pPr algn="ctr">
              <a:lnSpc>
                <a:spcPts val="1906"/>
              </a:lnSpc>
            </a:pPr>
            <a:r>
              <a:rPr lang="en-US" sz="136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impression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500996" y="5669649"/>
            <a:ext cx="1267912" cy="2438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</a:pPr>
            <a:r>
              <a:rPr lang="en-US" sz="136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Digital Transfer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1096627" y="5635809"/>
            <a:ext cx="1437606" cy="484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06"/>
              </a:lnSpc>
            </a:pPr>
            <a:r>
              <a:rPr lang="en-US" sz="136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Digital </a:t>
            </a:r>
          </a:p>
          <a:p>
            <a:pPr algn="ctr">
              <a:lnSpc>
                <a:spcPts val="1906"/>
              </a:lnSpc>
            </a:pPr>
            <a:r>
              <a:rPr lang="en-US" sz="136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dental lab access</a:t>
            </a:r>
          </a:p>
        </p:txBody>
      </p:sp>
      <p:grpSp>
        <p:nvGrpSpPr>
          <p:cNvPr id="32" name="Group 32"/>
          <p:cNvGrpSpPr/>
          <p:nvPr/>
        </p:nvGrpSpPr>
        <p:grpSpPr>
          <a:xfrm rot="-10800000">
            <a:off x="5640395" y="3826688"/>
            <a:ext cx="2037022" cy="1677548"/>
            <a:chOff x="0" y="0"/>
            <a:chExt cx="647700" cy="53340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647700" cy="533400"/>
            </a:xfrm>
            <a:custGeom>
              <a:avLst/>
              <a:gdLst/>
              <a:ahLst/>
              <a:cxnLst/>
              <a:rect l="l" t="t" r="r" b="b"/>
              <a:pathLst>
                <a:path w="647700" h="533400">
                  <a:moveTo>
                    <a:pt x="239386" y="166418"/>
                  </a:moveTo>
                  <a:lnTo>
                    <a:pt x="647700" y="166418"/>
                  </a:lnTo>
                  <a:lnTo>
                    <a:pt x="647700" y="366942"/>
                  </a:lnTo>
                  <a:lnTo>
                    <a:pt x="239373" y="366942"/>
                  </a:lnTo>
                  <a:lnTo>
                    <a:pt x="302255" y="533400"/>
                  </a:lnTo>
                  <a:lnTo>
                    <a:pt x="0" y="266700"/>
                  </a:lnTo>
                  <a:lnTo>
                    <a:pt x="302255" y="0"/>
                  </a:lnTo>
                  <a:lnTo>
                    <a:pt x="239386" y="166418"/>
                  </a:lnTo>
                  <a:close/>
                </a:path>
              </a:pathLst>
            </a:custGeom>
            <a:solidFill>
              <a:srgbClr val="C9D3D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20650" y="127000"/>
              <a:ext cx="527050" cy="241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49"/>
                </a:lnSpc>
              </a:pPr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4804376" y="4295919"/>
            <a:ext cx="3446386" cy="632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78"/>
              </a:lnSpc>
            </a:pPr>
            <a:r>
              <a:rPr lang="en-US" sz="184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Digital</a:t>
            </a:r>
          </a:p>
          <a:p>
            <a:pPr algn="ctr">
              <a:lnSpc>
                <a:spcPts val="2578"/>
              </a:lnSpc>
            </a:pPr>
            <a:r>
              <a:rPr lang="en-US" sz="184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Transformation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282098" y="1847955"/>
            <a:ext cx="13481902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Evolution of the Digital Dental Workflow</a:t>
            </a:r>
          </a:p>
        </p:txBody>
      </p:sp>
      <p:sp>
        <p:nvSpPr>
          <p:cNvPr id="37" name="Freeform 37"/>
          <p:cNvSpPr/>
          <p:nvPr/>
        </p:nvSpPr>
        <p:spPr>
          <a:xfrm>
            <a:off x="13070773" y="4624882"/>
            <a:ext cx="5194570" cy="5155512"/>
          </a:xfrm>
          <a:custGeom>
            <a:avLst/>
            <a:gdLst/>
            <a:ahLst/>
            <a:cxnLst/>
            <a:rect l="l" t="t" r="r" b="b"/>
            <a:pathLst>
              <a:path w="5194570" h="5155512">
                <a:moveTo>
                  <a:pt x="0" y="0"/>
                </a:moveTo>
                <a:lnTo>
                  <a:pt x="5194571" y="0"/>
                </a:lnTo>
                <a:lnTo>
                  <a:pt x="5194571" y="5155511"/>
                </a:lnTo>
                <a:lnTo>
                  <a:pt x="0" y="5155511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t="-49970" b="-116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Freeform 38"/>
          <p:cNvSpPr/>
          <p:nvPr/>
        </p:nvSpPr>
        <p:spPr>
          <a:xfrm>
            <a:off x="12540514" y="3418942"/>
            <a:ext cx="6110421" cy="1150698"/>
          </a:xfrm>
          <a:custGeom>
            <a:avLst/>
            <a:gdLst/>
            <a:ahLst/>
            <a:cxnLst/>
            <a:rect l="l" t="t" r="r" b="b"/>
            <a:pathLst>
              <a:path w="6110421" h="1150698">
                <a:moveTo>
                  <a:pt x="0" y="0"/>
                </a:moveTo>
                <a:lnTo>
                  <a:pt x="6110421" y="0"/>
                </a:lnTo>
                <a:lnTo>
                  <a:pt x="6110421" y="1150698"/>
                </a:lnTo>
                <a:lnTo>
                  <a:pt x="0" y="1150698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-172" t="-164606" r="-172" b="-53466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9" name="TextBox 39"/>
          <p:cNvSpPr txBox="1"/>
          <p:nvPr/>
        </p:nvSpPr>
        <p:spPr>
          <a:xfrm>
            <a:off x="636597" y="689927"/>
            <a:ext cx="7265686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01. INTRODUCTION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804376" y="6864129"/>
            <a:ext cx="4283273" cy="3181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Key advantages</a:t>
            </a:r>
          </a:p>
          <a:p>
            <a:pPr algn="ctr">
              <a:lnSpc>
                <a:spcPts val="4200"/>
              </a:lnSpc>
            </a:pPr>
            <a:endParaRPr lang="en-US" sz="3000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marL="647700" lvl="1" indent="-323850" algn="l">
              <a:lnSpc>
                <a:spcPts val="4200"/>
              </a:lnSpc>
              <a:buAutoNum type="arabicPeriod"/>
            </a:pPr>
            <a:r>
              <a:rPr lang="en-US" sz="30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Faster workflow</a:t>
            </a:r>
          </a:p>
          <a:p>
            <a:pPr marL="647700" lvl="1" indent="-323850" algn="l">
              <a:lnSpc>
                <a:spcPts val="4200"/>
              </a:lnSpc>
              <a:buAutoNum type="arabicPeriod"/>
            </a:pPr>
            <a:r>
              <a:rPr lang="en-US" sz="30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 physical models</a:t>
            </a:r>
          </a:p>
          <a:p>
            <a:pPr marL="647700" lvl="1" indent="-323850" algn="l">
              <a:lnSpc>
                <a:spcPts val="4200"/>
              </a:lnSpc>
              <a:buAutoNum type="arabicPeriod"/>
            </a:pPr>
            <a:r>
              <a:rPr lang="en-US" sz="30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Instant file sharing</a:t>
            </a:r>
          </a:p>
          <a:p>
            <a:pPr algn="l">
              <a:lnSpc>
                <a:spcPts val="4200"/>
              </a:lnSpc>
            </a:pPr>
            <a:endParaRPr lang="en-US" sz="3000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06FB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208037" y="1791748"/>
            <a:ext cx="14637825" cy="8187614"/>
          </a:xfrm>
          <a:custGeom>
            <a:avLst/>
            <a:gdLst/>
            <a:ahLst/>
            <a:cxnLst/>
            <a:rect l="l" t="t" r="r" b="b"/>
            <a:pathLst>
              <a:path w="14637825" h="8187614">
                <a:moveTo>
                  <a:pt x="0" y="0"/>
                </a:moveTo>
                <a:lnTo>
                  <a:pt x="14637825" y="0"/>
                </a:lnTo>
                <a:lnTo>
                  <a:pt x="14637825" y="8187614"/>
                </a:lnTo>
                <a:lnTo>
                  <a:pt x="0" y="81876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81" b="-2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636597" y="689927"/>
            <a:ext cx="7265686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01. INTRODUCTION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439706" y="4873268"/>
            <a:ext cx="7397242" cy="13221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53"/>
              </a:lnSpc>
            </a:pPr>
            <a:r>
              <a:rPr lang="en-US" sz="2538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Large digital scan files are generated during this workflow and must be stored, transferred and processed efficiently.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643140" y="2025873"/>
            <a:ext cx="8990374" cy="6712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70"/>
              </a:lnSpc>
            </a:pPr>
            <a:r>
              <a:rPr lang="en-US" sz="3907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Digital Workflow in Modern Dentistry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06FB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58876" y="537527"/>
            <a:ext cx="9207944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02. Problem Statement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144000" y="1995274"/>
            <a:ext cx="7922225" cy="183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35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More digital scans mean bigger challenges for storage, transfer and data security.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37075" y="5649210"/>
            <a:ext cx="7922225" cy="183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35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Research Question:</a:t>
            </a:r>
          </a:p>
          <a:p>
            <a:pPr algn="ctr">
              <a:lnSpc>
                <a:spcPts val="4900"/>
              </a:lnSpc>
            </a:pPr>
            <a:r>
              <a:rPr lang="en-US" sz="35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How can these files be compressed while preserving their quality?</a:t>
            </a:r>
          </a:p>
        </p:txBody>
      </p:sp>
      <p:sp>
        <p:nvSpPr>
          <p:cNvPr id="5" name="Freeform 5"/>
          <p:cNvSpPr/>
          <p:nvPr/>
        </p:nvSpPr>
        <p:spPr>
          <a:xfrm>
            <a:off x="1627144" y="1487653"/>
            <a:ext cx="15033712" cy="8456463"/>
          </a:xfrm>
          <a:custGeom>
            <a:avLst/>
            <a:gdLst/>
            <a:ahLst/>
            <a:cxnLst/>
            <a:rect l="l" t="t" r="r" b="b"/>
            <a:pathLst>
              <a:path w="15033712" h="8456463">
                <a:moveTo>
                  <a:pt x="0" y="0"/>
                </a:moveTo>
                <a:lnTo>
                  <a:pt x="15033712" y="0"/>
                </a:lnTo>
                <a:lnTo>
                  <a:pt x="15033712" y="8456463"/>
                </a:lnTo>
                <a:lnTo>
                  <a:pt x="0" y="845646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06FB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384897" y="139216"/>
            <a:ext cx="18040505" cy="10147784"/>
            <a:chOff x="0" y="0"/>
            <a:chExt cx="24054006" cy="1353037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054006" cy="13530378"/>
            </a:xfrm>
            <a:custGeom>
              <a:avLst/>
              <a:gdLst/>
              <a:ahLst/>
              <a:cxnLst/>
              <a:rect l="l" t="t" r="r" b="b"/>
              <a:pathLst>
                <a:path w="24054006" h="13530378">
                  <a:moveTo>
                    <a:pt x="0" y="0"/>
                  </a:moveTo>
                  <a:lnTo>
                    <a:pt x="24054006" y="0"/>
                  </a:lnTo>
                  <a:lnTo>
                    <a:pt x="24054006" y="13530378"/>
                  </a:lnTo>
                  <a:lnTo>
                    <a:pt x="0" y="135303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>
              <a:off x="6190576" y="9318068"/>
              <a:ext cx="3689501" cy="435811"/>
              <a:chOff x="0" y="0"/>
              <a:chExt cx="785258" cy="9275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785258" cy="92756"/>
              </a:xfrm>
              <a:custGeom>
                <a:avLst/>
                <a:gdLst/>
                <a:ahLst/>
                <a:cxnLst/>
                <a:rect l="l" t="t" r="r" b="b"/>
                <a:pathLst>
                  <a:path w="785258" h="92756">
                    <a:moveTo>
                      <a:pt x="0" y="0"/>
                    </a:moveTo>
                    <a:lnTo>
                      <a:pt x="785258" y="0"/>
                    </a:lnTo>
                    <a:lnTo>
                      <a:pt x="785258" y="92756"/>
                    </a:lnTo>
                    <a:lnTo>
                      <a:pt x="0" y="92756"/>
                    </a:lnTo>
                    <a:close/>
                  </a:path>
                </a:pathLst>
              </a:custGeom>
              <a:solidFill>
                <a:srgbClr val="FEEAEA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47625"/>
                <a:ext cx="785258" cy="14038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12"/>
                  </a:lnSpc>
                </a:pPr>
                <a:endParaRPr/>
              </a:p>
            </p:txBody>
          </p:sp>
        </p:grpSp>
        <p:grpSp>
          <p:nvGrpSpPr>
            <p:cNvPr id="7" name="Group 7"/>
            <p:cNvGrpSpPr/>
            <p:nvPr/>
          </p:nvGrpSpPr>
          <p:grpSpPr>
            <a:xfrm>
              <a:off x="9205337" y="11676590"/>
              <a:ext cx="1732506" cy="308681"/>
              <a:chOff x="0" y="0"/>
              <a:chExt cx="368740" cy="65698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368740" cy="65698"/>
              </a:xfrm>
              <a:custGeom>
                <a:avLst/>
                <a:gdLst/>
                <a:ahLst/>
                <a:cxnLst/>
                <a:rect l="l" t="t" r="r" b="b"/>
                <a:pathLst>
                  <a:path w="368740" h="65698">
                    <a:moveTo>
                      <a:pt x="0" y="0"/>
                    </a:moveTo>
                    <a:lnTo>
                      <a:pt x="368740" y="0"/>
                    </a:lnTo>
                    <a:lnTo>
                      <a:pt x="368740" y="65698"/>
                    </a:lnTo>
                    <a:lnTo>
                      <a:pt x="0" y="65698"/>
                    </a:lnTo>
                    <a:close/>
                  </a:path>
                </a:pathLst>
              </a:custGeom>
              <a:solidFill>
                <a:srgbClr val="EBF7E8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0" y="-47625"/>
                <a:ext cx="368740" cy="1133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12"/>
                  </a:lnSpc>
                </a:pPr>
                <a:endParaRPr/>
              </a:p>
            </p:txBody>
          </p:sp>
        </p:grpSp>
        <p:sp>
          <p:nvSpPr>
            <p:cNvPr id="10" name="TextBox 10"/>
            <p:cNvSpPr txBox="1"/>
            <p:nvPr/>
          </p:nvSpPr>
          <p:spPr>
            <a:xfrm>
              <a:off x="7458166" y="9299018"/>
              <a:ext cx="1015280" cy="2610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88"/>
                </a:lnSpc>
              </a:pPr>
              <a:r>
                <a:rPr lang="en-US" sz="1206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Validation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9247531" y="11667065"/>
              <a:ext cx="938814" cy="2305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581"/>
                </a:lnSpc>
              </a:pPr>
              <a:r>
                <a:rPr lang="en-US" sz="1129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validation</a:t>
              </a:r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-473531" y="537527"/>
            <a:ext cx="9207944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03. Research Gap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900212" y="3838466"/>
            <a:ext cx="4923582" cy="3581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735"/>
              </a:lnSpc>
            </a:pPr>
            <a:r>
              <a:rPr lang="en-US" sz="3382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This research compares compression techniques based on file size reduction, quality preservation and validation metrics.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06FB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427950" y="6373267"/>
            <a:ext cx="3086100" cy="3086100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EBF7E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12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3599900" y="6373267"/>
            <a:ext cx="3086100" cy="308610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EBF7E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12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257788" y="6373267"/>
            <a:ext cx="3086100" cy="3086100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EBF7E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12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87626" y="6373267"/>
            <a:ext cx="3086100" cy="3086100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EBF7E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12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2129154" y="6634679"/>
            <a:ext cx="812543" cy="675426"/>
          </a:xfrm>
          <a:custGeom>
            <a:avLst/>
            <a:gdLst/>
            <a:ahLst/>
            <a:cxnLst/>
            <a:rect l="l" t="t" r="r" b="b"/>
            <a:pathLst>
              <a:path w="812543" h="675426">
                <a:moveTo>
                  <a:pt x="0" y="0"/>
                </a:moveTo>
                <a:lnTo>
                  <a:pt x="812543" y="0"/>
                </a:lnTo>
                <a:lnTo>
                  <a:pt x="812543" y="675426"/>
                </a:lnTo>
                <a:lnTo>
                  <a:pt x="0" y="6754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6137640" y="6396253"/>
            <a:ext cx="1010400" cy="1148182"/>
          </a:xfrm>
          <a:custGeom>
            <a:avLst/>
            <a:gdLst/>
            <a:ahLst/>
            <a:cxnLst/>
            <a:rect l="l" t="t" r="r" b="b"/>
            <a:pathLst>
              <a:path w="1010400" h="1148182">
                <a:moveTo>
                  <a:pt x="0" y="0"/>
                </a:moveTo>
                <a:lnTo>
                  <a:pt x="1010400" y="0"/>
                </a:lnTo>
                <a:lnTo>
                  <a:pt x="1010400" y="1148182"/>
                </a:lnTo>
                <a:lnTo>
                  <a:pt x="0" y="11481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10503942" y="6423356"/>
            <a:ext cx="1266027" cy="1236103"/>
          </a:xfrm>
          <a:custGeom>
            <a:avLst/>
            <a:gdLst/>
            <a:ahLst/>
            <a:cxnLst/>
            <a:rect l="l" t="t" r="r" b="b"/>
            <a:pathLst>
              <a:path w="1266027" h="1236103">
                <a:moveTo>
                  <a:pt x="0" y="0"/>
                </a:moveTo>
                <a:lnTo>
                  <a:pt x="1266027" y="0"/>
                </a:lnTo>
                <a:lnTo>
                  <a:pt x="1266027" y="1236104"/>
                </a:lnTo>
                <a:lnTo>
                  <a:pt x="0" y="123610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14790525" y="6486712"/>
            <a:ext cx="781116" cy="1024414"/>
          </a:xfrm>
          <a:custGeom>
            <a:avLst/>
            <a:gdLst/>
            <a:ahLst/>
            <a:cxnLst/>
            <a:rect l="l" t="t" r="r" b="b"/>
            <a:pathLst>
              <a:path w="781116" h="1024414">
                <a:moveTo>
                  <a:pt x="0" y="0"/>
                </a:moveTo>
                <a:lnTo>
                  <a:pt x="781116" y="0"/>
                </a:lnTo>
                <a:lnTo>
                  <a:pt x="781116" y="1024414"/>
                </a:lnTo>
                <a:lnTo>
                  <a:pt x="0" y="102441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-321131" y="689927"/>
            <a:ext cx="9207944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04. Aim &amp; Objectives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712228" y="7592785"/>
            <a:ext cx="1741646" cy="1780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Identify 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file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formats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301899" y="7477760"/>
            <a:ext cx="2681883" cy="1780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Compare 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compression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techniques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076781" y="7592785"/>
            <a:ext cx="1788438" cy="1780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Evaluate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model 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quality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3767243" y="7592785"/>
            <a:ext cx="2725698" cy="1780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Recommend 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best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technique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0" y="2161803"/>
            <a:ext cx="15405363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Aim</a:t>
            </a:r>
            <a:r>
              <a:rPr lang="en-US" sz="4400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: </a:t>
            </a:r>
            <a:r>
              <a:rPr lang="en-US" sz="4400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Find the best compression technique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5199" y="4759382"/>
            <a:ext cx="3730954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Objectives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282841" y="3090862"/>
            <a:ext cx="8747359" cy="5543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2800" dirty="0">
                <a:solidFill>
                  <a:schemeClr val="bg2">
                    <a:lumMod val="90000"/>
                  </a:schemeClr>
                </a:solidFill>
                <a:latin typeface="Canva Sans"/>
                <a:ea typeface="Canva Sans"/>
                <a:cs typeface="Canva Sans"/>
                <a:sym typeface="Canva Sans"/>
              </a:rPr>
              <a:t>Based on file size, quality and validation.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06FB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887595" y="3323084"/>
            <a:ext cx="5935216" cy="5935216"/>
          </a:xfrm>
          <a:custGeom>
            <a:avLst/>
            <a:gdLst/>
            <a:ahLst/>
            <a:cxnLst/>
            <a:rect l="l" t="t" r="r" b="b"/>
            <a:pathLst>
              <a:path w="5935216" h="5935216">
                <a:moveTo>
                  <a:pt x="0" y="0"/>
                </a:moveTo>
                <a:lnTo>
                  <a:pt x="5935216" y="0"/>
                </a:lnTo>
                <a:lnTo>
                  <a:pt x="5935216" y="5935216"/>
                </a:lnTo>
                <a:lnTo>
                  <a:pt x="0" y="59352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5188618" y="3714625"/>
            <a:ext cx="1203739" cy="1203739"/>
          </a:xfrm>
          <a:custGeom>
            <a:avLst/>
            <a:gdLst/>
            <a:ahLst/>
            <a:cxnLst/>
            <a:rect l="l" t="t" r="r" b="b"/>
            <a:pathLst>
              <a:path w="1203739" h="1203739">
                <a:moveTo>
                  <a:pt x="0" y="0"/>
                </a:moveTo>
                <a:lnTo>
                  <a:pt x="1203738" y="0"/>
                </a:lnTo>
                <a:lnTo>
                  <a:pt x="1203738" y="1203738"/>
                </a:lnTo>
                <a:lnTo>
                  <a:pt x="0" y="120373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0" y="589003"/>
            <a:ext cx="11065467" cy="1601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30"/>
              </a:lnSpc>
            </a:pPr>
            <a:r>
              <a:rPr lang="en-US" sz="4593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05. Proposed Research Methodology</a:t>
            </a:r>
          </a:p>
          <a:p>
            <a:pPr algn="ctr">
              <a:lnSpc>
                <a:spcPts val="6430"/>
              </a:lnSpc>
            </a:pPr>
            <a:endParaRPr lang="en-US" sz="4593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2363576" y="1809665"/>
            <a:ext cx="6983254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How will we conduct the research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123368" y="4851688"/>
            <a:ext cx="5463671" cy="4180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Compare different compression techniques using the same datasets and evaluate both compression performance and model quality.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0058256" y="474454"/>
            <a:ext cx="8825188" cy="9292681"/>
            <a:chOff x="0" y="0"/>
            <a:chExt cx="11766917" cy="1239024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1766917" cy="11235927"/>
            </a:xfrm>
            <a:custGeom>
              <a:avLst/>
              <a:gdLst/>
              <a:ahLst/>
              <a:cxnLst/>
              <a:rect l="l" t="t" r="r" b="b"/>
              <a:pathLst>
                <a:path w="11766917" h="11235927">
                  <a:moveTo>
                    <a:pt x="0" y="0"/>
                  </a:moveTo>
                  <a:lnTo>
                    <a:pt x="11766917" y="0"/>
                  </a:lnTo>
                  <a:lnTo>
                    <a:pt x="11766917" y="11235927"/>
                  </a:lnTo>
                  <a:lnTo>
                    <a:pt x="0" y="1123592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6963" b="-50125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9" name="Group 9"/>
            <p:cNvGrpSpPr/>
            <p:nvPr/>
          </p:nvGrpSpPr>
          <p:grpSpPr>
            <a:xfrm>
              <a:off x="2129257" y="11235927"/>
              <a:ext cx="7580215" cy="1154314"/>
              <a:chOff x="0" y="0"/>
              <a:chExt cx="1301708" cy="198224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1301708" cy="198224"/>
              </a:xfrm>
              <a:custGeom>
                <a:avLst/>
                <a:gdLst/>
                <a:ahLst/>
                <a:cxnLst/>
                <a:rect l="l" t="t" r="r" b="b"/>
                <a:pathLst>
                  <a:path w="1301708" h="198224">
                    <a:moveTo>
                      <a:pt x="18797" y="0"/>
                    </a:moveTo>
                    <a:lnTo>
                      <a:pt x="1282911" y="0"/>
                    </a:lnTo>
                    <a:cubicBezTo>
                      <a:pt x="1287896" y="0"/>
                      <a:pt x="1292677" y="1980"/>
                      <a:pt x="1296202" y="5506"/>
                    </a:cubicBezTo>
                    <a:cubicBezTo>
                      <a:pt x="1299727" y="9031"/>
                      <a:pt x="1301708" y="13812"/>
                      <a:pt x="1301708" y="18797"/>
                    </a:cubicBezTo>
                    <a:lnTo>
                      <a:pt x="1301708" y="179427"/>
                    </a:lnTo>
                    <a:cubicBezTo>
                      <a:pt x="1301708" y="184412"/>
                      <a:pt x="1299727" y="189193"/>
                      <a:pt x="1296202" y="192718"/>
                    </a:cubicBezTo>
                    <a:cubicBezTo>
                      <a:pt x="1292677" y="196243"/>
                      <a:pt x="1287896" y="198224"/>
                      <a:pt x="1282911" y="198224"/>
                    </a:cubicBezTo>
                    <a:lnTo>
                      <a:pt x="18797" y="198224"/>
                    </a:lnTo>
                    <a:cubicBezTo>
                      <a:pt x="13812" y="198224"/>
                      <a:pt x="9031" y="196243"/>
                      <a:pt x="5506" y="192718"/>
                    </a:cubicBezTo>
                    <a:cubicBezTo>
                      <a:pt x="1980" y="189193"/>
                      <a:pt x="0" y="184412"/>
                      <a:pt x="0" y="179427"/>
                    </a:cubicBezTo>
                    <a:lnTo>
                      <a:pt x="0" y="18797"/>
                    </a:lnTo>
                    <a:cubicBezTo>
                      <a:pt x="0" y="13812"/>
                      <a:pt x="1980" y="9031"/>
                      <a:pt x="5506" y="5506"/>
                    </a:cubicBezTo>
                    <a:cubicBezTo>
                      <a:pt x="9031" y="1980"/>
                      <a:pt x="13812" y="0"/>
                      <a:pt x="18797" y="0"/>
                    </a:cubicBezTo>
                    <a:close/>
                  </a:path>
                </a:pathLst>
              </a:custGeom>
              <a:solidFill>
                <a:srgbClr val="EBF7E8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47625"/>
                <a:ext cx="1301708" cy="24584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12"/>
                  </a:lnSpc>
                </a:pPr>
                <a:endParaRPr/>
              </a:p>
            </p:txBody>
          </p:sp>
        </p:grpSp>
        <p:sp>
          <p:nvSpPr>
            <p:cNvPr id="12" name="TextBox 12"/>
            <p:cNvSpPr txBox="1"/>
            <p:nvPr/>
          </p:nvSpPr>
          <p:spPr>
            <a:xfrm>
              <a:off x="4200589" y="11449233"/>
              <a:ext cx="3927601" cy="56823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3524"/>
                </a:lnSpc>
              </a:pPr>
              <a:r>
                <a:rPr lang="en-US" sz="2517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Recommendation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06FB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802013" y="3165427"/>
            <a:ext cx="6854669" cy="6854669"/>
          </a:xfrm>
          <a:custGeom>
            <a:avLst/>
            <a:gdLst/>
            <a:ahLst/>
            <a:cxnLst/>
            <a:rect l="l" t="t" r="r" b="b"/>
            <a:pathLst>
              <a:path w="6854669" h="6854669">
                <a:moveTo>
                  <a:pt x="0" y="0"/>
                </a:moveTo>
                <a:lnTo>
                  <a:pt x="6854669" y="0"/>
                </a:lnTo>
                <a:lnTo>
                  <a:pt x="6854669" y="6854669"/>
                </a:lnTo>
                <a:lnTo>
                  <a:pt x="0" y="68546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387983" y="3976226"/>
            <a:ext cx="1048885" cy="786664"/>
          </a:xfrm>
          <a:custGeom>
            <a:avLst/>
            <a:gdLst/>
            <a:ahLst/>
            <a:cxnLst/>
            <a:rect l="l" t="t" r="r" b="b"/>
            <a:pathLst>
              <a:path w="1048885" h="786664">
                <a:moveTo>
                  <a:pt x="0" y="0"/>
                </a:moveTo>
                <a:lnTo>
                  <a:pt x="1048885" y="0"/>
                </a:lnTo>
                <a:lnTo>
                  <a:pt x="1048885" y="786665"/>
                </a:lnTo>
                <a:lnTo>
                  <a:pt x="0" y="7866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387983" y="5908281"/>
            <a:ext cx="1261273" cy="1261273"/>
          </a:xfrm>
          <a:custGeom>
            <a:avLst/>
            <a:gdLst/>
            <a:ahLst/>
            <a:cxnLst/>
            <a:rect l="l" t="t" r="r" b="b"/>
            <a:pathLst>
              <a:path w="1261273" h="1261273">
                <a:moveTo>
                  <a:pt x="0" y="0"/>
                </a:moveTo>
                <a:lnTo>
                  <a:pt x="1261273" y="0"/>
                </a:lnTo>
                <a:lnTo>
                  <a:pt x="1261273" y="1261273"/>
                </a:lnTo>
                <a:lnTo>
                  <a:pt x="0" y="12612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269921" y="7885305"/>
            <a:ext cx="1560221" cy="1372995"/>
          </a:xfrm>
          <a:custGeom>
            <a:avLst/>
            <a:gdLst/>
            <a:ahLst/>
            <a:cxnLst/>
            <a:rect l="l" t="t" r="r" b="b"/>
            <a:pathLst>
              <a:path w="1560221" h="1372995">
                <a:moveTo>
                  <a:pt x="0" y="0"/>
                </a:moveTo>
                <a:lnTo>
                  <a:pt x="1560221" y="0"/>
                </a:lnTo>
                <a:lnTo>
                  <a:pt x="1560221" y="1372995"/>
                </a:lnTo>
                <a:lnTo>
                  <a:pt x="0" y="13729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0436163" y="6015968"/>
            <a:ext cx="1097349" cy="1153587"/>
          </a:xfrm>
          <a:custGeom>
            <a:avLst/>
            <a:gdLst/>
            <a:ahLst/>
            <a:cxnLst/>
            <a:rect l="l" t="t" r="r" b="b"/>
            <a:pathLst>
              <a:path w="1097349" h="1153587">
                <a:moveTo>
                  <a:pt x="0" y="0"/>
                </a:moveTo>
                <a:lnTo>
                  <a:pt x="1097350" y="0"/>
                </a:lnTo>
                <a:lnTo>
                  <a:pt x="1097350" y="1153586"/>
                </a:lnTo>
                <a:lnTo>
                  <a:pt x="0" y="11535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9529694" y="7465136"/>
            <a:ext cx="2863753" cy="1909169"/>
          </a:xfrm>
          <a:custGeom>
            <a:avLst/>
            <a:gdLst/>
            <a:ahLst/>
            <a:cxnLst/>
            <a:rect l="l" t="t" r="r" b="b"/>
            <a:pathLst>
              <a:path w="2863753" h="1909169">
                <a:moveTo>
                  <a:pt x="0" y="0"/>
                </a:moveTo>
                <a:lnTo>
                  <a:pt x="2863753" y="0"/>
                </a:lnTo>
                <a:lnTo>
                  <a:pt x="2863753" y="1909168"/>
                </a:lnTo>
                <a:lnTo>
                  <a:pt x="0" y="190916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028700" y="3165427"/>
            <a:ext cx="6854669" cy="6854669"/>
          </a:xfrm>
          <a:custGeom>
            <a:avLst/>
            <a:gdLst/>
            <a:ahLst/>
            <a:cxnLst/>
            <a:rect l="l" t="t" r="r" b="b"/>
            <a:pathLst>
              <a:path w="6854669" h="6854669">
                <a:moveTo>
                  <a:pt x="0" y="0"/>
                </a:moveTo>
                <a:lnTo>
                  <a:pt x="6854669" y="0"/>
                </a:lnTo>
                <a:lnTo>
                  <a:pt x="6854669" y="6854669"/>
                </a:lnTo>
                <a:lnTo>
                  <a:pt x="0" y="68546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1801528" y="4182500"/>
            <a:ext cx="4039672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Hausdorff Distance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241047" y="6215385"/>
            <a:ext cx="3160633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Mesh Accuracy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437792" y="7991413"/>
            <a:ext cx="4832985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Geometry Preservation</a:t>
            </a:r>
          </a:p>
        </p:txBody>
      </p:sp>
      <p:sp>
        <p:nvSpPr>
          <p:cNvPr id="12" name="Freeform 12"/>
          <p:cNvSpPr/>
          <p:nvPr/>
        </p:nvSpPr>
        <p:spPr>
          <a:xfrm>
            <a:off x="9802013" y="3717483"/>
            <a:ext cx="2365650" cy="1577100"/>
          </a:xfrm>
          <a:custGeom>
            <a:avLst/>
            <a:gdLst/>
            <a:ahLst/>
            <a:cxnLst/>
            <a:rect l="l" t="t" r="r" b="b"/>
            <a:pathLst>
              <a:path w="2365650" h="1577100">
                <a:moveTo>
                  <a:pt x="0" y="0"/>
                </a:moveTo>
                <a:lnTo>
                  <a:pt x="2365650" y="0"/>
                </a:lnTo>
                <a:lnTo>
                  <a:pt x="2365650" y="1577100"/>
                </a:lnTo>
                <a:lnTo>
                  <a:pt x="0" y="157710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-1931655" y="675243"/>
            <a:ext cx="11580974" cy="1601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30"/>
              </a:lnSpc>
            </a:pPr>
            <a:r>
              <a:rPr lang="en-US" sz="4593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06. Evaluation Metrics</a:t>
            </a:r>
          </a:p>
          <a:p>
            <a:pPr algn="ctr">
              <a:lnSpc>
                <a:spcPts val="6430"/>
              </a:lnSpc>
            </a:pPr>
            <a:endParaRPr lang="en-US" sz="4593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649256" y="1998936"/>
            <a:ext cx="3158133" cy="613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39"/>
              </a:lnSpc>
            </a:pPr>
            <a:r>
              <a:rPr lang="en-US" sz="35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Compression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074193" y="1998936"/>
            <a:ext cx="2381012" cy="613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39"/>
              </a:lnSpc>
            </a:pPr>
            <a:r>
              <a:rPr lang="en-US" sz="35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Validation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161940" y="4046026"/>
            <a:ext cx="2172060" cy="5803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File Size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131409" y="6215385"/>
            <a:ext cx="3932872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Compression Ratio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329053" y="8248270"/>
            <a:ext cx="3366135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Processing Time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06FB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15267" y="2640333"/>
            <a:ext cx="3087539" cy="2624408"/>
          </a:xfrm>
          <a:custGeom>
            <a:avLst/>
            <a:gdLst/>
            <a:ahLst/>
            <a:cxnLst/>
            <a:rect l="l" t="t" r="r" b="b"/>
            <a:pathLst>
              <a:path w="3087539" h="2624408">
                <a:moveTo>
                  <a:pt x="0" y="0"/>
                </a:moveTo>
                <a:lnTo>
                  <a:pt x="3087539" y="0"/>
                </a:lnTo>
                <a:lnTo>
                  <a:pt x="3087539" y="2624408"/>
                </a:lnTo>
                <a:lnTo>
                  <a:pt x="0" y="26244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554441" y="6418093"/>
            <a:ext cx="2609190" cy="2326528"/>
          </a:xfrm>
          <a:custGeom>
            <a:avLst/>
            <a:gdLst/>
            <a:ahLst/>
            <a:cxnLst/>
            <a:rect l="l" t="t" r="r" b="b"/>
            <a:pathLst>
              <a:path w="2609190" h="2326528">
                <a:moveTo>
                  <a:pt x="0" y="0"/>
                </a:moveTo>
                <a:lnTo>
                  <a:pt x="2609191" y="0"/>
                </a:lnTo>
                <a:lnTo>
                  <a:pt x="2609191" y="2326528"/>
                </a:lnTo>
                <a:lnTo>
                  <a:pt x="0" y="232652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9250390" y="2851999"/>
            <a:ext cx="2891137" cy="2471812"/>
          </a:xfrm>
          <a:custGeom>
            <a:avLst/>
            <a:gdLst/>
            <a:ahLst/>
            <a:cxnLst/>
            <a:rect l="l" t="t" r="r" b="b"/>
            <a:pathLst>
              <a:path w="2891137" h="2471812">
                <a:moveTo>
                  <a:pt x="0" y="0"/>
                </a:moveTo>
                <a:lnTo>
                  <a:pt x="2891137" y="0"/>
                </a:lnTo>
                <a:lnTo>
                  <a:pt x="2891137" y="2471812"/>
                </a:lnTo>
                <a:lnTo>
                  <a:pt x="0" y="247181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9250390" y="6704301"/>
            <a:ext cx="2997527" cy="1671698"/>
          </a:xfrm>
          <a:custGeom>
            <a:avLst/>
            <a:gdLst/>
            <a:ahLst/>
            <a:cxnLst/>
            <a:rect l="l" t="t" r="r" b="b"/>
            <a:pathLst>
              <a:path w="2997527" h="1671698">
                <a:moveTo>
                  <a:pt x="0" y="0"/>
                </a:moveTo>
                <a:lnTo>
                  <a:pt x="2997526" y="0"/>
                </a:lnTo>
                <a:lnTo>
                  <a:pt x="2997526" y="1671697"/>
                </a:lnTo>
                <a:lnTo>
                  <a:pt x="0" y="167169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-1626855" y="980043"/>
            <a:ext cx="11580974" cy="1601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30"/>
              </a:lnSpc>
            </a:pPr>
            <a:r>
              <a:rPr lang="en-US" sz="4593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07. Expected Outcomes</a:t>
            </a:r>
          </a:p>
          <a:p>
            <a:pPr algn="ctr">
              <a:lnSpc>
                <a:spcPts val="6430"/>
              </a:lnSpc>
            </a:pPr>
            <a:endParaRPr lang="en-US" sz="4593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981543" y="4021230"/>
            <a:ext cx="5746195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Smaller files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981543" y="7473475"/>
            <a:ext cx="5746195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Fastre transfer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141527" y="3885862"/>
            <a:ext cx="5746195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Preserved model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quality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247916" y="7195533"/>
            <a:ext cx="5746195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Better digital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workflows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06FB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85126" y="4413908"/>
            <a:ext cx="17074174" cy="2921594"/>
          </a:xfrm>
          <a:custGeom>
            <a:avLst/>
            <a:gdLst/>
            <a:ahLst/>
            <a:cxnLst/>
            <a:rect l="l" t="t" r="r" b="b"/>
            <a:pathLst>
              <a:path w="17074174" h="2921594">
                <a:moveTo>
                  <a:pt x="0" y="0"/>
                </a:moveTo>
                <a:lnTo>
                  <a:pt x="17074174" y="0"/>
                </a:lnTo>
                <a:lnTo>
                  <a:pt x="17074174" y="2921594"/>
                </a:lnTo>
                <a:lnTo>
                  <a:pt x="0" y="292159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1403" b="-6140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3980129" y="4471058"/>
            <a:ext cx="3688122" cy="2921594"/>
          </a:xfrm>
          <a:custGeom>
            <a:avLst/>
            <a:gdLst/>
            <a:ahLst/>
            <a:cxnLst/>
            <a:rect l="l" t="t" r="r" b="b"/>
            <a:pathLst>
              <a:path w="3688122" h="2921594">
                <a:moveTo>
                  <a:pt x="0" y="0"/>
                </a:moveTo>
                <a:lnTo>
                  <a:pt x="3688122" y="0"/>
                </a:lnTo>
                <a:lnTo>
                  <a:pt x="3688122" y="2921594"/>
                </a:lnTo>
                <a:lnTo>
                  <a:pt x="0" y="292159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b="-753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-1974801" y="843440"/>
            <a:ext cx="11580974" cy="7851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30"/>
              </a:lnSpc>
            </a:pPr>
            <a:r>
              <a:rPr lang="en-US" sz="4593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08. Project planning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47132" y="3757753"/>
            <a:ext cx="2997041" cy="481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Literature Review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07871" y="5373123"/>
            <a:ext cx="5572959" cy="215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53"/>
              </a:lnSpc>
              <a:spcBef>
                <a:spcPct val="0"/>
              </a:spcBef>
            </a:pPr>
            <a:r>
              <a:rPr lang="en-US" sz="125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48939" y="7449802"/>
            <a:ext cx="2917865" cy="481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Data Preparation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23859" y="3757753"/>
            <a:ext cx="2140982" cy="481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Experiments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44000" y="7354552"/>
            <a:ext cx="2146697" cy="976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Analysis and</a:t>
            </a:r>
          </a:p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Validation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843505" y="3757753"/>
            <a:ext cx="1228130" cy="481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Writing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45628" y="5605465"/>
            <a:ext cx="1689311" cy="481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000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Week</a:t>
            </a:r>
            <a:r>
              <a:rPr lang="en-US" sz="27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1-3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777988" y="5605465"/>
            <a:ext cx="1805353" cy="481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000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Week</a:t>
            </a:r>
            <a:r>
              <a:rPr lang="en-US" sz="27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4-6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898855" y="5605465"/>
            <a:ext cx="1805353" cy="481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000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Week</a:t>
            </a:r>
            <a:r>
              <a:rPr lang="en-US" sz="27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7-11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65289" y="5605465"/>
            <a:ext cx="2183554" cy="481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000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Week</a:t>
            </a:r>
            <a:r>
              <a:rPr lang="en-US" sz="27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12-15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481138" y="7354552"/>
            <a:ext cx="2278618" cy="481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Final Reading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4314126" y="5605465"/>
            <a:ext cx="1992674" cy="481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000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Week</a:t>
            </a:r>
            <a:r>
              <a:rPr lang="en-US" sz="27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16-18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06FB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-2989876" y="942975"/>
            <a:ext cx="11580974" cy="7851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30"/>
              </a:lnSpc>
            </a:pPr>
            <a:r>
              <a:rPr lang="en-US" sz="4593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09. Resources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45155" y="2762989"/>
            <a:ext cx="15797689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These are the main software, data and research resources used in this study.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08D2B15-6453-802C-E237-C9AE9BA6B2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647700"/>
            <a:ext cx="18285714" cy="1028571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06FB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249168" y="2834512"/>
            <a:ext cx="990444" cy="1102024"/>
          </a:xfrm>
          <a:custGeom>
            <a:avLst/>
            <a:gdLst/>
            <a:ahLst/>
            <a:cxnLst/>
            <a:rect l="l" t="t" r="r" b="b"/>
            <a:pathLst>
              <a:path w="990444" h="1102024">
                <a:moveTo>
                  <a:pt x="0" y="0"/>
                </a:moveTo>
                <a:lnTo>
                  <a:pt x="990444" y="0"/>
                </a:lnTo>
                <a:lnTo>
                  <a:pt x="990444" y="1102024"/>
                </a:lnTo>
                <a:lnTo>
                  <a:pt x="0" y="110202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-2837476" y="1095375"/>
            <a:ext cx="11580974" cy="7851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30"/>
              </a:lnSpc>
            </a:pPr>
            <a:r>
              <a:rPr lang="en-US" sz="4593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10. Conclusion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429000" y="3246981"/>
            <a:ext cx="9534998" cy="6794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compare compression techniques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785499" y="4749346"/>
            <a:ext cx="9915998" cy="6794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evaluate their effect on model quality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876202" y="6444163"/>
            <a:ext cx="11592398" cy="6794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recommend the best compression technique</a:t>
            </a:r>
          </a:p>
        </p:txBody>
      </p:sp>
      <p:sp>
        <p:nvSpPr>
          <p:cNvPr id="7" name="Freeform 7"/>
          <p:cNvSpPr/>
          <p:nvPr/>
        </p:nvSpPr>
        <p:spPr>
          <a:xfrm>
            <a:off x="2249168" y="4343101"/>
            <a:ext cx="990444" cy="1102024"/>
          </a:xfrm>
          <a:custGeom>
            <a:avLst/>
            <a:gdLst/>
            <a:ahLst/>
            <a:cxnLst/>
            <a:rect l="l" t="t" r="r" b="b"/>
            <a:pathLst>
              <a:path w="990444" h="1102024">
                <a:moveTo>
                  <a:pt x="0" y="0"/>
                </a:moveTo>
                <a:lnTo>
                  <a:pt x="990444" y="0"/>
                </a:lnTo>
                <a:lnTo>
                  <a:pt x="990444" y="1102024"/>
                </a:lnTo>
                <a:lnTo>
                  <a:pt x="0" y="110202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2249168" y="6021589"/>
            <a:ext cx="990444" cy="1102024"/>
          </a:xfrm>
          <a:custGeom>
            <a:avLst/>
            <a:gdLst/>
            <a:ahLst/>
            <a:cxnLst/>
            <a:rect l="l" t="t" r="r" b="b"/>
            <a:pathLst>
              <a:path w="990444" h="1102024">
                <a:moveTo>
                  <a:pt x="0" y="0"/>
                </a:moveTo>
                <a:lnTo>
                  <a:pt x="990444" y="0"/>
                </a:lnTo>
                <a:lnTo>
                  <a:pt x="990444" y="1102025"/>
                </a:lnTo>
                <a:lnTo>
                  <a:pt x="0" y="110202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06FB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112353" y="2702803"/>
            <a:ext cx="7099805" cy="1774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560"/>
              </a:lnSpc>
            </a:pPr>
            <a:r>
              <a:rPr lang="en-US" sz="10400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THANK YOU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80654" y="4296017"/>
            <a:ext cx="8363202" cy="11518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59"/>
              </a:lnSpc>
            </a:pPr>
            <a:r>
              <a:rPr lang="en-US" sz="63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ANY QUESTION?</a:t>
            </a:r>
          </a:p>
        </p:txBody>
      </p:sp>
      <p:sp>
        <p:nvSpPr>
          <p:cNvPr id="4" name="AutoShape 4"/>
          <p:cNvSpPr/>
          <p:nvPr/>
        </p:nvSpPr>
        <p:spPr>
          <a:xfrm>
            <a:off x="3727534" y="9029700"/>
            <a:ext cx="9899317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028700" y="8873490"/>
            <a:ext cx="2698834" cy="375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by Vera Karakoleva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802239" y="8873490"/>
            <a:ext cx="2698834" cy="375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ID 2232348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367</Words>
  <Application>Microsoft Office PowerPoint</Application>
  <PresentationFormat>Custom</PresentationFormat>
  <Paragraphs>122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4" baseType="lpstr">
      <vt:lpstr>Rubik One</vt:lpstr>
      <vt:lpstr>Poppins Bold</vt:lpstr>
      <vt:lpstr>Arial</vt:lpstr>
      <vt:lpstr>Canva Sans</vt:lpstr>
      <vt:lpstr>Canva Sans Bold</vt:lpstr>
      <vt:lpstr>Anton</vt:lpstr>
      <vt:lpstr>Calibri</vt:lpstr>
      <vt:lpstr>Antic Bold</vt:lpstr>
      <vt:lpstr>Poppins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Compression Techniques for Digital Dental Scan Files</dc:title>
  <cp:lastModifiedBy>Vera Karakoleva</cp:lastModifiedBy>
  <cp:revision>1</cp:revision>
  <dcterms:created xsi:type="dcterms:W3CDTF">2006-08-16T00:00:00Z</dcterms:created>
  <dcterms:modified xsi:type="dcterms:W3CDTF">2026-07-13T07:25:59Z</dcterms:modified>
  <dc:identifier>DAHPIEFEkm4</dc:identifier>
</cp:coreProperties>
</file>