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6"/>
  </p:notesMasterIdLst>
  <p:sldIdLst>
    <p:sldId id="256" r:id="rId2"/>
    <p:sldId id="257" r:id="rId3"/>
    <p:sldId id="260" r:id="rId4"/>
    <p:sldId id="259" r:id="rId5"/>
    <p:sldId id="261" r:id="rId6"/>
    <p:sldId id="262" r:id="rId7"/>
    <p:sldId id="263" r:id="rId8"/>
    <p:sldId id="264" r:id="rId9"/>
    <p:sldId id="267" r:id="rId10"/>
    <p:sldId id="268" r:id="rId11"/>
    <p:sldId id="269" r:id="rId12"/>
    <p:sldId id="283" r:id="rId13"/>
    <p:sldId id="282" r:id="rId14"/>
    <p:sldId id="280" r:id="rId15"/>
    <p:sldId id="271" r:id="rId16"/>
    <p:sldId id="276" r:id="rId17"/>
    <p:sldId id="272" r:id="rId18"/>
    <p:sldId id="281" r:id="rId19"/>
    <p:sldId id="284" r:id="rId20"/>
    <p:sldId id="274" r:id="rId21"/>
    <p:sldId id="275" r:id="rId22"/>
    <p:sldId id="277" r:id="rId23"/>
    <p:sldId id="278"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0" autoAdjust="0"/>
    <p:restoredTop sz="74589" autoAdjust="0"/>
  </p:normalViewPr>
  <p:slideViewPr>
    <p:cSldViewPr snapToGrid="0">
      <p:cViewPr varScale="1">
        <p:scale>
          <a:sx n="57" d="100"/>
          <a:sy n="57" d="100"/>
        </p:scale>
        <p:origin x="132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1E3FC4-9C5A-4C9B-9B67-B29C2215E97C}" type="datetimeFigureOut">
              <a:rPr lang="en-IN" smtClean="0"/>
              <a:t>06-04-2024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9C55E2-7444-47E6-9994-2CEC1BF88D8A}" type="slidenum">
              <a:rPr lang="en-IN" smtClean="0"/>
              <a:t>‹#›</a:t>
            </a:fld>
            <a:endParaRPr lang="en-IN"/>
          </a:p>
        </p:txBody>
      </p:sp>
    </p:spTree>
    <p:extLst>
      <p:ext uri="{BB962C8B-B14F-4D97-AF65-F5344CB8AC3E}">
        <p14:creationId xmlns:p14="http://schemas.microsoft.com/office/powerpoint/2010/main" val="29213536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IN" dirty="0"/>
              <a:t>The social and economic disruption caused by the outbreak is devastating: 10 of million of individuals are in danger of falling into extreme poverty. </a:t>
            </a:r>
          </a:p>
          <a:p>
            <a:pPr algn="just"/>
            <a:r>
              <a:rPr lang="en-IN" dirty="0"/>
              <a:t>Digital technologies shielded productivity and </a:t>
            </a:r>
            <a:r>
              <a:rPr lang="en-IN" dirty="0" err="1"/>
              <a:t>labor</a:t>
            </a:r>
            <a:r>
              <a:rPr lang="en-IN" dirty="0"/>
              <a:t> from the outbreak, whereas lagging nations augmented the adoption of technology. </a:t>
            </a:r>
          </a:p>
          <a:p>
            <a:endParaRPr lang="en-IN" dirty="0"/>
          </a:p>
          <a:p>
            <a:r>
              <a:rPr lang="en-IN" dirty="0"/>
              <a:t>Digital technologies have formed an opportunity for preventing the pandemic effects, assisting to deal with the virus and confirming continuity of services including health services. The presentation will examine digital tools that gained significance after and during the pandemic, reflect on how communities relied on these tools when-person contact become rare, merits and demerits of each tools, their role, and real-life examples where these technologies have made a difference in community building. </a:t>
            </a:r>
          </a:p>
        </p:txBody>
      </p:sp>
      <p:sp>
        <p:nvSpPr>
          <p:cNvPr id="4" name="Slide Number Placeholder 3"/>
          <p:cNvSpPr>
            <a:spLocks noGrp="1"/>
          </p:cNvSpPr>
          <p:nvPr>
            <p:ph type="sldNum" sz="quarter" idx="5"/>
          </p:nvPr>
        </p:nvSpPr>
        <p:spPr/>
        <p:txBody>
          <a:bodyPr/>
          <a:lstStyle/>
          <a:p>
            <a:fld id="{019C55E2-7444-47E6-9994-2CEC1BF88D8A}" type="slidenum">
              <a:rPr lang="en-IN" smtClean="0"/>
              <a:t>2</a:t>
            </a:fld>
            <a:endParaRPr lang="en-IN"/>
          </a:p>
        </p:txBody>
      </p:sp>
    </p:spTree>
    <p:extLst>
      <p:ext uri="{BB962C8B-B14F-4D97-AF65-F5344CB8AC3E}">
        <p14:creationId xmlns:p14="http://schemas.microsoft.com/office/powerpoint/2010/main" val="12541550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Adopting digital technology to give support, track the virus spread, deliver healthcare services, medical consultations, among others has been recognised as a significant solution to assist to mitigate the transmission of the virus and ease to connect with other people in the tough time. The outbreak has been a robust trigger for increasing the implementation and use of digital technologies to prevent the dissemination of the virus. </a:t>
            </a:r>
          </a:p>
        </p:txBody>
      </p:sp>
      <p:sp>
        <p:nvSpPr>
          <p:cNvPr id="4" name="Slide Number Placeholder 3"/>
          <p:cNvSpPr>
            <a:spLocks noGrp="1"/>
          </p:cNvSpPr>
          <p:nvPr>
            <p:ph type="sldNum" sz="quarter" idx="5"/>
          </p:nvPr>
        </p:nvSpPr>
        <p:spPr/>
        <p:txBody>
          <a:bodyPr/>
          <a:lstStyle/>
          <a:p>
            <a:fld id="{019C55E2-7444-47E6-9994-2CEC1BF88D8A}" type="slidenum">
              <a:rPr lang="en-IN" smtClean="0"/>
              <a:t>3</a:t>
            </a:fld>
            <a:endParaRPr lang="en-IN"/>
          </a:p>
        </p:txBody>
      </p:sp>
    </p:spTree>
    <p:extLst>
      <p:ext uri="{BB962C8B-B14F-4D97-AF65-F5344CB8AC3E}">
        <p14:creationId xmlns:p14="http://schemas.microsoft.com/office/powerpoint/2010/main" val="2858291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could be used to supervise patients recovering from coronavirus after their discharge from the hospital. It also gives a method to reach populations that have no or low access to care (Ali and Khoja, 2020). </a:t>
            </a:r>
          </a:p>
          <a:p>
            <a:r>
              <a:rPr lang="en-GB" dirty="0"/>
              <a:t>Telehealth is a remote vital monitoring device takes patients’ vitals and delivers the outcome straight to the device. It is much safer for families to attend digital visits they could decrease germ exposure for children with weaker immune systems. Consequently, parents would not require to worry regard the safety and comfort of their children because of telehealth services. </a:t>
            </a:r>
          </a:p>
        </p:txBody>
      </p:sp>
      <p:sp>
        <p:nvSpPr>
          <p:cNvPr id="4" name="Slide Number Placeholder 3"/>
          <p:cNvSpPr>
            <a:spLocks noGrp="1"/>
          </p:cNvSpPr>
          <p:nvPr>
            <p:ph type="sldNum" sz="quarter" idx="5"/>
          </p:nvPr>
        </p:nvSpPr>
        <p:spPr/>
        <p:txBody>
          <a:bodyPr/>
          <a:lstStyle/>
          <a:p>
            <a:fld id="{019C55E2-7444-47E6-9994-2CEC1BF88D8A}" type="slidenum">
              <a:rPr lang="en-IN" smtClean="0"/>
              <a:t>4</a:t>
            </a:fld>
            <a:endParaRPr lang="en-IN"/>
          </a:p>
        </p:txBody>
      </p:sp>
    </p:spTree>
    <p:extLst>
      <p:ext uri="{BB962C8B-B14F-4D97-AF65-F5344CB8AC3E}">
        <p14:creationId xmlns:p14="http://schemas.microsoft.com/office/powerpoint/2010/main" val="25482841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Distance learning: It has been also found that the inclusion of digital technologies in education raises collaborative and socialisation work, and gives swift access to pre-written ready-made material and information on every subject through the internet. Nevertheless, the swift access to information results distracts them from creativity causing people to be lazy as everything is prepared for them (</a:t>
            </a:r>
            <a:r>
              <a:rPr lang="en-IN" b="0" i="0" dirty="0" err="1">
                <a:solidFill>
                  <a:srgbClr val="222222"/>
                </a:solidFill>
                <a:effectLst/>
                <a:latin typeface="Arial" panose="020B0604020202020204" pitchFamily="34" charset="0"/>
              </a:rPr>
              <a:t>Kasımoğlu</a:t>
            </a:r>
            <a:r>
              <a:rPr lang="en-IN" b="0" i="0" dirty="0">
                <a:solidFill>
                  <a:srgbClr val="222222"/>
                </a:solidFill>
                <a:effectLst/>
                <a:latin typeface="Arial" panose="020B0604020202020204" pitchFamily="34" charset="0"/>
              </a:rPr>
              <a:t> et al., 2022)</a:t>
            </a:r>
            <a:r>
              <a:rPr lang="en-GB" dirty="0"/>
              <a:t>. </a:t>
            </a:r>
            <a:endParaRPr lang="en-IN" dirty="0"/>
          </a:p>
        </p:txBody>
      </p:sp>
      <p:sp>
        <p:nvSpPr>
          <p:cNvPr id="4" name="Slide Number Placeholder 3"/>
          <p:cNvSpPr>
            <a:spLocks noGrp="1"/>
          </p:cNvSpPr>
          <p:nvPr>
            <p:ph type="sldNum" sz="quarter" idx="5"/>
          </p:nvPr>
        </p:nvSpPr>
        <p:spPr/>
        <p:txBody>
          <a:bodyPr/>
          <a:lstStyle/>
          <a:p>
            <a:fld id="{019C55E2-7444-47E6-9994-2CEC1BF88D8A}" type="slidenum">
              <a:rPr lang="en-IN" smtClean="0"/>
              <a:t>5</a:t>
            </a:fld>
            <a:endParaRPr lang="en-IN"/>
          </a:p>
        </p:txBody>
      </p:sp>
    </p:spTree>
    <p:extLst>
      <p:ext uri="{BB962C8B-B14F-4D97-AF65-F5344CB8AC3E}">
        <p14:creationId xmlns:p14="http://schemas.microsoft.com/office/powerpoint/2010/main" val="17035855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However, in-person interactions are still the “gold standard” of social encounter. While interacting virtually is preferably to not integrating at all, several children and young people have been keen to get back to their in-person interactions. This may infer that digital interactions are merely contingently suitable, for example, for complying with lockdown measures, convenience, or physical distance, but that they are not inherently valuable among communities (Osler and Zahavi, 2022) </a:t>
            </a:r>
          </a:p>
        </p:txBody>
      </p:sp>
      <p:sp>
        <p:nvSpPr>
          <p:cNvPr id="4" name="Slide Number Placeholder 3"/>
          <p:cNvSpPr>
            <a:spLocks noGrp="1"/>
          </p:cNvSpPr>
          <p:nvPr>
            <p:ph type="sldNum" sz="quarter" idx="5"/>
          </p:nvPr>
        </p:nvSpPr>
        <p:spPr/>
        <p:txBody>
          <a:bodyPr/>
          <a:lstStyle/>
          <a:p>
            <a:fld id="{019C55E2-7444-47E6-9994-2CEC1BF88D8A}" type="slidenum">
              <a:rPr lang="en-IN" smtClean="0"/>
              <a:t>6</a:t>
            </a:fld>
            <a:endParaRPr lang="en-IN"/>
          </a:p>
        </p:txBody>
      </p:sp>
    </p:spTree>
    <p:extLst>
      <p:ext uri="{BB962C8B-B14F-4D97-AF65-F5344CB8AC3E}">
        <p14:creationId xmlns:p14="http://schemas.microsoft.com/office/powerpoint/2010/main" val="36848319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Work: Several firms shifted to remote working, adopting virtual technologies like integration platforms, video conferencing, and other technologies, in order to stay linked and productive. </a:t>
            </a:r>
          </a:p>
          <a:p>
            <a:r>
              <a:rPr lang="en-IN" dirty="0"/>
              <a:t>Education: The educational sector transitioned to distance learning, adopting virtual learning management systems, audio and video conferencing apps, etc to give guidance and support to students. </a:t>
            </a:r>
          </a:p>
          <a:p>
            <a:r>
              <a:rPr lang="en-IN" dirty="0"/>
              <a:t>Agencies of public health: They adopted digital tools to track the virus dissemination, give support and resources, and integrate with the public. For instance, several nations established digital contact tracing apps to assist recognise individuals who could have been exposed to the virus.</a:t>
            </a:r>
          </a:p>
          <a:p>
            <a:r>
              <a:rPr lang="en-IN" dirty="0"/>
              <a:t>Healthcare: Telehealth services have become more extensively adopted, permitting patients to access healthcare remotely. In addition, several healthcare providers adopted digital tools to contact a patient and handle his/her care. </a:t>
            </a:r>
          </a:p>
          <a:p>
            <a:pPr marL="0" marR="0" lvl="0" indent="0" algn="l" defTabSz="914400" rtl="0" eaLnBrk="1" fontAlgn="auto" latinLnBrk="0" hangingPunct="1">
              <a:lnSpc>
                <a:spcPct val="100000"/>
              </a:lnSpc>
              <a:spcBef>
                <a:spcPts val="0"/>
              </a:spcBef>
              <a:spcAft>
                <a:spcPts val="0"/>
              </a:spcAft>
              <a:buClrTx/>
              <a:buSzTx/>
              <a:buFontTx/>
              <a:buNone/>
              <a:tabLst/>
              <a:defRPr/>
            </a:pPr>
            <a:r>
              <a:rPr lang="en-IN" dirty="0"/>
              <a:t>Social connection: Digital tools assisted individuals in staying connected with their friends and family during lockdowns. Social media platforms like Instagram and What's app assisted individuals in staying informed and associated with their communities, whereas video conferencing platforms such as WhatsApp calling became robust methods for individuals to connect face-to-face. </a:t>
            </a:r>
          </a:p>
          <a:p>
            <a:endParaRPr lang="en-IN" dirty="0"/>
          </a:p>
          <a:p>
            <a:endParaRPr lang="en-IN" dirty="0"/>
          </a:p>
        </p:txBody>
      </p:sp>
      <p:sp>
        <p:nvSpPr>
          <p:cNvPr id="4" name="Slide Number Placeholder 3"/>
          <p:cNvSpPr>
            <a:spLocks noGrp="1"/>
          </p:cNvSpPr>
          <p:nvPr>
            <p:ph type="sldNum" sz="quarter" idx="5"/>
          </p:nvPr>
        </p:nvSpPr>
        <p:spPr/>
        <p:txBody>
          <a:bodyPr/>
          <a:lstStyle/>
          <a:p>
            <a:fld id="{019C55E2-7444-47E6-9994-2CEC1BF88D8A}" type="slidenum">
              <a:rPr lang="en-IN" smtClean="0"/>
              <a:t>7</a:t>
            </a:fld>
            <a:endParaRPr lang="en-IN"/>
          </a:p>
        </p:txBody>
      </p:sp>
    </p:spTree>
    <p:extLst>
      <p:ext uri="{BB962C8B-B14F-4D97-AF65-F5344CB8AC3E}">
        <p14:creationId xmlns:p14="http://schemas.microsoft.com/office/powerpoint/2010/main" val="37996343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Additionally, it was not possible to organize traditional protests and advocacy opportunities, so digital platforms were leveraged as a strong means of organizing and disseminating awareness. Digital events and social media platforms are adopted to organize and engage communities on important political and social concerns. However, the digital divide is also exist because not all people had impartial access to virtual tools and internet of huge speed. Initiatives to lessen this gap became more significant to confirm that deprived and vulnerable populations may access significant services and stay linked. </a:t>
            </a:r>
            <a:endParaRPr lang="en-IN" dirty="0"/>
          </a:p>
        </p:txBody>
      </p:sp>
      <p:sp>
        <p:nvSpPr>
          <p:cNvPr id="4" name="Slide Number Placeholder 3"/>
          <p:cNvSpPr>
            <a:spLocks noGrp="1"/>
          </p:cNvSpPr>
          <p:nvPr>
            <p:ph type="sldNum" sz="quarter" idx="5"/>
          </p:nvPr>
        </p:nvSpPr>
        <p:spPr/>
        <p:txBody>
          <a:bodyPr/>
          <a:lstStyle/>
          <a:p>
            <a:fld id="{019C55E2-7444-47E6-9994-2CEC1BF88D8A}" type="slidenum">
              <a:rPr lang="en-IN" smtClean="0"/>
              <a:t>8</a:t>
            </a:fld>
            <a:endParaRPr lang="en-IN"/>
          </a:p>
        </p:txBody>
      </p:sp>
    </p:spTree>
    <p:extLst>
      <p:ext uri="{BB962C8B-B14F-4D97-AF65-F5344CB8AC3E}">
        <p14:creationId xmlns:p14="http://schemas.microsoft.com/office/powerpoint/2010/main" val="10875780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a:buFont typeface="Arial" panose="020B0604020202020204" pitchFamily="34" charset="0"/>
              <a:buChar char="•"/>
            </a:pPr>
            <a:r>
              <a:rPr lang="en-IN" dirty="0"/>
              <a:t>Confirm patients get ongoing care, regardless of they are not able to visit their health provider in-person (</a:t>
            </a:r>
            <a:r>
              <a:rPr lang="en-IN" dirty="0" err="1"/>
              <a:t>Abugabah</a:t>
            </a:r>
            <a:r>
              <a:rPr lang="en-IN" dirty="0"/>
              <a:t> et al., 2020). </a:t>
            </a:r>
          </a:p>
          <a:p>
            <a:pPr marL="171450" indent="-171450" algn="just">
              <a:buFont typeface="Arial" panose="020B0604020202020204" pitchFamily="34" charset="0"/>
              <a:buChar char="•"/>
            </a:pPr>
            <a:r>
              <a:rPr lang="en-IN" dirty="0"/>
              <a:t>Decrease the dissemination of infectious virus by permitting patients to get care without leaving their homes. </a:t>
            </a:r>
          </a:p>
          <a:p>
            <a:pPr marL="0" indent="0">
              <a:buFont typeface="Arial" panose="020B0604020202020204" pitchFamily="34" charset="0"/>
              <a:buNone/>
            </a:pPr>
            <a:r>
              <a:rPr lang="en-IN" dirty="0"/>
              <a:t>Disadvantages </a:t>
            </a:r>
          </a:p>
          <a:p>
            <a:r>
              <a:rPr lang="en-IN" dirty="0"/>
              <a:t>Telehealth could form it tough for healthcare providers to perform thorough physical examination, which could restrict the diagnosis accuracy. This tool needs reliable internet access and proper technology. Besides, it has been found that telehealth raises issues regard patient privacy and personal health information security (</a:t>
            </a:r>
            <a:r>
              <a:rPr lang="en-IN" dirty="0" err="1"/>
              <a:t>Abugabah</a:t>
            </a:r>
            <a:r>
              <a:rPr lang="en-IN" dirty="0"/>
              <a:t> et al., 2020).  </a:t>
            </a:r>
          </a:p>
        </p:txBody>
      </p:sp>
      <p:sp>
        <p:nvSpPr>
          <p:cNvPr id="4" name="Slide Number Placeholder 3"/>
          <p:cNvSpPr>
            <a:spLocks noGrp="1"/>
          </p:cNvSpPr>
          <p:nvPr>
            <p:ph type="sldNum" sz="quarter" idx="5"/>
          </p:nvPr>
        </p:nvSpPr>
        <p:spPr/>
        <p:txBody>
          <a:bodyPr/>
          <a:lstStyle/>
          <a:p>
            <a:fld id="{019C55E2-7444-47E6-9994-2CEC1BF88D8A}" type="slidenum">
              <a:rPr lang="en-IN" smtClean="0"/>
              <a:t>9</a:t>
            </a:fld>
            <a:endParaRPr lang="en-IN"/>
          </a:p>
        </p:txBody>
      </p:sp>
    </p:spTree>
    <p:extLst>
      <p:ext uri="{BB962C8B-B14F-4D97-AF65-F5344CB8AC3E}">
        <p14:creationId xmlns:p14="http://schemas.microsoft.com/office/powerpoint/2010/main" val="17526350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IN" dirty="0"/>
              <a:t>May enhance student attendance as it mitigates the students’ needs to physically attend classes. </a:t>
            </a:r>
          </a:p>
          <a:p>
            <a:pPr marL="0" indent="0">
              <a:buFont typeface="Arial" panose="020B0604020202020204" pitchFamily="34" charset="0"/>
              <a:buNone/>
            </a:pPr>
            <a:r>
              <a:rPr lang="en-IN" dirty="0"/>
              <a:t>Disadvantages </a:t>
            </a:r>
          </a:p>
          <a:p>
            <a:pPr marL="171450" indent="-171450">
              <a:buFont typeface="Arial" panose="020B0604020202020204" pitchFamily="34" charset="0"/>
              <a:buChar char="•"/>
            </a:pPr>
            <a:r>
              <a:rPr lang="en-IN" dirty="0"/>
              <a:t>Needs to reliable internet and technology which could be unavailable to every student.</a:t>
            </a:r>
          </a:p>
          <a:p>
            <a:pPr marL="171450" indent="-171450">
              <a:buFont typeface="Arial" panose="020B0604020202020204" pitchFamily="34" charset="0"/>
              <a:buChar char="•"/>
            </a:pPr>
            <a:r>
              <a:rPr lang="en-IN" dirty="0"/>
              <a:t>Less-efficient as it more tough to manage student interaction and engagement.</a:t>
            </a:r>
          </a:p>
          <a:p>
            <a:pPr marL="171450" indent="-171450">
              <a:buFont typeface="Arial" panose="020B0604020202020204" pitchFamily="34" charset="0"/>
              <a:buChar char="•"/>
            </a:pPr>
            <a:r>
              <a:rPr lang="en-IN" dirty="0"/>
              <a:t>Online learning could be isolating compared to in-person learning.</a:t>
            </a:r>
          </a:p>
          <a:p>
            <a:pPr marL="171450" indent="-171450">
              <a:buFont typeface="Arial" panose="020B0604020202020204" pitchFamily="34" charset="0"/>
              <a:buChar char="•"/>
            </a:pPr>
            <a:r>
              <a:rPr lang="en-IN" dirty="0"/>
              <a:t>Adverse affect on mental health and absence of social interaction. </a:t>
            </a:r>
          </a:p>
        </p:txBody>
      </p:sp>
      <p:sp>
        <p:nvSpPr>
          <p:cNvPr id="4" name="Slide Number Placeholder 3"/>
          <p:cNvSpPr>
            <a:spLocks noGrp="1"/>
          </p:cNvSpPr>
          <p:nvPr>
            <p:ph type="sldNum" sz="quarter" idx="5"/>
          </p:nvPr>
        </p:nvSpPr>
        <p:spPr/>
        <p:txBody>
          <a:bodyPr/>
          <a:lstStyle/>
          <a:p>
            <a:fld id="{019C55E2-7444-47E6-9994-2CEC1BF88D8A}" type="slidenum">
              <a:rPr lang="en-IN" smtClean="0"/>
              <a:t>10</a:t>
            </a:fld>
            <a:endParaRPr lang="en-IN"/>
          </a:p>
        </p:txBody>
      </p:sp>
    </p:spTree>
    <p:extLst>
      <p:ext uri="{BB962C8B-B14F-4D97-AF65-F5344CB8AC3E}">
        <p14:creationId xmlns:p14="http://schemas.microsoft.com/office/powerpoint/2010/main" val="29649220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IN" dirty="0"/>
              <a:t>The future of telehealth is envisioned to be flexible, user-driven, and accessible, taking into consideration the distinct necessities of young individuals and children. This digital tool has the potential to modify the way young individuals and children interact with their communities, get education, and access healthcare. Further, health is the social, physical, and mental well-being of a person, whereas community health is regard maintaining and enhancing the health of the complete community. A stronger sense of community belonging is connected to better self-rated mental and general health. Further, community involvement is a fundamental practice and robust value of public health. </a:t>
            </a:r>
          </a:p>
          <a:p>
            <a:pPr algn="just"/>
            <a:endParaRPr lang="en-IN" dirty="0"/>
          </a:p>
          <a:p>
            <a:pPr algn="just"/>
            <a:endParaRPr lang="en-IN" dirty="0"/>
          </a:p>
        </p:txBody>
      </p:sp>
      <p:sp>
        <p:nvSpPr>
          <p:cNvPr id="4" name="Slide Number Placeholder 3"/>
          <p:cNvSpPr>
            <a:spLocks noGrp="1"/>
          </p:cNvSpPr>
          <p:nvPr>
            <p:ph type="sldNum" sz="quarter" idx="5"/>
          </p:nvPr>
        </p:nvSpPr>
        <p:spPr/>
        <p:txBody>
          <a:bodyPr/>
          <a:lstStyle/>
          <a:p>
            <a:fld id="{019C55E2-7444-47E6-9994-2CEC1BF88D8A}" type="slidenum">
              <a:rPr lang="en-IN" smtClean="0"/>
              <a:t>11</a:t>
            </a:fld>
            <a:endParaRPr lang="en-IN"/>
          </a:p>
        </p:txBody>
      </p:sp>
    </p:spTree>
    <p:extLst>
      <p:ext uri="{BB962C8B-B14F-4D97-AF65-F5344CB8AC3E}">
        <p14:creationId xmlns:p14="http://schemas.microsoft.com/office/powerpoint/2010/main" val="37209806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dirty="0"/>
              <a:t>In the future, telehealth models and workflows that recognise social determinants of health and supervise patient steps of populations that are deprived of negative outcomes may enhance patient safety. </a:t>
            </a:r>
          </a:p>
          <a:p>
            <a:endParaRPr lang="en-IN" dirty="0"/>
          </a:p>
        </p:txBody>
      </p:sp>
      <p:sp>
        <p:nvSpPr>
          <p:cNvPr id="4" name="Slide Number Placeholder 3"/>
          <p:cNvSpPr>
            <a:spLocks noGrp="1"/>
          </p:cNvSpPr>
          <p:nvPr>
            <p:ph type="sldNum" sz="quarter" idx="5"/>
          </p:nvPr>
        </p:nvSpPr>
        <p:spPr/>
        <p:txBody>
          <a:bodyPr/>
          <a:lstStyle/>
          <a:p>
            <a:fld id="{019C55E2-7444-47E6-9994-2CEC1BF88D8A}" type="slidenum">
              <a:rPr lang="en-IN" smtClean="0"/>
              <a:t>12</a:t>
            </a:fld>
            <a:endParaRPr lang="en-IN"/>
          </a:p>
        </p:txBody>
      </p:sp>
    </p:spTree>
    <p:extLst>
      <p:ext uri="{BB962C8B-B14F-4D97-AF65-F5344CB8AC3E}">
        <p14:creationId xmlns:p14="http://schemas.microsoft.com/office/powerpoint/2010/main" val="21370362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In addition, technology could be more efficient for learning when peers and adults integrate and co-view with children and young people, and it could give occasions to fortify or establish relationships. Moreover, digital tools may assist young children in preparing for the future by augmenting their learning potential, assisting them in adapting to technological variation, and teaching them regard digital citizenship and ethics. However, policymakers, educators, and parents ought to thoroughly assess the context, content, and individual necessities of children and young people when integrating digital tools into the learning experiences. </a:t>
            </a:r>
          </a:p>
          <a:p>
            <a:endParaRPr lang="en-IN" dirty="0"/>
          </a:p>
        </p:txBody>
      </p:sp>
      <p:sp>
        <p:nvSpPr>
          <p:cNvPr id="4" name="Slide Number Placeholder 3"/>
          <p:cNvSpPr>
            <a:spLocks noGrp="1"/>
          </p:cNvSpPr>
          <p:nvPr>
            <p:ph type="sldNum" sz="quarter" idx="5"/>
          </p:nvPr>
        </p:nvSpPr>
        <p:spPr/>
        <p:txBody>
          <a:bodyPr/>
          <a:lstStyle/>
          <a:p>
            <a:fld id="{019C55E2-7444-47E6-9994-2CEC1BF88D8A}" type="slidenum">
              <a:rPr lang="en-IN" smtClean="0"/>
              <a:t>13</a:t>
            </a:fld>
            <a:endParaRPr lang="en-IN"/>
          </a:p>
        </p:txBody>
      </p:sp>
    </p:spTree>
    <p:extLst>
      <p:ext uri="{BB962C8B-B14F-4D97-AF65-F5344CB8AC3E}">
        <p14:creationId xmlns:p14="http://schemas.microsoft.com/office/powerpoint/2010/main" val="18484855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Further, the outbreak has forced several firms to adopt remote working policing to obey social distancing guidelines. This has resulted in a vital raise in the digital tools use like instant messaging and video conferencing. Remote work is probably to remain in the future because several firms have realised the advantages of decrease offline space and augmented flexibility for manpower. </a:t>
            </a:r>
          </a:p>
          <a:p>
            <a:r>
              <a:rPr lang="en-IN" dirty="0"/>
              <a:t>The COVID-19 has also augmented the usage of contactless and digital payment approaches, as individuals have become more aware of the probable danger of managing cash and touching payment terminals. This kind of trend us probably remain in the future because an individual has become accustomed to the safety and convenience of these tools. </a:t>
            </a:r>
          </a:p>
          <a:p>
            <a:endParaRPr lang="en-IN" dirty="0"/>
          </a:p>
        </p:txBody>
      </p:sp>
      <p:sp>
        <p:nvSpPr>
          <p:cNvPr id="4" name="Slide Number Placeholder 3"/>
          <p:cNvSpPr>
            <a:spLocks noGrp="1"/>
          </p:cNvSpPr>
          <p:nvPr>
            <p:ph type="sldNum" sz="quarter" idx="5"/>
          </p:nvPr>
        </p:nvSpPr>
        <p:spPr/>
        <p:txBody>
          <a:bodyPr/>
          <a:lstStyle/>
          <a:p>
            <a:fld id="{019C55E2-7444-47E6-9994-2CEC1BF88D8A}" type="slidenum">
              <a:rPr lang="en-IN" smtClean="0"/>
              <a:t>14</a:t>
            </a:fld>
            <a:endParaRPr lang="en-IN"/>
          </a:p>
        </p:txBody>
      </p:sp>
    </p:spTree>
    <p:extLst>
      <p:ext uri="{BB962C8B-B14F-4D97-AF65-F5344CB8AC3E}">
        <p14:creationId xmlns:p14="http://schemas.microsoft.com/office/powerpoint/2010/main" val="41064915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In the future, they have the probable to give a sense of social association and support. Although it is necessary to manage healthy use of online entertainment and understand the probable adverse consequences of extreme screen time on mental wellbeing. </a:t>
            </a:r>
          </a:p>
          <a:p>
            <a:r>
              <a:rPr lang="en-IN" dirty="0"/>
              <a:t> </a:t>
            </a:r>
          </a:p>
        </p:txBody>
      </p:sp>
      <p:sp>
        <p:nvSpPr>
          <p:cNvPr id="4" name="Slide Number Placeholder 3"/>
          <p:cNvSpPr>
            <a:spLocks noGrp="1"/>
          </p:cNvSpPr>
          <p:nvPr>
            <p:ph type="sldNum" sz="quarter" idx="5"/>
          </p:nvPr>
        </p:nvSpPr>
        <p:spPr/>
        <p:txBody>
          <a:bodyPr/>
          <a:lstStyle/>
          <a:p>
            <a:fld id="{019C55E2-7444-47E6-9994-2CEC1BF88D8A}" type="slidenum">
              <a:rPr lang="en-IN" smtClean="0"/>
              <a:t>15</a:t>
            </a:fld>
            <a:endParaRPr lang="en-IN"/>
          </a:p>
        </p:txBody>
      </p:sp>
    </p:spTree>
    <p:extLst>
      <p:ext uri="{BB962C8B-B14F-4D97-AF65-F5344CB8AC3E}">
        <p14:creationId xmlns:p14="http://schemas.microsoft.com/office/powerpoint/2010/main" val="11664412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They may also improve present mental health services by giving extra resources and support. Besides, digital learning tools have changed the way educators teach and they abridge lesson plan formation while easing social interaction and communication between students. They have allowed students at their own pace, learn from anywhere, and involve in conversation with tutors and other students to customise their learning experience. In the future, these tools may remain to be adopted to give students with convenience and flexibility, allowing them to take courses at their own pace. </a:t>
            </a:r>
          </a:p>
        </p:txBody>
      </p:sp>
      <p:sp>
        <p:nvSpPr>
          <p:cNvPr id="4" name="Slide Number Placeholder 3"/>
          <p:cNvSpPr>
            <a:spLocks noGrp="1"/>
          </p:cNvSpPr>
          <p:nvPr>
            <p:ph type="sldNum" sz="quarter" idx="5"/>
          </p:nvPr>
        </p:nvSpPr>
        <p:spPr/>
        <p:txBody>
          <a:bodyPr/>
          <a:lstStyle/>
          <a:p>
            <a:fld id="{019C55E2-7444-47E6-9994-2CEC1BF88D8A}" type="slidenum">
              <a:rPr lang="en-IN" smtClean="0"/>
              <a:t>16</a:t>
            </a:fld>
            <a:endParaRPr lang="en-IN"/>
          </a:p>
        </p:txBody>
      </p:sp>
    </p:spTree>
    <p:extLst>
      <p:ext uri="{BB962C8B-B14F-4D97-AF65-F5344CB8AC3E}">
        <p14:creationId xmlns:p14="http://schemas.microsoft.com/office/powerpoint/2010/main" val="4281521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dirty="0"/>
              <a:t>Digital communities are the communities of place or interest that depend on digital technologies like e-mail, the Internet, and phones to disseminate, network, and communicate information. Digital communities provide anonymity, promote interactions, permit individuals to use 24 hours daily, shared interests to connect worldwide, and provide valuable resources and information that could be easily found elsewhere. However, digital communities needs knowledge of writing and reading and typing, absence of physical cues, and may create a time lag.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IN" dirty="0"/>
          </a:p>
        </p:txBody>
      </p:sp>
      <p:sp>
        <p:nvSpPr>
          <p:cNvPr id="4" name="Slide Number Placeholder 3"/>
          <p:cNvSpPr>
            <a:spLocks noGrp="1"/>
          </p:cNvSpPr>
          <p:nvPr>
            <p:ph type="sldNum" sz="quarter" idx="5"/>
          </p:nvPr>
        </p:nvSpPr>
        <p:spPr/>
        <p:txBody>
          <a:bodyPr/>
          <a:lstStyle/>
          <a:p>
            <a:fld id="{019C55E2-7444-47E6-9994-2CEC1BF88D8A}" type="slidenum">
              <a:rPr lang="en-IN" smtClean="0"/>
              <a:t>17</a:t>
            </a:fld>
            <a:endParaRPr lang="en-IN"/>
          </a:p>
        </p:txBody>
      </p:sp>
    </p:spTree>
    <p:extLst>
      <p:ext uri="{BB962C8B-B14F-4D97-AF65-F5344CB8AC3E}">
        <p14:creationId xmlns:p14="http://schemas.microsoft.com/office/powerpoint/2010/main" val="2733147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dirty="0"/>
              <a:t>According to  </a:t>
            </a:r>
            <a:r>
              <a:rPr lang="en-IN" dirty="0" err="1"/>
              <a:t>Pani</a:t>
            </a:r>
            <a:r>
              <a:rPr lang="en-IN" dirty="0"/>
              <a:t> et al., (2020), ADR (Autonomous Delivery Robots) technology for deliveries of last-mile freight is identified as a valuable measure towards low-carbon logistics. During the COVID-19 outbreak, the demand for contactless delivery has augment ADRs deployment in nations (</a:t>
            </a:r>
            <a:r>
              <a:rPr lang="en-IN" dirty="0" err="1"/>
              <a:t>Pani</a:t>
            </a:r>
            <a:r>
              <a:rPr lang="en-IN" dirty="0"/>
              <a:t> et al., 2020). </a:t>
            </a:r>
          </a:p>
          <a:p>
            <a:endParaRPr lang="en-IN" dirty="0"/>
          </a:p>
        </p:txBody>
      </p:sp>
      <p:sp>
        <p:nvSpPr>
          <p:cNvPr id="4" name="Slide Number Placeholder 3"/>
          <p:cNvSpPr>
            <a:spLocks noGrp="1"/>
          </p:cNvSpPr>
          <p:nvPr>
            <p:ph type="sldNum" sz="quarter" idx="5"/>
          </p:nvPr>
        </p:nvSpPr>
        <p:spPr/>
        <p:txBody>
          <a:bodyPr/>
          <a:lstStyle/>
          <a:p>
            <a:fld id="{019C55E2-7444-47E6-9994-2CEC1BF88D8A}" type="slidenum">
              <a:rPr lang="en-IN" smtClean="0"/>
              <a:t>18</a:t>
            </a:fld>
            <a:endParaRPr lang="en-IN"/>
          </a:p>
        </p:txBody>
      </p:sp>
    </p:spTree>
    <p:extLst>
      <p:ext uri="{BB962C8B-B14F-4D97-AF65-F5344CB8AC3E}">
        <p14:creationId xmlns:p14="http://schemas.microsoft.com/office/powerpoint/2010/main" val="7440012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dirty="0"/>
              <a:t>Further, as per the Home Office Life, 40.9 percent of homeworkers reported that were able to get as much work completed in 2020 June as they were 6 months before. It was also found in the survey that several manpower have found remote working helpful for their level of productivity and wish to remain working from home in the future (The Home Office Life, 2023). This example shows the effectiveness of remote working on young people.  </a:t>
            </a:r>
          </a:p>
          <a:p>
            <a:endParaRPr lang="en-IN" dirty="0"/>
          </a:p>
        </p:txBody>
      </p:sp>
      <p:sp>
        <p:nvSpPr>
          <p:cNvPr id="4" name="Slide Number Placeholder 3"/>
          <p:cNvSpPr>
            <a:spLocks noGrp="1"/>
          </p:cNvSpPr>
          <p:nvPr>
            <p:ph type="sldNum" sz="quarter" idx="5"/>
          </p:nvPr>
        </p:nvSpPr>
        <p:spPr/>
        <p:txBody>
          <a:bodyPr/>
          <a:lstStyle/>
          <a:p>
            <a:fld id="{019C55E2-7444-47E6-9994-2CEC1BF88D8A}" type="slidenum">
              <a:rPr lang="en-IN" smtClean="0"/>
              <a:t>19</a:t>
            </a:fld>
            <a:endParaRPr lang="en-IN"/>
          </a:p>
        </p:txBody>
      </p:sp>
    </p:spTree>
    <p:extLst>
      <p:ext uri="{BB962C8B-B14F-4D97-AF65-F5344CB8AC3E}">
        <p14:creationId xmlns:p14="http://schemas.microsoft.com/office/powerpoint/2010/main" val="29530968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Online entertainment technologies have also assisted in boost communities. For instance the Tax Cloud Portal is an effective and simple method for children and young people to support the entertainment and arts sector via the pandemic. The portal permits individuals to donate to the sector and encourage performers and artists who have been impacted by the COVID-19 outbreak (Accounting WEB, 2021). The outbreak has also resulted in an rise in virtual learning. For instance, the </a:t>
            </a:r>
            <a:r>
              <a:rPr lang="en-IN" dirty="0" err="1"/>
              <a:t>KeDaGaoXin</a:t>
            </a:r>
            <a:r>
              <a:rPr lang="en-IN" dirty="0"/>
              <a:t> and the University of Kent established an online exchange program that took place in 2021-2022 and 2020-2021 between the 2 universities to ease intercultural communication and adoption of novel language skills competence via a digital exchange that will prevent the affect of restrictions imposed on social life and travelling (Fiorucci et al., 2023). </a:t>
            </a:r>
          </a:p>
        </p:txBody>
      </p:sp>
      <p:sp>
        <p:nvSpPr>
          <p:cNvPr id="4" name="Slide Number Placeholder 3"/>
          <p:cNvSpPr>
            <a:spLocks noGrp="1"/>
          </p:cNvSpPr>
          <p:nvPr>
            <p:ph type="sldNum" sz="quarter" idx="5"/>
          </p:nvPr>
        </p:nvSpPr>
        <p:spPr/>
        <p:txBody>
          <a:bodyPr/>
          <a:lstStyle/>
          <a:p>
            <a:fld id="{019C55E2-7444-47E6-9994-2CEC1BF88D8A}" type="slidenum">
              <a:rPr lang="en-IN" smtClean="0"/>
              <a:t>20</a:t>
            </a:fld>
            <a:endParaRPr lang="en-IN"/>
          </a:p>
        </p:txBody>
      </p:sp>
    </p:spTree>
    <p:extLst>
      <p:ext uri="{BB962C8B-B14F-4D97-AF65-F5344CB8AC3E}">
        <p14:creationId xmlns:p14="http://schemas.microsoft.com/office/powerpoint/2010/main" val="8689069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Health experts are using digital technologies to engage communities and undertake pandemic interventions. Digital technology could not replace grassroots outreach's human-based encounters that can affect health behavior, especially in underprivileged communities. Real-life examples have also been given in the presentation. It can be concluded that digital tools plays a great role during the pandemic and in the future also to connect people across the globe. </a:t>
            </a:r>
            <a:endParaRPr lang="en-IN" dirty="0"/>
          </a:p>
        </p:txBody>
      </p:sp>
      <p:sp>
        <p:nvSpPr>
          <p:cNvPr id="4" name="Slide Number Placeholder 3"/>
          <p:cNvSpPr>
            <a:spLocks noGrp="1"/>
          </p:cNvSpPr>
          <p:nvPr>
            <p:ph type="sldNum" sz="quarter" idx="5"/>
          </p:nvPr>
        </p:nvSpPr>
        <p:spPr/>
        <p:txBody>
          <a:bodyPr/>
          <a:lstStyle/>
          <a:p>
            <a:fld id="{019C55E2-7444-47E6-9994-2CEC1BF88D8A}" type="slidenum">
              <a:rPr lang="en-IN" smtClean="0"/>
              <a:t>21</a:t>
            </a:fld>
            <a:endParaRPr lang="en-IN"/>
          </a:p>
        </p:txBody>
      </p:sp>
    </p:spTree>
    <p:extLst>
      <p:ext uri="{BB962C8B-B14F-4D97-AF65-F5344CB8AC3E}">
        <p14:creationId xmlns:p14="http://schemas.microsoft.com/office/powerpoint/2010/main" val="2879381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Rectangle 7"/>
          <p:cNvSpPr/>
          <p:nvPr/>
        </p:nvSpPr>
        <p:spPr>
          <a:xfrm>
            <a:off x="-6843" y="3887812"/>
            <a:ext cx="12195668"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75488" y="2166364"/>
            <a:ext cx="11247120" cy="1739347"/>
          </a:xfrm>
        </p:spPr>
        <p:txBody>
          <a:bodyPr tIns="45720" bIns="45720" anchor="ctr">
            <a:normAutofit/>
          </a:bodyPr>
          <a:lstStyle>
            <a:lvl1pPr algn="ctr">
              <a:lnSpc>
                <a:spcPct val="80000"/>
              </a:lnSpc>
              <a:defRPr sz="6000" spc="150" baseline="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347472" y="3913632"/>
            <a:ext cx="11506200" cy="457200"/>
          </a:xfrm>
        </p:spPr>
        <p:txBody>
          <a:bodyPr>
            <a:normAutofit/>
          </a:bodyPr>
          <a:lstStyle>
            <a:lvl1pPr marL="0" indent="0" algn="ctr">
              <a:spcBef>
                <a:spcPts val="0"/>
              </a:spcBef>
              <a:spcAft>
                <a:spcPts val="0"/>
              </a:spcAft>
              <a:buNone/>
              <a:defRPr sz="2000">
                <a:solidFill>
                  <a:srgbClr val="FFFFFF"/>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187291A-C49F-48D1-9EF2-167BC82077CE}" type="datetimeFigureOut">
              <a:rPr lang="en-IN" smtClean="0"/>
              <a:t>06-04-2024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ADECD77-E4BB-4E93-BA4D-7E112FCAA061}" type="slidenum">
              <a:rPr lang="en-IN" smtClean="0"/>
              <a:t>‹#›</a:t>
            </a:fld>
            <a:endParaRPr lang="en-IN"/>
          </a:p>
        </p:txBody>
      </p:sp>
    </p:spTree>
    <p:extLst>
      <p:ext uri="{BB962C8B-B14F-4D97-AF65-F5344CB8AC3E}">
        <p14:creationId xmlns:p14="http://schemas.microsoft.com/office/powerpoint/2010/main" val="330036584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187291A-C49F-48D1-9EF2-167BC82077CE}" type="datetimeFigureOut">
              <a:rPr lang="en-IN" smtClean="0"/>
              <a:t>06-04-2024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ADECD77-E4BB-4E93-BA4D-7E112FCAA061}" type="slidenum">
              <a:rPr lang="en-IN" smtClean="0"/>
              <a:t>‹#›</a:t>
            </a:fld>
            <a:endParaRPr lang="en-IN"/>
          </a:p>
        </p:txBody>
      </p:sp>
    </p:spTree>
    <p:extLst>
      <p:ext uri="{BB962C8B-B14F-4D97-AF65-F5344CB8AC3E}">
        <p14:creationId xmlns:p14="http://schemas.microsoft.com/office/powerpoint/2010/main" val="2795005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843" y="3887812"/>
            <a:ext cx="12195668"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75488" y="2167128"/>
            <a:ext cx="11247120" cy="173736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347472" y="3913212"/>
            <a:ext cx="11503152" cy="457200"/>
          </a:xfrm>
        </p:spPr>
        <p:txBody>
          <a:bodyPr anchor="t">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E187291A-C49F-48D1-9EF2-167BC82077CE}" type="datetimeFigureOut">
              <a:rPr lang="en-IN" smtClean="0"/>
              <a:t>06-04-2024</a:t>
            </a:fld>
            <a:endParaRPr lang="en-IN"/>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0ADECD77-E4BB-4E93-BA4D-7E112FCAA061}" type="slidenum">
              <a:rPr lang="en-IN" smtClean="0"/>
              <a:t>‹#›</a:t>
            </a:fld>
            <a:endParaRPr lang="en-IN"/>
          </a:p>
        </p:txBody>
      </p:sp>
    </p:spTree>
    <p:extLst>
      <p:ext uri="{BB962C8B-B14F-4D97-AF65-F5344CB8AC3E}">
        <p14:creationId xmlns:p14="http://schemas.microsoft.com/office/powerpoint/2010/main" val="341965407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187291A-C49F-48D1-9EF2-167BC82077CE}" type="datetimeFigureOut">
              <a:rPr lang="en-IN" smtClean="0"/>
              <a:t>06-04-2024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ADECD77-E4BB-4E93-BA4D-7E112FCAA061}" type="slidenum">
              <a:rPr lang="en-IN" smtClean="0"/>
              <a:t>‹#›</a:t>
            </a:fld>
            <a:endParaRPr lang="en-IN"/>
          </a:p>
        </p:txBody>
      </p:sp>
    </p:spTree>
    <p:extLst>
      <p:ext uri="{BB962C8B-B14F-4D97-AF65-F5344CB8AC3E}">
        <p14:creationId xmlns:p14="http://schemas.microsoft.com/office/powerpoint/2010/main" val="5044166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187291A-C49F-48D1-9EF2-167BC82077CE}" type="datetimeFigureOut">
              <a:rPr lang="en-IN" smtClean="0"/>
              <a:t>06-04-2024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ADECD77-E4BB-4E93-BA4D-7E112FCAA061}" type="slidenum">
              <a:rPr lang="en-IN" smtClean="0"/>
              <a:t>‹#›</a:t>
            </a:fld>
            <a:endParaRPr lang="en-IN"/>
          </a:p>
        </p:txBody>
      </p:sp>
    </p:spTree>
    <p:extLst>
      <p:ext uri="{BB962C8B-B14F-4D97-AF65-F5344CB8AC3E}">
        <p14:creationId xmlns:p14="http://schemas.microsoft.com/office/powerpoint/2010/main" val="986805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87291A-C49F-48D1-9EF2-167BC82077CE}" type="datetimeFigureOut">
              <a:rPr lang="en-IN" smtClean="0"/>
              <a:t>06-04-2024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ADECD77-E4BB-4E93-BA4D-7E112FCAA061}" type="slidenum">
              <a:rPr lang="en-IN" smtClean="0"/>
              <a:t>‹#›</a:t>
            </a:fld>
            <a:endParaRPr lang="en-IN"/>
          </a:p>
        </p:txBody>
      </p:sp>
    </p:spTree>
    <p:extLst>
      <p:ext uri="{BB962C8B-B14F-4D97-AF65-F5344CB8AC3E}">
        <p14:creationId xmlns:p14="http://schemas.microsoft.com/office/powerpoint/2010/main" val="28637809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87291A-C49F-48D1-9EF2-167BC82077CE}" type="datetimeFigureOut">
              <a:rPr lang="en-IN" smtClean="0"/>
              <a:t>06-04-2024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ADECD77-E4BB-4E93-BA4D-7E112FCAA061}" type="slidenum">
              <a:rPr lang="en-IN" smtClean="0"/>
              <a:t>‹#›</a:t>
            </a:fld>
            <a:endParaRPr lang="en-IN"/>
          </a:p>
        </p:txBody>
      </p:sp>
    </p:spTree>
    <p:extLst>
      <p:ext uri="{BB962C8B-B14F-4D97-AF65-F5344CB8AC3E}">
        <p14:creationId xmlns:p14="http://schemas.microsoft.com/office/powerpoint/2010/main" val="1237017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187291A-C49F-48D1-9EF2-167BC82077CE}" type="datetimeFigureOut">
              <a:rPr lang="en-IN" smtClean="0"/>
              <a:t>06-04-2024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ADECD77-E4BB-4E93-BA4D-7E112FCAA061}" type="slidenum">
              <a:rPr lang="en-IN" smtClean="0"/>
              <a:t>‹#›</a:t>
            </a:fld>
            <a:endParaRPr lang="en-IN"/>
          </a:p>
        </p:txBody>
      </p:sp>
    </p:spTree>
    <p:extLst>
      <p:ext uri="{BB962C8B-B14F-4D97-AF65-F5344CB8AC3E}">
        <p14:creationId xmlns:p14="http://schemas.microsoft.com/office/powerpoint/2010/main" val="35477147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187291A-C49F-48D1-9EF2-167BC82077CE}" type="datetimeFigureOut">
              <a:rPr lang="en-IN" smtClean="0"/>
              <a:t>06-04-2024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ADECD77-E4BB-4E93-BA4D-7E112FCAA061}" type="slidenum">
              <a:rPr lang="en-IN" smtClean="0"/>
              <a:t>‹#›</a:t>
            </a:fld>
            <a:endParaRPr lang="en-IN"/>
          </a:p>
        </p:txBody>
      </p:sp>
    </p:spTree>
    <p:extLst>
      <p:ext uri="{BB962C8B-B14F-4D97-AF65-F5344CB8AC3E}">
        <p14:creationId xmlns:p14="http://schemas.microsoft.com/office/powerpoint/2010/main" val="10590258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187291A-C49F-48D1-9EF2-167BC82077CE}" type="datetimeFigureOut">
              <a:rPr lang="en-IN" smtClean="0"/>
              <a:t>06-04-2024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ADECD77-E4BB-4E93-BA4D-7E112FCAA061}" type="slidenum">
              <a:rPr lang="en-IN" smtClean="0"/>
              <a:t>‹#›</a:t>
            </a:fld>
            <a:endParaRPr lang="en-IN"/>
          </a:p>
        </p:txBody>
      </p:sp>
    </p:spTree>
    <p:extLst>
      <p:ext uri="{BB962C8B-B14F-4D97-AF65-F5344CB8AC3E}">
        <p14:creationId xmlns:p14="http://schemas.microsoft.com/office/powerpoint/2010/main" val="4214350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E187291A-C49F-48D1-9EF2-167BC82077CE}" type="datetimeFigureOut">
              <a:rPr lang="en-IN" smtClean="0"/>
              <a:t>06-04-2024</a:t>
            </a:fld>
            <a:endParaRPr lang="en-IN"/>
          </a:p>
        </p:txBody>
      </p:sp>
      <p:sp>
        <p:nvSpPr>
          <p:cNvPr id="5" name="Footer Placeholder 4"/>
          <p:cNvSpPr>
            <a:spLocks noGrp="1"/>
          </p:cNvSpPr>
          <p:nvPr>
            <p:ph type="ftr" sz="quarter" idx="11"/>
          </p:nvPr>
        </p:nvSpPr>
        <p:spPr>
          <a:xfrm>
            <a:off x="3776135" y="6422854"/>
            <a:ext cx="4279669" cy="365125"/>
          </a:xfrm>
        </p:spPr>
        <p:txBody>
          <a:bodyPr/>
          <a:lstStyle/>
          <a:p>
            <a:endParaRPr lang="en-IN"/>
          </a:p>
        </p:txBody>
      </p:sp>
      <p:sp>
        <p:nvSpPr>
          <p:cNvPr id="6" name="Slide Number Placeholder 5"/>
          <p:cNvSpPr>
            <a:spLocks noGrp="1"/>
          </p:cNvSpPr>
          <p:nvPr>
            <p:ph type="sldNum" sz="quarter" idx="12"/>
          </p:nvPr>
        </p:nvSpPr>
        <p:spPr>
          <a:xfrm>
            <a:off x="8073048" y="6422854"/>
            <a:ext cx="879759" cy="365125"/>
          </a:xfrm>
        </p:spPr>
        <p:txBody>
          <a:bodyPr/>
          <a:lstStyle/>
          <a:p>
            <a:fld id="{0ADECD77-E4BB-4E93-BA4D-7E112FCAA061}" type="slidenum">
              <a:rPr lang="en-IN" smtClean="0"/>
              <a:t>‹#›</a:t>
            </a:fld>
            <a:endParaRPr lang="en-IN"/>
          </a:p>
        </p:txBody>
      </p:sp>
    </p:spTree>
    <p:extLst>
      <p:ext uri="{BB962C8B-B14F-4D97-AF65-F5344CB8AC3E}">
        <p14:creationId xmlns:p14="http://schemas.microsoft.com/office/powerpoint/2010/main" val="863814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E187291A-C49F-48D1-9EF2-167BC82077CE}" type="datetimeFigureOut">
              <a:rPr lang="en-IN" smtClean="0"/>
              <a:t>06-04-2024</a:t>
            </a:fld>
            <a:endParaRPr lang="en-IN"/>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IN"/>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0ADECD77-E4BB-4E93-BA4D-7E112FCAA061}" type="slidenum">
              <a:rPr lang="en-IN" smtClean="0"/>
              <a:t>‹#›</a:t>
            </a:fld>
            <a:endParaRPr lang="en-IN"/>
          </a:p>
        </p:txBody>
      </p:sp>
    </p:spTree>
    <p:extLst>
      <p:ext uri="{BB962C8B-B14F-4D97-AF65-F5344CB8AC3E}">
        <p14:creationId xmlns:p14="http://schemas.microsoft.com/office/powerpoint/2010/main" val="1628357274"/>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2617FC-6532-E9BD-246B-C9D7E69D3364}"/>
              </a:ext>
            </a:extLst>
          </p:cNvPr>
          <p:cNvSpPr>
            <a:spLocks noGrp="1"/>
          </p:cNvSpPr>
          <p:nvPr>
            <p:ph type="ctrTitle"/>
          </p:nvPr>
        </p:nvSpPr>
        <p:spPr/>
        <p:txBody>
          <a:bodyPr>
            <a:noAutofit/>
          </a:bodyPr>
          <a:lstStyle/>
          <a:p>
            <a:r>
              <a:rPr lang="en-GB" sz="4000" dirty="0"/>
              <a:t>Critically evaluate digital innovations that could develop communities in the present and future </a:t>
            </a:r>
            <a:endParaRPr lang="en-IN" sz="4000" dirty="0"/>
          </a:p>
        </p:txBody>
      </p:sp>
      <p:sp>
        <p:nvSpPr>
          <p:cNvPr id="3" name="Subtitle 2">
            <a:extLst>
              <a:ext uri="{FF2B5EF4-FFF2-40B4-BE49-F238E27FC236}">
                <a16:creationId xmlns:a16="http://schemas.microsoft.com/office/drawing/2014/main" id="{84DDA712-EF15-136C-E994-9C07E80F1A0F}"/>
              </a:ext>
            </a:extLst>
          </p:cNvPr>
          <p:cNvSpPr>
            <a:spLocks noGrp="1"/>
          </p:cNvSpPr>
          <p:nvPr>
            <p:ph type="subTitle" idx="1"/>
          </p:nvPr>
        </p:nvSpPr>
        <p:spPr/>
        <p:txBody>
          <a:bodyPr>
            <a:normAutofit fontScale="55000" lnSpcReduction="20000"/>
          </a:bodyPr>
          <a:lstStyle/>
          <a:p>
            <a:r>
              <a:rPr lang="en-IN" dirty="0"/>
              <a:t>Student Name: OLOLADE ADEDIRAN</a:t>
            </a:r>
          </a:p>
          <a:p>
            <a:r>
              <a:rPr lang="en-IN" dirty="0"/>
              <a:t>Student </a:t>
            </a:r>
            <a:r>
              <a:rPr lang="en-IN"/>
              <a:t>ID: 1903205</a:t>
            </a:r>
            <a:endParaRPr lang="en-IN" dirty="0"/>
          </a:p>
          <a:p>
            <a:r>
              <a:rPr lang="en-IN" dirty="0"/>
              <a:t> </a:t>
            </a:r>
          </a:p>
        </p:txBody>
      </p:sp>
    </p:spTree>
    <p:extLst>
      <p:ext uri="{BB962C8B-B14F-4D97-AF65-F5344CB8AC3E}">
        <p14:creationId xmlns:p14="http://schemas.microsoft.com/office/powerpoint/2010/main" val="23737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543AA-86E3-D867-87F8-1A09BEA9FD72}"/>
              </a:ext>
            </a:extLst>
          </p:cNvPr>
          <p:cNvSpPr>
            <a:spLocks noGrp="1"/>
          </p:cNvSpPr>
          <p:nvPr>
            <p:ph type="title"/>
          </p:nvPr>
        </p:nvSpPr>
        <p:spPr/>
        <p:txBody>
          <a:bodyPr/>
          <a:lstStyle/>
          <a:p>
            <a:r>
              <a:rPr lang="en-GB" dirty="0"/>
              <a:t>Introduction </a:t>
            </a:r>
            <a:endParaRPr lang="en-IN" dirty="0"/>
          </a:p>
        </p:txBody>
      </p:sp>
      <p:sp>
        <p:nvSpPr>
          <p:cNvPr id="3" name="Content Placeholder 2">
            <a:extLst>
              <a:ext uri="{FF2B5EF4-FFF2-40B4-BE49-F238E27FC236}">
                <a16:creationId xmlns:a16="http://schemas.microsoft.com/office/drawing/2014/main" id="{1AFB1C38-E836-97DC-2810-B4EEA0A6DE50}"/>
              </a:ext>
            </a:extLst>
          </p:cNvPr>
          <p:cNvSpPr>
            <a:spLocks noGrp="1"/>
          </p:cNvSpPr>
          <p:nvPr>
            <p:ph idx="1"/>
          </p:nvPr>
        </p:nvSpPr>
        <p:spPr/>
        <p:txBody>
          <a:bodyPr/>
          <a:lstStyle/>
          <a:p>
            <a:pPr algn="just"/>
            <a:r>
              <a:rPr lang="en-IN" dirty="0"/>
              <a:t>COVID-19 is described as disease caused by a new coronavirus know as SARC-CoV-2 (severe acute respiratory syndrome coronavirus 2, which was initial recognised amid of respiratory illness cases’ outbreak in China. </a:t>
            </a:r>
          </a:p>
          <a:p>
            <a:pPr algn="just"/>
            <a:r>
              <a:rPr lang="en-IN" dirty="0"/>
              <a:t>The chosen community is young people and children and how adopt technologies presently and in the future.</a:t>
            </a:r>
          </a:p>
          <a:p>
            <a:pPr algn="just"/>
            <a:r>
              <a:rPr lang="en-IN" dirty="0"/>
              <a:t>The aim of this assessment is to examine digital technology that may develop communities in the present and future as well. </a:t>
            </a:r>
          </a:p>
          <a:p>
            <a:pPr algn="just"/>
            <a:r>
              <a:rPr lang="en-IN" dirty="0"/>
              <a:t>The objective is to describe the advantages and disadvantages of digital innovations and their role in present community interactions. </a:t>
            </a:r>
          </a:p>
        </p:txBody>
      </p:sp>
    </p:spTree>
    <p:extLst>
      <p:ext uri="{BB962C8B-B14F-4D97-AF65-F5344CB8AC3E}">
        <p14:creationId xmlns:p14="http://schemas.microsoft.com/office/powerpoint/2010/main" val="34955550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3D91E-A750-F2DE-D6B7-E4D1CE052ABE}"/>
              </a:ext>
            </a:extLst>
          </p:cNvPr>
          <p:cNvSpPr>
            <a:spLocks noGrp="1"/>
          </p:cNvSpPr>
          <p:nvPr>
            <p:ph type="title"/>
          </p:nvPr>
        </p:nvSpPr>
        <p:spPr/>
        <p:txBody>
          <a:bodyPr/>
          <a:lstStyle/>
          <a:p>
            <a:r>
              <a:rPr lang="en-GB" dirty="0"/>
              <a:t>Importance of digital tools during and after covid-19</a:t>
            </a:r>
            <a:endParaRPr lang="en-IN" dirty="0"/>
          </a:p>
        </p:txBody>
      </p:sp>
      <p:sp>
        <p:nvSpPr>
          <p:cNvPr id="3" name="Content Placeholder 2">
            <a:extLst>
              <a:ext uri="{FF2B5EF4-FFF2-40B4-BE49-F238E27FC236}">
                <a16:creationId xmlns:a16="http://schemas.microsoft.com/office/drawing/2014/main" id="{D4987E25-D207-355E-7C96-A5F60573F0AD}"/>
              </a:ext>
            </a:extLst>
          </p:cNvPr>
          <p:cNvSpPr>
            <a:spLocks noGrp="1"/>
          </p:cNvSpPr>
          <p:nvPr>
            <p:ph idx="1"/>
          </p:nvPr>
        </p:nvSpPr>
        <p:spPr>
          <a:xfrm>
            <a:off x="1202919" y="2011680"/>
            <a:ext cx="7130853" cy="4206240"/>
          </a:xfrm>
        </p:spPr>
        <p:txBody>
          <a:bodyPr>
            <a:normAutofit/>
          </a:bodyPr>
          <a:lstStyle/>
          <a:p>
            <a:pPr algn="just"/>
            <a:r>
              <a:rPr lang="en-GB" dirty="0"/>
              <a:t>With the COVID-19 outbreak spread in nearly every nation of the globe, a large number of individuals locked down in homes are depending upon means of digital to argue, work, meet, talk, share their hopes, express their concerns, and read about the world (Pandey and Pal, 2020). </a:t>
            </a:r>
          </a:p>
          <a:p>
            <a:pPr algn="just"/>
            <a:r>
              <a:rPr lang="en-GB" dirty="0"/>
              <a:t>The COVID-19 outbreak has resulted in an unavoidable rise in the digital technologies adopted because of the nationwide lockdowns and social distancing norms (Pandey and Pal, 2020). </a:t>
            </a:r>
          </a:p>
          <a:p>
            <a:pPr algn="just"/>
            <a:r>
              <a:rPr lang="en-GB" dirty="0"/>
              <a:t>Organisations and people  across the globe have had to manage ways of life and work. </a:t>
            </a:r>
            <a:endParaRPr lang="en-IN" dirty="0"/>
          </a:p>
        </p:txBody>
      </p:sp>
      <p:pic>
        <p:nvPicPr>
          <p:cNvPr id="1026" name="Picture 2" descr="Applications of Digital Tools for Precision Public Health in the COVID-19  Era: Where Are We? | Blogs | CDC">
            <a:extLst>
              <a:ext uri="{FF2B5EF4-FFF2-40B4-BE49-F238E27FC236}">
                <a16:creationId xmlns:a16="http://schemas.microsoft.com/office/drawing/2014/main" id="{9A3F9B59-D64B-BC68-8FCC-45DF4EF8EB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2010" y="2154337"/>
            <a:ext cx="2857500" cy="3320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4224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04A95-8A56-2FB5-6028-6FAE5459F0E1}"/>
              </a:ext>
            </a:extLst>
          </p:cNvPr>
          <p:cNvSpPr>
            <a:spLocks noGrp="1"/>
          </p:cNvSpPr>
          <p:nvPr>
            <p:ph type="title"/>
          </p:nvPr>
        </p:nvSpPr>
        <p:spPr/>
        <p:txBody>
          <a:bodyPr>
            <a:normAutofit fontScale="90000"/>
          </a:bodyPr>
          <a:lstStyle/>
          <a:p>
            <a:r>
              <a:rPr lang="en-GB" dirty="0"/>
              <a:t>Digital tools that gained importance during and after the covid-19 pandemic </a:t>
            </a:r>
            <a:endParaRPr lang="en-IN" dirty="0"/>
          </a:p>
        </p:txBody>
      </p:sp>
      <p:sp>
        <p:nvSpPr>
          <p:cNvPr id="3" name="Content Placeholder 2">
            <a:extLst>
              <a:ext uri="{FF2B5EF4-FFF2-40B4-BE49-F238E27FC236}">
                <a16:creationId xmlns:a16="http://schemas.microsoft.com/office/drawing/2014/main" id="{E6DE8B1C-B11A-F1FC-14DA-BA71C7D0CD81}"/>
              </a:ext>
            </a:extLst>
          </p:cNvPr>
          <p:cNvSpPr>
            <a:spLocks noGrp="1"/>
          </p:cNvSpPr>
          <p:nvPr>
            <p:ph idx="1"/>
          </p:nvPr>
        </p:nvSpPr>
        <p:spPr>
          <a:xfrm>
            <a:off x="1202919" y="2011680"/>
            <a:ext cx="5927086" cy="4206240"/>
          </a:xfrm>
        </p:spPr>
        <p:txBody>
          <a:bodyPr/>
          <a:lstStyle/>
          <a:p>
            <a:pPr marL="0" indent="0">
              <a:buNone/>
            </a:pPr>
            <a:r>
              <a:rPr lang="en-GB" dirty="0"/>
              <a:t>Telehealth (Ali and Khoja, 2020)</a:t>
            </a:r>
          </a:p>
          <a:p>
            <a:r>
              <a:rPr lang="en-GB" dirty="0"/>
              <a:t>Telehealth: As per Fisk et al., (2020), telehealth refers to the means whereby technologies and connected services regard their well-being and health are accessed by individuals or give to them irrespective of location (Fisk et al., 2020). </a:t>
            </a:r>
          </a:p>
        </p:txBody>
      </p:sp>
      <p:pic>
        <p:nvPicPr>
          <p:cNvPr id="3074" name="Picture 2" descr="Emerging Telemedicine Tools for Remote COVID-19 Diagnosis, Monitoring, and  Management | ACS Nano">
            <a:extLst>
              <a:ext uri="{FF2B5EF4-FFF2-40B4-BE49-F238E27FC236}">
                <a16:creationId xmlns:a16="http://schemas.microsoft.com/office/drawing/2014/main" id="{4033BA48-C036-3493-4C1A-81F3753BB8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0" y="2011680"/>
            <a:ext cx="4064000" cy="3926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8429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EC72A-BA78-CB81-A091-FDBEF6BD5625}"/>
              </a:ext>
            </a:extLst>
          </p:cNvPr>
          <p:cNvSpPr>
            <a:spLocks noGrp="1"/>
          </p:cNvSpPr>
          <p:nvPr>
            <p:ph type="title"/>
          </p:nvPr>
        </p:nvSpPr>
        <p:spPr/>
        <p:txBody>
          <a:bodyPr/>
          <a:lstStyle/>
          <a:p>
            <a:r>
              <a:rPr lang="en-IN" dirty="0"/>
              <a:t>Continue </a:t>
            </a:r>
          </a:p>
        </p:txBody>
      </p:sp>
      <p:sp>
        <p:nvSpPr>
          <p:cNvPr id="3" name="Content Placeholder 2">
            <a:extLst>
              <a:ext uri="{FF2B5EF4-FFF2-40B4-BE49-F238E27FC236}">
                <a16:creationId xmlns:a16="http://schemas.microsoft.com/office/drawing/2014/main" id="{B0942ADF-01C4-BB77-72F1-5D39C2F8DD3A}"/>
              </a:ext>
            </a:extLst>
          </p:cNvPr>
          <p:cNvSpPr>
            <a:spLocks noGrp="1"/>
          </p:cNvSpPr>
          <p:nvPr>
            <p:ph idx="1"/>
          </p:nvPr>
        </p:nvSpPr>
        <p:spPr>
          <a:xfrm>
            <a:off x="1202919" y="2011680"/>
            <a:ext cx="5174732" cy="4206240"/>
          </a:xfrm>
        </p:spPr>
        <p:txBody>
          <a:bodyPr/>
          <a:lstStyle/>
          <a:p>
            <a:pPr marL="0" indent="0">
              <a:buNone/>
            </a:pPr>
            <a:r>
              <a:rPr lang="en-GB" dirty="0"/>
              <a:t>Distance learning or remote education platform</a:t>
            </a:r>
          </a:p>
          <a:p>
            <a:r>
              <a:rPr lang="en-GB" dirty="0"/>
              <a:t>With universities and schools closed, online education has become the norm for children and young people.</a:t>
            </a:r>
          </a:p>
          <a:p>
            <a:r>
              <a:rPr lang="en-GB" dirty="0"/>
              <a:t>This has resulted in a rise in the use of video conferencing tools, online learning platforms, and other digital resources (</a:t>
            </a:r>
            <a:r>
              <a:rPr lang="en-GB" dirty="0" err="1"/>
              <a:t>Kasimoglu</a:t>
            </a:r>
            <a:r>
              <a:rPr lang="en-GB" dirty="0"/>
              <a:t> et al., 2022).</a:t>
            </a:r>
          </a:p>
          <a:p>
            <a:endParaRPr lang="en-IN" dirty="0"/>
          </a:p>
        </p:txBody>
      </p:sp>
      <p:pic>
        <p:nvPicPr>
          <p:cNvPr id="4098" name="Picture 2" descr="Digital Health Tools Need a New Benchmark | WIRED UK">
            <a:extLst>
              <a:ext uri="{FF2B5EF4-FFF2-40B4-BE49-F238E27FC236}">
                <a16:creationId xmlns:a16="http://schemas.microsoft.com/office/drawing/2014/main" id="{3908D5D1-B9FC-BE32-EAB6-2FCD4B944F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24399" y="2011680"/>
            <a:ext cx="4334538" cy="3613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92347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ADE83-737C-A25E-3B90-5CCA3FB5A3D1}"/>
              </a:ext>
            </a:extLst>
          </p:cNvPr>
          <p:cNvSpPr>
            <a:spLocks noGrp="1"/>
          </p:cNvSpPr>
          <p:nvPr>
            <p:ph type="title"/>
          </p:nvPr>
        </p:nvSpPr>
        <p:spPr/>
        <p:txBody>
          <a:bodyPr>
            <a:normAutofit fontScale="90000"/>
          </a:bodyPr>
          <a:lstStyle/>
          <a:p>
            <a:r>
              <a:rPr lang="en-IN" dirty="0"/>
              <a:t>Communities relied on digital tools when in-person contact become rare</a:t>
            </a:r>
          </a:p>
        </p:txBody>
      </p:sp>
      <p:sp>
        <p:nvSpPr>
          <p:cNvPr id="3" name="Content Placeholder 2">
            <a:extLst>
              <a:ext uri="{FF2B5EF4-FFF2-40B4-BE49-F238E27FC236}">
                <a16:creationId xmlns:a16="http://schemas.microsoft.com/office/drawing/2014/main" id="{CFB15B32-5604-01D0-8B24-5AB2937D04BB}"/>
              </a:ext>
            </a:extLst>
          </p:cNvPr>
          <p:cNvSpPr>
            <a:spLocks noGrp="1"/>
          </p:cNvSpPr>
          <p:nvPr>
            <p:ph idx="1"/>
          </p:nvPr>
        </p:nvSpPr>
        <p:spPr/>
        <p:txBody>
          <a:bodyPr/>
          <a:lstStyle/>
          <a:p>
            <a:pPr algn="just"/>
            <a:r>
              <a:rPr lang="en-IN" dirty="0"/>
              <a:t>Children and young people gradually turned to digital technologies to stay connected to colleagues, friends, and family. </a:t>
            </a:r>
          </a:p>
          <a:p>
            <a:pPr algn="just"/>
            <a:r>
              <a:rPr lang="en-IN" dirty="0"/>
              <a:t>Even as restrictions and lockdowns ease several are supporting embracing the replacement to in-person encounters with technologically mediated ones. </a:t>
            </a:r>
          </a:p>
          <a:p>
            <a:pPr algn="just"/>
            <a:r>
              <a:rPr lang="en-IN" dirty="0"/>
              <a:t>Rejecting the replacement notion permits to conceive of virtual communication beyond substitution: pushing to design and demand several digital tools that do not simulate offline interaction’s forms but encourage new methods of meeting each other (Osler and Zahavi, 2022). </a:t>
            </a:r>
          </a:p>
        </p:txBody>
      </p:sp>
    </p:spTree>
    <p:extLst>
      <p:ext uri="{BB962C8B-B14F-4D97-AF65-F5344CB8AC3E}">
        <p14:creationId xmlns:p14="http://schemas.microsoft.com/office/powerpoint/2010/main" val="1147832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321CF-52A7-D27A-1CFA-BA661B64B7D1}"/>
              </a:ext>
            </a:extLst>
          </p:cNvPr>
          <p:cNvSpPr>
            <a:spLocks noGrp="1"/>
          </p:cNvSpPr>
          <p:nvPr>
            <p:ph type="title"/>
          </p:nvPr>
        </p:nvSpPr>
        <p:spPr/>
        <p:txBody>
          <a:bodyPr/>
          <a:lstStyle/>
          <a:p>
            <a:r>
              <a:rPr lang="en-IN" dirty="0"/>
              <a:t>Continue</a:t>
            </a:r>
          </a:p>
        </p:txBody>
      </p:sp>
      <p:sp>
        <p:nvSpPr>
          <p:cNvPr id="3" name="Content Placeholder 2">
            <a:extLst>
              <a:ext uri="{FF2B5EF4-FFF2-40B4-BE49-F238E27FC236}">
                <a16:creationId xmlns:a16="http://schemas.microsoft.com/office/drawing/2014/main" id="{42B72104-C854-CEA1-12EA-BC56B4143B7F}"/>
              </a:ext>
            </a:extLst>
          </p:cNvPr>
          <p:cNvSpPr>
            <a:spLocks noGrp="1"/>
          </p:cNvSpPr>
          <p:nvPr>
            <p:ph idx="1"/>
          </p:nvPr>
        </p:nvSpPr>
        <p:spPr>
          <a:xfrm>
            <a:off x="1202919" y="2011680"/>
            <a:ext cx="6158580" cy="4206240"/>
          </a:xfrm>
        </p:spPr>
        <p:txBody>
          <a:bodyPr/>
          <a:lstStyle/>
          <a:p>
            <a:pPr marL="0" indent="0">
              <a:buNone/>
            </a:pPr>
            <a:r>
              <a:rPr lang="en-IN" dirty="0"/>
              <a:t>Certain instances of how communities relied on these tools</a:t>
            </a:r>
          </a:p>
          <a:p>
            <a:r>
              <a:rPr lang="en-IN" dirty="0"/>
              <a:t>Work </a:t>
            </a:r>
          </a:p>
          <a:p>
            <a:r>
              <a:rPr lang="en-IN" dirty="0"/>
              <a:t>Education</a:t>
            </a:r>
          </a:p>
          <a:p>
            <a:r>
              <a:rPr lang="en-IN" dirty="0"/>
              <a:t>Agencies of public health</a:t>
            </a:r>
          </a:p>
          <a:p>
            <a:r>
              <a:rPr lang="en-IN" dirty="0"/>
              <a:t>Healthcare </a:t>
            </a:r>
            <a:r>
              <a:rPr lang="en-GB" dirty="0"/>
              <a:t>(Ali and Khoja, 2020)</a:t>
            </a:r>
            <a:endParaRPr lang="en-IN" dirty="0"/>
          </a:p>
          <a:p>
            <a:r>
              <a:rPr lang="en-IN" dirty="0"/>
              <a:t>Social connection </a:t>
            </a:r>
          </a:p>
        </p:txBody>
      </p:sp>
      <p:pic>
        <p:nvPicPr>
          <p:cNvPr id="5122" name="Picture 2" descr="COVID-19: How companies are responding | World Economic Forum">
            <a:extLst>
              <a:ext uri="{FF2B5EF4-FFF2-40B4-BE49-F238E27FC236}">
                <a16:creationId xmlns:a16="http://schemas.microsoft.com/office/drawing/2014/main" id="{4F785E4E-1CE1-5CF9-9748-FB793F2B5D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4125" y="2208051"/>
            <a:ext cx="4121191" cy="29889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88166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C5A55-D76B-052F-5D4F-74F15EE7FC45}"/>
              </a:ext>
            </a:extLst>
          </p:cNvPr>
          <p:cNvSpPr>
            <a:spLocks noGrp="1"/>
          </p:cNvSpPr>
          <p:nvPr>
            <p:ph type="title"/>
          </p:nvPr>
        </p:nvSpPr>
        <p:spPr/>
        <p:txBody>
          <a:bodyPr/>
          <a:lstStyle/>
          <a:p>
            <a:r>
              <a:rPr lang="en-IN" dirty="0"/>
              <a:t>Continue </a:t>
            </a:r>
          </a:p>
        </p:txBody>
      </p:sp>
      <p:sp>
        <p:nvSpPr>
          <p:cNvPr id="3" name="Content Placeholder 2">
            <a:extLst>
              <a:ext uri="{FF2B5EF4-FFF2-40B4-BE49-F238E27FC236}">
                <a16:creationId xmlns:a16="http://schemas.microsoft.com/office/drawing/2014/main" id="{39764291-116A-EA2F-4C09-599FD86152FA}"/>
              </a:ext>
            </a:extLst>
          </p:cNvPr>
          <p:cNvSpPr>
            <a:spLocks noGrp="1"/>
          </p:cNvSpPr>
          <p:nvPr>
            <p:ph idx="1"/>
          </p:nvPr>
        </p:nvSpPr>
        <p:spPr/>
        <p:txBody>
          <a:bodyPr/>
          <a:lstStyle/>
          <a:p>
            <a:pPr algn="just"/>
            <a:r>
              <a:rPr lang="en-IN" dirty="0"/>
              <a:t>With the passage of time, electronic commerce and food </a:t>
            </a:r>
            <a:r>
              <a:rPr lang="en-IN" dirty="0" err="1"/>
              <a:t>delievery</a:t>
            </a:r>
            <a:r>
              <a:rPr lang="en-IN" dirty="0"/>
              <a:t> applications faced vital development and growth. Children and young people opted platforms such as Just Eat, Food Hub, </a:t>
            </a:r>
            <a:r>
              <a:rPr lang="en-IN" dirty="0" err="1"/>
              <a:t>UpMenu</a:t>
            </a:r>
            <a:r>
              <a:rPr lang="en-IN" dirty="0"/>
              <a:t>, etc to </a:t>
            </a:r>
            <a:r>
              <a:rPr lang="en-IN" dirty="0" err="1"/>
              <a:t>fulfull</a:t>
            </a:r>
            <a:r>
              <a:rPr lang="en-IN" dirty="0"/>
              <a:t> their dinning and shopping necessities, emerging the retail and food sectors across the globe. </a:t>
            </a:r>
          </a:p>
          <a:p>
            <a:pPr algn="just"/>
            <a:r>
              <a:rPr lang="en-IN" dirty="0"/>
              <a:t>With in-person assembly or groups unsupported or not possible, </a:t>
            </a:r>
            <a:r>
              <a:rPr lang="en-IN" dirty="0" err="1"/>
              <a:t>youn</a:t>
            </a:r>
            <a:r>
              <a:rPr lang="en-IN" dirty="0"/>
              <a:t> people and children used social media platforms to stay linked with their loved ones. Platforms such as </a:t>
            </a:r>
            <a:r>
              <a:rPr lang="en-IN" dirty="0" err="1"/>
              <a:t>Whats</a:t>
            </a:r>
            <a:r>
              <a:rPr lang="en-IN" dirty="0"/>
              <a:t> app and Snapchat given a means for individuals to share their experiences and stay involved with their communities (Chakraborty et al., 2021). </a:t>
            </a:r>
          </a:p>
        </p:txBody>
      </p:sp>
    </p:spTree>
    <p:extLst>
      <p:ext uri="{BB962C8B-B14F-4D97-AF65-F5344CB8AC3E}">
        <p14:creationId xmlns:p14="http://schemas.microsoft.com/office/powerpoint/2010/main" val="42925689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229D1-FC8C-D116-BDE0-03C7B9997398}"/>
              </a:ext>
            </a:extLst>
          </p:cNvPr>
          <p:cNvSpPr>
            <a:spLocks noGrp="1"/>
          </p:cNvSpPr>
          <p:nvPr>
            <p:ph type="title"/>
          </p:nvPr>
        </p:nvSpPr>
        <p:spPr/>
        <p:txBody>
          <a:bodyPr/>
          <a:lstStyle/>
          <a:p>
            <a:r>
              <a:rPr lang="en-IN" dirty="0"/>
              <a:t>Advantages and disadvantages of each tools </a:t>
            </a:r>
          </a:p>
        </p:txBody>
      </p:sp>
      <p:sp>
        <p:nvSpPr>
          <p:cNvPr id="3" name="Content Placeholder 2">
            <a:extLst>
              <a:ext uri="{FF2B5EF4-FFF2-40B4-BE49-F238E27FC236}">
                <a16:creationId xmlns:a16="http://schemas.microsoft.com/office/drawing/2014/main" id="{8FDEB1C1-10C2-180C-5DAD-BBC493A90C40}"/>
              </a:ext>
            </a:extLst>
          </p:cNvPr>
          <p:cNvSpPr>
            <a:spLocks noGrp="1"/>
          </p:cNvSpPr>
          <p:nvPr>
            <p:ph idx="1"/>
          </p:nvPr>
        </p:nvSpPr>
        <p:spPr>
          <a:xfrm>
            <a:off x="1202919" y="2011680"/>
            <a:ext cx="7316048" cy="3216315"/>
          </a:xfrm>
        </p:spPr>
        <p:txBody>
          <a:bodyPr>
            <a:normAutofit/>
          </a:bodyPr>
          <a:lstStyle/>
          <a:p>
            <a:pPr marL="0" indent="0" algn="just">
              <a:buNone/>
            </a:pPr>
            <a:r>
              <a:rPr lang="en-IN" dirty="0"/>
              <a:t>Telehealth - Advantages</a:t>
            </a:r>
          </a:p>
          <a:p>
            <a:pPr algn="just"/>
            <a:r>
              <a:rPr lang="en-IN" dirty="0"/>
              <a:t>Save money for healthcare providers and patients by decreasing the need for in-person visits during the pandemic (</a:t>
            </a:r>
            <a:r>
              <a:rPr lang="en-IN" dirty="0" err="1"/>
              <a:t>Abugabah</a:t>
            </a:r>
            <a:r>
              <a:rPr lang="en-IN" dirty="0"/>
              <a:t> et al., 2020).  </a:t>
            </a:r>
          </a:p>
          <a:p>
            <a:pPr algn="just"/>
            <a:r>
              <a:rPr lang="en-IN" dirty="0"/>
              <a:t>Beneficial for people with mobility restrictions or who live in rural areas with restricted access to hospital or doctors.</a:t>
            </a:r>
          </a:p>
          <a:p>
            <a:pPr algn="just"/>
            <a:r>
              <a:rPr lang="en-IN" dirty="0"/>
              <a:t>Telehealth permits caregivers and parents to access medical care for their children from their own homes comfort.</a:t>
            </a:r>
          </a:p>
        </p:txBody>
      </p:sp>
      <p:pic>
        <p:nvPicPr>
          <p:cNvPr id="8194" name="Picture 2" descr="UK found to be most established market for telemedicine">
            <a:extLst>
              <a:ext uri="{FF2B5EF4-FFF2-40B4-BE49-F238E27FC236}">
                <a16:creationId xmlns:a16="http://schemas.microsoft.com/office/drawing/2014/main" id="{BBB30D83-7A40-6ED5-AD02-DF58A95A74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41539" y="2628899"/>
            <a:ext cx="2857500" cy="3216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21185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9B38A2-74EB-C2A5-FA83-177DD3F9186D}"/>
              </a:ext>
            </a:extLst>
          </p:cNvPr>
          <p:cNvSpPr>
            <a:spLocks noGrp="1"/>
          </p:cNvSpPr>
          <p:nvPr>
            <p:ph type="title"/>
          </p:nvPr>
        </p:nvSpPr>
        <p:spPr/>
        <p:txBody>
          <a:bodyPr/>
          <a:lstStyle/>
          <a:p>
            <a:r>
              <a:rPr lang="en-IN" dirty="0"/>
              <a:t>Advantages and disadvantages of each tools </a:t>
            </a:r>
          </a:p>
        </p:txBody>
      </p:sp>
      <p:sp>
        <p:nvSpPr>
          <p:cNvPr id="3" name="Content Placeholder 2">
            <a:extLst>
              <a:ext uri="{FF2B5EF4-FFF2-40B4-BE49-F238E27FC236}">
                <a16:creationId xmlns:a16="http://schemas.microsoft.com/office/drawing/2014/main" id="{7029DA83-6B8A-1A8D-EA6F-444DF8675DDC}"/>
              </a:ext>
            </a:extLst>
          </p:cNvPr>
          <p:cNvSpPr>
            <a:spLocks noGrp="1"/>
          </p:cNvSpPr>
          <p:nvPr>
            <p:ph idx="1"/>
          </p:nvPr>
        </p:nvSpPr>
        <p:spPr>
          <a:xfrm>
            <a:off x="1202919" y="2011680"/>
            <a:ext cx="7072980" cy="4206240"/>
          </a:xfrm>
        </p:spPr>
        <p:txBody>
          <a:bodyPr/>
          <a:lstStyle/>
          <a:p>
            <a:pPr marL="0" indent="0" algn="just">
              <a:buNone/>
            </a:pPr>
            <a:r>
              <a:rPr lang="en-GB" dirty="0"/>
              <a:t>Distance learning or remote education platform</a:t>
            </a:r>
          </a:p>
          <a:p>
            <a:pPr marL="171450" indent="-171450">
              <a:buFont typeface="Arial" panose="020B0604020202020204" pitchFamily="34" charset="0"/>
              <a:buChar char="•"/>
            </a:pPr>
            <a:r>
              <a:rPr lang="en-IN" dirty="0"/>
              <a:t>Online learning permits students to learn from anywhere as in-person classes could impossible during the pandemic. </a:t>
            </a:r>
          </a:p>
          <a:p>
            <a:pPr marL="171450" indent="-171450">
              <a:buFont typeface="Arial" panose="020B0604020202020204" pitchFamily="34" charset="0"/>
              <a:buChar char="•"/>
            </a:pPr>
            <a:r>
              <a:rPr lang="en-IN" dirty="0"/>
              <a:t>Permitting children to learn at their own schedule and place.</a:t>
            </a:r>
          </a:p>
          <a:p>
            <a:pPr marL="171450" indent="-171450">
              <a:buFont typeface="Arial" panose="020B0604020202020204" pitchFamily="34" charset="0"/>
              <a:buChar char="•"/>
            </a:pPr>
            <a:r>
              <a:rPr lang="en-IN" dirty="0"/>
              <a:t>More affordable as it mitigates meals and transportation cost </a:t>
            </a:r>
            <a:r>
              <a:rPr lang="en-GB" dirty="0"/>
              <a:t>(</a:t>
            </a:r>
            <a:r>
              <a:rPr lang="en-GB" dirty="0" err="1"/>
              <a:t>Kasimoglu</a:t>
            </a:r>
            <a:r>
              <a:rPr lang="en-GB" dirty="0"/>
              <a:t> et al., 2022)</a:t>
            </a:r>
            <a:r>
              <a:rPr lang="en-IN" dirty="0"/>
              <a:t>.</a:t>
            </a:r>
          </a:p>
          <a:p>
            <a:pPr algn="just"/>
            <a:endParaRPr lang="en-GB" dirty="0"/>
          </a:p>
        </p:txBody>
      </p:sp>
      <p:pic>
        <p:nvPicPr>
          <p:cNvPr id="9218" name="Picture 2" descr="MHRA and NICE receive funding to explore digital mental health tools">
            <a:extLst>
              <a:ext uri="{FF2B5EF4-FFF2-40B4-BE49-F238E27FC236}">
                <a16:creationId xmlns:a16="http://schemas.microsoft.com/office/drawing/2014/main" id="{175B0913-856A-56A3-D446-A27B9FB1E9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5424" y="2304146"/>
            <a:ext cx="3091224" cy="36105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94276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B06ED-1754-F221-B51D-48A62E8DD59B}"/>
              </a:ext>
            </a:extLst>
          </p:cNvPr>
          <p:cNvSpPr>
            <a:spLocks noGrp="1"/>
          </p:cNvSpPr>
          <p:nvPr>
            <p:ph type="title"/>
          </p:nvPr>
        </p:nvSpPr>
        <p:spPr/>
        <p:txBody>
          <a:bodyPr>
            <a:normAutofit fontScale="90000"/>
          </a:bodyPr>
          <a:lstStyle/>
          <a:p>
            <a:r>
              <a:rPr lang="en-IN" dirty="0"/>
              <a:t>Digital tools role in present community interactions and their potential future impact </a:t>
            </a:r>
          </a:p>
        </p:txBody>
      </p:sp>
      <p:sp>
        <p:nvSpPr>
          <p:cNvPr id="3" name="Content Placeholder 2">
            <a:extLst>
              <a:ext uri="{FF2B5EF4-FFF2-40B4-BE49-F238E27FC236}">
                <a16:creationId xmlns:a16="http://schemas.microsoft.com/office/drawing/2014/main" id="{719E75AE-0344-4410-3E07-7A6F70FF973F}"/>
              </a:ext>
            </a:extLst>
          </p:cNvPr>
          <p:cNvSpPr>
            <a:spLocks noGrp="1"/>
          </p:cNvSpPr>
          <p:nvPr>
            <p:ph idx="1"/>
          </p:nvPr>
        </p:nvSpPr>
        <p:spPr/>
        <p:txBody>
          <a:bodyPr>
            <a:normAutofit/>
          </a:bodyPr>
          <a:lstStyle/>
          <a:p>
            <a:pPr algn="just"/>
            <a:r>
              <a:rPr lang="en-IN" dirty="0"/>
              <a:t>Telehealth has depicted a dramatic rise, particularly during the outbreak.</a:t>
            </a:r>
          </a:p>
          <a:p>
            <a:pPr algn="just"/>
            <a:r>
              <a:rPr lang="en-IN" dirty="0"/>
              <a:t>Nevertheless, present telehealth </a:t>
            </a:r>
            <a:r>
              <a:rPr lang="en-IN" dirty="0" err="1"/>
              <a:t>sustems</a:t>
            </a:r>
            <a:r>
              <a:rPr lang="en-IN" dirty="0"/>
              <a:t> are chiefly framed for adult people, and there is a necessity to emphasise on disabled people and </a:t>
            </a:r>
            <a:r>
              <a:rPr lang="en-IN" dirty="0" err="1"/>
              <a:t>pediatric</a:t>
            </a:r>
            <a:r>
              <a:rPr lang="en-IN" dirty="0"/>
              <a:t> populations</a:t>
            </a:r>
          </a:p>
          <a:p>
            <a:pPr algn="just"/>
            <a:r>
              <a:rPr lang="en-IN" dirty="0"/>
              <a:t>Children and young people have been actively engaged in framing the future of this technology, focusing on accessibility, preferences of communication, and privacy steps managed by the family. </a:t>
            </a:r>
          </a:p>
        </p:txBody>
      </p:sp>
    </p:spTree>
    <p:extLst>
      <p:ext uri="{BB962C8B-B14F-4D97-AF65-F5344CB8AC3E}">
        <p14:creationId xmlns:p14="http://schemas.microsoft.com/office/powerpoint/2010/main" val="1385392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69295-199D-F898-059B-C59B512A81E5}"/>
              </a:ext>
            </a:extLst>
          </p:cNvPr>
          <p:cNvSpPr>
            <a:spLocks noGrp="1"/>
          </p:cNvSpPr>
          <p:nvPr>
            <p:ph type="title"/>
          </p:nvPr>
        </p:nvSpPr>
        <p:spPr/>
        <p:txBody>
          <a:bodyPr/>
          <a:lstStyle/>
          <a:p>
            <a:r>
              <a:rPr lang="en-IN" dirty="0"/>
              <a:t>Continue</a:t>
            </a:r>
          </a:p>
        </p:txBody>
      </p:sp>
      <p:sp>
        <p:nvSpPr>
          <p:cNvPr id="3" name="Content Placeholder 2">
            <a:extLst>
              <a:ext uri="{FF2B5EF4-FFF2-40B4-BE49-F238E27FC236}">
                <a16:creationId xmlns:a16="http://schemas.microsoft.com/office/drawing/2014/main" id="{B13F8D9B-40B0-DFE4-C000-8771CCC3DA3E}"/>
              </a:ext>
            </a:extLst>
          </p:cNvPr>
          <p:cNvSpPr>
            <a:spLocks noGrp="1"/>
          </p:cNvSpPr>
          <p:nvPr>
            <p:ph idx="1"/>
          </p:nvPr>
        </p:nvSpPr>
        <p:spPr/>
        <p:txBody>
          <a:bodyPr/>
          <a:lstStyle/>
          <a:p>
            <a:r>
              <a:rPr lang="en-IN" dirty="0"/>
              <a:t>Telehealth has assisted in preventing unessential exposure to the pandemic and has permitted healthcare professionals to give care to a patient who is not able to visit clinics (</a:t>
            </a:r>
            <a:r>
              <a:rPr lang="en-IN" dirty="0" err="1"/>
              <a:t>Abugabah</a:t>
            </a:r>
            <a:r>
              <a:rPr lang="en-IN" dirty="0"/>
              <a:t> et al., 2020). </a:t>
            </a:r>
          </a:p>
          <a:p>
            <a:r>
              <a:rPr lang="en-IN" dirty="0"/>
              <a:t> It is also an effective way for healthcare providers to supervise their patients’ chronic conditions such as lung or heart disease. </a:t>
            </a:r>
          </a:p>
          <a:p>
            <a:r>
              <a:rPr lang="en-IN" dirty="0"/>
              <a:t>Although this tool also increases the gaps among disadvantaged groups. </a:t>
            </a:r>
          </a:p>
        </p:txBody>
      </p:sp>
    </p:spTree>
    <p:extLst>
      <p:ext uri="{BB962C8B-B14F-4D97-AF65-F5344CB8AC3E}">
        <p14:creationId xmlns:p14="http://schemas.microsoft.com/office/powerpoint/2010/main" val="42423893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6239E-B99B-2D54-2DA1-0928B00358A1}"/>
              </a:ext>
            </a:extLst>
          </p:cNvPr>
          <p:cNvSpPr>
            <a:spLocks noGrp="1"/>
          </p:cNvSpPr>
          <p:nvPr>
            <p:ph type="title"/>
          </p:nvPr>
        </p:nvSpPr>
        <p:spPr/>
        <p:txBody>
          <a:bodyPr/>
          <a:lstStyle/>
          <a:p>
            <a:r>
              <a:rPr lang="en-IN" dirty="0"/>
              <a:t>Continue</a:t>
            </a:r>
          </a:p>
        </p:txBody>
      </p:sp>
      <p:sp>
        <p:nvSpPr>
          <p:cNvPr id="3" name="Content Placeholder 2">
            <a:extLst>
              <a:ext uri="{FF2B5EF4-FFF2-40B4-BE49-F238E27FC236}">
                <a16:creationId xmlns:a16="http://schemas.microsoft.com/office/drawing/2014/main" id="{AF5F975E-D79F-73F8-36B4-71B6363A227E}"/>
              </a:ext>
            </a:extLst>
          </p:cNvPr>
          <p:cNvSpPr>
            <a:spLocks noGrp="1"/>
          </p:cNvSpPr>
          <p:nvPr>
            <p:ph idx="1"/>
          </p:nvPr>
        </p:nvSpPr>
        <p:spPr/>
        <p:txBody>
          <a:bodyPr/>
          <a:lstStyle/>
          <a:p>
            <a:r>
              <a:rPr lang="en-IN" dirty="0"/>
              <a:t>Remote learning or digital education have become gradually significant, particularly in regard to the pandemic, in which they have eased digital education and assisted young people and children to consistent their education at home. </a:t>
            </a:r>
          </a:p>
          <a:p>
            <a:r>
              <a:rPr lang="en-IN" dirty="0"/>
              <a:t>The adoption of this tool could have both adverse and positive impacts as it could encourage virtual literacy skills, problem-solving skills, and language development in young children </a:t>
            </a:r>
            <a:r>
              <a:rPr lang="en-GB" dirty="0"/>
              <a:t>(</a:t>
            </a:r>
            <a:r>
              <a:rPr lang="en-GB" dirty="0" err="1"/>
              <a:t>Kasimoglu</a:t>
            </a:r>
            <a:r>
              <a:rPr lang="en-GB" dirty="0"/>
              <a:t> et al., 2022)</a:t>
            </a:r>
            <a:r>
              <a:rPr lang="en-IN" dirty="0"/>
              <a:t>. </a:t>
            </a:r>
          </a:p>
        </p:txBody>
      </p:sp>
    </p:spTree>
    <p:extLst>
      <p:ext uri="{BB962C8B-B14F-4D97-AF65-F5344CB8AC3E}">
        <p14:creationId xmlns:p14="http://schemas.microsoft.com/office/powerpoint/2010/main" val="2036193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48B23-7DDC-394B-3887-DB21448AEA9B}"/>
              </a:ext>
            </a:extLst>
          </p:cNvPr>
          <p:cNvSpPr>
            <a:spLocks noGrp="1"/>
          </p:cNvSpPr>
          <p:nvPr>
            <p:ph type="title"/>
          </p:nvPr>
        </p:nvSpPr>
        <p:spPr/>
        <p:txBody>
          <a:bodyPr/>
          <a:lstStyle/>
          <a:p>
            <a:r>
              <a:rPr lang="en-IN" dirty="0"/>
              <a:t>Continue</a:t>
            </a:r>
          </a:p>
        </p:txBody>
      </p:sp>
      <p:sp>
        <p:nvSpPr>
          <p:cNvPr id="3" name="Content Placeholder 2">
            <a:extLst>
              <a:ext uri="{FF2B5EF4-FFF2-40B4-BE49-F238E27FC236}">
                <a16:creationId xmlns:a16="http://schemas.microsoft.com/office/drawing/2014/main" id="{1C5E6EF9-7705-1925-380B-36D16D112569}"/>
              </a:ext>
            </a:extLst>
          </p:cNvPr>
          <p:cNvSpPr>
            <a:spLocks noGrp="1"/>
          </p:cNvSpPr>
          <p:nvPr>
            <p:ph idx="1"/>
          </p:nvPr>
        </p:nvSpPr>
        <p:spPr/>
        <p:txBody>
          <a:bodyPr/>
          <a:lstStyle/>
          <a:p>
            <a:pPr algn="just"/>
            <a:r>
              <a:rPr lang="en-IN" dirty="0"/>
              <a:t>Apart from remote leaning and telehealth digital tools, communities have gradually dependent upon home deliveries and virtual shopping to prevent crowded places and decrease the danger of infection. </a:t>
            </a:r>
          </a:p>
          <a:p>
            <a:pPr algn="just"/>
            <a:r>
              <a:rPr lang="en-IN" dirty="0"/>
              <a:t>This trend is probably to remain in the future because an individual has become accustomed to the convenience of these tools. As per McKinsey survey, the pandemic has </a:t>
            </a:r>
            <a:r>
              <a:rPr lang="en-IN" dirty="0" err="1"/>
              <a:t>augemented</a:t>
            </a:r>
            <a:r>
              <a:rPr lang="en-IN" dirty="0"/>
              <a:t> the digitalisation of consumer interactions by numerous years (McKinsey, 2020). </a:t>
            </a:r>
          </a:p>
          <a:p>
            <a:endParaRPr lang="en-IN" dirty="0"/>
          </a:p>
        </p:txBody>
      </p:sp>
    </p:spTree>
    <p:extLst>
      <p:ext uri="{BB962C8B-B14F-4D97-AF65-F5344CB8AC3E}">
        <p14:creationId xmlns:p14="http://schemas.microsoft.com/office/powerpoint/2010/main" val="41556309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0B08D-B5DF-F755-0039-05ADAFBA05D1}"/>
              </a:ext>
            </a:extLst>
          </p:cNvPr>
          <p:cNvSpPr>
            <a:spLocks noGrp="1"/>
          </p:cNvSpPr>
          <p:nvPr>
            <p:ph type="title"/>
          </p:nvPr>
        </p:nvSpPr>
        <p:spPr/>
        <p:txBody>
          <a:bodyPr/>
          <a:lstStyle/>
          <a:p>
            <a:r>
              <a:rPr lang="en-IN" dirty="0"/>
              <a:t>Continue</a:t>
            </a:r>
          </a:p>
        </p:txBody>
      </p:sp>
      <p:sp>
        <p:nvSpPr>
          <p:cNvPr id="3" name="Content Placeholder 2">
            <a:extLst>
              <a:ext uri="{FF2B5EF4-FFF2-40B4-BE49-F238E27FC236}">
                <a16:creationId xmlns:a16="http://schemas.microsoft.com/office/drawing/2014/main" id="{4564112E-BD08-5E64-A184-C43F6654B19F}"/>
              </a:ext>
            </a:extLst>
          </p:cNvPr>
          <p:cNvSpPr>
            <a:spLocks noGrp="1"/>
          </p:cNvSpPr>
          <p:nvPr>
            <p:ph idx="1"/>
          </p:nvPr>
        </p:nvSpPr>
        <p:spPr>
          <a:xfrm>
            <a:off x="1202919" y="2011680"/>
            <a:ext cx="6505820" cy="4206240"/>
          </a:xfrm>
        </p:spPr>
        <p:txBody>
          <a:bodyPr/>
          <a:lstStyle/>
          <a:p>
            <a:pPr algn="just"/>
            <a:r>
              <a:rPr lang="en-IN" dirty="0"/>
              <a:t>Online entertainment tools present nowadays permit individuals to stay connected with other people in innovative ways to religious services from digital happy hours with online gaming and friends. </a:t>
            </a:r>
          </a:p>
          <a:p>
            <a:pPr algn="just"/>
            <a:r>
              <a:rPr lang="en-IN" dirty="0"/>
              <a:t>As per Pandya and Lodha, (2021), it has been suggested that screen time of communities has augmented drastically during the pandemic, and this has both adverse and positive outcomes on mental health (Pandya and Lodha, 2021). </a:t>
            </a:r>
          </a:p>
        </p:txBody>
      </p:sp>
      <p:pic>
        <p:nvPicPr>
          <p:cNvPr id="11266" name="Picture 2" descr="Entertainment Sector: Rapid developments of online platforms augurs well  for the industry">
            <a:extLst>
              <a:ext uri="{FF2B5EF4-FFF2-40B4-BE49-F238E27FC236}">
                <a16:creationId xmlns:a16="http://schemas.microsoft.com/office/drawing/2014/main" id="{60C20F5D-5E8A-CD66-859C-C95B4EAA27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29499" y="2177486"/>
            <a:ext cx="2857500" cy="2996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01594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E92B0-4EE3-572A-8058-45ED867F5EDA}"/>
              </a:ext>
            </a:extLst>
          </p:cNvPr>
          <p:cNvSpPr>
            <a:spLocks noGrp="1"/>
          </p:cNvSpPr>
          <p:nvPr>
            <p:ph type="title"/>
          </p:nvPr>
        </p:nvSpPr>
        <p:spPr/>
        <p:txBody>
          <a:bodyPr/>
          <a:lstStyle/>
          <a:p>
            <a:r>
              <a:rPr lang="en-IN" dirty="0"/>
              <a:t>Continue</a:t>
            </a:r>
          </a:p>
        </p:txBody>
      </p:sp>
      <p:sp>
        <p:nvSpPr>
          <p:cNvPr id="3" name="Content Placeholder 2">
            <a:extLst>
              <a:ext uri="{FF2B5EF4-FFF2-40B4-BE49-F238E27FC236}">
                <a16:creationId xmlns:a16="http://schemas.microsoft.com/office/drawing/2014/main" id="{FC7CEC10-1A07-8DB5-B701-7E1BAE3AD86C}"/>
              </a:ext>
            </a:extLst>
          </p:cNvPr>
          <p:cNvSpPr>
            <a:spLocks noGrp="1"/>
          </p:cNvSpPr>
          <p:nvPr>
            <p:ph idx="1"/>
          </p:nvPr>
        </p:nvSpPr>
        <p:spPr>
          <a:xfrm>
            <a:off x="1202919" y="2011680"/>
            <a:ext cx="6274327" cy="4206240"/>
          </a:xfrm>
        </p:spPr>
        <p:txBody>
          <a:bodyPr/>
          <a:lstStyle/>
          <a:p>
            <a:pPr algn="just"/>
            <a:r>
              <a:rPr lang="en-IN" dirty="0"/>
              <a:t>Further, potential impacts of digital mental health tools on community integrations are augmented access to mental health resources, community interaction, and novel methods to involve in therapy. </a:t>
            </a:r>
          </a:p>
          <a:p>
            <a:pPr algn="just"/>
            <a:r>
              <a:rPr lang="en-IN" dirty="0"/>
              <a:t>In the future, digital mental health tools may assist gather information on users’ </a:t>
            </a:r>
            <a:r>
              <a:rPr lang="en-IN" dirty="0" err="1"/>
              <a:t>behaviors</a:t>
            </a:r>
            <a:r>
              <a:rPr lang="en-IN" dirty="0"/>
              <a:t> and symptoms, which may be adopted to modify treatment to their individual necessities (Martinez-Martin et al., 2020).</a:t>
            </a:r>
          </a:p>
        </p:txBody>
      </p:sp>
      <p:pic>
        <p:nvPicPr>
          <p:cNvPr id="12290" name="Picture 2" descr="Digital Mental Health Tools Are Revolutionizing Mental Health Care">
            <a:extLst>
              <a:ext uri="{FF2B5EF4-FFF2-40B4-BE49-F238E27FC236}">
                <a16:creationId xmlns:a16="http://schemas.microsoft.com/office/drawing/2014/main" id="{EB22C40F-5CC6-8A7F-AE87-2E5F7D2BE4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3002" y="2011679"/>
            <a:ext cx="3162300" cy="3053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212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BAD22-2D9E-B2AB-7D0A-6BB27FCFF070}"/>
              </a:ext>
            </a:extLst>
          </p:cNvPr>
          <p:cNvSpPr>
            <a:spLocks noGrp="1"/>
          </p:cNvSpPr>
          <p:nvPr>
            <p:ph type="title"/>
          </p:nvPr>
        </p:nvSpPr>
        <p:spPr/>
        <p:txBody>
          <a:bodyPr>
            <a:normAutofit fontScale="90000"/>
          </a:bodyPr>
          <a:lstStyle/>
          <a:p>
            <a:r>
              <a:rPr lang="en-IN" dirty="0"/>
              <a:t>Real-life examples where technologies have made a difference in community building </a:t>
            </a:r>
          </a:p>
        </p:txBody>
      </p:sp>
      <p:sp>
        <p:nvSpPr>
          <p:cNvPr id="3" name="Content Placeholder 2">
            <a:extLst>
              <a:ext uri="{FF2B5EF4-FFF2-40B4-BE49-F238E27FC236}">
                <a16:creationId xmlns:a16="http://schemas.microsoft.com/office/drawing/2014/main" id="{DE8ABA8A-18FF-452A-D937-4774818AEE39}"/>
              </a:ext>
            </a:extLst>
          </p:cNvPr>
          <p:cNvSpPr>
            <a:spLocks noGrp="1"/>
          </p:cNvSpPr>
          <p:nvPr>
            <p:ph idx="1"/>
          </p:nvPr>
        </p:nvSpPr>
        <p:spPr/>
        <p:txBody>
          <a:bodyPr>
            <a:normAutofit/>
          </a:bodyPr>
          <a:lstStyle/>
          <a:p>
            <a:pPr algn="just"/>
            <a:r>
              <a:rPr lang="en-IN" dirty="0"/>
              <a:t>Differentiation of communities could be one the basis of a range of aspects. </a:t>
            </a:r>
            <a:r>
              <a:rPr lang="en-IN" dirty="0" err="1"/>
              <a:t>Georgraphic</a:t>
            </a:r>
            <a:r>
              <a:rPr lang="en-IN" dirty="0"/>
              <a:t> communities are on the basis of proximity to a specific area, e.g., village.</a:t>
            </a:r>
          </a:p>
          <a:p>
            <a:pPr algn="just"/>
            <a:r>
              <a:rPr lang="en-IN" dirty="0"/>
              <a:t>Ethnic communities are on the basis of </a:t>
            </a:r>
            <a:r>
              <a:rPr lang="en-IN" dirty="0" err="1"/>
              <a:t>communcal</a:t>
            </a:r>
            <a:r>
              <a:rPr lang="en-IN" dirty="0"/>
              <a:t> ethnic and cultural heritage. Religious communities are on the basis of communal religious beliefs. </a:t>
            </a:r>
          </a:p>
          <a:p>
            <a:pPr algn="just"/>
            <a:r>
              <a:rPr lang="en-IN" dirty="0"/>
              <a:t>General aspects of communities are communal purpose, communal values, and communal sense of identity.</a:t>
            </a:r>
          </a:p>
        </p:txBody>
      </p:sp>
    </p:spTree>
    <p:extLst>
      <p:ext uri="{BB962C8B-B14F-4D97-AF65-F5344CB8AC3E}">
        <p14:creationId xmlns:p14="http://schemas.microsoft.com/office/powerpoint/2010/main" val="16943921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22166-EA20-46DF-FD11-1BFE8F2858E2}"/>
              </a:ext>
            </a:extLst>
          </p:cNvPr>
          <p:cNvSpPr>
            <a:spLocks noGrp="1"/>
          </p:cNvSpPr>
          <p:nvPr>
            <p:ph type="title"/>
          </p:nvPr>
        </p:nvSpPr>
        <p:spPr/>
        <p:txBody>
          <a:bodyPr/>
          <a:lstStyle/>
          <a:p>
            <a:r>
              <a:rPr lang="en-IN" dirty="0"/>
              <a:t>Continue</a:t>
            </a:r>
          </a:p>
        </p:txBody>
      </p:sp>
      <p:sp>
        <p:nvSpPr>
          <p:cNvPr id="3" name="Content Placeholder 2">
            <a:extLst>
              <a:ext uri="{FF2B5EF4-FFF2-40B4-BE49-F238E27FC236}">
                <a16:creationId xmlns:a16="http://schemas.microsoft.com/office/drawing/2014/main" id="{0C8D5780-7C6E-D341-2D19-41F4F0EEFFA0}"/>
              </a:ext>
            </a:extLst>
          </p:cNvPr>
          <p:cNvSpPr>
            <a:spLocks noGrp="1"/>
          </p:cNvSpPr>
          <p:nvPr>
            <p:ph idx="1"/>
          </p:nvPr>
        </p:nvSpPr>
        <p:spPr/>
        <p:txBody>
          <a:bodyPr/>
          <a:lstStyle/>
          <a:p>
            <a:r>
              <a:rPr lang="en-IN" dirty="0"/>
              <a:t>Development in local communities because of technologies is the procedure of enhancing the quality of life and social unites among members of cultural or historical heritage communities to deal with their aspirations and needs. </a:t>
            </a:r>
          </a:p>
          <a:p>
            <a:r>
              <a:rPr lang="en-IN" dirty="0"/>
              <a:t>The digital technology role in community development is to provide a voice and power to children and young people within the larger ecosystem </a:t>
            </a:r>
            <a:r>
              <a:rPr lang="en-GB" dirty="0"/>
              <a:t>(</a:t>
            </a:r>
            <a:r>
              <a:rPr lang="en-GB" dirty="0" err="1"/>
              <a:t>Kasimoglu</a:t>
            </a:r>
            <a:r>
              <a:rPr lang="en-GB" dirty="0"/>
              <a:t> et al., 2022)</a:t>
            </a:r>
            <a:r>
              <a:rPr lang="en-IN" dirty="0"/>
              <a:t>. </a:t>
            </a:r>
          </a:p>
          <a:p>
            <a:r>
              <a:rPr lang="en-IN" dirty="0"/>
              <a:t>Visitor involvements, economic occasions, access to information, and increased connectivity are development in local communities. </a:t>
            </a:r>
          </a:p>
          <a:p>
            <a:endParaRPr lang="en-IN" dirty="0"/>
          </a:p>
        </p:txBody>
      </p:sp>
    </p:spTree>
    <p:extLst>
      <p:ext uri="{BB962C8B-B14F-4D97-AF65-F5344CB8AC3E}">
        <p14:creationId xmlns:p14="http://schemas.microsoft.com/office/powerpoint/2010/main" val="39698023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6BEA4-E99E-BB48-E595-268A5FDEFDBD}"/>
              </a:ext>
            </a:extLst>
          </p:cNvPr>
          <p:cNvSpPr>
            <a:spLocks noGrp="1"/>
          </p:cNvSpPr>
          <p:nvPr>
            <p:ph type="title"/>
          </p:nvPr>
        </p:nvSpPr>
        <p:spPr/>
        <p:txBody>
          <a:bodyPr/>
          <a:lstStyle/>
          <a:p>
            <a:r>
              <a:rPr lang="en-IN" dirty="0"/>
              <a:t>Continue</a:t>
            </a:r>
          </a:p>
        </p:txBody>
      </p:sp>
      <p:sp>
        <p:nvSpPr>
          <p:cNvPr id="3" name="Content Placeholder 2">
            <a:extLst>
              <a:ext uri="{FF2B5EF4-FFF2-40B4-BE49-F238E27FC236}">
                <a16:creationId xmlns:a16="http://schemas.microsoft.com/office/drawing/2014/main" id="{2BFE01B2-37A2-FF87-0946-78568D9907F9}"/>
              </a:ext>
            </a:extLst>
          </p:cNvPr>
          <p:cNvSpPr>
            <a:spLocks noGrp="1"/>
          </p:cNvSpPr>
          <p:nvPr>
            <p:ph idx="1"/>
          </p:nvPr>
        </p:nvSpPr>
        <p:spPr/>
        <p:txBody>
          <a:bodyPr/>
          <a:lstStyle/>
          <a:p>
            <a:r>
              <a:rPr lang="en-IN" dirty="0"/>
              <a:t>In 2021, online sales had emerged by 74 percent annually, a regular increase over the 12 months earlier, majorly spent under the pandemic restrictions. This shows that apart from telehealth and remote education, online sales have also been rising.</a:t>
            </a:r>
          </a:p>
          <a:p>
            <a:r>
              <a:rPr lang="en-IN" dirty="0"/>
              <a:t>Britons spent an astonishing £93 billion online in the latest figure depicted that during January 2021 (Statista, 2023). </a:t>
            </a:r>
          </a:p>
          <a:p>
            <a:r>
              <a:rPr lang="en-IN" dirty="0"/>
              <a:t>This shift to </a:t>
            </a:r>
            <a:r>
              <a:rPr lang="en-IN" dirty="0" err="1"/>
              <a:t>virtial</a:t>
            </a:r>
            <a:r>
              <a:rPr lang="en-IN" dirty="0"/>
              <a:t> shopping assisted small firms reach a large number of audience and boost novel consumer relationships.</a:t>
            </a:r>
          </a:p>
          <a:p>
            <a:endParaRPr lang="en-IN" dirty="0"/>
          </a:p>
        </p:txBody>
      </p:sp>
    </p:spTree>
    <p:extLst>
      <p:ext uri="{BB962C8B-B14F-4D97-AF65-F5344CB8AC3E}">
        <p14:creationId xmlns:p14="http://schemas.microsoft.com/office/powerpoint/2010/main" val="41484384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C1FBF-599E-DF76-D3E8-8CEFCAD65531}"/>
              </a:ext>
            </a:extLst>
          </p:cNvPr>
          <p:cNvSpPr>
            <a:spLocks noGrp="1"/>
          </p:cNvSpPr>
          <p:nvPr>
            <p:ph type="title"/>
          </p:nvPr>
        </p:nvSpPr>
        <p:spPr/>
        <p:txBody>
          <a:bodyPr/>
          <a:lstStyle/>
          <a:p>
            <a:r>
              <a:rPr lang="en-IN" dirty="0"/>
              <a:t>Continue </a:t>
            </a:r>
          </a:p>
        </p:txBody>
      </p:sp>
      <p:sp>
        <p:nvSpPr>
          <p:cNvPr id="3" name="Content Placeholder 2">
            <a:extLst>
              <a:ext uri="{FF2B5EF4-FFF2-40B4-BE49-F238E27FC236}">
                <a16:creationId xmlns:a16="http://schemas.microsoft.com/office/drawing/2014/main" id="{0139BFF0-0715-0DDB-838D-8E40EF26A165}"/>
              </a:ext>
            </a:extLst>
          </p:cNvPr>
          <p:cNvSpPr>
            <a:spLocks noGrp="1"/>
          </p:cNvSpPr>
          <p:nvPr>
            <p:ph idx="1"/>
          </p:nvPr>
        </p:nvSpPr>
        <p:spPr>
          <a:xfrm>
            <a:off x="1202919" y="2011680"/>
            <a:ext cx="6563694" cy="4206240"/>
          </a:xfrm>
        </p:spPr>
        <p:txBody>
          <a:bodyPr/>
          <a:lstStyle/>
          <a:p>
            <a:pPr algn="just"/>
            <a:r>
              <a:rPr lang="en-IN" dirty="0"/>
              <a:t>Further, digital mental health technology has also made a distinct in community building. For example, Digital Mentality in the UK form and establish apps particularly framed to encourage young individuals and children’s mental health, whereas in Australia, Digital Dog is establishing a suite of virtual mobile apps, games and websites to assist lower suicide risk, lower depression, promote wellbeing, and reduce stress (OECD, 2022). </a:t>
            </a:r>
          </a:p>
        </p:txBody>
      </p:sp>
      <p:pic>
        <p:nvPicPr>
          <p:cNvPr id="14338" name="Picture 2" descr="TV and Media Mental Health Experts | Digital mentality | England">
            <a:extLst>
              <a:ext uri="{FF2B5EF4-FFF2-40B4-BE49-F238E27FC236}">
                <a16:creationId xmlns:a16="http://schemas.microsoft.com/office/drawing/2014/main" id="{FCC72003-5676-C9E7-58C1-781C8664DF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97432" y="2188579"/>
            <a:ext cx="3258274" cy="25686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66402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44AE49-12EC-690D-3C40-9A59F5CCB82C}"/>
              </a:ext>
            </a:extLst>
          </p:cNvPr>
          <p:cNvSpPr>
            <a:spLocks noGrp="1"/>
          </p:cNvSpPr>
          <p:nvPr>
            <p:ph type="title"/>
          </p:nvPr>
        </p:nvSpPr>
        <p:spPr/>
        <p:txBody>
          <a:bodyPr/>
          <a:lstStyle/>
          <a:p>
            <a:r>
              <a:rPr lang="en-IN" dirty="0"/>
              <a:t>Conclusion </a:t>
            </a:r>
          </a:p>
        </p:txBody>
      </p:sp>
      <p:sp>
        <p:nvSpPr>
          <p:cNvPr id="3" name="Content Placeholder 2">
            <a:extLst>
              <a:ext uri="{FF2B5EF4-FFF2-40B4-BE49-F238E27FC236}">
                <a16:creationId xmlns:a16="http://schemas.microsoft.com/office/drawing/2014/main" id="{FD6609B4-965F-C672-54A2-4631E19E91DF}"/>
              </a:ext>
            </a:extLst>
          </p:cNvPr>
          <p:cNvSpPr>
            <a:spLocks noGrp="1"/>
          </p:cNvSpPr>
          <p:nvPr>
            <p:ph idx="1"/>
          </p:nvPr>
        </p:nvSpPr>
        <p:spPr/>
        <p:txBody>
          <a:bodyPr/>
          <a:lstStyle/>
          <a:p>
            <a:pPr algn="just"/>
            <a:r>
              <a:rPr lang="en-GB" dirty="0"/>
              <a:t>Adopting digital technology to give support, track the virus spread, deliver healthcare services, medical consultations, among others has been recognised as a significant solution to assist to mitigate the transmission of the virus and ease to connect with other people in the tough time.</a:t>
            </a:r>
          </a:p>
          <a:p>
            <a:pPr algn="just"/>
            <a:r>
              <a:rPr lang="en-GB" dirty="0"/>
              <a:t>Several digital technologies have been adopted (telehealth, Remote learning) when in-person contact was not frequent. </a:t>
            </a:r>
          </a:p>
          <a:p>
            <a:pPr algn="just"/>
            <a:r>
              <a:rPr lang="en-GB" dirty="0"/>
              <a:t>Each digital tool has its own merits and demerits and accordingly they have to be adopted.</a:t>
            </a:r>
          </a:p>
          <a:p>
            <a:pPr algn="just"/>
            <a:endParaRPr lang="en-IN" dirty="0"/>
          </a:p>
        </p:txBody>
      </p:sp>
    </p:spTree>
    <p:extLst>
      <p:ext uri="{BB962C8B-B14F-4D97-AF65-F5344CB8AC3E}">
        <p14:creationId xmlns:p14="http://schemas.microsoft.com/office/powerpoint/2010/main" val="4206151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9BBBA-FF70-117C-5086-A2B7A9BB4B9A}"/>
              </a:ext>
            </a:extLst>
          </p:cNvPr>
          <p:cNvSpPr>
            <a:spLocks noGrp="1"/>
          </p:cNvSpPr>
          <p:nvPr>
            <p:ph type="title"/>
          </p:nvPr>
        </p:nvSpPr>
        <p:spPr/>
        <p:txBody>
          <a:bodyPr/>
          <a:lstStyle/>
          <a:p>
            <a:r>
              <a:rPr lang="en-IN" dirty="0"/>
              <a:t>References </a:t>
            </a:r>
          </a:p>
        </p:txBody>
      </p:sp>
      <p:sp>
        <p:nvSpPr>
          <p:cNvPr id="3" name="Content Placeholder 2">
            <a:extLst>
              <a:ext uri="{FF2B5EF4-FFF2-40B4-BE49-F238E27FC236}">
                <a16:creationId xmlns:a16="http://schemas.microsoft.com/office/drawing/2014/main" id="{A9432620-27E7-B76F-A752-6F7604C3EDDE}"/>
              </a:ext>
            </a:extLst>
          </p:cNvPr>
          <p:cNvSpPr>
            <a:spLocks noGrp="1"/>
          </p:cNvSpPr>
          <p:nvPr>
            <p:ph idx="1"/>
          </p:nvPr>
        </p:nvSpPr>
        <p:spPr>
          <a:xfrm>
            <a:off x="1202919" y="2011679"/>
            <a:ext cx="9784080" cy="4470143"/>
          </a:xfrm>
        </p:spPr>
        <p:txBody>
          <a:bodyPr>
            <a:normAutofit/>
          </a:bodyPr>
          <a:lstStyle/>
          <a:p>
            <a:pPr algn="just"/>
            <a:r>
              <a:rPr lang="en-IN" sz="1200" b="0" i="0" dirty="0" err="1">
                <a:effectLst/>
                <a:latin typeface="+mj-lt"/>
              </a:rPr>
              <a:t>Abugabah</a:t>
            </a:r>
            <a:r>
              <a:rPr lang="en-IN" sz="1200" b="0" i="0" dirty="0">
                <a:effectLst/>
                <a:latin typeface="+mj-lt"/>
              </a:rPr>
              <a:t>, A., Nizamuddin, N. and </a:t>
            </a:r>
            <a:r>
              <a:rPr lang="en-IN" sz="1200" b="0" i="0" dirty="0" err="1">
                <a:effectLst/>
                <a:latin typeface="+mj-lt"/>
              </a:rPr>
              <a:t>Alzubi</a:t>
            </a:r>
            <a:r>
              <a:rPr lang="en-IN" sz="1200" b="0" i="0" dirty="0">
                <a:effectLst/>
                <a:latin typeface="+mj-lt"/>
              </a:rPr>
              <a:t>, A.A., 2020. Decentralized telemedicine framework for a smart healthcare ecosystem. </a:t>
            </a:r>
            <a:r>
              <a:rPr lang="en-IN" sz="1200" b="0" i="1" dirty="0">
                <a:effectLst/>
                <a:latin typeface="+mj-lt"/>
              </a:rPr>
              <a:t>IEEE Access</a:t>
            </a:r>
            <a:r>
              <a:rPr lang="en-IN" sz="1200" b="0" i="0" dirty="0">
                <a:effectLst/>
                <a:latin typeface="+mj-lt"/>
              </a:rPr>
              <a:t>, </a:t>
            </a:r>
            <a:r>
              <a:rPr lang="en-IN" sz="1200" b="0" i="1" dirty="0">
                <a:effectLst/>
                <a:latin typeface="+mj-lt"/>
              </a:rPr>
              <a:t>8</a:t>
            </a:r>
            <a:r>
              <a:rPr lang="en-IN" sz="1200" b="0" i="0" dirty="0">
                <a:effectLst/>
                <a:latin typeface="+mj-lt"/>
              </a:rPr>
              <a:t>, pp.166575-166588.</a:t>
            </a:r>
            <a:endParaRPr lang="en-US" sz="1200" b="0" i="0" dirty="0">
              <a:effectLst/>
              <a:latin typeface="+mj-lt"/>
            </a:endParaRPr>
          </a:p>
          <a:p>
            <a:pPr algn="just"/>
            <a:r>
              <a:rPr lang="en-US" sz="1200" b="0" i="0" dirty="0">
                <a:effectLst/>
                <a:latin typeface="+mj-lt"/>
              </a:rPr>
              <a:t>Accounting WEB, 2021. Supporting the arts and entertainment industry through COVID-19. Available at: https://www.accountingweb.co.uk/community/industry-insights/supporting-the-arts-and-entertainment-industry-through-covid-19 (Accessed 29 October 2023).</a:t>
            </a:r>
          </a:p>
          <a:p>
            <a:pPr algn="just"/>
            <a:r>
              <a:rPr lang="en-US" sz="1200" b="0" i="0" dirty="0">
                <a:effectLst/>
                <a:latin typeface="+mj-lt"/>
              </a:rPr>
              <a:t>Ali, N.A. and Khoja, A., 2020. Telehealth: An important player during the COVID-19 pandemic. </a:t>
            </a:r>
            <a:r>
              <a:rPr lang="en-US" sz="1200" b="0" i="1" dirty="0">
                <a:effectLst/>
                <a:latin typeface="+mj-lt"/>
              </a:rPr>
              <a:t>The Ochsner Journal</a:t>
            </a:r>
            <a:r>
              <a:rPr lang="en-US" sz="1200" b="0" i="0" dirty="0">
                <a:effectLst/>
                <a:latin typeface="+mj-lt"/>
              </a:rPr>
              <a:t>, </a:t>
            </a:r>
            <a:r>
              <a:rPr lang="en-US" sz="1200" b="0" i="1" dirty="0">
                <a:effectLst/>
                <a:latin typeface="+mj-lt"/>
              </a:rPr>
              <a:t>20</a:t>
            </a:r>
            <a:r>
              <a:rPr lang="en-US" sz="1200" b="0" i="0" dirty="0">
                <a:effectLst/>
                <a:latin typeface="+mj-lt"/>
              </a:rPr>
              <a:t>(2), p.113.</a:t>
            </a:r>
          </a:p>
          <a:p>
            <a:pPr algn="just"/>
            <a:r>
              <a:rPr lang="en-IN" sz="1200" b="0" i="0" dirty="0">
                <a:effectLst/>
                <a:latin typeface="+mj-lt"/>
              </a:rPr>
              <a:t>Chakraborty, T., Kumar, A., Upadhyay, P. and Dwivedi, Y.K., 2021. Link between social distancing, cognitive dissonance, and social networking site usage intensity: a country-level study during the COVID-19 outbreak. </a:t>
            </a:r>
            <a:r>
              <a:rPr lang="en-IN" sz="1200" b="0" i="1" dirty="0">
                <a:effectLst/>
                <a:latin typeface="+mj-lt"/>
              </a:rPr>
              <a:t>Internet Research</a:t>
            </a:r>
            <a:r>
              <a:rPr lang="en-IN" sz="1200" b="0" i="0" dirty="0">
                <a:effectLst/>
                <a:latin typeface="+mj-lt"/>
              </a:rPr>
              <a:t>, </a:t>
            </a:r>
            <a:r>
              <a:rPr lang="en-IN" sz="1200" b="0" i="1" dirty="0">
                <a:effectLst/>
                <a:latin typeface="+mj-lt"/>
              </a:rPr>
              <a:t>31</a:t>
            </a:r>
            <a:r>
              <a:rPr lang="en-IN" sz="1200" b="0" i="0" dirty="0">
                <a:effectLst/>
                <a:latin typeface="+mj-lt"/>
              </a:rPr>
              <a:t>(2), pp.419-456.</a:t>
            </a:r>
          </a:p>
          <a:p>
            <a:pPr algn="just"/>
            <a:r>
              <a:rPr lang="en-US" sz="1200" b="0" i="0" dirty="0" err="1">
                <a:effectLst/>
                <a:latin typeface="+mj-lt"/>
              </a:rPr>
              <a:t>Dadash</a:t>
            </a:r>
            <a:r>
              <a:rPr lang="en-US" sz="1200" b="0" i="0" dirty="0">
                <a:effectLst/>
                <a:latin typeface="+mj-lt"/>
              </a:rPr>
              <a:t> Pour, P., </a:t>
            </a:r>
            <a:r>
              <a:rPr lang="en-US" sz="1200" b="0" i="0" dirty="0" err="1">
                <a:effectLst/>
                <a:latin typeface="+mj-lt"/>
              </a:rPr>
              <a:t>Nazzal</a:t>
            </a:r>
            <a:r>
              <a:rPr lang="en-US" sz="1200" b="0" i="0" dirty="0">
                <a:effectLst/>
                <a:latin typeface="+mj-lt"/>
              </a:rPr>
              <a:t>, M.A. and Darras, B.M., 2022. The role of industry 4.0 technologies in overcoming pandemic challenges for the manufacturing sector. </a:t>
            </a:r>
            <a:r>
              <a:rPr lang="en-US" sz="1200" b="0" i="1" dirty="0">
                <a:effectLst/>
                <a:latin typeface="+mj-lt"/>
              </a:rPr>
              <a:t>Concurrent Engineering</a:t>
            </a:r>
            <a:r>
              <a:rPr lang="en-US" sz="1200" b="0" i="0" dirty="0">
                <a:effectLst/>
                <a:latin typeface="+mj-lt"/>
              </a:rPr>
              <a:t>, </a:t>
            </a:r>
            <a:r>
              <a:rPr lang="en-US" sz="1200" b="0" i="1" dirty="0">
                <a:effectLst/>
                <a:latin typeface="+mj-lt"/>
              </a:rPr>
              <a:t>30</a:t>
            </a:r>
            <a:r>
              <a:rPr lang="en-US" sz="1200" b="0" i="0" dirty="0">
                <a:effectLst/>
                <a:latin typeface="+mj-lt"/>
              </a:rPr>
              <a:t>(2), pp.190-205.</a:t>
            </a:r>
          </a:p>
          <a:p>
            <a:pPr algn="just"/>
            <a:r>
              <a:rPr lang="en-US" sz="1200" b="0" i="0" dirty="0">
                <a:effectLst/>
                <a:latin typeface="+mj-lt"/>
              </a:rPr>
              <a:t>Deloitte, 2022. COVID-19 forces adoption of digital technologies for UK healthcare clinicians.. Available at: https://www2.deloitte.com/uk/en/pages/press-releases/articles/covid-19-forces-adoption-of-digital-technologies-for-uk-healthcare-clinicians.html (Accessed 29 October 2023).</a:t>
            </a:r>
          </a:p>
          <a:p>
            <a:pPr algn="just"/>
            <a:r>
              <a:rPr lang="en-IN" sz="1200" b="0" i="0" dirty="0">
                <a:effectLst/>
                <a:latin typeface="+mj-lt"/>
              </a:rPr>
              <a:t>Fiorucci, W., Su, R., </a:t>
            </a:r>
            <a:r>
              <a:rPr lang="en-IN" sz="1200" b="0" i="0" dirty="0" err="1">
                <a:effectLst/>
                <a:latin typeface="+mj-lt"/>
              </a:rPr>
              <a:t>Tarabochia</a:t>
            </a:r>
            <a:r>
              <a:rPr lang="en-IN" sz="1200" b="0" i="0" dirty="0">
                <a:effectLst/>
                <a:latin typeface="+mj-lt"/>
              </a:rPr>
              <a:t>, A.S. 2023. Developing an Online Community and Intercultural Competence: Travelling Virtually to China. In: Fiorucci, W. (eds) Language Education During the Pandemic. Palgrave Macmillan, Cham.</a:t>
            </a:r>
            <a:endParaRPr lang="en-US" sz="1200" b="0" i="0" dirty="0">
              <a:effectLst/>
              <a:latin typeface="+mj-lt"/>
            </a:endParaRPr>
          </a:p>
          <a:p>
            <a:pPr algn="just"/>
            <a:r>
              <a:rPr lang="en-US" sz="1200" b="0" i="0" dirty="0">
                <a:effectLst/>
                <a:latin typeface="+mj-lt"/>
              </a:rPr>
              <a:t>Fisk, M., Livingstone, A. and Pit, S.W., 2020. Telehealth in the context of COVID-19: changing perspectives in Australia, the United Kingdom, and the United States. </a:t>
            </a:r>
            <a:r>
              <a:rPr lang="en-US" sz="1200" b="0" i="1" dirty="0">
                <a:effectLst/>
                <a:latin typeface="+mj-lt"/>
              </a:rPr>
              <a:t>Journal of medical Internet research</a:t>
            </a:r>
            <a:r>
              <a:rPr lang="en-US" sz="1200" b="0" i="0" dirty="0">
                <a:effectLst/>
                <a:latin typeface="+mj-lt"/>
              </a:rPr>
              <a:t>, </a:t>
            </a:r>
            <a:r>
              <a:rPr lang="en-US" sz="1200" b="0" i="1" dirty="0">
                <a:effectLst/>
                <a:latin typeface="+mj-lt"/>
              </a:rPr>
              <a:t>22</a:t>
            </a:r>
            <a:r>
              <a:rPr lang="en-US" sz="1200" b="0" i="0" dirty="0">
                <a:effectLst/>
                <a:latin typeface="+mj-lt"/>
              </a:rPr>
              <a:t>(6), p.e19264.</a:t>
            </a:r>
          </a:p>
          <a:p>
            <a:pPr algn="just"/>
            <a:endParaRPr lang="en-IN" sz="800" dirty="0">
              <a:latin typeface="+mj-lt"/>
            </a:endParaRPr>
          </a:p>
        </p:txBody>
      </p:sp>
    </p:spTree>
    <p:extLst>
      <p:ext uri="{BB962C8B-B14F-4D97-AF65-F5344CB8AC3E}">
        <p14:creationId xmlns:p14="http://schemas.microsoft.com/office/powerpoint/2010/main" val="31962320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69C2C-E2B4-B861-E8AC-57DBBA59FC95}"/>
              </a:ext>
            </a:extLst>
          </p:cNvPr>
          <p:cNvSpPr>
            <a:spLocks noGrp="1"/>
          </p:cNvSpPr>
          <p:nvPr>
            <p:ph type="title"/>
          </p:nvPr>
        </p:nvSpPr>
        <p:spPr/>
        <p:txBody>
          <a:bodyPr/>
          <a:lstStyle/>
          <a:p>
            <a:r>
              <a:rPr lang="en-IN" dirty="0"/>
              <a:t>References </a:t>
            </a:r>
          </a:p>
        </p:txBody>
      </p:sp>
      <p:sp>
        <p:nvSpPr>
          <p:cNvPr id="3" name="Content Placeholder 2">
            <a:extLst>
              <a:ext uri="{FF2B5EF4-FFF2-40B4-BE49-F238E27FC236}">
                <a16:creationId xmlns:a16="http://schemas.microsoft.com/office/drawing/2014/main" id="{46459C21-C046-4084-FD03-D6E5E04B0F05}"/>
              </a:ext>
            </a:extLst>
          </p:cNvPr>
          <p:cNvSpPr>
            <a:spLocks noGrp="1"/>
          </p:cNvSpPr>
          <p:nvPr>
            <p:ph idx="1"/>
          </p:nvPr>
        </p:nvSpPr>
        <p:spPr>
          <a:xfrm>
            <a:off x="1202919" y="2011680"/>
            <a:ext cx="9784080" cy="4668520"/>
          </a:xfrm>
        </p:spPr>
        <p:txBody>
          <a:bodyPr>
            <a:normAutofit fontScale="47500" lnSpcReduction="20000"/>
          </a:bodyPr>
          <a:lstStyle/>
          <a:p>
            <a:pPr algn="just"/>
            <a:r>
              <a:rPr lang="en-IN" sz="2500" b="0" i="0" dirty="0" err="1">
                <a:effectLst/>
                <a:latin typeface="+mj-lt"/>
              </a:rPr>
              <a:t>Kasımoğlu</a:t>
            </a:r>
            <a:r>
              <a:rPr lang="en-IN" sz="2500" b="0" i="0" dirty="0">
                <a:effectLst/>
                <a:latin typeface="+mj-lt"/>
              </a:rPr>
              <a:t>, S., </a:t>
            </a:r>
            <a:r>
              <a:rPr lang="en-IN" sz="2500" b="0" i="0" dirty="0" err="1">
                <a:effectLst/>
                <a:latin typeface="+mj-lt"/>
              </a:rPr>
              <a:t>Bahçelerli</a:t>
            </a:r>
            <a:r>
              <a:rPr lang="en-IN" sz="2500" b="0" i="0" dirty="0">
                <a:effectLst/>
                <a:latin typeface="+mj-lt"/>
              </a:rPr>
              <a:t>, N.M. and </a:t>
            </a:r>
            <a:r>
              <a:rPr lang="en-IN" sz="2500" b="0" i="0" dirty="0" err="1">
                <a:effectLst/>
                <a:latin typeface="+mj-lt"/>
              </a:rPr>
              <a:t>Çelik</a:t>
            </a:r>
            <a:r>
              <a:rPr lang="en-IN" sz="2500" b="0" i="0" dirty="0">
                <a:effectLst/>
                <a:latin typeface="+mj-lt"/>
              </a:rPr>
              <a:t>, M.U., 2022. Digital literacy during COVID-19 distance education; evaluation of communication-based problems in line with student opinions. </a:t>
            </a:r>
            <a:r>
              <a:rPr lang="en-IN" sz="2500" b="0" i="1" dirty="0">
                <a:effectLst/>
                <a:latin typeface="+mj-lt"/>
              </a:rPr>
              <a:t>Frontiers in Psychology</a:t>
            </a:r>
            <a:r>
              <a:rPr lang="en-IN" sz="2500" b="0" i="0" dirty="0">
                <a:effectLst/>
                <a:latin typeface="+mj-lt"/>
              </a:rPr>
              <a:t>, </a:t>
            </a:r>
            <a:r>
              <a:rPr lang="en-IN" sz="2500" b="0" i="1" dirty="0">
                <a:effectLst/>
                <a:latin typeface="+mj-lt"/>
              </a:rPr>
              <a:t>13</a:t>
            </a:r>
            <a:r>
              <a:rPr lang="en-IN" sz="2500" b="0" i="0" dirty="0">
                <a:effectLst/>
                <a:latin typeface="+mj-lt"/>
              </a:rPr>
              <a:t>, p.809171.</a:t>
            </a:r>
            <a:endParaRPr lang="en-US" sz="2500" b="0" i="0" dirty="0">
              <a:effectLst/>
              <a:latin typeface="+mj-lt"/>
            </a:endParaRPr>
          </a:p>
          <a:p>
            <a:pPr algn="just"/>
            <a:r>
              <a:rPr lang="en-US" sz="2500" b="0" i="0" dirty="0">
                <a:effectLst/>
                <a:latin typeface="+mj-lt"/>
              </a:rPr>
              <a:t>Ipsen, C., van </a:t>
            </a:r>
            <a:r>
              <a:rPr lang="en-US" sz="2500" b="0" i="0" dirty="0" err="1">
                <a:effectLst/>
                <a:latin typeface="+mj-lt"/>
              </a:rPr>
              <a:t>Veldhoven</a:t>
            </a:r>
            <a:r>
              <a:rPr lang="en-US" sz="2500" b="0" i="0" dirty="0">
                <a:effectLst/>
                <a:latin typeface="+mj-lt"/>
              </a:rPr>
              <a:t>, M., Kirchner, K. and Hansen, J.P., 2021. Six key advantages and disadvantages of working from home in Europe during COVID-19. </a:t>
            </a:r>
            <a:r>
              <a:rPr lang="en-US" sz="2500" b="0" i="1" dirty="0">
                <a:effectLst/>
                <a:latin typeface="+mj-lt"/>
              </a:rPr>
              <a:t>International journal of environmental research and public health</a:t>
            </a:r>
            <a:r>
              <a:rPr lang="en-US" sz="2500" b="0" i="0" dirty="0">
                <a:effectLst/>
                <a:latin typeface="+mj-lt"/>
              </a:rPr>
              <a:t>, </a:t>
            </a:r>
            <a:r>
              <a:rPr lang="en-US" sz="2500" b="0" i="1" dirty="0">
                <a:effectLst/>
                <a:latin typeface="+mj-lt"/>
              </a:rPr>
              <a:t>18</a:t>
            </a:r>
            <a:r>
              <a:rPr lang="en-US" sz="2500" b="0" i="0" dirty="0">
                <a:effectLst/>
                <a:latin typeface="+mj-lt"/>
              </a:rPr>
              <a:t>(4), p.1826.</a:t>
            </a:r>
            <a:endParaRPr lang="en-US" sz="2300" dirty="0">
              <a:latin typeface="+mj-lt"/>
            </a:endParaRPr>
          </a:p>
          <a:p>
            <a:pPr algn="just"/>
            <a:r>
              <a:rPr lang="en-US" sz="2300" dirty="0">
                <a:latin typeface="+mj-lt"/>
              </a:rPr>
              <a:t>McKinsey, 2020. How COVID-19 has pushed companies over the technology tipping point- and transformed business forever. Available at: https://www.mckinsey.com/capabilities/strategy-and-corporate-finance/our-insights/how-covid-19-has-pushed-companies-over-the-technology-tipping-point-and-transformed-business-forever (Accessed 29 October 2023).</a:t>
            </a:r>
          </a:p>
          <a:p>
            <a:pPr algn="just"/>
            <a:r>
              <a:rPr lang="en-US" sz="2300" b="0" i="0" dirty="0">
                <a:effectLst/>
                <a:latin typeface="+mj-lt"/>
              </a:rPr>
              <a:t>OECD, 2022. Children &amp; Young People’s Mental Health in the Digital Age. </a:t>
            </a:r>
            <a:r>
              <a:rPr lang="en-US" sz="2300" dirty="0">
                <a:latin typeface="+mj-lt"/>
              </a:rPr>
              <a:t>Available at: https://www.oecd.org/els/health-systems/Children-and-Young-People-Mental-Health-in-the-Digital-Age.pdf (Accessed 29 October 2023).</a:t>
            </a:r>
            <a:endParaRPr lang="en-US" sz="2300" b="0" i="0" dirty="0">
              <a:effectLst/>
              <a:latin typeface="+mj-lt"/>
            </a:endParaRPr>
          </a:p>
          <a:p>
            <a:pPr algn="just"/>
            <a:r>
              <a:rPr lang="en-US" sz="2300" b="0" i="0" dirty="0">
                <a:effectLst/>
                <a:latin typeface="+mj-lt"/>
              </a:rPr>
              <a:t>Osler, L. and Zahavi, D., 2022. Sociality and embodiment: Online communication during and after Covid-19. </a:t>
            </a:r>
            <a:r>
              <a:rPr lang="en-US" sz="2300" b="0" i="1" dirty="0">
                <a:effectLst/>
                <a:latin typeface="+mj-lt"/>
              </a:rPr>
              <a:t>Foundations of Science</a:t>
            </a:r>
            <a:r>
              <a:rPr lang="en-US" sz="2300" b="0" i="0" dirty="0">
                <a:effectLst/>
                <a:latin typeface="+mj-lt"/>
              </a:rPr>
              <a:t>, pp.1-18.</a:t>
            </a:r>
          </a:p>
          <a:p>
            <a:pPr algn="just"/>
            <a:r>
              <a:rPr lang="en-US" sz="2300" b="0" i="0" dirty="0" err="1">
                <a:effectLst/>
                <a:latin typeface="+mj-lt"/>
              </a:rPr>
              <a:t>Pani</a:t>
            </a:r>
            <a:r>
              <a:rPr lang="en-US" sz="2300" b="0" i="0" dirty="0">
                <a:effectLst/>
                <a:latin typeface="+mj-lt"/>
              </a:rPr>
              <a:t>, A., Mishra, S., </a:t>
            </a:r>
            <a:r>
              <a:rPr lang="en-US" sz="2300" b="0" i="0" dirty="0" err="1">
                <a:effectLst/>
                <a:latin typeface="+mj-lt"/>
              </a:rPr>
              <a:t>Golias</a:t>
            </a:r>
            <a:r>
              <a:rPr lang="en-US" sz="2300" b="0" i="0" dirty="0">
                <a:effectLst/>
                <a:latin typeface="+mj-lt"/>
              </a:rPr>
              <a:t>, M. and </a:t>
            </a:r>
            <a:r>
              <a:rPr lang="en-US" sz="2300" b="0" i="0" dirty="0" err="1">
                <a:effectLst/>
                <a:latin typeface="+mj-lt"/>
              </a:rPr>
              <a:t>Figliozzi</a:t>
            </a:r>
            <a:r>
              <a:rPr lang="en-US" sz="2300" b="0" i="0" dirty="0">
                <a:effectLst/>
                <a:latin typeface="+mj-lt"/>
              </a:rPr>
              <a:t>, M., 2020. Evaluating public acceptance of autonomous delivery robots during COVID-19 pandemic. </a:t>
            </a:r>
            <a:r>
              <a:rPr lang="en-US" sz="2300" b="0" i="1" dirty="0">
                <a:effectLst/>
                <a:latin typeface="+mj-lt"/>
              </a:rPr>
              <a:t>Transportation research part D: transport and environment</a:t>
            </a:r>
            <a:r>
              <a:rPr lang="en-US" sz="2300" b="0" i="0" dirty="0">
                <a:effectLst/>
                <a:latin typeface="+mj-lt"/>
              </a:rPr>
              <a:t>, </a:t>
            </a:r>
            <a:r>
              <a:rPr lang="en-US" sz="2300" b="0" i="1" dirty="0">
                <a:effectLst/>
                <a:latin typeface="+mj-lt"/>
              </a:rPr>
              <a:t>89</a:t>
            </a:r>
            <a:r>
              <a:rPr lang="en-US" sz="2300" b="0" i="0" dirty="0">
                <a:effectLst/>
                <a:latin typeface="+mj-lt"/>
              </a:rPr>
              <a:t>, p.102600.</a:t>
            </a:r>
          </a:p>
          <a:p>
            <a:pPr algn="just"/>
            <a:r>
              <a:rPr lang="en-US" sz="2300" b="0" i="0" dirty="0">
                <a:effectLst/>
                <a:latin typeface="+mj-lt"/>
              </a:rPr>
              <a:t>Pandya, A. and Lodha, P., 2021. Social connectedness, excessive screen time during COVID-19 and mental health: a review of current evidence. </a:t>
            </a:r>
            <a:r>
              <a:rPr lang="en-US" sz="2300" b="0" i="1" dirty="0">
                <a:effectLst/>
                <a:latin typeface="+mj-lt"/>
              </a:rPr>
              <a:t>Frontiers in Human Dynamics</a:t>
            </a:r>
            <a:r>
              <a:rPr lang="en-US" sz="2300" b="0" i="0" dirty="0">
                <a:effectLst/>
                <a:latin typeface="+mj-lt"/>
              </a:rPr>
              <a:t>, </a:t>
            </a:r>
            <a:r>
              <a:rPr lang="en-US" sz="2300" b="0" i="1" dirty="0">
                <a:effectLst/>
                <a:latin typeface="+mj-lt"/>
              </a:rPr>
              <a:t>3</a:t>
            </a:r>
            <a:r>
              <a:rPr lang="en-US" sz="2300" b="0" i="0" dirty="0">
                <a:effectLst/>
                <a:latin typeface="+mj-lt"/>
              </a:rPr>
              <a:t>, p.45.</a:t>
            </a:r>
          </a:p>
          <a:p>
            <a:pPr algn="just"/>
            <a:r>
              <a:rPr lang="en-US" sz="2300" b="0" i="0" dirty="0">
                <a:effectLst/>
                <a:latin typeface="+mj-lt"/>
              </a:rPr>
              <a:t>Pandey, N. and Pal, A., 2020. Impact of digital surge during Covid-19 pandemic: A viewpoint on research and practice. </a:t>
            </a:r>
            <a:r>
              <a:rPr lang="en-US" sz="2300" b="0" i="1" dirty="0">
                <a:effectLst/>
                <a:latin typeface="+mj-lt"/>
              </a:rPr>
              <a:t>International journal of information management</a:t>
            </a:r>
            <a:r>
              <a:rPr lang="en-US" sz="2300" b="0" i="0" dirty="0">
                <a:effectLst/>
                <a:latin typeface="+mj-lt"/>
              </a:rPr>
              <a:t>, </a:t>
            </a:r>
            <a:r>
              <a:rPr lang="en-US" sz="2300" b="0" i="1" dirty="0">
                <a:effectLst/>
                <a:latin typeface="+mj-lt"/>
              </a:rPr>
              <a:t>55</a:t>
            </a:r>
            <a:r>
              <a:rPr lang="en-US" sz="2300" b="0" i="0" dirty="0">
                <a:effectLst/>
                <a:latin typeface="+mj-lt"/>
              </a:rPr>
              <a:t>, p.102171.</a:t>
            </a:r>
          </a:p>
          <a:p>
            <a:pPr algn="just"/>
            <a:r>
              <a:rPr lang="en-US" sz="2300" b="0" i="0" dirty="0">
                <a:effectLst/>
                <a:latin typeface="+mj-lt"/>
              </a:rPr>
              <a:t>Statista, 2023. Digital payments – Worldwide. </a:t>
            </a:r>
            <a:r>
              <a:rPr lang="en-US" sz="2300" dirty="0">
                <a:latin typeface="+mj-lt"/>
              </a:rPr>
              <a:t>Available at: https://www.statista.com/outlook/dmo/fintech/digital-payments/worldwide (Accessed 29 October 2023).</a:t>
            </a:r>
          </a:p>
          <a:p>
            <a:pPr algn="just"/>
            <a:r>
              <a:rPr lang="en-US" sz="2300" b="0" i="0" dirty="0">
                <a:effectLst/>
                <a:latin typeface="+mj-lt"/>
              </a:rPr>
              <a:t>Statista, 2023. </a:t>
            </a:r>
            <a:r>
              <a:rPr lang="en-US" sz="2300" dirty="0">
                <a:latin typeface="+mj-lt"/>
              </a:rPr>
              <a:t>Value of online retail sales in the United Kingdom (UK) from 2012 to 2022.</a:t>
            </a:r>
            <a:r>
              <a:rPr lang="en-US" sz="2300" b="0" i="0" dirty="0">
                <a:effectLst/>
                <a:latin typeface="+mj-lt"/>
              </a:rPr>
              <a:t>. </a:t>
            </a:r>
            <a:r>
              <a:rPr lang="en-US" sz="2300" dirty="0">
                <a:latin typeface="+mj-lt"/>
              </a:rPr>
              <a:t>Available at: https://www.statista.com/statistics/315506/online-retail-sales-in-the-united-kingdom/ (Accessed 29 October 2023).</a:t>
            </a:r>
          </a:p>
          <a:p>
            <a:pPr algn="just"/>
            <a:r>
              <a:rPr lang="en-US" sz="2300" b="0" i="0" dirty="0">
                <a:effectLst/>
                <a:latin typeface="+mj-lt"/>
              </a:rPr>
              <a:t>The Home Office Life, 2023. Working from home UK statistics 203. </a:t>
            </a:r>
            <a:r>
              <a:rPr lang="en-US" sz="2300" dirty="0">
                <a:latin typeface="+mj-lt"/>
              </a:rPr>
              <a:t>Available at: https://thehomeofficelife.com/blog/work-from-home-statistics (Accessed 29 October 2023).</a:t>
            </a:r>
            <a:endParaRPr lang="en-US" sz="2300" b="0" i="0" dirty="0">
              <a:effectLst/>
              <a:latin typeface="+mj-lt"/>
            </a:endParaRPr>
          </a:p>
          <a:p>
            <a:pPr algn="just"/>
            <a:endParaRPr lang="en-US" b="0" i="0" dirty="0">
              <a:effectLst/>
              <a:latin typeface="+mj-lt"/>
            </a:endParaRPr>
          </a:p>
          <a:p>
            <a:pPr algn="just"/>
            <a:endParaRPr lang="en-US" b="0" i="0" dirty="0">
              <a:effectLst/>
              <a:latin typeface="+mj-lt"/>
            </a:endParaRPr>
          </a:p>
          <a:p>
            <a:pPr algn="just"/>
            <a:endParaRPr lang="en-IN" dirty="0">
              <a:latin typeface="+mj-lt"/>
            </a:endParaRPr>
          </a:p>
        </p:txBody>
      </p:sp>
    </p:spTree>
    <p:extLst>
      <p:ext uri="{BB962C8B-B14F-4D97-AF65-F5344CB8AC3E}">
        <p14:creationId xmlns:p14="http://schemas.microsoft.com/office/powerpoint/2010/main" val="17208293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FD09E3-1C55-9C2A-11C8-48800D6AFDFA}"/>
              </a:ext>
            </a:extLst>
          </p:cNvPr>
          <p:cNvSpPr>
            <a:spLocks noGrp="1"/>
          </p:cNvSpPr>
          <p:nvPr>
            <p:ph idx="1"/>
          </p:nvPr>
        </p:nvSpPr>
        <p:spPr>
          <a:xfrm>
            <a:off x="1202919" y="3252486"/>
            <a:ext cx="9784080" cy="1713053"/>
          </a:xfrm>
        </p:spPr>
        <p:txBody>
          <a:bodyPr>
            <a:normAutofit/>
          </a:bodyPr>
          <a:lstStyle/>
          <a:p>
            <a:pPr marL="0" indent="0" algn="ctr">
              <a:buNone/>
            </a:pPr>
            <a:r>
              <a:rPr lang="en-IN" sz="11500" b="1" dirty="0"/>
              <a:t>Thank You</a:t>
            </a:r>
          </a:p>
        </p:txBody>
      </p:sp>
    </p:spTree>
    <p:extLst>
      <p:ext uri="{BB962C8B-B14F-4D97-AF65-F5344CB8AC3E}">
        <p14:creationId xmlns:p14="http://schemas.microsoft.com/office/powerpoint/2010/main" val="40054732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F56617"/>
      </a:dk2>
      <a:lt2>
        <a:srgbClr val="DDDDDD"/>
      </a:lt2>
      <a:accent1>
        <a:srgbClr val="FFC000"/>
      </a:accent1>
      <a:accent2>
        <a:srgbClr val="BD582C"/>
      </a:accent2>
      <a:accent3>
        <a:srgbClr val="865640"/>
      </a:accent3>
      <a:accent4>
        <a:srgbClr val="9B8357"/>
      </a:accent4>
      <a:accent5>
        <a:srgbClr val="C2BC80"/>
      </a:accent5>
      <a:accent6>
        <a:srgbClr val="94A080"/>
      </a:accent6>
      <a:hlink>
        <a:srgbClr val="FF9933"/>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B7CF026C-957E-4F4E-893C-D02C23AB631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4248</Words>
  <Application>Microsoft Office PowerPoint</Application>
  <PresentationFormat>Widescreen</PresentationFormat>
  <Paragraphs>163</Paragraphs>
  <Slides>24</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Corbel</vt:lpstr>
      <vt:lpstr>Wingdings</vt:lpstr>
      <vt:lpstr>Banded</vt:lpstr>
      <vt:lpstr>Critically evaluate digital innovations that could develop communities in the present and future </vt:lpstr>
      <vt:lpstr>Introduction </vt:lpstr>
      <vt:lpstr>Importance of digital tools during and after covid-19</vt:lpstr>
      <vt:lpstr>Digital tools that gained importance during and after the covid-19 pandemic </vt:lpstr>
      <vt:lpstr>Continue </vt:lpstr>
      <vt:lpstr>Communities relied on digital tools when in-person contact become rare</vt:lpstr>
      <vt:lpstr>Continue</vt:lpstr>
      <vt:lpstr>Continue </vt:lpstr>
      <vt:lpstr>Advantages and disadvantages of each tools </vt:lpstr>
      <vt:lpstr>Advantages and disadvantages of each tools </vt:lpstr>
      <vt:lpstr>Digital tools role in present community interactions and their potential future impact </vt:lpstr>
      <vt:lpstr>Continue</vt:lpstr>
      <vt:lpstr>Continue</vt:lpstr>
      <vt:lpstr>Continue</vt:lpstr>
      <vt:lpstr>Continue</vt:lpstr>
      <vt:lpstr>Continue</vt:lpstr>
      <vt:lpstr>Real-life examples where technologies have made a difference in community building </vt:lpstr>
      <vt:lpstr>Continue</vt:lpstr>
      <vt:lpstr>Continue</vt:lpstr>
      <vt:lpstr>Continue </vt:lpstr>
      <vt:lpstr>Conclusion </vt:lpstr>
      <vt:lpstr>References </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Critically evaluate digital innovations that could develop communities in the present and future </dc:title>
  <cp:lastModifiedBy>Kayode Ayinde</cp:lastModifiedBy>
  <cp:revision>1</cp:revision>
  <dcterms:modified xsi:type="dcterms:W3CDTF">2024-04-06T21:13:10Z</dcterms:modified>
</cp:coreProperties>
</file>