
<file path=[Content_Types].xml><?xml version="1.0" encoding="utf-8"?>
<Types xmlns="http://schemas.openxmlformats.org/package/2006/content-types">
  <Default Extension="fntdata" ContentType="application/x-fontdata"/>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autoCompressPictures="0">
  <p:sldMasterIdLst>
    <p:sldMasterId id="2147483648" r:id="rId1"/>
  </p:sldMasterIdLst>
  <p:notesMasterIdLst>
    <p:notesMasterId r:id="rId10"/>
  </p:notesMasterIdLst>
  <p:sldIdLst>
    <p:sldId id="264" r:id="rId2"/>
    <p:sldId id="265" r:id="rId3"/>
    <p:sldId id="256" r:id="rId4"/>
    <p:sldId id="257" r:id="rId5"/>
    <p:sldId id="258" r:id="rId6"/>
    <p:sldId id="261" r:id="rId7"/>
    <p:sldId id="260" r:id="rId8"/>
    <p:sldId id="262" r:id="rId9"/>
  </p:sldIdLst>
  <p:sldSz cx="14630400" cy="8229600"/>
  <p:notesSz cx="8229600" cy="14630400"/>
  <p:embeddedFontLst>
    <p:embeddedFont>
      <p:font typeface="Aptos Narrow" panose="020B0004020202020204" pitchFamily="34" charset="0"/>
      <p:regular r:id="rId11"/>
      <p:bold r:id="rId12"/>
      <p:italic r:id="rId13"/>
      <p:boldItalic r:id="rId14"/>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78223" autoAdjust="0"/>
  </p:normalViewPr>
  <p:slideViewPr>
    <p:cSldViewPr snapToGrid="0" snapToObjects="1">
      <p:cViewPr varScale="1">
        <p:scale>
          <a:sx n="50" d="100"/>
          <a:sy n="50" d="100"/>
        </p:scale>
        <p:origin x="54" y="570"/>
      </p:cViewPr>
      <p:guideLst/>
    </p:cSldViewPr>
  </p:slideViewPr>
  <p:notesTextViewPr>
    <p:cViewPr>
      <p:scale>
        <a:sx n="1" d="1"/>
        <a:sy n="1" d="1"/>
      </p:scale>
      <p:origin x="0" y="-312"/>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3.fntdata"/><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font" Target="fonts/font2.fntdata"/><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font" Target="fonts/font1.fntdata"/><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4.fntdata"/></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2942362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Job satisfaction within NHS refers to the extent of positivity the staffs experience towards the employment, experience and the working environment (Herzberg, 1959). This is important since the NHS knows that staff experience is one of the key workforce challenges and it utilizes the NHS Staff Survey to learn more about the workforce experience throughout the service (NHS Staff, 2024; NHS England, 2021). The reported satisfaction with the importance of their work to the organisation ranged at 42.95% among the staff in the 2025 NHS Staff Survey (NHS Staff, 2026). It matters since low quality of care, reduced patient safety and reduced patient satisfaction, as well as poor staff wellbeing and burnout are associated with poor job satisfaction, which impacts both employees and patients (Li et al., 2024).</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Numerous pressures experienced in the workplace currently influence job satisfaction in the NHS with stress, burnout, presenteeism and staff shortages being the most impactful (NHS Staff, 2026). According to the 2025 NHS Staff Survey, 42.36% of the staff indicate that they felt unwell due to stress at work in the last 12 months indicating that stress is a pressing issue (NHS Staff, 2026). Also, 31.47% reported being burnt out due to their profession, and 56.01% reported attending work despite not being well to adequately complete their duties (NHS Staff, 2026). This indicates that job satisfaction is a decisively influenced factor on larger structural workforce pressures, and not just on individual attitude, as only 32.82% felt that there were sufficient staff in their organisation to perform the job correctly (NHS Staff, 2026).</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combination of structural and managerial and career-related issues is the cause of low job satisfaction in the NHS, as opposed to individual attitude (NHS Staff, 2026; NHS England, 2023b). Workforce pressure is one of the causes that are the most important in structure since only 32.82% of the staff stated that there were enough staff in their organisation to perform the job in a proper way (NHS Staff, 2026). The other concern is the workload intensity with only 46.51% responding that they could accommodate all the conflicting demands on their time indicating that most of the staff are overworked and strained (NHS Staff, 2026). It is also significant that the management is supportive as NHS England says good people management should involve frequent one-to-one discussions on wellbeing, career plans and development needs, as weak management will lower job satisfaction (NHS England, 2023b). Another factor is career development whereby only 51.15% of the staff indicated that they had a chance to develop their career in their organisation (NHS Staff, 2026). Policy-wise, NHS Long Term Workforce Plan acknowledges these problems and indicates that dissatisfaction has come to be viewed as a significant system-wide risk to the workforce (NHS England, 2026).</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51DAC9A-2A03-193F-1BCD-6BA0DDE9BB9F}"/>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BF977D7-823B-6D83-3C99-7FF13C0C002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F5ACE155-D12B-62D0-A9EB-DCABE6CC454D}"/>
              </a:ext>
            </a:extLst>
          </p:cNvPr>
          <p:cNvSpPr>
            <a:spLocks noGrp="1"/>
          </p:cNvSpPr>
          <p:nvPr>
            <p:ph type="body" idx="1"/>
          </p:nvPr>
        </p:nvSpPr>
        <p:spPr/>
        <p:txBody>
          <a:bodyPr/>
          <a:lstStyle/>
          <a:p>
            <a:r>
              <a:rPr lang="en-GB" dirty="0"/>
              <a:t>The motivation-hygiene theory elaborates on how employees can be motivated and dissatisfied by dissimilar factors and it can be applied to the NHS to explain why employees are also satisfied and dissatisfied (Herzberg, 1959). Recognition, achievement and growth are examples of motivators that will enhance satisfaction and the weak hygiene factors like pay, supervision, workload and organisational policy may lead to dissatisfaction (Herzberg, 1959). This is observed in NHS data with just 42.95 percent of staff indicating their satisfaction regarding the extent to which their organisation appreciates their work, and 32.09 percent are content with their salary (NHS Staff, 2026; Herzberg, 1959). The problem can also be explained as it relates to the Job Demands-Resources model, which postulates that, when there is high job demand then there is exhaustion, or in this case lack of resources leads to disengagement (Demerouti et al., 2001). This is very suitable in the NHS data because 42.36% said they were stressed at work, 31.47% said they felt burned out, and 32.82% said they felt there were not enough staff to do their job right which indicates that high demands and lack of resources dwindle job satisfaction over time (NHS Staff, 2026; Demerouti et al., 200</a:t>
            </a:r>
            <a:endParaRPr lang="en-US" dirty="0"/>
          </a:p>
        </p:txBody>
      </p:sp>
      <p:sp>
        <p:nvSpPr>
          <p:cNvPr id="4" name="Slide Number Placeholder 3">
            <a:extLst>
              <a:ext uri="{FF2B5EF4-FFF2-40B4-BE49-F238E27FC236}">
                <a16:creationId xmlns:a16="http://schemas.microsoft.com/office/drawing/2014/main" id="{CD9B79B2-A295-7554-E067-493B90457A40}"/>
              </a:ext>
            </a:extLst>
          </p:cNvPr>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274056694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NHS must prioritize supportive leadership, flexible working and retention-centred people practices, all of which align with broader NHS workforce aims, to be more likely to enhance job satisfaction (NHS England, 2021; NHS England, 2026). To start with, line managers ought to have regular one-to-one meetings regarding wellbeing, career plans and development requirements, since the quality of management directly impacts the extent to which supported and appreciated staff aspire to be (NHS England, 2023b). Second, working flexibly must become more the norm in NHS jobs, particularly since NHS policy states that employees have a right to demand flexible working on the first day of employment and managers should respond to such demands positively wherever feasible (NHS England, 2024). Third, staff who might be considering leaving should be helped by retention programs like flexibility, wellbeing support and HR stay support. A real difference is seen in the number of fewer staff who left the NHS in the 12 months to August 2023, as reported by NHS England (NHS England, 2023a), demonstrating that retention strategies can actually work. </a:t>
            </a:r>
            <a:r>
              <a:rPr lang="en-GB"/>
              <a:t>The recommendations also reinforce NHS Long Term Workforce Plan, which asserts that the improved culture, leadership and wellbeing may dramatically decrease staff departure throughout time (NHS England, 2026).</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73050" y="1828800"/>
            <a:ext cx="8775700" cy="4937125"/>
          </a:xfrm>
          <a:prstGeom prst="rect">
            <a:avLst/>
          </a:prstGeom>
          <a:noFill/>
          <a:ln w="12700">
            <a:solidFill>
              <a:prstClr val="black"/>
            </a:solidFill>
          </a:ln>
        </p:spPr>
      </p:sp>
      <p:sp>
        <p:nvSpPr>
          <p:cNvPr id="3" name="Notes Placeholder 2"/>
          <p:cNvSpPr>
            <a:spLocks noGrp="1"/>
          </p:cNvSpPr>
          <p:nvPr>
            <p:ph type="body" idx="1"/>
          </p:nvPr>
        </p:nvSpPr>
        <p:spPr>
          <a:xfrm>
            <a:off x="822325" y="7040563"/>
            <a:ext cx="6584950" cy="5761037"/>
          </a:xfrm>
          <a:prstGeom prst="rect">
            <a:avLst/>
          </a:prstGeom>
        </p:spPr>
        <p:txBody>
          <a:bodyPr/>
          <a:lstStyle/>
          <a:p>
            <a:endParaRPr lang="en-GB" dirty="0"/>
          </a:p>
        </p:txBody>
      </p:sp>
    </p:spTree>
    <p:extLst>
      <p:ext uri="{BB962C8B-B14F-4D97-AF65-F5344CB8AC3E}">
        <p14:creationId xmlns:p14="http://schemas.microsoft.com/office/powerpoint/2010/main" val="293848331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hyperlink" Target="https://gamma.app/?utm_source=made-with-gamma" TargetMode="External"/><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lide 1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EDE9"/>
          </a:solidFill>
          <a:ln/>
        </p:spPr>
        <p:txBody>
          <a:bodyPr/>
          <a:lstStyle/>
          <a:p>
            <a:endParaRPr lang="en-GB"/>
          </a:p>
        </p:txBody>
      </p:sp>
      <p:sp>
        <p:nvSpPr>
          <p:cNvPr id="3" name="Shape 1"/>
          <p:cNvSpPr/>
          <p:nvPr/>
        </p:nvSpPr>
        <p:spPr>
          <a:xfrm>
            <a:off x="0" y="0"/>
            <a:ext cx="14630400" cy="8229600"/>
          </a:xfrm>
          <a:prstGeom prst="rect">
            <a:avLst/>
          </a:prstGeom>
          <a:solidFill>
            <a:srgbClr val="B3BDB5"/>
          </a:solidFill>
          <a:ln/>
        </p:spPr>
        <p:txBody>
          <a:bodyPr/>
          <a:lstStyle/>
          <a:p>
            <a:endParaRPr lang="en-GB"/>
          </a:p>
        </p:txBody>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Slide 2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EDE9"/>
          </a:solidFill>
          <a:ln/>
        </p:spPr>
      </p:sp>
      <p:sp>
        <p:nvSpPr>
          <p:cNvPr id="3" name="Shape 1"/>
          <p:cNvSpPr/>
          <p:nvPr/>
        </p:nvSpPr>
        <p:spPr>
          <a:xfrm>
            <a:off x="0" y="0"/>
            <a:ext cx="14630400" cy="8229600"/>
          </a:xfrm>
          <a:prstGeom prst="rect">
            <a:avLst/>
          </a:prstGeom>
          <a:solidFill>
            <a:srgbClr val="AFCBF8"/>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Slide 3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EDE9"/>
          </a:solidFill>
          <a:ln/>
        </p:spPr>
      </p:sp>
      <p:sp>
        <p:nvSpPr>
          <p:cNvPr id="3" name="Shape 1"/>
          <p:cNvSpPr/>
          <p:nvPr/>
        </p:nvSpPr>
        <p:spPr>
          <a:xfrm>
            <a:off x="0" y="0"/>
            <a:ext cx="14630400" cy="8229600"/>
          </a:xfrm>
          <a:prstGeom prst="rect">
            <a:avLst/>
          </a:prstGeom>
          <a:solidFill>
            <a:srgbClr val="FFFCFA"/>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Slide 4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EDE9"/>
          </a:solidFill>
          <a:ln/>
        </p:spPr>
      </p:sp>
      <p:sp>
        <p:nvSpPr>
          <p:cNvPr id="3" name="Shape 1"/>
          <p:cNvSpPr/>
          <p:nvPr/>
        </p:nvSpPr>
        <p:spPr>
          <a:xfrm>
            <a:off x="0" y="0"/>
            <a:ext cx="14630400" cy="8229600"/>
          </a:xfrm>
          <a:prstGeom prst="rect">
            <a:avLst/>
          </a:prstGeom>
          <a:solidFill>
            <a:srgbClr val="CCCCCC"/>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Slide 5 master">
    <p:spTree>
      <p:nvGrpSpPr>
        <p:cNvPr id="1" name=""/>
        <p:cNvGrpSpPr/>
        <p:nvPr/>
      </p:nvGrpSpPr>
      <p:grpSpPr>
        <a:xfrm>
          <a:off x="0" y="0"/>
          <a:ext cx="0" cy="0"/>
          <a:chOff x="0" y="0"/>
          <a:chExt cx="0" cy="0"/>
        </a:xfrm>
      </p:grpSpPr>
      <p:sp>
        <p:nvSpPr>
          <p:cNvPr id="2" name="Shape 0"/>
          <p:cNvSpPr/>
          <p:nvPr/>
        </p:nvSpPr>
        <p:spPr>
          <a:xfrm>
            <a:off x="0" y="0"/>
            <a:ext cx="14630400" cy="8229600"/>
          </a:xfrm>
          <a:prstGeom prst="rect">
            <a:avLst/>
          </a:prstGeom>
          <a:solidFill>
            <a:srgbClr val="F7EDE9"/>
          </a:solidFill>
          <a:ln/>
        </p:spPr>
      </p:sp>
      <p:sp>
        <p:nvSpPr>
          <p:cNvPr id="3" name="Shape 1"/>
          <p:cNvSpPr/>
          <p:nvPr/>
        </p:nvSpPr>
        <p:spPr>
          <a:xfrm>
            <a:off x="0" y="0"/>
            <a:ext cx="14630400" cy="8229600"/>
          </a:xfrm>
          <a:prstGeom prst="rect">
            <a:avLst/>
          </a:prstGeom>
          <a:solidFill>
            <a:srgbClr val="F2F2F2"/>
          </a:solidFill>
          <a:ln/>
        </p:spPr>
      </p:sp>
      <p:pic>
        <p:nvPicPr>
          <p:cNvPr id="4" name="Image 0" descr="preencoded.png">
            <a:hlinkClick r:id="rId2"/>
          </p:cNvPr>
          <p:cNvPicPr>
            <a:picLocks noChangeAspect="1"/>
          </p:cNvPicPr>
          <p:nvPr/>
        </p:nvPicPr>
        <p:blipFill>
          <a:blip r:embed="rId3"/>
          <a:stretch>
            <a:fillRect/>
          </a:stretch>
        </p:blipFill>
        <p:spPr>
          <a:xfrm>
            <a:off x="12839215" y="7749540"/>
            <a:ext cx="1722605" cy="411480"/>
          </a:xfrm>
          <a:prstGeom prst="rect">
            <a:avLst/>
          </a:prstGeom>
        </p:spPr>
      </p:pic>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image" Target="../media/image7.png"/><Relationship Id="rId5" Type="http://schemas.openxmlformats.org/officeDocument/2006/relationships/image" Target="../media/image6.svg"/><Relationship Id="rId4" Type="http://schemas.openxmlformats.org/officeDocument/2006/relationships/image" Target="../media/image5.svg"/></Relationships>
</file>

<file path=ppt/slides/_rels/slide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5.xml"/><Relationship Id="rId4" Type="http://schemas.openxmlformats.org/officeDocument/2006/relationships/image" Target="../media/image9.png"/></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8" Type="http://schemas.openxmlformats.org/officeDocument/2006/relationships/hyperlink" Target="https://www.england.nhs.uk/long-read/national-flexible-working-people-policy-framework/" TargetMode="External"/><Relationship Id="rId3" Type="http://schemas.openxmlformats.org/officeDocument/2006/relationships/hyperlink" Target="https://doi.org/10.1037/0021-9010.86.3.499" TargetMode="External"/><Relationship Id="rId7" Type="http://schemas.openxmlformats.org/officeDocument/2006/relationships/hyperlink" Target="https://www.england.nhs.uk/wp-content/uploads/2023/11/PRN00772-expectations-of-line-managers-in-relation-to-people-management-ebooklet.pdf" TargetMode="External"/><Relationship Id="rId2" Type="http://schemas.openxmlformats.org/officeDocument/2006/relationships/notesSlide" Target="../notesSlides/notesSlide6.xml"/><Relationship Id="rId1" Type="http://schemas.openxmlformats.org/officeDocument/2006/relationships/slideLayout" Target="../slideLayouts/slideLayout1.xml"/><Relationship Id="rId6" Type="http://schemas.openxmlformats.org/officeDocument/2006/relationships/hyperlink" Target="https://www.england.nhs.uk/2023/12/nhs-retention-drive-expanded-across-the-country-with-thousands-fewer-staff-leaving-frontline-roles/" TargetMode="External"/><Relationship Id="rId5" Type="http://schemas.openxmlformats.org/officeDocument/2006/relationships/hyperlink" Target="https://www.england.nhs.uk/our-nhs-people/online-version/lfaop/our-nhs-people-promise/" TargetMode="External"/><Relationship Id="rId10" Type="http://schemas.openxmlformats.org/officeDocument/2006/relationships/hyperlink" Target="https://www.nhsstaffsurveys.com/static/98fbf017ea18aad1523254e02072cd02/National-Results-Briefing-2025.pdf" TargetMode="External"/><Relationship Id="rId4" Type="http://schemas.openxmlformats.org/officeDocument/2006/relationships/hyperlink" Target="https://doi.org/10.1001/jamanetworkopen.2024.43059" TargetMode="External"/><Relationship Id="rId9" Type="http://schemas.openxmlformats.org/officeDocument/2006/relationships/hyperlink" Target="https://www.england.nhs.uk/statistics/statistical-work-areas/patient-surveys/nhs-staff-survey-in-englan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4" name="Freeform: Shape 23">
            <a:extLst>
              <a:ext uri="{FF2B5EF4-FFF2-40B4-BE49-F238E27FC236}">
                <a16:creationId xmlns:a16="http://schemas.microsoft.com/office/drawing/2014/main" id="{CA815F2C-4E80-4019-8E59-FAD3F7F847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4411164" cy="8229600"/>
          </a:xfrm>
          <a:custGeom>
            <a:avLst/>
            <a:gdLst>
              <a:gd name="connsiteX0" fmla="*/ 8239723 w 12009304"/>
              <a:gd name="connsiteY0" fmla="*/ 5083103 h 6858000"/>
              <a:gd name="connsiteX1" fmla="*/ 9505105 w 12009304"/>
              <a:gd name="connsiteY1" fmla="*/ 5083103 h 6858000"/>
              <a:gd name="connsiteX2" fmla="*/ 9564676 w 12009304"/>
              <a:gd name="connsiteY2" fmla="*/ 5091016 h 6858000"/>
              <a:gd name="connsiteX3" fmla="*/ 9605648 w 12009304"/>
              <a:gd name="connsiteY3" fmla="*/ 5108194 h 6858000"/>
              <a:gd name="connsiteX4" fmla="*/ 9580608 w 12009304"/>
              <a:gd name="connsiteY4" fmla="*/ 5151499 h 6858000"/>
              <a:gd name="connsiteX5" fmla="*/ 8693486 w 12009304"/>
              <a:gd name="connsiteY5" fmla="*/ 6685800 h 6858000"/>
              <a:gd name="connsiteX6" fmla="*/ 8595419 w 12009304"/>
              <a:gd name="connsiteY6" fmla="*/ 6814017 h 6858000"/>
              <a:gd name="connsiteX7" fmla="*/ 8545620 w 12009304"/>
              <a:gd name="connsiteY7" fmla="*/ 6858000 h 6858000"/>
              <a:gd name="connsiteX8" fmla="*/ 7612173 w 12009304"/>
              <a:gd name="connsiteY8" fmla="*/ 6858000 h 6858000"/>
              <a:gd name="connsiteX9" fmla="*/ 7591825 w 12009304"/>
              <a:gd name="connsiteY9" fmla="*/ 6822959 h 6858000"/>
              <a:gd name="connsiteX10" fmla="*/ 7411622 w 12009304"/>
              <a:gd name="connsiteY10" fmla="*/ 6512633 h 6858000"/>
              <a:gd name="connsiteX11" fmla="*/ 7411622 w 12009304"/>
              <a:gd name="connsiteY11" fmla="*/ 6289354 h 6858000"/>
              <a:gd name="connsiteX12" fmla="*/ 8045680 w 12009304"/>
              <a:gd name="connsiteY12" fmla="*/ 5197465 h 6858000"/>
              <a:gd name="connsiteX13" fmla="*/ 8239723 w 12009304"/>
              <a:gd name="connsiteY13" fmla="*/ 5083103 h 6858000"/>
              <a:gd name="connsiteX14" fmla="*/ 10622296 w 12009304"/>
              <a:gd name="connsiteY14" fmla="*/ 1326563 h 6858000"/>
              <a:gd name="connsiteX15" fmla="*/ 11448522 w 12009304"/>
              <a:gd name="connsiteY15" fmla="*/ 1326563 h 6858000"/>
              <a:gd name="connsiteX16" fmla="*/ 11577006 w 12009304"/>
              <a:gd name="connsiteY16" fmla="*/ 1401233 h 6858000"/>
              <a:gd name="connsiteX17" fmla="*/ 11989228 w 12009304"/>
              <a:gd name="connsiteY17" fmla="*/ 2114179 h 6858000"/>
              <a:gd name="connsiteX18" fmla="*/ 11989228 w 12009304"/>
              <a:gd name="connsiteY18" fmla="*/ 2259969 h 6858000"/>
              <a:gd name="connsiteX19" fmla="*/ 11577006 w 12009304"/>
              <a:gd name="connsiteY19" fmla="*/ 2972914 h 6858000"/>
              <a:gd name="connsiteX20" fmla="*/ 11448522 w 12009304"/>
              <a:gd name="connsiteY20" fmla="*/ 3047587 h 6858000"/>
              <a:gd name="connsiteX21" fmla="*/ 10622296 w 12009304"/>
              <a:gd name="connsiteY21" fmla="*/ 3047587 h 6858000"/>
              <a:gd name="connsiteX22" fmla="*/ 10495594 w 12009304"/>
              <a:gd name="connsiteY22" fmla="*/ 2972914 h 6858000"/>
              <a:gd name="connsiteX23" fmla="*/ 10081589 w 12009304"/>
              <a:gd name="connsiteY23" fmla="*/ 2259969 h 6858000"/>
              <a:gd name="connsiteX24" fmla="*/ 10081589 w 12009304"/>
              <a:gd name="connsiteY24" fmla="*/ 2114179 h 6858000"/>
              <a:gd name="connsiteX25" fmla="*/ 10495594 w 12009304"/>
              <a:gd name="connsiteY25" fmla="*/ 1401233 h 6858000"/>
              <a:gd name="connsiteX26" fmla="*/ 10622296 w 12009304"/>
              <a:gd name="connsiteY26" fmla="*/ 1326563 h 6858000"/>
              <a:gd name="connsiteX27" fmla="*/ 0 w 12009304"/>
              <a:gd name="connsiteY27" fmla="*/ 0 h 6858000"/>
              <a:gd name="connsiteX28" fmla="*/ 4457990 w 12009304"/>
              <a:gd name="connsiteY28" fmla="*/ 0 h 6858000"/>
              <a:gd name="connsiteX29" fmla="*/ 5902610 w 12009304"/>
              <a:gd name="connsiteY29" fmla="*/ 0 h 6858000"/>
              <a:gd name="connsiteX30" fmla="*/ 8476869 w 12009304"/>
              <a:gd name="connsiteY30" fmla="*/ 0 h 6858000"/>
              <a:gd name="connsiteX31" fmla="*/ 8535933 w 12009304"/>
              <a:gd name="connsiteY31" fmla="*/ 39849 h 6858000"/>
              <a:gd name="connsiteX32" fmla="*/ 8693486 w 12009304"/>
              <a:gd name="connsiteY32" fmla="*/ 220603 h 6858000"/>
              <a:gd name="connsiteX33" fmla="*/ 10389180 w 12009304"/>
              <a:gd name="connsiteY33" fmla="*/ 3153347 h 6858000"/>
              <a:gd name="connsiteX34" fmla="*/ 10389180 w 12009304"/>
              <a:gd name="connsiteY34" fmla="*/ 3753061 h 6858000"/>
              <a:gd name="connsiteX35" fmla="*/ 9759557 w 12009304"/>
              <a:gd name="connsiteY35" fmla="*/ 4842009 h 6858000"/>
              <a:gd name="connsiteX36" fmla="*/ 9706493 w 12009304"/>
              <a:gd name="connsiteY36" fmla="*/ 4933778 h 6858000"/>
              <a:gd name="connsiteX37" fmla="*/ 9708360 w 12009304"/>
              <a:gd name="connsiteY37" fmla="*/ 4934561 h 6858000"/>
              <a:gd name="connsiteX38" fmla="*/ 9802002 w 12009304"/>
              <a:gd name="connsiteY38" fmla="*/ 5029008 h 6858000"/>
              <a:gd name="connsiteX39" fmla="*/ 10514131 w 12009304"/>
              <a:gd name="connsiteY39" fmla="*/ 6260653 h 6858000"/>
              <a:gd name="connsiteX40" fmla="*/ 10514131 w 12009304"/>
              <a:gd name="connsiteY40" fmla="*/ 6512512 h 6858000"/>
              <a:gd name="connsiteX41" fmla="*/ 10340271 w 12009304"/>
              <a:gd name="connsiteY41" fmla="*/ 6813206 h 6858000"/>
              <a:gd name="connsiteX42" fmla="*/ 10314372 w 12009304"/>
              <a:gd name="connsiteY42" fmla="*/ 6858000 h 6858000"/>
              <a:gd name="connsiteX43" fmla="*/ 10119136 w 12009304"/>
              <a:gd name="connsiteY43" fmla="*/ 6858000 h 6858000"/>
              <a:gd name="connsiteX44" fmla="*/ 10122008 w 12009304"/>
              <a:gd name="connsiteY44" fmla="*/ 6853033 h 6858000"/>
              <a:gd name="connsiteX45" fmla="*/ 10327158 w 12009304"/>
              <a:gd name="connsiteY45" fmla="*/ 6498223 h 6858000"/>
              <a:gd name="connsiteX46" fmla="*/ 10327158 w 12009304"/>
              <a:gd name="connsiteY46" fmla="*/ 6274942 h 6858000"/>
              <a:gd name="connsiteX47" fmla="*/ 9695832 w 12009304"/>
              <a:gd name="connsiteY47" fmla="*/ 5183053 h 6858000"/>
              <a:gd name="connsiteX48" fmla="*/ 9612819 w 12009304"/>
              <a:gd name="connsiteY48" fmla="*/ 5099323 h 6858000"/>
              <a:gd name="connsiteX49" fmla="*/ 9603213 w 12009304"/>
              <a:gd name="connsiteY49" fmla="*/ 5095298 h 6858000"/>
              <a:gd name="connsiteX50" fmla="*/ 9654707 w 12009304"/>
              <a:gd name="connsiteY50" fmla="*/ 5006238 h 6858000"/>
              <a:gd name="connsiteX51" fmla="*/ 9693004 w 12009304"/>
              <a:gd name="connsiteY51" fmla="*/ 4940002 h 6858000"/>
              <a:gd name="connsiteX52" fmla="*/ 9653283 w 12009304"/>
              <a:gd name="connsiteY52" fmla="*/ 4923348 h 6858000"/>
              <a:gd name="connsiteX53" fmla="*/ 9586087 w 12009304"/>
              <a:gd name="connsiteY53" fmla="*/ 4914420 h 6858000"/>
              <a:gd name="connsiteX54" fmla="*/ 8158743 w 12009304"/>
              <a:gd name="connsiteY54" fmla="*/ 4914420 h 6858000"/>
              <a:gd name="connsiteX55" fmla="*/ 7939863 w 12009304"/>
              <a:gd name="connsiteY55" fmla="*/ 5043420 h 6858000"/>
              <a:gd name="connsiteX56" fmla="*/ 7224650 w 12009304"/>
              <a:gd name="connsiteY56" fmla="*/ 6275065 h 6858000"/>
              <a:gd name="connsiteX57" fmla="*/ 7224650 w 12009304"/>
              <a:gd name="connsiteY57" fmla="*/ 6526922 h 6858000"/>
              <a:gd name="connsiteX58" fmla="*/ 7350544 w 12009304"/>
              <a:gd name="connsiteY58" fmla="*/ 6743723 h 6858000"/>
              <a:gd name="connsiteX59" fmla="*/ 7416905 w 12009304"/>
              <a:gd name="connsiteY59" fmla="*/ 6858000 h 6858000"/>
              <a:gd name="connsiteX60" fmla="*/ 5902610 w 12009304"/>
              <a:gd name="connsiteY60" fmla="*/ 6858000 h 6858000"/>
              <a:gd name="connsiteX61" fmla="*/ 4389357 w 12009304"/>
              <a:gd name="connsiteY61" fmla="*/ 6858000 h 6858000"/>
              <a:gd name="connsiteX62" fmla="*/ 0 w 12009304"/>
              <a:gd name="connsiteY62"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Lst>
            <a:rect l="l" t="t" r="r" b="b"/>
            <a:pathLst>
              <a:path w="12009304" h="6858000">
                <a:moveTo>
                  <a:pt x="8239723" y="5083103"/>
                </a:moveTo>
                <a:cubicBezTo>
                  <a:pt x="8239723" y="5083103"/>
                  <a:pt x="8239723" y="5083103"/>
                  <a:pt x="9505105" y="5083103"/>
                </a:cubicBezTo>
                <a:cubicBezTo>
                  <a:pt x="9525601" y="5083103"/>
                  <a:pt x="9545588" y="5085825"/>
                  <a:pt x="9564676" y="5091016"/>
                </a:cubicBezTo>
                <a:lnTo>
                  <a:pt x="9605648" y="5108194"/>
                </a:lnTo>
                <a:lnTo>
                  <a:pt x="9580608" y="5151499"/>
                </a:lnTo>
                <a:cubicBezTo>
                  <a:pt x="9354208" y="5543062"/>
                  <a:pt x="9064418" y="6044264"/>
                  <a:pt x="8693486" y="6685800"/>
                </a:cubicBezTo>
                <a:cubicBezTo>
                  <a:pt x="8665958" y="6733339"/>
                  <a:pt x="8632925" y="6776306"/>
                  <a:pt x="8595419" y="6814017"/>
                </a:cubicBezTo>
                <a:lnTo>
                  <a:pt x="8545620" y="6858000"/>
                </a:lnTo>
                <a:lnTo>
                  <a:pt x="7612173" y="6858000"/>
                </a:lnTo>
                <a:lnTo>
                  <a:pt x="7591825" y="6822959"/>
                </a:lnTo>
                <a:cubicBezTo>
                  <a:pt x="7538315" y="6730809"/>
                  <a:pt x="7478495" y="6627794"/>
                  <a:pt x="7411622" y="6512633"/>
                </a:cubicBezTo>
                <a:cubicBezTo>
                  <a:pt x="7370628" y="6444560"/>
                  <a:pt x="7370628" y="6357427"/>
                  <a:pt x="7411622" y="6289354"/>
                </a:cubicBezTo>
                <a:cubicBezTo>
                  <a:pt x="7411622" y="6289354"/>
                  <a:pt x="7411622" y="6289354"/>
                  <a:pt x="8045680" y="5197465"/>
                </a:cubicBezTo>
                <a:cubicBezTo>
                  <a:pt x="8083943" y="5126669"/>
                  <a:pt x="8160465" y="5083103"/>
                  <a:pt x="8239723" y="5083103"/>
                </a:cubicBezTo>
                <a:close/>
                <a:moveTo>
                  <a:pt x="10622296" y="1326563"/>
                </a:moveTo>
                <a:cubicBezTo>
                  <a:pt x="10622296" y="1326563"/>
                  <a:pt x="10622296" y="1326563"/>
                  <a:pt x="11448522" y="1326563"/>
                </a:cubicBezTo>
                <a:cubicBezTo>
                  <a:pt x="11502058" y="1326563"/>
                  <a:pt x="11550238" y="1355009"/>
                  <a:pt x="11577006" y="1401233"/>
                </a:cubicBezTo>
                <a:cubicBezTo>
                  <a:pt x="11577006" y="1401233"/>
                  <a:pt x="11577006" y="1401233"/>
                  <a:pt x="11989228" y="2114179"/>
                </a:cubicBezTo>
                <a:cubicBezTo>
                  <a:pt x="12015996" y="2158629"/>
                  <a:pt x="12015996" y="2215522"/>
                  <a:pt x="11989228" y="2259969"/>
                </a:cubicBezTo>
                <a:cubicBezTo>
                  <a:pt x="11989228" y="2259969"/>
                  <a:pt x="11989228" y="2259969"/>
                  <a:pt x="11577006" y="2972914"/>
                </a:cubicBezTo>
                <a:cubicBezTo>
                  <a:pt x="11550238" y="3019141"/>
                  <a:pt x="11502058" y="3047587"/>
                  <a:pt x="11448522" y="3047587"/>
                </a:cubicBezTo>
                <a:cubicBezTo>
                  <a:pt x="11448522" y="3047587"/>
                  <a:pt x="11448522" y="3047587"/>
                  <a:pt x="10622296" y="3047587"/>
                </a:cubicBezTo>
                <a:cubicBezTo>
                  <a:pt x="10570544" y="3047587"/>
                  <a:pt x="10520578" y="3019141"/>
                  <a:pt x="10495594" y="2972914"/>
                </a:cubicBezTo>
                <a:cubicBezTo>
                  <a:pt x="10495594" y="2972914"/>
                  <a:pt x="10495594" y="2972914"/>
                  <a:pt x="10081589" y="2259969"/>
                </a:cubicBezTo>
                <a:cubicBezTo>
                  <a:pt x="10054821" y="2215522"/>
                  <a:pt x="10054821" y="2158629"/>
                  <a:pt x="10081589" y="2114179"/>
                </a:cubicBezTo>
                <a:cubicBezTo>
                  <a:pt x="10081589" y="2114179"/>
                  <a:pt x="10081589" y="2114179"/>
                  <a:pt x="10495594" y="1401233"/>
                </a:cubicBezTo>
                <a:cubicBezTo>
                  <a:pt x="10520578" y="1355009"/>
                  <a:pt x="10570544" y="1326563"/>
                  <a:pt x="10622296" y="1326563"/>
                </a:cubicBezTo>
                <a:close/>
                <a:moveTo>
                  <a:pt x="0" y="0"/>
                </a:moveTo>
                <a:lnTo>
                  <a:pt x="4457990" y="0"/>
                </a:lnTo>
                <a:lnTo>
                  <a:pt x="5902610" y="0"/>
                </a:lnTo>
                <a:lnTo>
                  <a:pt x="8476869" y="0"/>
                </a:lnTo>
                <a:lnTo>
                  <a:pt x="8535933" y="39849"/>
                </a:lnTo>
                <a:cubicBezTo>
                  <a:pt x="8598516" y="88273"/>
                  <a:pt x="8652195" y="149296"/>
                  <a:pt x="8693486" y="220603"/>
                </a:cubicBezTo>
                <a:cubicBezTo>
                  <a:pt x="8693486" y="220603"/>
                  <a:pt x="8693486" y="220603"/>
                  <a:pt x="10389180" y="3153347"/>
                </a:cubicBezTo>
                <a:cubicBezTo>
                  <a:pt x="10499291" y="3336185"/>
                  <a:pt x="10499291" y="3570221"/>
                  <a:pt x="10389180" y="3753061"/>
                </a:cubicBezTo>
                <a:cubicBezTo>
                  <a:pt x="10389180" y="3753061"/>
                  <a:pt x="10389180" y="3753061"/>
                  <a:pt x="9759557" y="4842009"/>
                </a:cubicBezTo>
                <a:lnTo>
                  <a:pt x="9706493" y="4933778"/>
                </a:lnTo>
                <a:lnTo>
                  <a:pt x="9708360" y="4934561"/>
                </a:lnTo>
                <a:cubicBezTo>
                  <a:pt x="9746510" y="4956830"/>
                  <a:pt x="9778880" y="4989078"/>
                  <a:pt x="9802002" y="5029008"/>
                </a:cubicBezTo>
                <a:cubicBezTo>
                  <a:pt x="9802002" y="5029008"/>
                  <a:pt x="9802002" y="5029008"/>
                  <a:pt x="10514131" y="6260653"/>
                </a:cubicBezTo>
                <a:cubicBezTo>
                  <a:pt x="10560376" y="6337439"/>
                  <a:pt x="10560376" y="6435725"/>
                  <a:pt x="10514131" y="6512512"/>
                </a:cubicBezTo>
                <a:cubicBezTo>
                  <a:pt x="10514131" y="6512512"/>
                  <a:pt x="10514131" y="6512512"/>
                  <a:pt x="10340271" y="6813206"/>
                </a:cubicBezTo>
                <a:lnTo>
                  <a:pt x="10314372" y="6858000"/>
                </a:lnTo>
                <a:lnTo>
                  <a:pt x="10119136" y="6858000"/>
                </a:lnTo>
                <a:lnTo>
                  <a:pt x="10122008" y="6853033"/>
                </a:lnTo>
                <a:cubicBezTo>
                  <a:pt x="10327158" y="6498223"/>
                  <a:pt x="10327158" y="6498223"/>
                  <a:pt x="10327158" y="6498223"/>
                </a:cubicBezTo>
                <a:cubicBezTo>
                  <a:pt x="10368154" y="6430148"/>
                  <a:pt x="10368154" y="6343015"/>
                  <a:pt x="10327158" y="6274942"/>
                </a:cubicBezTo>
                <a:cubicBezTo>
                  <a:pt x="9695832" y="5183053"/>
                  <a:pt x="9695832" y="5183053"/>
                  <a:pt x="9695832" y="5183053"/>
                </a:cubicBezTo>
                <a:cubicBezTo>
                  <a:pt x="9675334" y="5147654"/>
                  <a:pt x="9646640" y="5119063"/>
                  <a:pt x="9612819" y="5099323"/>
                </a:cubicBezTo>
                <a:lnTo>
                  <a:pt x="9603213" y="5095298"/>
                </a:lnTo>
                <a:lnTo>
                  <a:pt x="9654707" y="5006238"/>
                </a:lnTo>
                <a:lnTo>
                  <a:pt x="9693004" y="4940002"/>
                </a:lnTo>
                <a:lnTo>
                  <a:pt x="9653283" y="4923348"/>
                </a:lnTo>
                <a:cubicBezTo>
                  <a:pt x="9631750" y="4917491"/>
                  <a:pt x="9609208" y="4914420"/>
                  <a:pt x="9586087" y="4914420"/>
                </a:cubicBezTo>
                <a:cubicBezTo>
                  <a:pt x="8158743" y="4914420"/>
                  <a:pt x="8158743" y="4914420"/>
                  <a:pt x="8158743" y="4914420"/>
                </a:cubicBezTo>
                <a:cubicBezTo>
                  <a:pt x="8069341" y="4914420"/>
                  <a:pt x="7983024" y="4963563"/>
                  <a:pt x="7939863" y="5043420"/>
                </a:cubicBezTo>
                <a:cubicBezTo>
                  <a:pt x="7224650" y="6275065"/>
                  <a:pt x="7224650" y="6275065"/>
                  <a:pt x="7224650" y="6275065"/>
                </a:cubicBezTo>
                <a:cubicBezTo>
                  <a:pt x="7178407" y="6351849"/>
                  <a:pt x="7178407" y="6450135"/>
                  <a:pt x="7224650" y="6526922"/>
                </a:cubicBezTo>
                <a:cubicBezTo>
                  <a:pt x="7269350" y="6603900"/>
                  <a:pt x="7311257" y="6676067"/>
                  <a:pt x="7350544" y="6743723"/>
                </a:cubicBezTo>
                <a:lnTo>
                  <a:pt x="7416905" y="6858000"/>
                </a:lnTo>
                <a:lnTo>
                  <a:pt x="5902610" y="6858000"/>
                </a:lnTo>
                <a:lnTo>
                  <a:pt x="4389357" y="6858000"/>
                </a:lnTo>
                <a:lnTo>
                  <a:pt x="0" y="6858000"/>
                </a:lnTo>
                <a:close/>
              </a:path>
            </a:pathLst>
          </a:custGeom>
          <a:solidFill>
            <a:schemeClr val="tx1">
              <a:lumMod val="50000"/>
              <a:lumOff val="50000"/>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extBox 2">
            <a:extLst>
              <a:ext uri="{FF2B5EF4-FFF2-40B4-BE49-F238E27FC236}">
                <a16:creationId xmlns:a16="http://schemas.microsoft.com/office/drawing/2014/main" id="{F9B3D238-5956-1EA0-58DD-F3F646A397AE}"/>
              </a:ext>
            </a:extLst>
          </p:cNvPr>
          <p:cNvSpPr txBox="1"/>
          <p:nvPr/>
        </p:nvSpPr>
        <p:spPr>
          <a:xfrm>
            <a:off x="1789044" y="3374839"/>
            <a:ext cx="6559826" cy="1015663"/>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Master of Business Administration (MBA)</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Module:</a:t>
            </a:r>
            <a:r>
              <a:rPr lang="en-GB" sz="2000" dirty="0">
                <a:latin typeface="Arial" panose="020B0604020202020204" pitchFamily="34" charset="0"/>
                <a:cs typeface="Arial" panose="020B0604020202020204" pitchFamily="34" charset="0"/>
              </a:rPr>
              <a:t> Human Capital Management</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Module Code:</a:t>
            </a:r>
            <a:r>
              <a:rPr lang="en-GB" sz="2000" dirty="0">
                <a:latin typeface="Arial" panose="020B0604020202020204" pitchFamily="34" charset="0"/>
                <a:cs typeface="Arial" panose="020B0604020202020204" pitchFamily="34" charset="0"/>
              </a:rPr>
              <a:t> LCMB7023</a:t>
            </a:r>
          </a:p>
        </p:txBody>
      </p:sp>
      <p:sp>
        <p:nvSpPr>
          <p:cNvPr id="5" name="TextBox 4">
            <a:extLst>
              <a:ext uri="{FF2B5EF4-FFF2-40B4-BE49-F238E27FC236}">
                <a16:creationId xmlns:a16="http://schemas.microsoft.com/office/drawing/2014/main" id="{EE58A032-A10A-236E-C7DE-47A2D6B01730}"/>
              </a:ext>
            </a:extLst>
          </p:cNvPr>
          <p:cNvSpPr txBox="1"/>
          <p:nvPr/>
        </p:nvSpPr>
        <p:spPr>
          <a:xfrm>
            <a:off x="1789044" y="4510710"/>
            <a:ext cx="7401339" cy="1015663"/>
          </a:xfrm>
          <a:prstGeom prst="rect">
            <a:avLst/>
          </a:prstGeom>
          <a:noFill/>
        </p:spPr>
        <p:txBody>
          <a:bodyPr wrap="square" rtlCol="0">
            <a:spAutoFit/>
          </a:bodyPr>
          <a:lstStyle/>
          <a:p>
            <a:r>
              <a:rPr lang="en-GB" sz="2000" b="1" dirty="0">
                <a:latin typeface="Arial" panose="020B0604020202020204" pitchFamily="34" charset="0"/>
                <a:cs typeface="Arial" panose="020B0604020202020204" pitchFamily="34" charset="0"/>
              </a:rPr>
              <a:t>Assessment 2</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Human Capital Challenges in the NHS: An HRM Perspective</a:t>
            </a:r>
            <a:br>
              <a:rPr lang="en-GB" sz="2000" dirty="0">
                <a:latin typeface="Arial" panose="020B0604020202020204" pitchFamily="34" charset="0"/>
                <a:cs typeface="Arial" panose="020B0604020202020204" pitchFamily="34" charset="0"/>
              </a:rPr>
            </a:br>
            <a:r>
              <a:rPr lang="en-GB" sz="2000" b="1" dirty="0">
                <a:latin typeface="Arial" panose="020B0604020202020204" pitchFamily="34" charset="0"/>
                <a:cs typeface="Arial" panose="020B0604020202020204" pitchFamily="34" charset="0"/>
              </a:rPr>
              <a:t>Focus Area</a:t>
            </a:r>
            <a:r>
              <a:rPr lang="en-GB" sz="2000" dirty="0">
                <a:latin typeface="Arial" panose="020B0604020202020204" pitchFamily="34" charset="0"/>
                <a:cs typeface="Arial" panose="020B0604020202020204" pitchFamily="34" charset="0"/>
              </a:rPr>
              <a:t>: Job Satisfaction</a:t>
            </a:r>
          </a:p>
        </p:txBody>
      </p:sp>
      <p:sp>
        <p:nvSpPr>
          <p:cNvPr id="6" name="TextBox 5">
            <a:extLst>
              <a:ext uri="{FF2B5EF4-FFF2-40B4-BE49-F238E27FC236}">
                <a16:creationId xmlns:a16="http://schemas.microsoft.com/office/drawing/2014/main" id="{9D699B8B-EFB6-6389-D1A6-C6A3A9DDFAA4}"/>
              </a:ext>
            </a:extLst>
          </p:cNvPr>
          <p:cNvSpPr txBox="1"/>
          <p:nvPr/>
        </p:nvSpPr>
        <p:spPr>
          <a:xfrm>
            <a:off x="1789044" y="5646581"/>
            <a:ext cx="4837044" cy="1200329"/>
          </a:xfrm>
          <a:prstGeom prst="rect">
            <a:avLst/>
          </a:prstGeom>
          <a:noFill/>
        </p:spPr>
        <p:txBody>
          <a:bodyPr wrap="square" rtlCol="0">
            <a:spAutoFit/>
          </a:bodyPr>
          <a:lstStyle/>
          <a:p>
            <a:r>
              <a:rPr lang="en-GB" sz="2400" dirty="0"/>
              <a:t>Presented by</a:t>
            </a:r>
          </a:p>
          <a:p>
            <a:r>
              <a:rPr lang="en-GB" sz="2400" dirty="0"/>
              <a:t>Name: </a:t>
            </a:r>
            <a:r>
              <a:rPr lang="en-GB" sz="2000" b="1" dirty="0"/>
              <a:t>Md. Kawsar Miah</a:t>
            </a:r>
            <a:endParaRPr lang="en-GB" sz="2400" dirty="0"/>
          </a:p>
          <a:p>
            <a:r>
              <a:rPr lang="en-GB" sz="2400" dirty="0"/>
              <a:t>Student ID: </a:t>
            </a:r>
            <a:r>
              <a:rPr lang="en-GB" sz="2000" b="1" dirty="0"/>
              <a:t>2434358</a:t>
            </a:r>
            <a:endParaRPr lang="en-GB" sz="2400" dirty="0"/>
          </a:p>
        </p:txBody>
      </p:sp>
      <p:pic>
        <p:nvPicPr>
          <p:cNvPr id="8" name="Picture 7">
            <a:extLst>
              <a:ext uri="{FF2B5EF4-FFF2-40B4-BE49-F238E27FC236}">
                <a16:creationId xmlns:a16="http://schemas.microsoft.com/office/drawing/2014/main" id="{8BC934D4-8C5D-640F-053E-1E8C11A2C2A7}"/>
              </a:ext>
            </a:extLst>
          </p:cNvPr>
          <p:cNvPicPr>
            <a:picLocks noChangeAspect="1"/>
          </p:cNvPicPr>
          <p:nvPr/>
        </p:nvPicPr>
        <p:blipFill>
          <a:blip r:embed="rId2"/>
          <a:stretch>
            <a:fillRect/>
          </a:stretch>
        </p:blipFill>
        <p:spPr>
          <a:xfrm>
            <a:off x="4002159" y="0"/>
            <a:ext cx="6559825" cy="3639734"/>
          </a:xfrm>
          <a:prstGeom prst="rect">
            <a:avLst/>
          </a:prstGeom>
        </p:spPr>
      </p:pic>
    </p:spTree>
    <p:extLst>
      <p:ext uri="{BB962C8B-B14F-4D97-AF65-F5344CB8AC3E}">
        <p14:creationId xmlns:p14="http://schemas.microsoft.com/office/powerpoint/2010/main" val="295959794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5120BF7-85DB-D9A1-0934-D7AD32D80E96}"/>
            </a:ext>
          </a:extLst>
        </p:cNvPr>
        <p:cNvGrpSpPr/>
        <p:nvPr/>
      </p:nvGrpSpPr>
      <p:grpSpPr>
        <a:xfrm>
          <a:off x="0" y="0"/>
          <a:ext cx="0" cy="0"/>
          <a:chOff x="0" y="0"/>
          <a:chExt cx="0" cy="0"/>
        </a:xfrm>
      </p:grpSpPr>
      <p:graphicFrame>
        <p:nvGraphicFramePr>
          <p:cNvPr id="2" name="Table 1">
            <a:extLst>
              <a:ext uri="{FF2B5EF4-FFF2-40B4-BE49-F238E27FC236}">
                <a16:creationId xmlns:a16="http://schemas.microsoft.com/office/drawing/2014/main" id="{460E5F57-4EAC-9ADE-39E7-2627535DF26D}"/>
              </a:ext>
            </a:extLst>
          </p:cNvPr>
          <p:cNvGraphicFramePr>
            <a:graphicFrameLocks noGrp="1"/>
          </p:cNvGraphicFramePr>
          <p:nvPr>
            <p:extLst>
              <p:ext uri="{D42A27DB-BD31-4B8C-83A1-F6EECF244321}">
                <p14:modId xmlns:p14="http://schemas.microsoft.com/office/powerpoint/2010/main" val="4016328261"/>
              </p:ext>
            </p:extLst>
          </p:nvPr>
        </p:nvGraphicFramePr>
        <p:xfrm>
          <a:off x="772160" y="1225037"/>
          <a:ext cx="13086080" cy="5779530"/>
        </p:xfrm>
        <a:graphic>
          <a:graphicData uri="http://schemas.openxmlformats.org/drawingml/2006/table">
            <a:tbl>
              <a:tblPr firstRow="1" bandRow="1">
                <a:noFill/>
                <a:tableStyleId>{5C22544A-7EE6-4342-B048-85BDC9FD1C3A}</a:tableStyleId>
              </a:tblPr>
              <a:tblGrid>
                <a:gridCol w="990379">
                  <a:extLst>
                    <a:ext uri="{9D8B030D-6E8A-4147-A177-3AD203B41FA5}">
                      <a16:colId xmlns:a16="http://schemas.microsoft.com/office/drawing/2014/main" val="844928052"/>
                    </a:ext>
                  </a:extLst>
                </a:gridCol>
                <a:gridCol w="8609061">
                  <a:extLst>
                    <a:ext uri="{9D8B030D-6E8A-4147-A177-3AD203B41FA5}">
                      <a16:colId xmlns:a16="http://schemas.microsoft.com/office/drawing/2014/main" val="1342263859"/>
                    </a:ext>
                  </a:extLst>
                </a:gridCol>
                <a:gridCol w="871660">
                  <a:extLst>
                    <a:ext uri="{9D8B030D-6E8A-4147-A177-3AD203B41FA5}">
                      <a16:colId xmlns:a16="http://schemas.microsoft.com/office/drawing/2014/main" val="1959616346"/>
                    </a:ext>
                  </a:extLst>
                </a:gridCol>
                <a:gridCol w="871660">
                  <a:extLst>
                    <a:ext uri="{9D8B030D-6E8A-4147-A177-3AD203B41FA5}">
                      <a16:colId xmlns:a16="http://schemas.microsoft.com/office/drawing/2014/main" val="3437596877"/>
                    </a:ext>
                  </a:extLst>
                </a:gridCol>
                <a:gridCol w="871660">
                  <a:extLst>
                    <a:ext uri="{9D8B030D-6E8A-4147-A177-3AD203B41FA5}">
                      <a16:colId xmlns:a16="http://schemas.microsoft.com/office/drawing/2014/main" val="2337401966"/>
                    </a:ext>
                  </a:extLst>
                </a:gridCol>
                <a:gridCol w="871660">
                  <a:extLst>
                    <a:ext uri="{9D8B030D-6E8A-4147-A177-3AD203B41FA5}">
                      <a16:colId xmlns:a16="http://schemas.microsoft.com/office/drawing/2014/main" val="483474794"/>
                    </a:ext>
                  </a:extLst>
                </a:gridCol>
              </a:tblGrid>
              <a:tr h="878292">
                <a:tc gridSpan="6">
                  <a:txBody>
                    <a:bodyPr/>
                    <a:lstStyle/>
                    <a:p>
                      <a:pPr algn="ctr" fontAlgn="ctr">
                        <a:buNone/>
                      </a:pPr>
                      <a:r>
                        <a:rPr lang="en-GB" sz="3200" b="1" u="none" strike="noStrike" cap="none" spc="0" dirty="0">
                          <a:solidFill>
                            <a:schemeClr val="tx1"/>
                          </a:solidFill>
                          <a:effectLst/>
                        </a:rPr>
                        <a:t>Table of Contents</a:t>
                      </a:r>
                      <a:endParaRPr lang="en-GB" sz="3200" b="1" i="0" u="none" strike="noStrike" cap="none" spc="0" dirty="0">
                        <a:solidFill>
                          <a:schemeClr val="tx1"/>
                        </a:solidFill>
                        <a:effectLst/>
                        <a:latin typeface="Aptos Narrow" panose="020B0004020202020204" pitchFamily="34" charset="0"/>
                      </a:endParaRPr>
                    </a:p>
                  </a:txBody>
                  <a:tcPr marL="128980" marR="19193" marT="36851" marB="276385" anchor="b">
                    <a:lnL w="12700" cmpd="sng">
                      <a:noFill/>
                    </a:lnL>
                    <a:lnT w="9525" cap="flat" cmpd="sng" algn="ctr">
                      <a:noFill/>
                      <a:prstDash val="solid"/>
                    </a:lnT>
                    <a:lnB w="38100" cmpd="sng">
                      <a:noFill/>
                    </a:lnB>
                    <a:noFill/>
                  </a:tcPr>
                </a:tc>
                <a:tc hMerge="1">
                  <a:txBody>
                    <a:bodyPr/>
                    <a:lstStyle/>
                    <a:p>
                      <a:endParaRPr dirty="0"/>
                    </a:p>
                  </a:txBody>
                  <a:tcPr marL="128980" marR="19193" marT="36851" marB="276385" anchor="b">
                    <a:lnL w="12700" cmpd="sng">
                      <a:noFill/>
                    </a:lnL>
                    <a:lnR w="12700" cmpd="sng">
                      <a:noFill/>
                    </a:lnR>
                    <a:lnT w="9525" cap="flat" cmpd="sng" algn="ctr">
                      <a:noFill/>
                      <a:prstDash val="solid"/>
                    </a:lnT>
                    <a:lnB w="38100" cmpd="sng">
                      <a:noFill/>
                    </a:lnB>
                    <a:noFill/>
                  </a:tcPr>
                </a:tc>
                <a:tc hMerge="1">
                  <a:txBody>
                    <a:bodyPr/>
                    <a:lstStyle/>
                    <a:p>
                      <a:endParaRPr lang="en-GB"/>
                    </a:p>
                  </a:txBody>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443292631"/>
                  </a:ext>
                </a:extLst>
              </a:tr>
              <a:tr h="755454">
                <a:tc>
                  <a:txBody>
                    <a:bodyPr/>
                    <a:lstStyle/>
                    <a:p>
                      <a:pPr algn="l" fontAlgn="ctr">
                        <a:buNone/>
                      </a:pPr>
                      <a:r>
                        <a:rPr lang="en-GB" sz="2400" u="none" strike="noStrike" cap="none" spc="0" dirty="0">
                          <a:solidFill>
                            <a:schemeClr val="tx1"/>
                          </a:solidFill>
                          <a:effectLst/>
                        </a:rPr>
                        <a:t>1. </a:t>
                      </a:r>
                      <a:endParaRPr lang="en-GB" sz="2400" b="1" i="0" u="none" strike="noStrike" cap="none" spc="0" dirty="0">
                        <a:solidFill>
                          <a:schemeClr val="tx1"/>
                        </a:solidFill>
                        <a:effectLst/>
                        <a:latin typeface="Aptos Narrow" panose="020B0004020202020204" pitchFamily="34" charset="0"/>
                      </a:endParaRPr>
                    </a:p>
                  </a:txBody>
                  <a:tcPr marL="128980" marR="19193" marT="36851" marB="276385" anchor="ctr">
                    <a:lnL w="9525" cap="flat" cmpd="sng" algn="ctr">
                      <a:solidFill>
                        <a:schemeClr val="tx1"/>
                      </a:solidFill>
                      <a:prstDash val="solid"/>
                    </a:lnL>
                    <a:lnR w="12700" cmpd="sng">
                      <a:noFill/>
                      <a:prstDash val="solid"/>
                    </a:lnR>
                    <a:lnT w="38100" cmpd="sng">
                      <a:noFill/>
                    </a:lnT>
                    <a:lnB w="9525" cap="flat" cmpd="sng" algn="ctr">
                      <a:noFill/>
                      <a:prstDash val="solid"/>
                    </a:lnB>
                    <a:noFill/>
                  </a:tcPr>
                </a:tc>
                <a:tc>
                  <a:txBody>
                    <a:bodyPr/>
                    <a:lstStyle/>
                    <a:p>
                      <a:pPr algn="l" fontAlgn="ctr">
                        <a:buNone/>
                      </a:pPr>
                      <a:r>
                        <a:rPr lang="en-GB" sz="2400" u="none" strike="noStrike" cap="none" spc="0" dirty="0">
                          <a:solidFill>
                            <a:schemeClr val="tx1"/>
                          </a:solidFill>
                          <a:effectLst/>
                        </a:rPr>
                        <a:t>Job Satisfaction in the NHS: Why it Matters</a:t>
                      </a:r>
                      <a:endParaRPr lang="en-GB" sz="2400" b="1" i="0" u="none" strike="noStrike" cap="none" spc="0" dirty="0">
                        <a:solidFill>
                          <a:schemeClr val="tx1"/>
                        </a:solidFill>
                        <a:effectLst/>
                        <a:latin typeface="Aptos Narrow" panose="020B0004020202020204" pitchFamily="34" charset="0"/>
                      </a:endParaRPr>
                    </a:p>
                  </a:txBody>
                  <a:tcPr marL="128980" marR="19193" marT="36851" marB="276385" anchor="ctr">
                    <a:lnL w="9525" cap="flat" cmpd="sng" algn="ctr">
                      <a:noFill/>
                      <a:prstDash val="solid"/>
                    </a:lnL>
                    <a:lnR w="12700" cmpd="sng">
                      <a:noFill/>
                      <a:prstDash val="solid"/>
                    </a:lnR>
                    <a:lnT w="38100" cmpd="sng">
                      <a:noFill/>
                    </a:lnT>
                    <a:lnB w="9525" cap="flat" cmpd="sng" algn="ctr">
                      <a:noFill/>
                      <a:prstDash val="solid"/>
                    </a:lnB>
                    <a:noFill/>
                  </a:tcPr>
                </a:tc>
                <a:tc>
                  <a:txBody>
                    <a:bodyPr/>
                    <a:lstStyle/>
                    <a:p>
                      <a:pPr algn="l" fontAlgn="b">
                        <a:buNone/>
                      </a:pPr>
                      <a:endParaRPr lang="en-GB" sz="2400" b="0" i="0" u="none" strike="noStrike" cap="none" spc="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38100" cmpd="sng">
                      <a:noFill/>
                    </a:lnT>
                    <a:lnB w="9525" cap="flat" cmpd="sng" algn="ctr">
                      <a:noFill/>
                      <a:prstDash val="solid"/>
                    </a:lnB>
                    <a:noFill/>
                  </a:tcPr>
                </a:tc>
                <a:tc>
                  <a:txBody>
                    <a:bodyPr/>
                    <a:lstStyle/>
                    <a:p>
                      <a:pPr algn="l" fontAlgn="b">
                        <a:buNone/>
                      </a:pPr>
                      <a:endParaRPr lang="en-GB" sz="2400" b="0" i="0" u="none" strike="noStrike" cap="none" spc="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38100" cmpd="sng">
                      <a:noFill/>
                    </a:lnT>
                    <a:lnB w="9525" cap="flat" cmpd="sng" algn="ctr">
                      <a:noFill/>
                      <a:prstDash val="solid"/>
                    </a:lnB>
                    <a:noFill/>
                  </a:tcPr>
                </a:tc>
                <a:tc>
                  <a:txBody>
                    <a:bodyPr/>
                    <a:lstStyle/>
                    <a:p>
                      <a:pPr algn="l" fontAlgn="b">
                        <a:buNone/>
                      </a:pPr>
                      <a:endParaRPr lang="en-GB" sz="2400" b="0" i="0" u="none" strike="noStrike" cap="none" spc="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38100" cmpd="sng">
                      <a:noFill/>
                    </a:lnT>
                    <a:lnB w="9525" cap="flat" cmpd="sng" algn="ctr">
                      <a:noFill/>
                      <a:prstDash val="solid"/>
                    </a:lnB>
                    <a:noFill/>
                  </a:tcPr>
                </a:tc>
                <a:tc>
                  <a:txBody>
                    <a:bodyPr/>
                    <a:lstStyle/>
                    <a:p>
                      <a:pPr algn="l" fontAlgn="b">
                        <a:buNone/>
                      </a:pPr>
                      <a:endParaRPr lang="en-GB" sz="2400" b="0" i="0" u="none" strike="noStrike" cap="none" spc="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38100" cmpd="sng">
                      <a:noFill/>
                    </a:lnT>
                    <a:lnB w="9525" cap="flat" cmpd="sng" algn="ctr">
                      <a:noFill/>
                      <a:prstDash val="solid"/>
                    </a:lnB>
                    <a:noFill/>
                  </a:tcPr>
                </a:tc>
                <a:extLst>
                  <a:ext uri="{0D108BD9-81ED-4DB2-BD59-A6C34878D82A}">
                    <a16:rowId xmlns:a16="http://schemas.microsoft.com/office/drawing/2014/main" val="556466399"/>
                  </a:ext>
                </a:extLst>
              </a:tr>
              <a:tr h="755454">
                <a:tc>
                  <a:txBody>
                    <a:bodyPr/>
                    <a:lstStyle/>
                    <a:p>
                      <a:pPr algn="l" fontAlgn="ctr">
                        <a:buNone/>
                      </a:pPr>
                      <a:r>
                        <a:rPr lang="en-GB" sz="2400" u="none" strike="noStrike" cap="none" spc="0" dirty="0">
                          <a:solidFill>
                            <a:schemeClr val="tx1"/>
                          </a:solidFill>
                          <a:effectLst/>
                        </a:rPr>
                        <a:t>2. </a:t>
                      </a:r>
                      <a:endParaRPr lang="en-GB" sz="2400" b="1" i="0" u="none" strike="noStrike" cap="none" spc="0" dirty="0">
                        <a:solidFill>
                          <a:schemeClr val="tx1"/>
                        </a:solidFill>
                        <a:effectLst/>
                        <a:latin typeface="Aptos Narrow" panose="020B0004020202020204" pitchFamily="34" charset="0"/>
                      </a:endParaRPr>
                    </a:p>
                  </a:txBody>
                  <a:tcPr marL="128980" marR="19193" marT="36851" marB="276385" anchor="ctr">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fontAlgn="ctr">
                        <a:buNone/>
                      </a:pPr>
                      <a:r>
                        <a:rPr lang="en-GB" sz="2400" u="none" strike="noStrike" cap="none" spc="0" dirty="0">
                          <a:solidFill>
                            <a:schemeClr val="tx1"/>
                          </a:solidFill>
                          <a:effectLst/>
                        </a:rPr>
                        <a:t>Current Job Satisfaction Challenges in the NHS</a:t>
                      </a:r>
                      <a:endParaRPr lang="en-GB" sz="2400" b="1" i="0" u="none" strike="noStrike" cap="none" spc="0" dirty="0">
                        <a:solidFill>
                          <a:schemeClr val="tx1"/>
                        </a:solidFill>
                        <a:effectLst/>
                        <a:latin typeface="Aptos Narrow" panose="020B0004020202020204" pitchFamily="34" charset="0"/>
                      </a:endParaRPr>
                    </a:p>
                  </a:txBody>
                  <a:tcPr marL="128980" marR="19193" marT="36851" marB="276385" anchor="ctr">
                    <a:lnL w="9525" cap="flat" cmpd="sng" algn="ctr">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fontAlgn="b">
                        <a:buNone/>
                      </a:pPr>
                      <a:endParaRPr lang="en-GB" sz="2400" b="0" i="0" u="none" strike="noStrike" cap="none" spc="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fontAlgn="b">
                        <a:buNone/>
                      </a:pPr>
                      <a:endParaRPr lang="en-GB" sz="2400" b="0" i="0" u="none" strike="noStrike" cap="none" spc="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fontAlgn="b">
                        <a:buNone/>
                      </a:pPr>
                      <a:endParaRPr lang="en-GB" sz="2400" b="0" i="0" u="none" strike="noStrike" cap="none" spc="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fontAlgn="b">
                        <a:buNone/>
                      </a:pPr>
                      <a:endParaRPr lang="en-GB" sz="2400" b="0" i="0" u="none" strike="noStrike" cap="none" spc="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678021896"/>
                  </a:ext>
                </a:extLst>
              </a:tr>
              <a:tr h="755454">
                <a:tc>
                  <a:txBody>
                    <a:bodyPr/>
                    <a:lstStyle/>
                    <a:p>
                      <a:pPr algn="l" fontAlgn="ctr">
                        <a:buNone/>
                      </a:pPr>
                      <a:r>
                        <a:rPr lang="en-GB" sz="2400" u="none" strike="noStrike" cap="none" spc="0" dirty="0">
                          <a:solidFill>
                            <a:schemeClr val="tx1"/>
                          </a:solidFill>
                          <a:effectLst/>
                        </a:rPr>
                        <a:t>3. </a:t>
                      </a:r>
                      <a:endParaRPr lang="en-GB" sz="2400" b="1" i="0" u="none" strike="noStrike" cap="none" spc="0" dirty="0">
                        <a:solidFill>
                          <a:schemeClr val="tx1"/>
                        </a:solidFill>
                        <a:effectLst/>
                        <a:latin typeface="Aptos Narrow" panose="020B0004020202020204" pitchFamily="34" charset="0"/>
                      </a:endParaRPr>
                    </a:p>
                  </a:txBody>
                  <a:tcPr marL="128980" marR="19193" marT="36851" marB="276385" anchor="ctr">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gn="l" fontAlgn="ctr">
                        <a:buNone/>
                      </a:pPr>
                      <a:r>
                        <a:rPr lang="en-GB" sz="2400" u="none" strike="noStrike" cap="none" spc="0" dirty="0">
                          <a:solidFill>
                            <a:schemeClr val="tx1"/>
                          </a:solidFill>
                          <a:effectLst/>
                        </a:rPr>
                        <a:t>Root Causes of Low Job Satisfaction in the NHS</a:t>
                      </a:r>
                      <a:endParaRPr lang="en-GB" sz="2400" b="1" i="0" u="none" strike="noStrike" cap="none" spc="0" dirty="0">
                        <a:solidFill>
                          <a:schemeClr val="tx1"/>
                        </a:solidFill>
                        <a:effectLst/>
                        <a:latin typeface="Aptos Narrow" panose="020B0004020202020204" pitchFamily="34" charset="0"/>
                      </a:endParaRPr>
                    </a:p>
                  </a:txBody>
                  <a:tcPr marL="128980" marR="19193" marT="36851" marB="276385" anchor="ctr">
                    <a:lnL w="9525" cap="flat" cmpd="sng" algn="ctr">
                      <a:noFill/>
                      <a:prstDash val="solid"/>
                    </a:lnL>
                    <a:lnR w="12700" cmpd="sng">
                      <a:noFill/>
                      <a:prstDash val="solid"/>
                    </a:lnR>
                    <a:lnT w="12700" cmpd="sng">
                      <a:noFill/>
                      <a:prstDash val="solid"/>
                    </a:lnT>
                    <a:lnB w="9525" cap="flat" cmpd="sng" algn="ctr">
                      <a:noFill/>
                      <a:prstDash val="solid"/>
                    </a:lnB>
                    <a:noFill/>
                  </a:tcPr>
                </a:tc>
                <a:tc>
                  <a:txBody>
                    <a:bodyPr/>
                    <a:lstStyle/>
                    <a:p>
                      <a:pPr algn="l" fontAlgn="b">
                        <a:buNone/>
                      </a:pPr>
                      <a:endParaRPr lang="en-GB" sz="2400" b="0" i="0" u="none" strike="noStrike" cap="none" spc="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fontAlgn="b">
                        <a:buNone/>
                      </a:pPr>
                      <a:endParaRPr lang="en-GB" sz="2400" b="0" i="0" u="none" strike="noStrike" cap="none" spc="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fontAlgn="b">
                        <a:buNone/>
                      </a:pPr>
                      <a:endParaRPr lang="en-GB" sz="2400" b="0" i="0" u="none" strike="noStrike" cap="none" spc="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fontAlgn="b">
                        <a:buNone/>
                      </a:pPr>
                      <a:endParaRPr lang="en-GB" sz="2400" b="0" i="0" u="none" strike="noStrike" cap="none" spc="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672371603"/>
                  </a:ext>
                </a:extLst>
              </a:tr>
              <a:tr h="755454">
                <a:tc>
                  <a:txBody>
                    <a:bodyPr/>
                    <a:lstStyle/>
                    <a:p>
                      <a:pPr algn="l" fontAlgn="ctr">
                        <a:buNone/>
                      </a:pPr>
                      <a:r>
                        <a:rPr lang="en-GB" sz="2400" u="none" strike="noStrike" cap="none" spc="0" dirty="0">
                          <a:solidFill>
                            <a:schemeClr val="tx1"/>
                          </a:solidFill>
                          <a:effectLst/>
                        </a:rPr>
                        <a:t>4. </a:t>
                      </a:r>
                      <a:endParaRPr lang="en-GB" sz="2400" b="1" i="0" u="none" strike="noStrike" cap="none" spc="0" dirty="0">
                        <a:solidFill>
                          <a:schemeClr val="tx1"/>
                        </a:solidFill>
                        <a:effectLst/>
                        <a:latin typeface="Aptos Narrow" panose="020B0004020202020204" pitchFamily="34" charset="0"/>
                      </a:endParaRPr>
                    </a:p>
                  </a:txBody>
                  <a:tcPr marL="128980" marR="19193" marT="36851" marB="276385" anchor="ctr">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fontAlgn="ctr">
                        <a:buNone/>
                      </a:pPr>
                      <a:r>
                        <a:rPr lang="en-GB" sz="2400" u="none" strike="noStrike" cap="none" spc="0" dirty="0">
                          <a:solidFill>
                            <a:schemeClr val="tx1"/>
                          </a:solidFill>
                          <a:effectLst/>
                        </a:rPr>
                        <a:t>Theoretical Analysis of Job Satisfaction in the NHS</a:t>
                      </a:r>
                      <a:endParaRPr lang="en-GB" sz="2400" b="1" i="0" u="none" strike="noStrike" cap="none" spc="0" dirty="0">
                        <a:solidFill>
                          <a:schemeClr val="tx1"/>
                        </a:solidFill>
                        <a:effectLst/>
                        <a:latin typeface="Aptos Narrow" panose="020B0004020202020204" pitchFamily="34" charset="0"/>
                      </a:endParaRPr>
                    </a:p>
                  </a:txBody>
                  <a:tcPr marL="128980" marR="19193" marT="36851" marB="276385" anchor="ctr">
                    <a:lnL w="9525" cap="flat" cmpd="sng" algn="ctr">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fontAlgn="b">
                        <a:buNone/>
                      </a:pPr>
                      <a:endParaRPr lang="en-GB" sz="2400" b="0" i="0" u="none" strike="noStrike" cap="none" spc="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fontAlgn="b">
                        <a:buNone/>
                      </a:pPr>
                      <a:endParaRPr lang="en-GB" sz="2400" b="0" i="0" u="none" strike="noStrike" cap="none" spc="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fontAlgn="b">
                        <a:buNone/>
                      </a:pPr>
                      <a:endParaRPr lang="en-GB" sz="2400" b="0" i="0" u="none" strike="noStrike" cap="none" spc="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fontAlgn="b">
                        <a:buNone/>
                      </a:pPr>
                      <a:endParaRPr lang="en-GB" sz="2400" b="0" i="0" u="none" strike="noStrike" cap="none" spc="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56356519"/>
                  </a:ext>
                </a:extLst>
              </a:tr>
              <a:tr h="1123968">
                <a:tc>
                  <a:txBody>
                    <a:bodyPr/>
                    <a:lstStyle/>
                    <a:p>
                      <a:pPr algn="l" fontAlgn="ctr">
                        <a:buNone/>
                      </a:pPr>
                      <a:r>
                        <a:rPr lang="en-GB" sz="2400" u="none" strike="noStrike" cap="none" spc="0" dirty="0">
                          <a:solidFill>
                            <a:schemeClr val="tx1"/>
                          </a:solidFill>
                          <a:effectLst/>
                        </a:rPr>
                        <a:t>5. </a:t>
                      </a:r>
                      <a:endParaRPr lang="en-GB" sz="2400" b="1" i="0" u="none" strike="noStrike" cap="none" spc="0" dirty="0">
                        <a:solidFill>
                          <a:schemeClr val="tx1"/>
                        </a:solidFill>
                        <a:effectLst/>
                        <a:latin typeface="Aptos Narrow" panose="020B0004020202020204" pitchFamily="34" charset="0"/>
                      </a:endParaRPr>
                    </a:p>
                  </a:txBody>
                  <a:tcPr marL="128980" marR="19193" marT="36851" marB="276385" anchor="ctr">
                    <a:lnL w="9525" cap="flat" cmpd="sng" algn="ctr">
                      <a:solidFill>
                        <a:schemeClr val="tx1"/>
                      </a:solidFill>
                      <a:prstDash val="solid"/>
                    </a:lnL>
                    <a:lnR w="12700" cmpd="sng">
                      <a:noFill/>
                      <a:prstDash val="solid"/>
                    </a:lnR>
                    <a:lnT w="12700" cmpd="sng">
                      <a:noFill/>
                      <a:prstDash val="solid"/>
                    </a:lnT>
                    <a:lnB w="9525" cap="flat" cmpd="sng" algn="ctr">
                      <a:noFill/>
                      <a:prstDash val="solid"/>
                    </a:lnB>
                    <a:noFill/>
                  </a:tcPr>
                </a:tc>
                <a:tc>
                  <a:txBody>
                    <a:bodyPr/>
                    <a:lstStyle/>
                    <a:p>
                      <a:pPr algn="l" fontAlgn="ctr">
                        <a:buNone/>
                      </a:pPr>
                      <a:r>
                        <a:rPr lang="en-GB" sz="2400" u="none" strike="noStrike" cap="none" spc="0" dirty="0">
                          <a:solidFill>
                            <a:schemeClr val="tx1"/>
                          </a:solidFill>
                          <a:effectLst/>
                        </a:rPr>
                        <a:t>Evidence-Based Recommendations for Improving Job Satisfaction</a:t>
                      </a:r>
                      <a:endParaRPr lang="en-GB" sz="2400" b="1" i="0" u="none" strike="noStrike" cap="none" spc="0" dirty="0">
                        <a:solidFill>
                          <a:schemeClr val="tx1"/>
                        </a:solidFill>
                        <a:effectLst/>
                        <a:latin typeface="Aptos Narrow" panose="020B0004020202020204" pitchFamily="34" charset="0"/>
                      </a:endParaRPr>
                    </a:p>
                  </a:txBody>
                  <a:tcPr marL="128980" marR="19193" marT="36851" marB="276385" anchor="ctr">
                    <a:lnL w="9525" cap="flat" cmpd="sng" algn="ctr">
                      <a:noFill/>
                      <a:prstDash val="solid"/>
                    </a:lnL>
                    <a:lnR w="12700" cmpd="sng">
                      <a:noFill/>
                      <a:prstDash val="solid"/>
                    </a:lnR>
                    <a:lnT w="12700" cmpd="sng">
                      <a:noFill/>
                      <a:prstDash val="solid"/>
                    </a:lnT>
                    <a:lnB w="9525" cap="flat" cmpd="sng" algn="ctr">
                      <a:noFill/>
                      <a:prstDash val="solid"/>
                    </a:lnB>
                    <a:noFill/>
                  </a:tcPr>
                </a:tc>
                <a:tc>
                  <a:txBody>
                    <a:bodyPr/>
                    <a:lstStyle/>
                    <a:p>
                      <a:pPr algn="l" fontAlgn="b">
                        <a:buNone/>
                      </a:pPr>
                      <a:endParaRPr lang="en-GB" sz="2400" b="0" i="0" u="none" strike="noStrike" cap="none" spc="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fontAlgn="b">
                        <a:buNone/>
                      </a:pPr>
                      <a:endParaRPr lang="en-GB" sz="2400" b="0" i="0" u="none" strike="noStrike" cap="none" spc="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fontAlgn="b">
                        <a:buNone/>
                      </a:pPr>
                      <a:endParaRPr lang="en-GB" sz="2400" b="0" i="0" u="none" strike="noStrike" cap="none" spc="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12700" cmpd="sng">
                      <a:noFill/>
                      <a:prstDash val="solid"/>
                    </a:lnT>
                    <a:lnB w="9525" cap="flat" cmpd="sng" algn="ctr">
                      <a:noFill/>
                      <a:prstDash val="solid"/>
                    </a:lnB>
                    <a:noFill/>
                  </a:tcPr>
                </a:tc>
                <a:tc>
                  <a:txBody>
                    <a:bodyPr/>
                    <a:lstStyle/>
                    <a:p>
                      <a:pPr algn="l" fontAlgn="b">
                        <a:buNone/>
                      </a:pPr>
                      <a:endParaRPr lang="en-GB" sz="2400" b="0" i="0" u="none" strike="noStrike" cap="none" spc="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12700" cmpd="sng">
                      <a:noFill/>
                      <a:prstDash val="solid"/>
                    </a:lnT>
                    <a:lnB w="9525" cap="flat" cmpd="sng" algn="ctr">
                      <a:noFill/>
                      <a:prstDash val="solid"/>
                    </a:lnB>
                    <a:noFill/>
                  </a:tcPr>
                </a:tc>
                <a:extLst>
                  <a:ext uri="{0D108BD9-81ED-4DB2-BD59-A6C34878D82A}">
                    <a16:rowId xmlns:a16="http://schemas.microsoft.com/office/drawing/2014/main" val="3994831816"/>
                  </a:ext>
                </a:extLst>
              </a:tr>
              <a:tr h="755454">
                <a:tc>
                  <a:txBody>
                    <a:bodyPr/>
                    <a:lstStyle/>
                    <a:p>
                      <a:pPr algn="l" fontAlgn="ctr">
                        <a:buNone/>
                      </a:pPr>
                      <a:r>
                        <a:rPr lang="en-GB" sz="2400" u="none" strike="noStrike" cap="none" spc="0" dirty="0">
                          <a:solidFill>
                            <a:schemeClr val="tx1"/>
                          </a:solidFill>
                          <a:effectLst/>
                        </a:rPr>
                        <a:t>6. </a:t>
                      </a:r>
                      <a:endParaRPr lang="en-GB" sz="2400" b="1" i="0" u="none" strike="noStrike" cap="none" spc="0" dirty="0">
                        <a:solidFill>
                          <a:schemeClr val="tx1"/>
                        </a:solidFill>
                        <a:effectLst/>
                        <a:latin typeface="Aptos Narrow" panose="020B0004020202020204" pitchFamily="34" charset="0"/>
                      </a:endParaRPr>
                    </a:p>
                  </a:txBody>
                  <a:tcPr marL="128980" marR="19193" marT="36851" marB="276385" anchor="ctr">
                    <a:lnL w="9525" cap="flat" cmpd="sng" algn="ctr">
                      <a:solidFill>
                        <a:schemeClr val="tx1"/>
                      </a:solid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fontAlgn="ctr">
                        <a:buNone/>
                      </a:pPr>
                      <a:r>
                        <a:rPr lang="en-GB" sz="2400" u="none" strike="noStrike" cap="none" spc="0" dirty="0">
                          <a:solidFill>
                            <a:schemeClr val="tx1"/>
                          </a:solidFill>
                          <a:effectLst/>
                        </a:rPr>
                        <a:t>References</a:t>
                      </a:r>
                      <a:endParaRPr lang="en-GB" sz="2400" b="1" i="0" u="none" strike="noStrike" cap="none" spc="0" dirty="0">
                        <a:solidFill>
                          <a:schemeClr val="tx1"/>
                        </a:solidFill>
                        <a:effectLst/>
                        <a:latin typeface="Aptos Narrow" panose="020B0004020202020204" pitchFamily="34" charset="0"/>
                      </a:endParaRPr>
                    </a:p>
                  </a:txBody>
                  <a:tcPr marL="128980" marR="19193" marT="36851" marB="276385" anchor="ctr">
                    <a:lnL w="9525" cap="flat" cmpd="sng" algn="ctr">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fontAlgn="b">
                        <a:buNone/>
                      </a:pPr>
                      <a:endParaRPr lang="en-GB" sz="2400" b="0" i="0" u="none" strike="noStrike" cap="none" spc="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fontAlgn="b">
                        <a:buNone/>
                      </a:pPr>
                      <a:endParaRPr lang="en-GB" sz="2400" b="0" i="0" u="none" strike="noStrike" cap="none" spc="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fontAlgn="b">
                        <a:buNone/>
                      </a:pPr>
                      <a:endParaRPr lang="en-GB" sz="2400" b="0" i="0" u="none" strike="noStrike" cap="none" spc="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tc>
                  <a:txBody>
                    <a:bodyPr/>
                    <a:lstStyle/>
                    <a:p>
                      <a:pPr algn="l" fontAlgn="b">
                        <a:buNone/>
                      </a:pPr>
                      <a:endParaRPr lang="en-GB" sz="2400" b="0" i="0" u="none" strike="noStrike" cap="none" spc="0" dirty="0">
                        <a:solidFill>
                          <a:schemeClr val="tx1"/>
                        </a:solidFill>
                        <a:effectLst/>
                        <a:latin typeface="Aptos Narrow" panose="020B0004020202020204" pitchFamily="34" charset="0"/>
                      </a:endParaRPr>
                    </a:p>
                  </a:txBody>
                  <a:tcPr marL="128980" marR="19193" marT="36851" marB="276385" anchor="b">
                    <a:lnL w="12700" cmpd="sng">
                      <a:noFill/>
                      <a:prstDash val="solid"/>
                    </a:lnL>
                    <a:lnR w="12700" cmpd="sng">
                      <a:noFill/>
                      <a:prstDash val="solid"/>
                    </a:lnR>
                    <a:lnT w="9525" cap="flat" cmpd="sng" algn="ctr">
                      <a:noFill/>
                      <a:prstDash val="solid"/>
                    </a:lnT>
                    <a:lnB w="12700" cmpd="sng">
                      <a:noFill/>
                      <a:prstDash val="solid"/>
                    </a:lnB>
                    <a:solidFill>
                      <a:schemeClr val="bg1">
                        <a:lumMod val="95000"/>
                      </a:schemeClr>
                    </a:solidFill>
                  </a:tcPr>
                </a:tc>
                <a:extLst>
                  <a:ext uri="{0D108BD9-81ED-4DB2-BD59-A6C34878D82A}">
                    <a16:rowId xmlns:a16="http://schemas.microsoft.com/office/drawing/2014/main" val="2940299908"/>
                  </a:ext>
                </a:extLst>
              </a:tr>
            </a:tbl>
          </a:graphicData>
        </a:graphic>
      </p:graphicFrame>
    </p:spTree>
    <p:extLst>
      <p:ext uri="{BB962C8B-B14F-4D97-AF65-F5344CB8AC3E}">
        <p14:creationId xmlns:p14="http://schemas.microsoft.com/office/powerpoint/2010/main" val="9918652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1">
    <p:spTree>
      <p:nvGrpSpPr>
        <p:cNvPr id="1" name=""/>
        <p:cNvGrpSpPr/>
        <p:nvPr/>
      </p:nvGrpSpPr>
      <p:grpSpPr>
        <a:xfrm>
          <a:off x="0" y="0"/>
          <a:ext cx="0" cy="0"/>
          <a:chOff x="0" y="0"/>
          <a:chExt cx="0" cy="0"/>
        </a:xfrm>
      </p:grpSpPr>
      <p:sp>
        <p:nvSpPr>
          <p:cNvPr id="2" name="Shape 0"/>
          <p:cNvSpPr/>
          <p:nvPr/>
        </p:nvSpPr>
        <p:spPr>
          <a:xfrm>
            <a:off x="9144000" y="0"/>
            <a:ext cx="5486400" cy="8229600"/>
          </a:xfrm>
          <a:prstGeom prst="rect">
            <a:avLst/>
          </a:prstGeom>
          <a:solidFill>
            <a:srgbClr val="EBE2E0"/>
          </a:solidFill>
          <a:ln/>
        </p:spPr>
        <p:txBody>
          <a:bodyPr/>
          <a:lstStyle/>
          <a:p>
            <a:endParaRPr lang="en-GB"/>
          </a:p>
        </p:txBody>
      </p:sp>
      <p:pic>
        <p:nvPicPr>
          <p:cNvPr id="3" name="Image 0" descr="preencoded.png"/>
          <p:cNvPicPr>
            <a:picLocks noGrp="1" noRot="1" noChangeAspect="1" noMove="1" noResize="1" noEditPoints="1" noAdjustHandles="1" noChangeArrowheads="1" noChangeShapeType="1" noCrop="1"/>
          </p:cNvPicPr>
          <p:nvPr/>
        </p:nvPicPr>
        <p:blipFill>
          <a:blip r:embed="rId3"/>
          <a:stretch>
            <a:fillRect/>
          </a:stretch>
        </p:blipFill>
        <p:spPr>
          <a:xfrm>
            <a:off x="9230797" y="130135"/>
            <a:ext cx="5312807" cy="7969210"/>
          </a:xfrm>
          <a:prstGeom prst="rect">
            <a:avLst/>
          </a:prstGeom>
        </p:spPr>
      </p:pic>
      <p:sp>
        <p:nvSpPr>
          <p:cNvPr id="4" name="Text 1"/>
          <p:cNvSpPr/>
          <p:nvPr/>
        </p:nvSpPr>
        <p:spPr>
          <a:xfrm>
            <a:off x="607814" y="632817"/>
            <a:ext cx="8849007" cy="542687"/>
          </a:xfrm>
          <a:prstGeom prst="rect">
            <a:avLst/>
          </a:prstGeom>
          <a:noFill/>
          <a:ln/>
        </p:spPr>
        <p:txBody>
          <a:bodyPr wrap="none" lIns="0" tIns="0" rIns="0" bIns="0" rtlCol="0" anchor="t"/>
          <a:lstStyle/>
          <a:p>
            <a:pPr marL="0" indent="0" algn="l">
              <a:lnSpc>
                <a:spcPts val="4250"/>
              </a:lnSpc>
              <a:buNone/>
            </a:pPr>
            <a:r>
              <a:rPr lang="en-US" sz="3200" b="1" dirty="0">
                <a:solidFill>
                  <a:srgbClr val="443728"/>
                </a:solidFill>
                <a:latin typeface="Arial" panose="020B0604020202020204" pitchFamily="34" charset="0"/>
                <a:ea typeface="Crimson Pro Bold" pitchFamily="34" charset="-122"/>
                <a:cs typeface="Arial" panose="020B0604020202020204" pitchFamily="34" charset="0"/>
              </a:rPr>
              <a:t>Job Satisfaction in the NHS: Why it Matters</a:t>
            </a:r>
            <a:endParaRPr lang="en-US" sz="3200" dirty="0">
              <a:latin typeface="Arial" panose="020B0604020202020204" pitchFamily="34" charset="0"/>
              <a:cs typeface="Arial" panose="020B0604020202020204" pitchFamily="34" charset="0"/>
            </a:endParaRPr>
          </a:p>
        </p:txBody>
      </p:sp>
      <p:sp>
        <p:nvSpPr>
          <p:cNvPr id="5" name="Text 2"/>
          <p:cNvSpPr/>
          <p:nvPr/>
        </p:nvSpPr>
        <p:spPr>
          <a:xfrm>
            <a:off x="607814" y="1374934"/>
            <a:ext cx="7928372" cy="490538"/>
          </a:xfrm>
          <a:prstGeom prst="rect">
            <a:avLst/>
          </a:prstGeom>
          <a:noFill/>
          <a:ln/>
        </p:spPr>
        <p:txBody>
          <a:bodyPr wrap="square" lIns="0" tIns="0" rIns="0" bIns="0" rtlCol="0" anchor="t"/>
          <a:lstStyle/>
          <a:p>
            <a:pPr marL="0" indent="0" algn="l">
              <a:lnSpc>
                <a:spcPts val="1900"/>
              </a:lnSpc>
              <a:buNone/>
            </a:pPr>
            <a:r>
              <a:rPr lang="en-US" sz="1400" dirty="0">
                <a:solidFill>
                  <a:srgbClr val="000000"/>
                </a:solidFill>
                <a:latin typeface="Arial" panose="020B0604020202020204" pitchFamily="34" charset="0"/>
                <a:ea typeface="Open Sans" pitchFamily="34" charset="-122"/>
                <a:cs typeface="Arial" panose="020B0604020202020204" pitchFamily="34" charset="0"/>
              </a:rPr>
              <a:t>Job satisfaction in the NHS refers to how positively employees feel about their work, work environment and overall </a:t>
            </a:r>
            <a:r>
              <a:rPr lang="en-US" sz="1600" dirty="0">
                <a:solidFill>
                  <a:srgbClr val="000000"/>
                </a:solidFill>
                <a:latin typeface="Arial" panose="020B0604020202020204" pitchFamily="34" charset="0"/>
                <a:ea typeface="Open Sans" pitchFamily="34" charset="-122"/>
                <a:cs typeface="Arial" panose="020B0604020202020204" pitchFamily="34" charset="0"/>
              </a:rPr>
              <a:t>employment</a:t>
            </a:r>
            <a:r>
              <a:rPr lang="en-US" sz="1400" dirty="0">
                <a:solidFill>
                  <a:srgbClr val="000000"/>
                </a:solidFill>
                <a:latin typeface="Arial" panose="020B0604020202020204" pitchFamily="34" charset="0"/>
                <a:ea typeface="Open Sans" pitchFamily="34" charset="-122"/>
                <a:cs typeface="Arial" panose="020B0604020202020204" pitchFamily="34" charset="0"/>
              </a:rPr>
              <a:t> experience (Herzberg, 1959).</a:t>
            </a:r>
            <a:endParaRPr lang="en-US" sz="1400" dirty="0">
              <a:latin typeface="Arial" panose="020B0604020202020204" pitchFamily="34" charset="0"/>
              <a:cs typeface="Arial" panose="020B0604020202020204" pitchFamily="34" charset="0"/>
            </a:endParaRPr>
          </a:p>
        </p:txBody>
      </p:sp>
      <p:sp>
        <p:nvSpPr>
          <p:cNvPr id="6" name="Shape 3"/>
          <p:cNvSpPr/>
          <p:nvPr/>
        </p:nvSpPr>
        <p:spPr>
          <a:xfrm>
            <a:off x="607814" y="2015014"/>
            <a:ext cx="7928372" cy="1479709"/>
          </a:xfrm>
          <a:prstGeom prst="roundRect">
            <a:avLst>
              <a:gd name="adj" fmla="val 4929"/>
            </a:avLst>
          </a:prstGeom>
          <a:solidFill>
            <a:srgbClr val="B3BDB5"/>
          </a:solidFill>
          <a:ln w="22860">
            <a:solidFill>
              <a:srgbClr val="D1C8C6"/>
            </a:solidFill>
            <a:prstDash val="solid"/>
          </a:ln>
        </p:spPr>
        <p:txBody>
          <a:bodyPr/>
          <a:lstStyle/>
          <a:p>
            <a:endParaRPr lang="en-GB"/>
          </a:p>
        </p:txBody>
      </p:sp>
      <p:sp>
        <p:nvSpPr>
          <p:cNvPr id="7" name="Shape 4"/>
          <p:cNvSpPr/>
          <p:nvPr/>
        </p:nvSpPr>
        <p:spPr>
          <a:xfrm>
            <a:off x="630674" y="2037874"/>
            <a:ext cx="694611" cy="1433989"/>
          </a:xfrm>
          <a:prstGeom prst="roundRect">
            <a:avLst>
              <a:gd name="adj" fmla="val 6551"/>
            </a:avLst>
          </a:prstGeom>
          <a:solidFill>
            <a:srgbClr val="EBE2E0"/>
          </a:solidFill>
          <a:ln/>
        </p:spPr>
        <p:txBody>
          <a:bodyPr/>
          <a:lstStyle/>
          <a:p>
            <a:endParaRPr lang="en-GB"/>
          </a:p>
        </p:txBody>
      </p:sp>
      <p:sp>
        <p:nvSpPr>
          <p:cNvPr id="8" name="Text 5"/>
          <p:cNvSpPr/>
          <p:nvPr/>
        </p:nvSpPr>
        <p:spPr>
          <a:xfrm>
            <a:off x="843915" y="2592110"/>
            <a:ext cx="260390" cy="325517"/>
          </a:xfrm>
          <a:prstGeom prst="rect">
            <a:avLst/>
          </a:prstGeom>
          <a:noFill/>
          <a:ln/>
        </p:spPr>
        <p:txBody>
          <a:bodyPr wrap="none" lIns="0" tIns="0" rIns="0" bIns="0" rtlCol="0" anchor="t"/>
          <a:lstStyle/>
          <a:p>
            <a:pPr marL="0" indent="0" algn="l">
              <a:lnSpc>
                <a:spcPts val="2050"/>
              </a:lnSpc>
              <a:buNone/>
            </a:pPr>
            <a:r>
              <a:rPr lang="en-US" sz="2050" b="1" dirty="0">
                <a:solidFill>
                  <a:srgbClr val="000000"/>
                </a:solidFill>
                <a:latin typeface="Arial" panose="020B0604020202020204" pitchFamily="34" charset="0"/>
                <a:ea typeface="Crimson Pro Bold" pitchFamily="34" charset="-122"/>
                <a:cs typeface="Arial" panose="020B0604020202020204" pitchFamily="34" charset="0"/>
              </a:rPr>
              <a:t>1</a:t>
            </a:r>
            <a:endParaRPr lang="en-US" sz="2050" dirty="0">
              <a:latin typeface="Arial" panose="020B0604020202020204" pitchFamily="34" charset="0"/>
              <a:cs typeface="Arial" panose="020B0604020202020204" pitchFamily="34" charset="0"/>
            </a:endParaRPr>
          </a:p>
        </p:txBody>
      </p:sp>
      <p:sp>
        <p:nvSpPr>
          <p:cNvPr id="9" name="Text 6"/>
          <p:cNvSpPr/>
          <p:nvPr/>
        </p:nvSpPr>
        <p:spPr>
          <a:xfrm>
            <a:off x="1458158" y="2211467"/>
            <a:ext cx="2170748" cy="271224"/>
          </a:xfrm>
          <a:prstGeom prst="rect">
            <a:avLst/>
          </a:prstGeom>
          <a:noFill/>
          <a:ln/>
        </p:spPr>
        <p:txBody>
          <a:bodyPr wrap="none" lIns="0" tIns="0" rIns="0" bIns="0" rtlCol="0" anchor="t"/>
          <a:lstStyle/>
          <a:p>
            <a:pPr marL="0" indent="0" algn="l">
              <a:lnSpc>
                <a:spcPts val="2100"/>
              </a:lnSpc>
              <a:buNone/>
            </a:pPr>
            <a:r>
              <a:rPr lang="en-US" sz="1700" b="1" dirty="0">
                <a:solidFill>
                  <a:srgbClr val="000000"/>
                </a:solidFill>
                <a:latin typeface="Arial" panose="020B0604020202020204" pitchFamily="34" charset="0"/>
                <a:ea typeface="Crimson Pro Bold" pitchFamily="34" charset="-122"/>
                <a:cs typeface="Arial" panose="020B0604020202020204" pitchFamily="34" charset="0"/>
              </a:rPr>
              <a:t>NHS Staff Survey</a:t>
            </a:r>
            <a:endParaRPr lang="en-US" sz="1700" dirty="0">
              <a:latin typeface="Arial" panose="020B0604020202020204" pitchFamily="34" charset="0"/>
              <a:cs typeface="Arial" panose="020B0604020202020204" pitchFamily="34" charset="0"/>
            </a:endParaRPr>
          </a:p>
        </p:txBody>
      </p:sp>
      <p:sp>
        <p:nvSpPr>
          <p:cNvPr id="10" name="Text 7"/>
          <p:cNvSpPr/>
          <p:nvPr/>
        </p:nvSpPr>
        <p:spPr>
          <a:xfrm>
            <a:off x="1458158" y="2562463"/>
            <a:ext cx="6881574" cy="735806"/>
          </a:xfrm>
          <a:prstGeom prst="rect">
            <a:avLst/>
          </a:prstGeom>
          <a:noFill/>
          <a:ln/>
        </p:spPr>
        <p:txBody>
          <a:bodyPr wrap="square" lIns="0" tIns="0" rIns="0" bIns="0" rtlCol="0" anchor="t"/>
          <a:lstStyle/>
          <a:p>
            <a:pPr marL="0" indent="0" algn="l">
              <a:lnSpc>
                <a:spcPts val="1900"/>
              </a:lnSpc>
              <a:buNone/>
            </a:pPr>
            <a:r>
              <a:rPr lang="en-US" sz="1350" dirty="0">
                <a:solidFill>
                  <a:srgbClr val="000000"/>
                </a:solidFill>
                <a:latin typeface="Arial" panose="020B0604020202020204" pitchFamily="34" charset="0"/>
                <a:ea typeface="Open Sans" pitchFamily="34" charset="-122"/>
                <a:cs typeface="Arial" panose="020B0604020202020204" pitchFamily="34" charset="0"/>
              </a:rPr>
              <a:t>The NHS treats staff experience as a major workforce issue, and the annual NHS Staff Survey is used to measure how people experience working life across the service (NHS Staff, 2024; NHS England, 2021).</a:t>
            </a:r>
            <a:endParaRPr lang="en-US" sz="1350" dirty="0">
              <a:latin typeface="Arial" panose="020B0604020202020204" pitchFamily="34" charset="0"/>
              <a:cs typeface="Arial" panose="020B0604020202020204" pitchFamily="34" charset="0"/>
            </a:endParaRPr>
          </a:p>
        </p:txBody>
      </p:sp>
      <p:sp>
        <p:nvSpPr>
          <p:cNvPr id="11" name="Shape 8"/>
          <p:cNvSpPr/>
          <p:nvPr/>
        </p:nvSpPr>
        <p:spPr>
          <a:xfrm>
            <a:off x="607814" y="3627596"/>
            <a:ext cx="7928372" cy="1234440"/>
          </a:xfrm>
          <a:prstGeom prst="roundRect">
            <a:avLst>
              <a:gd name="adj" fmla="val 5909"/>
            </a:avLst>
          </a:prstGeom>
          <a:solidFill>
            <a:srgbClr val="B3BDB5"/>
          </a:solidFill>
          <a:ln w="22860">
            <a:solidFill>
              <a:srgbClr val="D1C8C6"/>
            </a:solidFill>
            <a:prstDash val="solid"/>
          </a:ln>
        </p:spPr>
        <p:txBody>
          <a:bodyPr/>
          <a:lstStyle/>
          <a:p>
            <a:endParaRPr lang="en-GB"/>
          </a:p>
        </p:txBody>
      </p:sp>
      <p:sp>
        <p:nvSpPr>
          <p:cNvPr id="12" name="Shape 9"/>
          <p:cNvSpPr/>
          <p:nvPr/>
        </p:nvSpPr>
        <p:spPr>
          <a:xfrm>
            <a:off x="630674" y="3650456"/>
            <a:ext cx="694611" cy="1188720"/>
          </a:xfrm>
          <a:prstGeom prst="roundRect">
            <a:avLst>
              <a:gd name="adj" fmla="val 6551"/>
            </a:avLst>
          </a:prstGeom>
          <a:solidFill>
            <a:srgbClr val="EBE2E0"/>
          </a:solidFill>
          <a:ln/>
        </p:spPr>
        <p:txBody>
          <a:bodyPr/>
          <a:lstStyle/>
          <a:p>
            <a:endParaRPr lang="en-GB"/>
          </a:p>
        </p:txBody>
      </p:sp>
      <p:sp>
        <p:nvSpPr>
          <p:cNvPr id="13" name="Text 10"/>
          <p:cNvSpPr/>
          <p:nvPr/>
        </p:nvSpPr>
        <p:spPr>
          <a:xfrm>
            <a:off x="843915" y="4082058"/>
            <a:ext cx="260390" cy="325517"/>
          </a:xfrm>
          <a:prstGeom prst="rect">
            <a:avLst/>
          </a:prstGeom>
          <a:noFill/>
          <a:ln/>
        </p:spPr>
        <p:txBody>
          <a:bodyPr wrap="none" lIns="0" tIns="0" rIns="0" bIns="0" rtlCol="0" anchor="t"/>
          <a:lstStyle/>
          <a:p>
            <a:pPr marL="0" indent="0" algn="l">
              <a:lnSpc>
                <a:spcPts val="2050"/>
              </a:lnSpc>
              <a:buNone/>
            </a:pPr>
            <a:r>
              <a:rPr lang="en-US" sz="2050" b="1" dirty="0">
                <a:solidFill>
                  <a:srgbClr val="000000"/>
                </a:solidFill>
                <a:latin typeface="Arial" panose="020B0604020202020204" pitchFamily="34" charset="0"/>
                <a:ea typeface="Crimson Pro Bold" pitchFamily="34" charset="-122"/>
                <a:cs typeface="Arial" panose="020B0604020202020204" pitchFamily="34" charset="0"/>
              </a:rPr>
              <a:t>2</a:t>
            </a:r>
            <a:endParaRPr lang="en-US" sz="2050" dirty="0">
              <a:latin typeface="Arial" panose="020B0604020202020204" pitchFamily="34" charset="0"/>
              <a:cs typeface="Arial" panose="020B0604020202020204" pitchFamily="34" charset="0"/>
            </a:endParaRPr>
          </a:p>
        </p:txBody>
      </p:sp>
      <p:sp>
        <p:nvSpPr>
          <p:cNvPr id="14" name="Text 11"/>
          <p:cNvSpPr/>
          <p:nvPr/>
        </p:nvSpPr>
        <p:spPr>
          <a:xfrm>
            <a:off x="1458158" y="3824049"/>
            <a:ext cx="2170748" cy="271224"/>
          </a:xfrm>
          <a:prstGeom prst="rect">
            <a:avLst/>
          </a:prstGeom>
          <a:noFill/>
          <a:ln/>
        </p:spPr>
        <p:txBody>
          <a:bodyPr wrap="none" lIns="0" tIns="0" rIns="0" bIns="0" rtlCol="0" anchor="t"/>
          <a:lstStyle/>
          <a:p>
            <a:pPr marL="0" indent="0" algn="l">
              <a:lnSpc>
                <a:spcPts val="2100"/>
              </a:lnSpc>
              <a:buNone/>
            </a:pPr>
            <a:r>
              <a:rPr lang="en-US" sz="1700" b="1" dirty="0">
                <a:solidFill>
                  <a:srgbClr val="835E54"/>
                </a:solidFill>
                <a:latin typeface="Arial" panose="020B0604020202020204" pitchFamily="34" charset="0"/>
                <a:ea typeface="Crimson Pro Bold" pitchFamily="34" charset="-122"/>
                <a:cs typeface="Arial" panose="020B0604020202020204" pitchFamily="34" charset="0"/>
              </a:rPr>
              <a:t>42.95%</a:t>
            </a:r>
            <a:endParaRPr lang="en-US" sz="1700" dirty="0">
              <a:latin typeface="Arial" panose="020B0604020202020204" pitchFamily="34" charset="0"/>
              <a:cs typeface="Arial" panose="020B0604020202020204" pitchFamily="34" charset="0"/>
            </a:endParaRPr>
          </a:p>
        </p:txBody>
      </p:sp>
      <p:sp>
        <p:nvSpPr>
          <p:cNvPr id="15" name="Text 12"/>
          <p:cNvSpPr/>
          <p:nvPr/>
        </p:nvSpPr>
        <p:spPr>
          <a:xfrm>
            <a:off x="1458158" y="4175046"/>
            <a:ext cx="6881574" cy="490538"/>
          </a:xfrm>
          <a:prstGeom prst="rect">
            <a:avLst/>
          </a:prstGeom>
          <a:noFill/>
          <a:ln/>
        </p:spPr>
        <p:txBody>
          <a:bodyPr wrap="square" lIns="0" tIns="0" rIns="0" bIns="0" rtlCol="0" anchor="t"/>
          <a:lstStyle/>
          <a:p>
            <a:pPr marL="0" indent="0" algn="l">
              <a:lnSpc>
                <a:spcPts val="1900"/>
              </a:lnSpc>
              <a:buNone/>
            </a:pPr>
            <a:r>
              <a:rPr lang="en-US" sz="1350" dirty="0">
                <a:solidFill>
                  <a:srgbClr val="000000"/>
                </a:solidFill>
                <a:latin typeface="Arial" panose="020B0604020202020204" pitchFamily="34" charset="0"/>
                <a:ea typeface="Open Sans" pitchFamily="34" charset="-122"/>
                <a:cs typeface="Arial" panose="020B0604020202020204" pitchFamily="34" charset="0"/>
              </a:rPr>
              <a:t>In the 2025 NHS Staff Survey, 42.95% of staff said they were satisfied with the extent to which their organisation values their work (NHS Staff, 2026).</a:t>
            </a:r>
            <a:endParaRPr lang="en-US" sz="1350" dirty="0">
              <a:latin typeface="Arial" panose="020B0604020202020204" pitchFamily="34" charset="0"/>
              <a:cs typeface="Arial" panose="020B0604020202020204" pitchFamily="34" charset="0"/>
            </a:endParaRPr>
          </a:p>
        </p:txBody>
      </p:sp>
      <p:sp>
        <p:nvSpPr>
          <p:cNvPr id="16" name="Shape 13"/>
          <p:cNvSpPr/>
          <p:nvPr/>
        </p:nvSpPr>
        <p:spPr>
          <a:xfrm>
            <a:off x="607814" y="4994910"/>
            <a:ext cx="7928372" cy="1234440"/>
          </a:xfrm>
          <a:prstGeom prst="roundRect">
            <a:avLst>
              <a:gd name="adj" fmla="val 5909"/>
            </a:avLst>
          </a:prstGeom>
          <a:solidFill>
            <a:srgbClr val="B3BDB5"/>
          </a:solidFill>
          <a:ln w="22860">
            <a:solidFill>
              <a:srgbClr val="D1C8C6"/>
            </a:solidFill>
            <a:prstDash val="solid"/>
          </a:ln>
        </p:spPr>
        <p:txBody>
          <a:bodyPr/>
          <a:lstStyle/>
          <a:p>
            <a:endParaRPr lang="en-GB"/>
          </a:p>
        </p:txBody>
      </p:sp>
      <p:sp>
        <p:nvSpPr>
          <p:cNvPr id="17" name="Shape 14"/>
          <p:cNvSpPr/>
          <p:nvPr/>
        </p:nvSpPr>
        <p:spPr>
          <a:xfrm>
            <a:off x="630674" y="5017770"/>
            <a:ext cx="694611" cy="1188720"/>
          </a:xfrm>
          <a:prstGeom prst="roundRect">
            <a:avLst>
              <a:gd name="adj" fmla="val 6551"/>
            </a:avLst>
          </a:prstGeom>
          <a:solidFill>
            <a:srgbClr val="EBE2E0"/>
          </a:solidFill>
          <a:ln/>
        </p:spPr>
        <p:txBody>
          <a:bodyPr/>
          <a:lstStyle/>
          <a:p>
            <a:endParaRPr lang="en-GB"/>
          </a:p>
        </p:txBody>
      </p:sp>
      <p:sp>
        <p:nvSpPr>
          <p:cNvPr id="18" name="Text 15"/>
          <p:cNvSpPr/>
          <p:nvPr/>
        </p:nvSpPr>
        <p:spPr>
          <a:xfrm>
            <a:off x="843915" y="5449372"/>
            <a:ext cx="260390" cy="325517"/>
          </a:xfrm>
          <a:prstGeom prst="rect">
            <a:avLst/>
          </a:prstGeom>
          <a:noFill/>
          <a:ln/>
        </p:spPr>
        <p:txBody>
          <a:bodyPr wrap="none" lIns="0" tIns="0" rIns="0" bIns="0" rtlCol="0" anchor="t"/>
          <a:lstStyle/>
          <a:p>
            <a:pPr marL="0" indent="0" algn="l">
              <a:lnSpc>
                <a:spcPts val="2050"/>
              </a:lnSpc>
              <a:buNone/>
            </a:pPr>
            <a:r>
              <a:rPr lang="en-US" sz="2050" b="1" dirty="0">
                <a:solidFill>
                  <a:srgbClr val="000000"/>
                </a:solidFill>
                <a:latin typeface="Arial" panose="020B0604020202020204" pitchFamily="34" charset="0"/>
                <a:ea typeface="Crimson Pro Bold" pitchFamily="34" charset="-122"/>
                <a:cs typeface="Arial" panose="020B0604020202020204" pitchFamily="34" charset="0"/>
              </a:rPr>
              <a:t>3</a:t>
            </a:r>
            <a:endParaRPr lang="en-US" sz="2050" dirty="0">
              <a:latin typeface="Arial" panose="020B0604020202020204" pitchFamily="34" charset="0"/>
              <a:cs typeface="Arial" panose="020B0604020202020204" pitchFamily="34" charset="0"/>
            </a:endParaRPr>
          </a:p>
        </p:txBody>
      </p:sp>
      <p:sp>
        <p:nvSpPr>
          <p:cNvPr id="19" name="Text 16"/>
          <p:cNvSpPr/>
          <p:nvPr/>
        </p:nvSpPr>
        <p:spPr>
          <a:xfrm>
            <a:off x="1458158" y="5191363"/>
            <a:ext cx="2170748" cy="271224"/>
          </a:xfrm>
          <a:prstGeom prst="rect">
            <a:avLst/>
          </a:prstGeom>
          <a:noFill/>
          <a:ln/>
        </p:spPr>
        <p:txBody>
          <a:bodyPr wrap="none" lIns="0" tIns="0" rIns="0" bIns="0" rtlCol="0" anchor="t"/>
          <a:lstStyle/>
          <a:p>
            <a:pPr marL="0" indent="0" algn="l">
              <a:lnSpc>
                <a:spcPts val="2100"/>
              </a:lnSpc>
              <a:buNone/>
            </a:pPr>
            <a:r>
              <a:rPr lang="en-US" sz="1700" b="1" dirty="0">
                <a:solidFill>
                  <a:srgbClr val="000000"/>
                </a:solidFill>
                <a:latin typeface="Arial" panose="020B0604020202020204" pitchFamily="34" charset="0"/>
                <a:ea typeface="Crimson Pro Bold" pitchFamily="34" charset="-122"/>
                <a:cs typeface="Arial" panose="020B0604020202020204" pitchFamily="34" charset="0"/>
              </a:rPr>
              <a:t>Patient Care Outcomes</a:t>
            </a:r>
            <a:endParaRPr lang="en-US" sz="1700" dirty="0">
              <a:latin typeface="Arial" panose="020B0604020202020204" pitchFamily="34" charset="0"/>
              <a:cs typeface="Arial" panose="020B0604020202020204" pitchFamily="34" charset="0"/>
            </a:endParaRPr>
          </a:p>
        </p:txBody>
      </p:sp>
      <p:sp>
        <p:nvSpPr>
          <p:cNvPr id="20" name="Text 17"/>
          <p:cNvSpPr/>
          <p:nvPr/>
        </p:nvSpPr>
        <p:spPr>
          <a:xfrm>
            <a:off x="1458158" y="5542359"/>
            <a:ext cx="6881574" cy="490538"/>
          </a:xfrm>
          <a:prstGeom prst="rect">
            <a:avLst/>
          </a:prstGeom>
          <a:noFill/>
          <a:ln/>
        </p:spPr>
        <p:txBody>
          <a:bodyPr wrap="square" lIns="0" tIns="0" rIns="0" bIns="0" rtlCol="0" anchor="t"/>
          <a:lstStyle/>
          <a:p>
            <a:pPr marL="0" indent="0" algn="l">
              <a:lnSpc>
                <a:spcPts val="1900"/>
              </a:lnSpc>
              <a:buNone/>
            </a:pPr>
            <a:r>
              <a:rPr lang="en-US" sz="1350" dirty="0">
                <a:solidFill>
                  <a:srgbClr val="000000"/>
                </a:solidFill>
                <a:latin typeface="Arial" panose="020B0604020202020204" pitchFamily="34" charset="0"/>
                <a:ea typeface="Open Sans" pitchFamily="34" charset="-122"/>
                <a:cs typeface="Arial" panose="020B0604020202020204" pitchFamily="34" charset="0"/>
              </a:rPr>
              <a:t>Job satisfaction matters because poor staff wellbeing and burnout are linked to lower quality of care, lower patient safety and lower patient satisfaction (Li et al., 2024).</a:t>
            </a:r>
            <a:endParaRPr lang="en-US" sz="1350" dirty="0">
              <a:latin typeface="Arial" panose="020B0604020202020204" pitchFamily="34" charset="0"/>
              <a:cs typeface="Arial" panose="020B0604020202020204" pitchFamily="34" charset="0"/>
            </a:endParaRPr>
          </a:p>
        </p:txBody>
      </p:sp>
      <p:sp>
        <p:nvSpPr>
          <p:cNvPr id="21" name="Shape 18"/>
          <p:cNvSpPr/>
          <p:nvPr/>
        </p:nvSpPr>
        <p:spPr>
          <a:xfrm>
            <a:off x="607814" y="6362224"/>
            <a:ext cx="7928372" cy="1234440"/>
          </a:xfrm>
          <a:prstGeom prst="roundRect">
            <a:avLst>
              <a:gd name="adj" fmla="val 5909"/>
            </a:avLst>
          </a:prstGeom>
          <a:solidFill>
            <a:srgbClr val="B3BDB5"/>
          </a:solidFill>
          <a:ln w="22860">
            <a:solidFill>
              <a:srgbClr val="D1C8C6"/>
            </a:solidFill>
            <a:prstDash val="solid"/>
          </a:ln>
        </p:spPr>
        <p:txBody>
          <a:bodyPr/>
          <a:lstStyle/>
          <a:p>
            <a:endParaRPr lang="en-GB"/>
          </a:p>
        </p:txBody>
      </p:sp>
      <p:sp>
        <p:nvSpPr>
          <p:cNvPr id="22" name="Shape 19"/>
          <p:cNvSpPr/>
          <p:nvPr/>
        </p:nvSpPr>
        <p:spPr>
          <a:xfrm>
            <a:off x="630674" y="6385084"/>
            <a:ext cx="694611" cy="1188720"/>
          </a:xfrm>
          <a:prstGeom prst="roundRect">
            <a:avLst>
              <a:gd name="adj" fmla="val 6551"/>
            </a:avLst>
          </a:prstGeom>
          <a:solidFill>
            <a:srgbClr val="EBE2E0"/>
          </a:solidFill>
          <a:ln/>
        </p:spPr>
        <p:txBody>
          <a:bodyPr/>
          <a:lstStyle/>
          <a:p>
            <a:endParaRPr lang="en-GB"/>
          </a:p>
        </p:txBody>
      </p:sp>
      <p:sp>
        <p:nvSpPr>
          <p:cNvPr id="23" name="Text 20"/>
          <p:cNvSpPr/>
          <p:nvPr/>
        </p:nvSpPr>
        <p:spPr>
          <a:xfrm>
            <a:off x="843915" y="6816685"/>
            <a:ext cx="260390" cy="325517"/>
          </a:xfrm>
          <a:prstGeom prst="rect">
            <a:avLst/>
          </a:prstGeom>
          <a:noFill/>
          <a:ln/>
        </p:spPr>
        <p:txBody>
          <a:bodyPr wrap="none" lIns="0" tIns="0" rIns="0" bIns="0" rtlCol="0" anchor="t"/>
          <a:lstStyle/>
          <a:p>
            <a:pPr marL="0" indent="0" algn="l">
              <a:lnSpc>
                <a:spcPts val="2050"/>
              </a:lnSpc>
              <a:buNone/>
            </a:pPr>
            <a:r>
              <a:rPr lang="en-US" sz="2050" b="1" dirty="0">
                <a:solidFill>
                  <a:srgbClr val="000000"/>
                </a:solidFill>
                <a:latin typeface="Arial" panose="020B0604020202020204" pitchFamily="34" charset="0"/>
                <a:ea typeface="Crimson Pro Bold" pitchFamily="34" charset="-122"/>
                <a:cs typeface="Arial" panose="020B0604020202020204" pitchFamily="34" charset="0"/>
              </a:rPr>
              <a:t>4</a:t>
            </a:r>
            <a:endParaRPr lang="en-US" sz="2050" dirty="0">
              <a:latin typeface="Arial" panose="020B0604020202020204" pitchFamily="34" charset="0"/>
              <a:cs typeface="Arial" panose="020B0604020202020204" pitchFamily="34" charset="0"/>
            </a:endParaRPr>
          </a:p>
        </p:txBody>
      </p:sp>
      <p:sp>
        <p:nvSpPr>
          <p:cNvPr id="24" name="Text 21"/>
          <p:cNvSpPr/>
          <p:nvPr/>
        </p:nvSpPr>
        <p:spPr>
          <a:xfrm>
            <a:off x="1458158" y="6558677"/>
            <a:ext cx="2170748" cy="271224"/>
          </a:xfrm>
          <a:prstGeom prst="rect">
            <a:avLst/>
          </a:prstGeom>
          <a:noFill/>
          <a:ln/>
        </p:spPr>
        <p:txBody>
          <a:bodyPr wrap="none" lIns="0" tIns="0" rIns="0" bIns="0" rtlCol="0" anchor="t"/>
          <a:lstStyle/>
          <a:p>
            <a:pPr marL="0" indent="0" algn="l">
              <a:lnSpc>
                <a:spcPts val="2100"/>
              </a:lnSpc>
              <a:buNone/>
            </a:pPr>
            <a:r>
              <a:rPr lang="en-US" sz="1700" b="1" dirty="0">
                <a:solidFill>
                  <a:srgbClr val="000000"/>
                </a:solidFill>
                <a:latin typeface="Arial" panose="020B0604020202020204" pitchFamily="34" charset="0"/>
                <a:ea typeface="Crimson Pro Bold" pitchFamily="34" charset="-122"/>
                <a:cs typeface="Arial" panose="020B0604020202020204" pitchFamily="34" charset="0"/>
              </a:rPr>
              <a:t>Why It Matters</a:t>
            </a:r>
            <a:endParaRPr lang="en-US" sz="1700" dirty="0">
              <a:latin typeface="Arial" panose="020B0604020202020204" pitchFamily="34" charset="0"/>
              <a:cs typeface="Arial" panose="020B0604020202020204" pitchFamily="34" charset="0"/>
            </a:endParaRPr>
          </a:p>
        </p:txBody>
      </p:sp>
      <p:sp>
        <p:nvSpPr>
          <p:cNvPr id="25" name="Text 22"/>
          <p:cNvSpPr/>
          <p:nvPr/>
        </p:nvSpPr>
        <p:spPr>
          <a:xfrm>
            <a:off x="1458158" y="6909673"/>
            <a:ext cx="6881574" cy="490538"/>
          </a:xfrm>
          <a:prstGeom prst="rect">
            <a:avLst/>
          </a:prstGeom>
          <a:noFill/>
          <a:ln/>
        </p:spPr>
        <p:txBody>
          <a:bodyPr wrap="square" lIns="0" tIns="0" rIns="0" bIns="0" rtlCol="0" anchor="t"/>
          <a:lstStyle/>
          <a:p>
            <a:pPr marL="0" indent="0" algn="l">
              <a:lnSpc>
                <a:spcPts val="1900"/>
              </a:lnSpc>
              <a:buNone/>
            </a:pPr>
            <a:r>
              <a:rPr lang="en-US" sz="1350" dirty="0">
                <a:solidFill>
                  <a:srgbClr val="000000"/>
                </a:solidFill>
                <a:latin typeface="Arial" panose="020B0604020202020204" pitchFamily="34" charset="0"/>
                <a:ea typeface="Open Sans" pitchFamily="34" charset="-122"/>
                <a:cs typeface="Arial" panose="020B0604020202020204" pitchFamily="34" charset="0"/>
              </a:rPr>
              <a:t>Therefore, job satisfaction is not only an employee issue; it is also an organisational and patient-care issue.</a:t>
            </a:r>
            <a:endParaRPr lang="en-US" sz="1350" dirty="0">
              <a:latin typeface="Arial" panose="020B0604020202020204" pitchFamily="34" charset="0"/>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2">
    <p:spTree>
      <p:nvGrpSpPr>
        <p:cNvPr id="1" name=""/>
        <p:cNvGrpSpPr/>
        <p:nvPr/>
      </p:nvGrpSpPr>
      <p:grpSpPr>
        <a:xfrm>
          <a:off x="0" y="0"/>
          <a:ext cx="0" cy="0"/>
          <a:chOff x="0" y="0"/>
          <a:chExt cx="0" cy="0"/>
        </a:xfrm>
      </p:grpSpPr>
      <p:sp>
        <p:nvSpPr>
          <p:cNvPr id="2" name="Text 0"/>
          <p:cNvSpPr/>
          <p:nvPr/>
        </p:nvSpPr>
        <p:spPr>
          <a:xfrm>
            <a:off x="712351" y="624364"/>
            <a:ext cx="9437132" cy="598051"/>
          </a:xfrm>
          <a:prstGeom prst="rect">
            <a:avLst/>
          </a:prstGeom>
          <a:noFill/>
          <a:ln/>
        </p:spPr>
        <p:txBody>
          <a:bodyPr wrap="none" lIns="0" tIns="0" rIns="0" bIns="0" rtlCol="0" anchor="t"/>
          <a:lstStyle/>
          <a:p>
            <a:pPr marL="0" indent="0" algn="l">
              <a:lnSpc>
                <a:spcPts val="4700"/>
              </a:lnSpc>
              <a:buNone/>
            </a:pPr>
            <a:r>
              <a:rPr lang="en-US" sz="3750" b="1" dirty="0">
                <a:solidFill>
                  <a:srgbClr val="443728"/>
                </a:solidFill>
                <a:latin typeface="Arial" panose="020B0604020202020204" pitchFamily="34" charset="0"/>
                <a:ea typeface="Crimson Pro Bold" pitchFamily="34" charset="-122"/>
                <a:cs typeface="Arial" panose="020B0604020202020204" pitchFamily="34" charset="0"/>
              </a:rPr>
              <a:t>Current Job Satisfaction Challenges in the NHS</a:t>
            </a:r>
            <a:endParaRPr lang="en-US" sz="3750" dirty="0">
              <a:latin typeface="Arial" panose="020B0604020202020204" pitchFamily="34" charset="0"/>
              <a:cs typeface="Arial" panose="020B0604020202020204" pitchFamily="34" charset="0"/>
            </a:endParaRPr>
          </a:p>
        </p:txBody>
      </p:sp>
      <p:sp>
        <p:nvSpPr>
          <p:cNvPr id="3" name="Text 1"/>
          <p:cNvSpPr/>
          <p:nvPr/>
        </p:nvSpPr>
        <p:spPr>
          <a:xfrm>
            <a:off x="712351" y="1545312"/>
            <a:ext cx="13205579" cy="564356"/>
          </a:xfrm>
          <a:prstGeom prst="rect">
            <a:avLst/>
          </a:prstGeom>
          <a:noFill/>
          <a:ln/>
        </p:spPr>
        <p:txBody>
          <a:bodyPr wrap="square" lIns="0" tIns="0" rIns="0" bIns="0" rtlCol="0" anchor="t"/>
          <a:lstStyle/>
          <a:p>
            <a:pPr marL="0" indent="0" algn="l">
              <a:lnSpc>
                <a:spcPts val="2200"/>
              </a:lnSpc>
              <a:buNone/>
            </a:pPr>
            <a:r>
              <a:rPr lang="en-US" sz="1500" dirty="0">
                <a:solidFill>
                  <a:srgbClr val="443728"/>
                </a:solidFill>
                <a:latin typeface="Arial" panose="020B0604020202020204" pitchFamily="34" charset="0"/>
                <a:ea typeface="Open Sans" pitchFamily="34" charset="-122"/>
                <a:cs typeface="Arial" panose="020B0604020202020204" pitchFamily="34" charset="0"/>
              </a:rPr>
              <a:t>Job satisfaction in the NHS is undermined by persistent pressure in the working environment, especially stress, burnout, presenteeism and staffing shortages (NHS Staff, 2026).</a:t>
            </a:r>
            <a:endParaRPr lang="en-US" sz="1500" dirty="0">
              <a:latin typeface="Arial" panose="020B0604020202020204" pitchFamily="34" charset="0"/>
              <a:cs typeface="Arial" panose="020B0604020202020204" pitchFamily="34" charset="0"/>
            </a:endParaRPr>
          </a:p>
        </p:txBody>
      </p:sp>
      <p:sp>
        <p:nvSpPr>
          <p:cNvPr id="4" name="Shape 2"/>
          <p:cNvSpPr/>
          <p:nvPr/>
        </p:nvSpPr>
        <p:spPr>
          <a:xfrm>
            <a:off x="712351" y="2641257"/>
            <a:ext cx="6369248" cy="1880592"/>
          </a:xfrm>
          <a:prstGeom prst="roundRect">
            <a:avLst>
              <a:gd name="adj" fmla="val 4274"/>
            </a:avLst>
          </a:prstGeom>
          <a:solidFill>
            <a:srgbClr val="AFCBF8"/>
          </a:solidFill>
          <a:ln w="22860">
            <a:solidFill>
              <a:schemeClr val="tx2">
                <a:lumMod val="75000"/>
              </a:schemeClr>
            </a:solidFill>
            <a:prstDash val="solid"/>
          </a:ln>
        </p:spPr>
        <p:txBody>
          <a:bodyPr/>
          <a:lstStyle/>
          <a:p>
            <a:endParaRPr lang="en-GB"/>
          </a:p>
        </p:txBody>
      </p:sp>
      <p:sp>
        <p:nvSpPr>
          <p:cNvPr id="5" name="Text 3"/>
          <p:cNvSpPr/>
          <p:nvPr/>
        </p:nvSpPr>
        <p:spPr>
          <a:xfrm>
            <a:off x="926544" y="2855451"/>
            <a:ext cx="2392323" cy="298966"/>
          </a:xfrm>
          <a:prstGeom prst="rect">
            <a:avLst/>
          </a:prstGeom>
          <a:noFill/>
          <a:ln/>
        </p:spPr>
        <p:txBody>
          <a:bodyPr wrap="none" lIns="0" tIns="0" rIns="0" bIns="0" rtlCol="0" anchor="t"/>
          <a:lstStyle/>
          <a:p>
            <a:pPr marL="0" indent="0" algn="l">
              <a:lnSpc>
                <a:spcPts val="2350"/>
              </a:lnSpc>
              <a:buNone/>
            </a:pPr>
            <a:r>
              <a:rPr lang="en-US" sz="1850" b="1" dirty="0">
                <a:solidFill>
                  <a:srgbClr val="443728"/>
                </a:solidFill>
                <a:latin typeface="Arial" panose="020B0604020202020204" pitchFamily="34" charset="0"/>
                <a:ea typeface="Crimson Pro Bold" pitchFamily="34" charset="-122"/>
                <a:cs typeface="Arial" panose="020B0604020202020204" pitchFamily="34" charset="0"/>
              </a:rPr>
              <a:t>42.36%</a:t>
            </a:r>
            <a:endParaRPr lang="en-US" sz="1850" dirty="0">
              <a:latin typeface="Arial" panose="020B0604020202020204" pitchFamily="34" charset="0"/>
              <a:cs typeface="Arial" panose="020B0604020202020204" pitchFamily="34" charset="0"/>
            </a:endParaRPr>
          </a:p>
        </p:txBody>
      </p:sp>
      <p:sp>
        <p:nvSpPr>
          <p:cNvPr id="6" name="Text 4"/>
          <p:cNvSpPr/>
          <p:nvPr/>
        </p:nvSpPr>
        <p:spPr>
          <a:xfrm>
            <a:off x="926544" y="3315865"/>
            <a:ext cx="5940862" cy="282178"/>
          </a:xfrm>
          <a:prstGeom prst="rect">
            <a:avLst/>
          </a:prstGeom>
          <a:noFill/>
          <a:ln/>
        </p:spPr>
        <p:txBody>
          <a:bodyPr wrap="none" lIns="0" tIns="0" rIns="0" bIns="0" rtlCol="0" anchor="t"/>
          <a:lstStyle/>
          <a:p>
            <a:pPr marL="0" indent="0" algn="l">
              <a:lnSpc>
                <a:spcPts val="2200"/>
              </a:lnSpc>
              <a:buNone/>
            </a:pPr>
            <a:r>
              <a:rPr lang="en-US" sz="1500" b="1" dirty="0">
                <a:solidFill>
                  <a:srgbClr val="443728"/>
                </a:solidFill>
                <a:latin typeface="Arial" panose="020B0604020202020204" pitchFamily="34" charset="0"/>
                <a:ea typeface="Open Sans" pitchFamily="34" charset="-122"/>
                <a:cs typeface="Arial" panose="020B0604020202020204" pitchFamily="34" charset="0"/>
              </a:rPr>
              <a:t>Work-Related Stress</a:t>
            </a:r>
            <a:endParaRPr lang="en-US" sz="1500" dirty="0">
              <a:latin typeface="Arial" panose="020B0604020202020204" pitchFamily="34" charset="0"/>
              <a:cs typeface="Arial" panose="020B0604020202020204" pitchFamily="34" charset="0"/>
            </a:endParaRPr>
          </a:p>
        </p:txBody>
      </p:sp>
      <p:sp>
        <p:nvSpPr>
          <p:cNvPr id="7" name="Text 5"/>
          <p:cNvSpPr/>
          <p:nvPr/>
        </p:nvSpPr>
        <p:spPr>
          <a:xfrm>
            <a:off x="926544" y="3743300"/>
            <a:ext cx="5940862" cy="564356"/>
          </a:xfrm>
          <a:prstGeom prst="rect">
            <a:avLst/>
          </a:prstGeom>
          <a:noFill/>
          <a:ln/>
        </p:spPr>
        <p:txBody>
          <a:bodyPr wrap="square" lIns="0" tIns="0" rIns="0" bIns="0" rtlCol="0" anchor="t"/>
          <a:lstStyle/>
          <a:p>
            <a:pPr marL="0" indent="0" algn="l">
              <a:lnSpc>
                <a:spcPts val="2200"/>
              </a:lnSpc>
              <a:buNone/>
            </a:pPr>
            <a:r>
              <a:rPr lang="en-US" sz="1600" dirty="0">
                <a:solidFill>
                  <a:srgbClr val="443728"/>
                </a:solidFill>
                <a:latin typeface="Arial" panose="020B0604020202020204" pitchFamily="34" charset="0"/>
                <a:ea typeface="Open Sans" pitchFamily="34" charset="-122"/>
                <a:cs typeface="Arial" panose="020B0604020202020204" pitchFamily="34" charset="0"/>
              </a:rPr>
              <a:t>Staff reported feeling unwell as a result of work-related stress in the previous 12 months (NHS Staff, 2026).</a:t>
            </a:r>
            <a:endParaRPr lang="en-US" sz="1600" dirty="0">
              <a:latin typeface="Arial" panose="020B0604020202020204" pitchFamily="34" charset="0"/>
              <a:cs typeface="Arial" panose="020B0604020202020204" pitchFamily="34" charset="0"/>
            </a:endParaRPr>
          </a:p>
        </p:txBody>
      </p:sp>
      <p:sp>
        <p:nvSpPr>
          <p:cNvPr id="8" name="Shape 6"/>
          <p:cNvSpPr/>
          <p:nvPr/>
        </p:nvSpPr>
        <p:spPr>
          <a:xfrm>
            <a:off x="712351" y="4803604"/>
            <a:ext cx="6369248" cy="1880592"/>
          </a:xfrm>
          <a:prstGeom prst="roundRect">
            <a:avLst>
              <a:gd name="adj" fmla="val 4274"/>
            </a:avLst>
          </a:prstGeom>
          <a:solidFill>
            <a:srgbClr val="AFCBF8"/>
          </a:solidFill>
          <a:ln w="22860">
            <a:solidFill>
              <a:schemeClr val="tx2">
                <a:lumMod val="75000"/>
              </a:schemeClr>
            </a:solidFill>
            <a:prstDash val="solid"/>
          </a:ln>
        </p:spPr>
        <p:txBody>
          <a:bodyPr/>
          <a:lstStyle/>
          <a:p>
            <a:endParaRPr lang="en-GB"/>
          </a:p>
        </p:txBody>
      </p:sp>
      <p:sp>
        <p:nvSpPr>
          <p:cNvPr id="9" name="Text 7"/>
          <p:cNvSpPr/>
          <p:nvPr/>
        </p:nvSpPr>
        <p:spPr>
          <a:xfrm>
            <a:off x="926544" y="5017797"/>
            <a:ext cx="2392323" cy="298966"/>
          </a:xfrm>
          <a:prstGeom prst="rect">
            <a:avLst/>
          </a:prstGeom>
          <a:noFill/>
          <a:ln/>
        </p:spPr>
        <p:txBody>
          <a:bodyPr wrap="none" lIns="0" tIns="0" rIns="0" bIns="0" rtlCol="0" anchor="t"/>
          <a:lstStyle/>
          <a:p>
            <a:pPr marL="0" indent="0" algn="l">
              <a:lnSpc>
                <a:spcPts val="2350"/>
              </a:lnSpc>
              <a:buNone/>
            </a:pPr>
            <a:r>
              <a:rPr lang="en-US" sz="1850" b="1" dirty="0">
                <a:solidFill>
                  <a:srgbClr val="443728"/>
                </a:solidFill>
                <a:latin typeface="Arial" panose="020B0604020202020204" pitchFamily="34" charset="0"/>
                <a:ea typeface="Crimson Pro Bold" pitchFamily="34" charset="-122"/>
                <a:cs typeface="Arial" panose="020B0604020202020204" pitchFamily="34" charset="0"/>
              </a:rPr>
              <a:t>31.47%</a:t>
            </a:r>
            <a:endParaRPr lang="en-US" sz="1850" dirty="0">
              <a:latin typeface="Arial" panose="020B0604020202020204" pitchFamily="34" charset="0"/>
              <a:cs typeface="Arial" panose="020B0604020202020204" pitchFamily="34" charset="0"/>
            </a:endParaRPr>
          </a:p>
        </p:txBody>
      </p:sp>
      <p:sp>
        <p:nvSpPr>
          <p:cNvPr id="10" name="Text 8"/>
          <p:cNvSpPr/>
          <p:nvPr/>
        </p:nvSpPr>
        <p:spPr>
          <a:xfrm>
            <a:off x="926544" y="5478212"/>
            <a:ext cx="5940862" cy="282178"/>
          </a:xfrm>
          <a:prstGeom prst="rect">
            <a:avLst/>
          </a:prstGeom>
          <a:noFill/>
          <a:ln/>
        </p:spPr>
        <p:txBody>
          <a:bodyPr wrap="none" lIns="0" tIns="0" rIns="0" bIns="0" rtlCol="0" anchor="t"/>
          <a:lstStyle/>
          <a:p>
            <a:pPr marL="0" indent="0" algn="l">
              <a:lnSpc>
                <a:spcPts val="2200"/>
              </a:lnSpc>
              <a:buNone/>
            </a:pPr>
            <a:r>
              <a:rPr lang="en-US" sz="1500" b="1" dirty="0">
                <a:solidFill>
                  <a:srgbClr val="443728"/>
                </a:solidFill>
                <a:latin typeface="Arial" panose="020B0604020202020204" pitchFamily="34" charset="0"/>
                <a:ea typeface="Open Sans" pitchFamily="34" charset="-122"/>
                <a:cs typeface="Arial" panose="020B0604020202020204" pitchFamily="34" charset="0"/>
              </a:rPr>
              <a:t>Work Burnout</a:t>
            </a:r>
            <a:endParaRPr lang="en-US" sz="1500" dirty="0">
              <a:latin typeface="Arial" panose="020B0604020202020204" pitchFamily="34" charset="0"/>
              <a:cs typeface="Arial" panose="020B0604020202020204" pitchFamily="34" charset="0"/>
            </a:endParaRPr>
          </a:p>
        </p:txBody>
      </p:sp>
      <p:sp>
        <p:nvSpPr>
          <p:cNvPr id="11" name="Text 9"/>
          <p:cNvSpPr/>
          <p:nvPr/>
        </p:nvSpPr>
        <p:spPr>
          <a:xfrm>
            <a:off x="926544" y="5905646"/>
            <a:ext cx="5940862" cy="564356"/>
          </a:xfrm>
          <a:prstGeom prst="rect">
            <a:avLst/>
          </a:prstGeom>
          <a:noFill/>
          <a:ln/>
        </p:spPr>
        <p:txBody>
          <a:bodyPr wrap="square" lIns="0" tIns="0" rIns="0" bIns="0" rtlCol="0" anchor="t"/>
          <a:lstStyle/>
          <a:p>
            <a:pPr marL="0" indent="0" algn="l">
              <a:lnSpc>
                <a:spcPts val="2200"/>
              </a:lnSpc>
              <a:buNone/>
            </a:pPr>
            <a:r>
              <a:rPr lang="en-US" sz="1600" dirty="0">
                <a:solidFill>
                  <a:srgbClr val="443728"/>
                </a:solidFill>
                <a:latin typeface="Arial" panose="020B0604020202020204" pitchFamily="34" charset="0"/>
                <a:ea typeface="Open Sans" pitchFamily="34" charset="-122"/>
                <a:cs typeface="Arial" panose="020B0604020202020204" pitchFamily="34" charset="0"/>
              </a:rPr>
              <a:t>Staff felt burnt out because of their work, showing emotional exhaustion remains a serious workforce issue (NHS Staff, 2026).</a:t>
            </a:r>
            <a:endParaRPr lang="en-US" sz="1600" dirty="0">
              <a:latin typeface="Arial" panose="020B0604020202020204" pitchFamily="34" charset="0"/>
              <a:cs typeface="Arial" panose="020B0604020202020204" pitchFamily="34" charset="0"/>
            </a:endParaRPr>
          </a:p>
        </p:txBody>
      </p:sp>
      <p:sp>
        <p:nvSpPr>
          <p:cNvPr id="12" name="Shape 10"/>
          <p:cNvSpPr/>
          <p:nvPr/>
        </p:nvSpPr>
        <p:spPr>
          <a:xfrm>
            <a:off x="7556183" y="2472809"/>
            <a:ext cx="6369248" cy="2162770"/>
          </a:xfrm>
          <a:prstGeom prst="roundRect">
            <a:avLst>
              <a:gd name="adj" fmla="val 3717"/>
            </a:avLst>
          </a:prstGeom>
          <a:solidFill>
            <a:srgbClr val="AFCBF8"/>
          </a:solidFill>
          <a:ln w="22860">
            <a:solidFill>
              <a:schemeClr val="tx2">
                <a:lumMod val="75000"/>
              </a:schemeClr>
            </a:solidFill>
            <a:prstDash val="solid"/>
          </a:ln>
        </p:spPr>
        <p:txBody>
          <a:bodyPr/>
          <a:lstStyle/>
          <a:p>
            <a:endParaRPr lang="en-GB"/>
          </a:p>
        </p:txBody>
      </p:sp>
      <p:sp>
        <p:nvSpPr>
          <p:cNvPr id="13" name="Text 11"/>
          <p:cNvSpPr/>
          <p:nvPr/>
        </p:nvSpPr>
        <p:spPr>
          <a:xfrm>
            <a:off x="7770376" y="2687003"/>
            <a:ext cx="2392323" cy="298966"/>
          </a:xfrm>
          <a:prstGeom prst="rect">
            <a:avLst/>
          </a:prstGeom>
          <a:noFill/>
          <a:ln/>
        </p:spPr>
        <p:txBody>
          <a:bodyPr wrap="none" lIns="0" tIns="0" rIns="0" bIns="0" rtlCol="0" anchor="t"/>
          <a:lstStyle/>
          <a:p>
            <a:pPr marL="0" indent="0" algn="l">
              <a:lnSpc>
                <a:spcPts val="2350"/>
              </a:lnSpc>
              <a:buNone/>
            </a:pPr>
            <a:r>
              <a:rPr lang="en-US" sz="1850" b="1" dirty="0">
                <a:solidFill>
                  <a:srgbClr val="443728"/>
                </a:solidFill>
                <a:latin typeface="Arial" panose="020B0604020202020204" pitchFamily="34" charset="0"/>
                <a:ea typeface="Crimson Pro Bold" pitchFamily="34" charset="-122"/>
                <a:cs typeface="Arial" panose="020B0604020202020204" pitchFamily="34" charset="0"/>
              </a:rPr>
              <a:t>56.01%</a:t>
            </a:r>
            <a:endParaRPr lang="en-US" sz="1850" dirty="0">
              <a:latin typeface="Arial" panose="020B0604020202020204" pitchFamily="34" charset="0"/>
              <a:cs typeface="Arial" panose="020B0604020202020204" pitchFamily="34" charset="0"/>
            </a:endParaRPr>
          </a:p>
        </p:txBody>
      </p:sp>
      <p:sp>
        <p:nvSpPr>
          <p:cNvPr id="14" name="Text 12"/>
          <p:cNvSpPr/>
          <p:nvPr/>
        </p:nvSpPr>
        <p:spPr>
          <a:xfrm>
            <a:off x="7770376" y="3147417"/>
            <a:ext cx="5940862" cy="282178"/>
          </a:xfrm>
          <a:prstGeom prst="rect">
            <a:avLst/>
          </a:prstGeom>
          <a:noFill/>
          <a:ln/>
        </p:spPr>
        <p:txBody>
          <a:bodyPr wrap="none" lIns="0" tIns="0" rIns="0" bIns="0" rtlCol="0" anchor="t"/>
          <a:lstStyle/>
          <a:p>
            <a:pPr marL="0" indent="0" algn="l">
              <a:lnSpc>
                <a:spcPts val="2200"/>
              </a:lnSpc>
              <a:buNone/>
            </a:pPr>
            <a:r>
              <a:rPr lang="en-US" sz="1500" b="1" dirty="0">
                <a:solidFill>
                  <a:srgbClr val="443728"/>
                </a:solidFill>
                <a:latin typeface="Arial" panose="020B0604020202020204" pitchFamily="34" charset="0"/>
                <a:ea typeface="Open Sans" pitchFamily="34" charset="-122"/>
                <a:cs typeface="Arial" panose="020B0604020202020204" pitchFamily="34" charset="0"/>
              </a:rPr>
              <a:t>Presenteeism</a:t>
            </a:r>
            <a:endParaRPr lang="en-US" sz="1500" dirty="0">
              <a:latin typeface="Arial" panose="020B0604020202020204" pitchFamily="34" charset="0"/>
              <a:cs typeface="Arial" panose="020B0604020202020204" pitchFamily="34" charset="0"/>
            </a:endParaRPr>
          </a:p>
        </p:txBody>
      </p:sp>
      <p:sp>
        <p:nvSpPr>
          <p:cNvPr id="15" name="Text 13"/>
          <p:cNvSpPr/>
          <p:nvPr/>
        </p:nvSpPr>
        <p:spPr>
          <a:xfrm>
            <a:off x="7770376" y="3574852"/>
            <a:ext cx="5940862" cy="846534"/>
          </a:xfrm>
          <a:prstGeom prst="rect">
            <a:avLst/>
          </a:prstGeom>
          <a:noFill/>
          <a:ln/>
        </p:spPr>
        <p:txBody>
          <a:bodyPr wrap="square" lIns="0" tIns="0" rIns="0" bIns="0" rtlCol="0" anchor="t"/>
          <a:lstStyle/>
          <a:p>
            <a:pPr marL="0" indent="0" algn="l">
              <a:lnSpc>
                <a:spcPts val="2200"/>
              </a:lnSpc>
              <a:buNone/>
            </a:pPr>
            <a:r>
              <a:rPr lang="en-US" sz="1600" dirty="0">
                <a:solidFill>
                  <a:srgbClr val="443728"/>
                </a:solidFill>
                <a:latin typeface="Arial" panose="020B0604020202020204" pitchFamily="34" charset="0"/>
                <a:ea typeface="Open Sans" pitchFamily="34" charset="-122"/>
                <a:cs typeface="Arial" panose="020B0604020202020204" pitchFamily="34" charset="0"/>
              </a:rPr>
              <a:t>Staff reported going to work despite not feeling well enough to perform their duties, suggesting pressure is normalised (NHS Staff, 2026).</a:t>
            </a:r>
            <a:endParaRPr lang="en-US" sz="1600" dirty="0">
              <a:latin typeface="Arial" panose="020B0604020202020204" pitchFamily="34" charset="0"/>
              <a:cs typeface="Arial" panose="020B0604020202020204" pitchFamily="34" charset="0"/>
            </a:endParaRPr>
          </a:p>
        </p:txBody>
      </p:sp>
      <p:sp>
        <p:nvSpPr>
          <p:cNvPr id="16" name="Shape 14"/>
          <p:cNvSpPr/>
          <p:nvPr/>
        </p:nvSpPr>
        <p:spPr>
          <a:xfrm>
            <a:off x="7556183" y="4797028"/>
            <a:ext cx="6369248" cy="1880592"/>
          </a:xfrm>
          <a:prstGeom prst="roundRect">
            <a:avLst>
              <a:gd name="adj" fmla="val 4274"/>
            </a:avLst>
          </a:prstGeom>
          <a:solidFill>
            <a:srgbClr val="AFCBF8"/>
          </a:solidFill>
          <a:ln w="22860">
            <a:solidFill>
              <a:schemeClr val="tx2">
                <a:lumMod val="75000"/>
              </a:schemeClr>
            </a:solidFill>
            <a:prstDash val="solid"/>
          </a:ln>
        </p:spPr>
        <p:txBody>
          <a:bodyPr/>
          <a:lstStyle/>
          <a:p>
            <a:endParaRPr lang="en-GB"/>
          </a:p>
        </p:txBody>
      </p:sp>
      <p:sp>
        <p:nvSpPr>
          <p:cNvPr id="17" name="Text 15"/>
          <p:cNvSpPr/>
          <p:nvPr/>
        </p:nvSpPr>
        <p:spPr>
          <a:xfrm>
            <a:off x="7770376" y="5011222"/>
            <a:ext cx="2392323" cy="298966"/>
          </a:xfrm>
          <a:prstGeom prst="rect">
            <a:avLst/>
          </a:prstGeom>
          <a:noFill/>
          <a:ln/>
        </p:spPr>
        <p:txBody>
          <a:bodyPr wrap="none" lIns="0" tIns="0" rIns="0" bIns="0" rtlCol="0" anchor="t"/>
          <a:lstStyle/>
          <a:p>
            <a:pPr marL="0" indent="0" algn="l">
              <a:lnSpc>
                <a:spcPts val="2350"/>
              </a:lnSpc>
              <a:buNone/>
            </a:pPr>
            <a:r>
              <a:rPr lang="en-US" sz="1850" b="1" dirty="0">
                <a:solidFill>
                  <a:srgbClr val="443728"/>
                </a:solidFill>
                <a:latin typeface="Arial" panose="020B0604020202020204" pitchFamily="34" charset="0"/>
                <a:ea typeface="Crimson Pro Bold" pitchFamily="34" charset="-122"/>
                <a:cs typeface="Arial" panose="020B0604020202020204" pitchFamily="34" charset="0"/>
              </a:rPr>
              <a:t>32.82%</a:t>
            </a:r>
            <a:endParaRPr lang="en-US" sz="1850" dirty="0">
              <a:latin typeface="Arial" panose="020B0604020202020204" pitchFamily="34" charset="0"/>
              <a:cs typeface="Arial" panose="020B0604020202020204" pitchFamily="34" charset="0"/>
            </a:endParaRPr>
          </a:p>
        </p:txBody>
      </p:sp>
      <p:sp>
        <p:nvSpPr>
          <p:cNvPr id="18" name="Text 16"/>
          <p:cNvSpPr/>
          <p:nvPr/>
        </p:nvSpPr>
        <p:spPr>
          <a:xfrm>
            <a:off x="7770376" y="5471636"/>
            <a:ext cx="5940862" cy="282178"/>
          </a:xfrm>
          <a:prstGeom prst="rect">
            <a:avLst/>
          </a:prstGeom>
          <a:noFill/>
          <a:ln/>
        </p:spPr>
        <p:txBody>
          <a:bodyPr wrap="none" lIns="0" tIns="0" rIns="0" bIns="0" rtlCol="0" anchor="t"/>
          <a:lstStyle/>
          <a:p>
            <a:pPr marL="0" indent="0" algn="l">
              <a:lnSpc>
                <a:spcPts val="2200"/>
              </a:lnSpc>
              <a:buNone/>
            </a:pPr>
            <a:r>
              <a:rPr lang="en-US" sz="1500" b="1" dirty="0">
                <a:solidFill>
                  <a:srgbClr val="443728"/>
                </a:solidFill>
                <a:latin typeface="Arial" panose="020B0604020202020204" pitchFamily="34" charset="0"/>
                <a:ea typeface="Open Sans" pitchFamily="34" charset="-122"/>
                <a:cs typeface="Arial" panose="020B0604020202020204" pitchFamily="34" charset="0"/>
              </a:rPr>
              <a:t>Staffing Adequacy</a:t>
            </a:r>
            <a:endParaRPr lang="en-US" sz="1500" dirty="0">
              <a:latin typeface="Arial" panose="020B0604020202020204" pitchFamily="34" charset="0"/>
              <a:cs typeface="Arial" panose="020B0604020202020204" pitchFamily="34" charset="0"/>
            </a:endParaRPr>
          </a:p>
        </p:txBody>
      </p:sp>
      <p:sp>
        <p:nvSpPr>
          <p:cNvPr id="19" name="Text 17"/>
          <p:cNvSpPr/>
          <p:nvPr/>
        </p:nvSpPr>
        <p:spPr>
          <a:xfrm>
            <a:off x="7770376" y="5899071"/>
            <a:ext cx="5940862" cy="564356"/>
          </a:xfrm>
          <a:prstGeom prst="rect">
            <a:avLst/>
          </a:prstGeom>
          <a:noFill/>
          <a:ln/>
        </p:spPr>
        <p:txBody>
          <a:bodyPr wrap="square" lIns="0" tIns="0" rIns="0" bIns="0" rtlCol="0" anchor="t"/>
          <a:lstStyle/>
          <a:p>
            <a:pPr marL="0" indent="0" algn="l">
              <a:lnSpc>
                <a:spcPts val="2200"/>
              </a:lnSpc>
              <a:buNone/>
            </a:pPr>
            <a:r>
              <a:rPr lang="en-US" sz="1600" dirty="0">
                <a:solidFill>
                  <a:srgbClr val="443728"/>
                </a:solidFill>
                <a:latin typeface="Arial" panose="020B0604020202020204" pitchFamily="34" charset="0"/>
                <a:ea typeface="Open Sans" pitchFamily="34" charset="-122"/>
                <a:cs typeface="Arial" panose="020B0604020202020204" pitchFamily="34" charset="0"/>
              </a:rPr>
              <a:t>Agreed there were enough staff in their organisation for them to do their job properly (NHS Staff, 2026).</a:t>
            </a:r>
            <a:endParaRPr lang="en-US" sz="1600" dirty="0">
              <a:latin typeface="Arial" panose="020B0604020202020204" pitchFamily="34" charset="0"/>
              <a:cs typeface="Arial" panose="020B0604020202020204" pitchFamily="34" charset="0"/>
            </a:endParaRPr>
          </a:p>
        </p:txBody>
      </p:sp>
      <p:sp>
        <p:nvSpPr>
          <p:cNvPr id="21" name="Shape 14">
            <a:extLst>
              <a:ext uri="{FF2B5EF4-FFF2-40B4-BE49-F238E27FC236}">
                <a16:creationId xmlns:a16="http://schemas.microsoft.com/office/drawing/2014/main" id="{9498A7F6-4466-B980-D73C-27CDBEC5C4FD}"/>
              </a:ext>
            </a:extLst>
          </p:cNvPr>
          <p:cNvSpPr>
            <a:spLocks noGrp="1" noRot="1" noMove="1" noResize="1" noEditPoints="1" noAdjustHandles="1" noChangeArrowheads="1" noChangeShapeType="1"/>
          </p:cNvSpPr>
          <p:nvPr/>
        </p:nvSpPr>
        <p:spPr>
          <a:xfrm>
            <a:off x="108284" y="6827162"/>
            <a:ext cx="14413832" cy="1300775"/>
          </a:xfrm>
          <a:prstGeom prst="roundRect">
            <a:avLst>
              <a:gd name="adj" fmla="val 7763"/>
            </a:avLst>
          </a:prstGeom>
          <a:solidFill>
            <a:schemeClr val="accent3">
              <a:lumMod val="20000"/>
              <a:lumOff val="80000"/>
            </a:schemeClr>
          </a:solidFill>
          <a:ln/>
        </p:spPr>
        <p:txBody>
          <a:bodyPr/>
          <a:lstStyle/>
          <a:p>
            <a:endParaRPr lang="en-GB"/>
          </a:p>
        </p:txBody>
      </p:sp>
      <p:sp>
        <p:nvSpPr>
          <p:cNvPr id="20" name="Text 18"/>
          <p:cNvSpPr/>
          <p:nvPr/>
        </p:nvSpPr>
        <p:spPr>
          <a:xfrm>
            <a:off x="712350" y="7226168"/>
            <a:ext cx="13205579" cy="564356"/>
          </a:xfrm>
          <a:prstGeom prst="rect">
            <a:avLst/>
          </a:prstGeom>
          <a:noFill/>
          <a:ln/>
        </p:spPr>
        <p:txBody>
          <a:bodyPr wrap="square" lIns="0" tIns="0" rIns="0" bIns="0" rtlCol="0" anchor="t"/>
          <a:lstStyle/>
          <a:p>
            <a:pPr marL="0" indent="0" algn="just">
              <a:lnSpc>
                <a:spcPts val="2200"/>
              </a:lnSpc>
              <a:buNone/>
            </a:pPr>
            <a:r>
              <a:rPr lang="en-US" dirty="0">
                <a:solidFill>
                  <a:srgbClr val="443728"/>
                </a:solidFill>
                <a:latin typeface="Arial" panose="020B0604020202020204" pitchFamily="34" charset="0"/>
                <a:ea typeface="Open Sans" pitchFamily="34" charset="-122"/>
                <a:cs typeface="Arial" panose="020B0604020202020204" pitchFamily="34" charset="0"/>
              </a:rPr>
              <a:t>Together, these findings suggest that job satisfaction in the NHS is shaped not only by individual attitudes, but by wider organisational conditions and workforce capacity (NHS Staff, 2026).</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3">
    <p:spTree>
      <p:nvGrpSpPr>
        <p:cNvPr id="1" name=""/>
        <p:cNvGrpSpPr/>
        <p:nvPr/>
      </p:nvGrpSpPr>
      <p:grpSpPr>
        <a:xfrm>
          <a:off x="0" y="0"/>
          <a:ext cx="0" cy="0"/>
          <a:chOff x="0" y="0"/>
          <a:chExt cx="0" cy="0"/>
        </a:xfrm>
      </p:grpSpPr>
      <p:sp>
        <p:nvSpPr>
          <p:cNvPr id="2" name="Text 0"/>
          <p:cNvSpPr/>
          <p:nvPr/>
        </p:nvSpPr>
        <p:spPr>
          <a:xfrm>
            <a:off x="719376" y="588645"/>
            <a:ext cx="10136505" cy="642342"/>
          </a:xfrm>
          <a:prstGeom prst="rect">
            <a:avLst/>
          </a:prstGeom>
          <a:noFill/>
          <a:ln/>
        </p:spPr>
        <p:txBody>
          <a:bodyPr wrap="none" lIns="0" tIns="0" rIns="0" bIns="0" rtlCol="0" anchor="t"/>
          <a:lstStyle/>
          <a:p>
            <a:pPr marL="0" indent="0" algn="l">
              <a:lnSpc>
                <a:spcPts val="5050"/>
              </a:lnSpc>
              <a:buNone/>
            </a:pPr>
            <a:r>
              <a:rPr lang="en-US" sz="4000" b="1" dirty="0">
                <a:solidFill>
                  <a:srgbClr val="443728"/>
                </a:solidFill>
                <a:latin typeface="Arial" panose="020B0604020202020204" pitchFamily="34" charset="0"/>
                <a:ea typeface="Crimson Pro Bold" pitchFamily="34" charset="-122"/>
                <a:cs typeface="Arial" panose="020B0604020202020204" pitchFamily="34" charset="0"/>
              </a:rPr>
              <a:t>Root Causes of Low Job Satisfaction in the NHS</a:t>
            </a:r>
            <a:endParaRPr lang="en-US" sz="4000" dirty="0">
              <a:latin typeface="Arial" panose="020B0604020202020204" pitchFamily="34" charset="0"/>
              <a:cs typeface="Arial" panose="020B0604020202020204" pitchFamily="34" charset="0"/>
            </a:endParaRPr>
          </a:p>
        </p:txBody>
      </p:sp>
      <p:sp>
        <p:nvSpPr>
          <p:cNvPr id="3" name="Text 1"/>
          <p:cNvSpPr/>
          <p:nvPr/>
        </p:nvSpPr>
        <p:spPr>
          <a:xfrm>
            <a:off x="719376" y="1603534"/>
            <a:ext cx="13191649" cy="626983"/>
          </a:xfrm>
          <a:prstGeom prst="rect">
            <a:avLst/>
          </a:prstGeom>
          <a:noFill/>
          <a:ln/>
        </p:spPr>
        <p:txBody>
          <a:bodyPr wrap="square" lIns="0" tIns="0" rIns="0" bIns="0" rtlCol="0" anchor="t"/>
          <a:lstStyle/>
          <a:p>
            <a:pPr marL="0" indent="0" algn="l">
              <a:lnSpc>
                <a:spcPts val="2450"/>
              </a:lnSpc>
              <a:buNone/>
            </a:pPr>
            <a:r>
              <a:rPr lang="en-US" sz="1600" dirty="0">
                <a:solidFill>
                  <a:srgbClr val="443728"/>
                </a:solidFill>
                <a:latin typeface="Arial" panose="020B0604020202020204" pitchFamily="34" charset="0"/>
                <a:ea typeface="Open Sans" pitchFamily="34" charset="-122"/>
                <a:cs typeface="Arial" panose="020B0604020202020204" pitchFamily="34" charset="0"/>
              </a:rPr>
              <a:t>Low job satisfaction in the NHS is driven by a combination of </a:t>
            </a:r>
            <a:r>
              <a:rPr lang="en-US" sz="1600" b="1" dirty="0">
                <a:solidFill>
                  <a:srgbClr val="835E54"/>
                </a:solidFill>
                <a:latin typeface="Arial" panose="020B0604020202020204" pitchFamily="34" charset="0"/>
                <a:ea typeface="Open Sans" pitchFamily="34" charset="-122"/>
                <a:cs typeface="Arial" panose="020B0604020202020204" pitchFamily="34" charset="0"/>
              </a:rPr>
              <a:t>structural, managerial and career-related factors</a:t>
            </a:r>
            <a:r>
              <a:rPr lang="en-US" sz="1600" dirty="0">
                <a:solidFill>
                  <a:srgbClr val="443728"/>
                </a:solidFill>
                <a:latin typeface="Arial" panose="020B0604020202020204" pitchFamily="34" charset="0"/>
                <a:ea typeface="Open Sans" pitchFamily="34" charset="-122"/>
                <a:cs typeface="Arial" panose="020B0604020202020204" pitchFamily="34" charset="0"/>
              </a:rPr>
              <a:t>, rather than by individual attitude alone (NHS Staff, 2026; NHS England, 2023b).</a:t>
            </a:r>
            <a:endParaRPr lang="en-US" sz="1600" dirty="0">
              <a:latin typeface="Arial" panose="020B0604020202020204" pitchFamily="34" charset="0"/>
              <a:cs typeface="Arial" panose="020B0604020202020204" pitchFamily="34" charset="0"/>
            </a:endParaRPr>
          </a:p>
        </p:txBody>
      </p:sp>
      <p:sp>
        <p:nvSpPr>
          <p:cNvPr id="4" name="Shape 2"/>
          <p:cNvSpPr/>
          <p:nvPr/>
        </p:nvSpPr>
        <p:spPr>
          <a:xfrm>
            <a:off x="719376" y="2440067"/>
            <a:ext cx="4273034" cy="3856315"/>
          </a:xfrm>
          <a:prstGeom prst="roundRect">
            <a:avLst>
              <a:gd name="adj" fmla="val 2239"/>
            </a:avLst>
          </a:prstGeom>
          <a:solidFill>
            <a:srgbClr val="EBE2E0"/>
          </a:solidFill>
          <a:ln w="7620">
            <a:solidFill>
              <a:srgbClr val="D1C8C6"/>
            </a:solidFill>
            <a:prstDash val="solid"/>
          </a:ln>
        </p:spPr>
        <p:txBody>
          <a:bodyPr/>
          <a:lstStyle/>
          <a:p>
            <a:endParaRPr lang="en-GB"/>
          </a:p>
        </p:txBody>
      </p:sp>
      <p:sp>
        <p:nvSpPr>
          <p:cNvPr id="5" name="Shape 3"/>
          <p:cNvSpPr/>
          <p:nvPr/>
        </p:nvSpPr>
        <p:spPr>
          <a:xfrm>
            <a:off x="932498" y="2653189"/>
            <a:ext cx="616625" cy="616625"/>
          </a:xfrm>
          <a:prstGeom prst="roundRect">
            <a:avLst>
              <a:gd name="adj" fmla="val 14827627"/>
            </a:avLst>
          </a:prstGeom>
          <a:solidFill>
            <a:srgbClr val="835E54"/>
          </a:solidFill>
          <a:ln/>
        </p:spPr>
        <p:txBody>
          <a:bodyPr/>
          <a:lstStyle/>
          <a:p>
            <a:endParaRPr lang="en-GB"/>
          </a:p>
        </p:txBody>
      </p:sp>
      <p:pic>
        <p:nvPicPr>
          <p:cNvPr id="6" name="Image 0" descr="preencoded.png"/>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1102043" y="2822734"/>
            <a:ext cx="277416" cy="277416"/>
          </a:xfrm>
          <a:prstGeom prst="rect">
            <a:avLst/>
          </a:prstGeom>
        </p:spPr>
      </p:pic>
      <p:sp>
        <p:nvSpPr>
          <p:cNvPr id="7" name="Text 4"/>
          <p:cNvSpPr/>
          <p:nvPr/>
        </p:nvSpPr>
        <p:spPr>
          <a:xfrm>
            <a:off x="932498" y="3456027"/>
            <a:ext cx="2569488" cy="321112"/>
          </a:xfrm>
          <a:prstGeom prst="rect">
            <a:avLst/>
          </a:prstGeom>
          <a:noFill/>
          <a:ln/>
        </p:spPr>
        <p:txBody>
          <a:bodyPr wrap="none" lIns="0" tIns="0" rIns="0" bIns="0" rtlCol="0" anchor="t"/>
          <a:lstStyle/>
          <a:p>
            <a:pPr marL="0" indent="0" algn="l">
              <a:lnSpc>
                <a:spcPts val="2500"/>
              </a:lnSpc>
              <a:buNone/>
            </a:pPr>
            <a:r>
              <a:rPr lang="en-US" sz="2000" b="1" dirty="0">
                <a:solidFill>
                  <a:srgbClr val="443728"/>
                </a:solidFill>
                <a:latin typeface="Arial" panose="020B0604020202020204" pitchFamily="34" charset="0"/>
                <a:ea typeface="Crimson Pro Bold" pitchFamily="34" charset="-122"/>
                <a:cs typeface="Arial" panose="020B0604020202020204" pitchFamily="34" charset="0"/>
              </a:rPr>
              <a:t>Structural Causes</a:t>
            </a:r>
            <a:endParaRPr lang="en-US" sz="2000" dirty="0">
              <a:latin typeface="Arial" panose="020B0604020202020204" pitchFamily="34" charset="0"/>
              <a:cs typeface="Arial" panose="020B0604020202020204" pitchFamily="34" charset="0"/>
            </a:endParaRPr>
          </a:p>
        </p:txBody>
      </p:sp>
      <p:sp>
        <p:nvSpPr>
          <p:cNvPr id="8" name="Text 5"/>
          <p:cNvSpPr/>
          <p:nvPr/>
        </p:nvSpPr>
        <p:spPr>
          <a:xfrm>
            <a:off x="932498" y="3888819"/>
            <a:ext cx="3846790" cy="2194441"/>
          </a:xfrm>
          <a:prstGeom prst="rect">
            <a:avLst/>
          </a:prstGeom>
          <a:noFill/>
          <a:ln/>
        </p:spPr>
        <p:txBody>
          <a:bodyPr wrap="square" lIns="0" tIns="0" rIns="0" bIns="0" rtlCol="0" anchor="t"/>
          <a:lstStyle/>
          <a:p>
            <a:pPr marL="0" indent="0" algn="l">
              <a:lnSpc>
                <a:spcPts val="2450"/>
              </a:lnSpc>
              <a:buNone/>
            </a:pPr>
            <a:r>
              <a:rPr lang="en-US" sz="1600" dirty="0">
                <a:solidFill>
                  <a:srgbClr val="443728"/>
                </a:solidFill>
                <a:latin typeface="Arial" panose="020B0604020202020204" pitchFamily="34" charset="0"/>
                <a:ea typeface="Open Sans" pitchFamily="34" charset="-122"/>
                <a:cs typeface="Arial" panose="020B0604020202020204" pitchFamily="34" charset="0"/>
              </a:rPr>
              <a:t>Workforce pressure: only </a:t>
            </a:r>
            <a:r>
              <a:rPr lang="en-US" sz="1600" b="1" dirty="0">
                <a:solidFill>
                  <a:srgbClr val="443728"/>
                </a:solidFill>
                <a:latin typeface="Arial" panose="020B0604020202020204" pitchFamily="34" charset="0"/>
                <a:ea typeface="Open Sans" pitchFamily="34" charset="-122"/>
                <a:cs typeface="Arial" panose="020B0604020202020204" pitchFamily="34" charset="0"/>
              </a:rPr>
              <a:t>32.82%</a:t>
            </a:r>
            <a:r>
              <a:rPr lang="en-US" sz="1600" dirty="0">
                <a:solidFill>
                  <a:srgbClr val="443728"/>
                </a:solidFill>
                <a:latin typeface="Arial" panose="020B0604020202020204" pitchFamily="34" charset="0"/>
                <a:ea typeface="Open Sans" pitchFamily="34" charset="-122"/>
                <a:cs typeface="Arial" panose="020B0604020202020204" pitchFamily="34" charset="0"/>
              </a:rPr>
              <a:t> of staff agreed there were enough staff to do their job properly. Work intensity reflected in time pressure: only </a:t>
            </a:r>
            <a:r>
              <a:rPr lang="en-US" sz="1600" b="1" dirty="0">
                <a:solidFill>
                  <a:srgbClr val="443728"/>
                </a:solidFill>
                <a:latin typeface="Arial" panose="020B0604020202020204" pitchFamily="34" charset="0"/>
                <a:ea typeface="Open Sans" pitchFamily="34" charset="-122"/>
                <a:cs typeface="Arial" panose="020B0604020202020204" pitchFamily="34" charset="0"/>
              </a:rPr>
              <a:t>46.51%</a:t>
            </a:r>
            <a:r>
              <a:rPr lang="en-US" sz="1600" dirty="0">
                <a:solidFill>
                  <a:srgbClr val="443728"/>
                </a:solidFill>
                <a:latin typeface="Arial" panose="020B0604020202020204" pitchFamily="34" charset="0"/>
                <a:ea typeface="Open Sans" pitchFamily="34" charset="-122"/>
                <a:cs typeface="Arial" panose="020B0604020202020204" pitchFamily="34" charset="0"/>
              </a:rPr>
              <a:t> said they could meet all conflicting demands on their time (NHS Staff, 2026).</a:t>
            </a:r>
            <a:endParaRPr lang="en-US" sz="1600" dirty="0">
              <a:latin typeface="Arial" panose="020B0604020202020204" pitchFamily="34" charset="0"/>
              <a:cs typeface="Arial" panose="020B0604020202020204" pitchFamily="34" charset="0"/>
            </a:endParaRPr>
          </a:p>
        </p:txBody>
      </p:sp>
      <p:sp>
        <p:nvSpPr>
          <p:cNvPr id="9" name="Shape 6"/>
          <p:cNvSpPr/>
          <p:nvPr/>
        </p:nvSpPr>
        <p:spPr>
          <a:xfrm>
            <a:off x="5178623" y="2440067"/>
            <a:ext cx="4273034" cy="3856315"/>
          </a:xfrm>
          <a:prstGeom prst="roundRect">
            <a:avLst>
              <a:gd name="adj" fmla="val 2239"/>
            </a:avLst>
          </a:prstGeom>
          <a:solidFill>
            <a:srgbClr val="EBE2E0"/>
          </a:solidFill>
          <a:ln w="7620">
            <a:solidFill>
              <a:srgbClr val="D1C8C6"/>
            </a:solidFill>
            <a:prstDash val="solid"/>
          </a:ln>
        </p:spPr>
        <p:txBody>
          <a:bodyPr/>
          <a:lstStyle/>
          <a:p>
            <a:endParaRPr lang="en-GB"/>
          </a:p>
        </p:txBody>
      </p:sp>
      <p:sp>
        <p:nvSpPr>
          <p:cNvPr id="10" name="Shape 7"/>
          <p:cNvSpPr/>
          <p:nvPr/>
        </p:nvSpPr>
        <p:spPr>
          <a:xfrm>
            <a:off x="5391745" y="2653189"/>
            <a:ext cx="616625" cy="616625"/>
          </a:xfrm>
          <a:prstGeom prst="roundRect">
            <a:avLst>
              <a:gd name="adj" fmla="val 14827627"/>
            </a:avLst>
          </a:prstGeom>
          <a:solidFill>
            <a:srgbClr val="835E54"/>
          </a:solidFill>
          <a:ln/>
        </p:spPr>
        <p:txBody>
          <a:bodyPr/>
          <a:lstStyle/>
          <a:p>
            <a:endParaRPr lang="en-GB"/>
          </a:p>
        </p:txBody>
      </p:sp>
      <p:pic>
        <p:nvPicPr>
          <p:cNvPr id="11" name="Image 1" descr="preencoded.png"/>
          <p:cNvPicPr>
            <a:picLocks noChangeAspect="1"/>
          </p:cNvPicPr>
          <p:nvPr/>
        </p:nvPicPr>
        <p:blipFill>
          <a:blip>
            <a:extLst>
              <a:ext uri="{96DAC541-7B7A-43D3-8B79-37D633B846F1}">
                <asvg:svgBlip xmlns:asvg="http://schemas.microsoft.com/office/drawing/2016/SVG/main" r:embed="rId4"/>
              </a:ext>
            </a:extLst>
          </a:blip>
          <a:stretch>
            <a:fillRect/>
          </a:stretch>
        </p:blipFill>
        <p:spPr>
          <a:xfrm>
            <a:off x="5561290" y="2822734"/>
            <a:ext cx="277416" cy="277416"/>
          </a:xfrm>
          <a:prstGeom prst="rect">
            <a:avLst/>
          </a:prstGeom>
        </p:spPr>
      </p:pic>
      <p:sp>
        <p:nvSpPr>
          <p:cNvPr id="12" name="Text 8"/>
          <p:cNvSpPr/>
          <p:nvPr/>
        </p:nvSpPr>
        <p:spPr>
          <a:xfrm>
            <a:off x="5391745" y="3456027"/>
            <a:ext cx="2569488" cy="321112"/>
          </a:xfrm>
          <a:prstGeom prst="rect">
            <a:avLst/>
          </a:prstGeom>
          <a:noFill/>
          <a:ln/>
        </p:spPr>
        <p:txBody>
          <a:bodyPr wrap="none" lIns="0" tIns="0" rIns="0" bIns="0" rtlCol="0" anchor="t"/>
          <a:lstStyle/>
          <a:p>
            <a:pPr marL="0" indent="0" algn="l">
              <a:lnSpc>
                <a:spcPts val="2500"/>
              </a:lnSpc>
              <a:buNone/>
            </a:pPr>
            <a:r>
              <a:rPr lang="en-US" sz="2000" b="1" dirty="0">
                <a:solidFill>
                  <a:srgbClr val="443728"/>
                </a:solidFill>
                <a:latin typeface="Arial" panose="020B0604020202020204" pitchFamily="34" charset="0"/>
                <a:ea typeface="Crimson Pro Bold" pitchFamily="34" charset="-122"/>
                <a:cs typeface="Arial" panose="020B0604020202020204" pitchFamily="34" charset="0"/>
              </a:rPr>
              <a:t>Management Quality</a:t>
            </a:r>
            <a:endParaRPr lang="en-US" sz="2000" dirty="0">
              <a:latin typeface="Arial" panose="020B0604020202020204" pitchFamily="34" charset="0"/>
              <a:cs typeface="Arial" panose="020B0604020202020204" pitchFamily="34" charset="0"/>
            </a:endParaRPr>
          </a:p>
        </p:txBody>
      </p:sp>
      <p:sp>
        <p:nvSpPr>
          <p:cNvPr id="13" name="Text 9"/>
          <p:cNvSpPr/>
          <p:nvPr/>
        </p:nvSpPr>
        <p:spPr>
          <a:xfrm>
            <a:off x="5391745" y="3888819"/>
            <a:ext cx="3846790" cy="2194441"/>
          </a:xfrm>
          <a:prstGeom prst="rect">
            <a:avLst/>
          </a:prstGeom>
          <a:noFill/>
          <a:ln/>
        </p:spPr>
        <p:txBody>
          <a:bodyPr wrap="square" lIns="0" tIns="0" rIns="0" bIns="0" rtlCol="0" anchor="t"/>
          <a:lstStyle/>
          <a:p>
            <a:pPr marL="0" indent="0" algn="l">
              <a:lnSpc>
                <a:spcPts val="2450"/>
              </a:lnSpc>
              <a:buNone/>
            </a:pPr>
            <a:r>
              <a:rPr lang="en-US" sz="1600" dirty="0">
                <a:solidFill>
                  <a:srgbClr val="443728"/>
                </a:solidFill>
                <a:latin typeface="Arial" panose="020B0604020202020204" pitchFamily="34" charset="0"/>
                <a:ea typeface="Open Sans" pitchFamily="34" charset="-122"/>
                <a:cs typeface="Arial" panose="020B0604020202020204" pitchFamily="34" charset="0"/>
              </a:rPr>
              <a:t>NHS England states effective people management should include regular one-to-one conversations about wellbeing, career plans and development needs. Weak managerial support can reduce job satisfaction (NHS England, 2023b).</a:t>
            </a:r>
            <a:endParaRPr lang="en-US" sz="1600" dirty="0">
              <a:latin typeface="Arial" panose="020B0604020202020204" pitchFamily="34" charset="0"/>
              <a:cs typeface="Arial" panose="020B0604020202020204" pitchFamily="34" charset="0"/>
            </a:endParaRPr>
          </a:p>
        </p:txBody>
      </p:sp>
      <p:sp>
        <p:nvSpPr>
          <p:cNvPr id="14" name="Shape 10"/>
          <p:cNvSpPr/>
          <p:nvPr/>
        </p:nvSpPr>
        <p:spPr>
          <a:xfrm>
            <a:off x="9637871" y="2440067"/>
            <a:ext cx="4273034" cy="3856315"/>
          </a:xfrm>
          <a:prstGeom prst="roundRect">
            <a:avLst>
              <a:gd name="adj" fmla="val 2239"/>
            </a:avLst>
          </a:prstGeom>
          <a:solidFill>
            <a:srgbClr val="EBE2E0"/>
          </a:solidFill>
          <a:ln w="7620">
            <a:solidFill>
              <a:srgbClr val="D1C8C6"/>
            </a:solidFill>
            <a:prstDash val="solid"/>
          </a:ln>
        </p:spPr>
        <p:txBody>
          <a:bodyPr/>
          <a:lstStyle/>
          <a:p>
            <a:endParaRPr lang="en-GB"/>
          </a:p>
        </p:txBody>
      </p:sp>
      <p:sp>
        <p:nvSpPr>
          <p:cNvPr id="15" name="Shape 11"/>
          <p:cNvSpPr/>
          <p:nvPr/>
        </p:nvSpPr>
        <p:spPr>
          <a:xfrm>
            <a:off x="9850993" y="2653189"/>
            <a:ext cx="616625" cy="616625"/>
          </a:xfrm>
          <a:prstGeom prst="roundRect">
            <a:avLst>
              <a:gd name="adj" fmla="val 14827627"/>
            </a:avLst>
          </a:prstGeom>
          <a:solidFill>
            <a:srgbClr val="835E54"/>
          </a:solidFill>
          <a:ln/>
        </p:spPr>
        <p:txBody>
          <a:bodyPr/>
          <a:lstStyle/>
          <a:p>
            <a:endParaRPr lang="en-GB"/>
          </a:p>
        </p:txBody>
      </p:sp>
      <p:pic>
        <p:nvPicPr>
          <p:cNvPr id="16" name="Image 2" descr="preencoded.png"/>
          <p:cNvPicPr>
            <a:picLocks noChangeAspect="1"/>
          </p:cNvPicPr>
          <p:nvPr/>
        </p:nvPicPr>
        <p:blipFill>
          <a:blip>
            <a:extLst>
              <a:ext uri="{96DAC541-7B7A-43D3-8B79-37D633B846F1}">
                <asvg:svgBlip xmlns:asvg="http://schemas.microsoft.com/office/drawing/2016/SVG/main" r:embed="rId5"/>
              </a:ext>
            </a:extLst>
          </a:blip>
          <a:stretch>
            <a:fillRect/>
          </a:stretch>
        </p:blipFill>
        <p:spPr>
          <a:xfrm>
            <a:off x="10020538" y="2822734"/>
            <a:ext cx="277416" cy="277416"/>
          </a:xfrm>
          <a:prstGeom prst="rect">
            <a:avLst/>
          </a:prstGeom>
        </p:spPr>
      </p:pic>
      <p:sp>
        <p:nvSpPr>
          <p:cNvPr id="17" name="Text 12"/>
          <p:cNvSpPr/>
          <p:nvPr/>
        </p:nvSpPr>
        <p:spPr>
          <a:xfrm>
            <a:off x="9850993" y="3456027"/>
            <a:ext cx="2569488" cy="321112"/>
          </a:xfrm>
          <a:prstGeom prst="rect">
            <a:avLst/>
          </a:prstGeom>
          <a:noFill/>
          <a:ln/>
        </p:spPr>
        <p:txBody>
          <a:bodyPr wrap="none" lIns="0" tIns="0" rIns="0" bIns="0" rtlCol="0" anchor="t"/>
          <a:lstStyle/>
          <a:p>
            <a:pPr marL="0" indent="0" algn="l">
              <a:lnSpc>
                <a:spcPts val="2500"/>
              </a:lnSpc>
              <a:buNone/>
            </a:pPr>
            <a:r>
              <a:rPr lang="en-US" sz="2000" b="1" dirty="0">
                <a:solidFill>
                  <a:srgbClr val="443728"/>
                </a:solidFill>
                <a:latin typeface="Arial" panose="020B0604020202020204" pitchFamily="34" charset="0"/>
                <a:ea typeface="Crimson Pro Bold" pitchFamily="34" charset="-122"/>
                <a:cs typeface="Arial" panose="020B0604020202020204" pitchFamily="34" charset="0"/>
              </a:rPr>
              <a:t>Career Development</a:t>
            </a:r>
            <a:endParaRPr lang="en-US" sz="2000" dirty="0">
              <a:latin typeface="Arial" panose="020B0604020202020204" pitchFamily="34" charset="0"/>
              <a:cs typeface="Arial" panose="020B0604020202020204" pitchFamily="34" charset="0"/>
            </a:endParaRPr>
          </a:p>
        </p:txBody>
      </p:sp>
      <p:sp>
        <p:nvSpPr>
          <p:cNvPr id="18" name="Text 13"/>
          <p:cNvSpPr/>
          <p:nvPr/>
        </p:nvSpPr>
        <p:spPr>
          <a:xfrm>
            <a:off x="9850993" y="3888819"/>
            <a:ext cx="3846790" cy="1567458"/>
          </a:xfrm>
          <a:prstGeom prst="rect">
            <a:avLst/>
          </a:prstGeom>
          <a:noFill/>
          <a:ln/>
        </p:spPr>
        <p:txBody>
          <a:bodyPr wrap="square" lIns="0" tIns="0" rIns="0" bIns="0" rtlCol="0" anchor="t"/>
          <a:lstStyle/>
          <a:p>
            <a:pPr marL="0" indent="0" algn="l">
              <a:lnSpc>
                <a:spcPts val="2450"/>
              </a:lnSpc>
              <a:buNone/>
            </a:pPr>
            <a:r>
              <a:rPr lang="en-US" sz="1600" dirty="0">
                <a:solidFill>
                  <a:srgbClr val="443728"/>
                </a:solidFill>
                <a:latin typeface="Arial" panose="020B0604020202020204" pitchFamily="34" charset="0"/>
                <a:ea typeface="Open Sans" pitchFamily="34" charset="-122"/>
                <a:cs typeface="Arial" panose="020B0604020202020204" pitchFamily="34" charset="0"/>
              </a:rPr>
              <a:t>Only </a:t>
            </a:r>
            <a:r>
              <a:rPr lang="en-US" sz="1600" b="1" dirty="0">
                <a:solidFill>
                  <a:srgbClr val="443728"/>
                </a:solidFill>
                <a:latin typeface="Arial" panose="020B0604020202020204" pitchFamily="34" charset="0"/>
                <a:ea typeface="Open Sans" pitchFamily="34" charset="-122"/>
                <a:cs typeface="Arial" panose="020B0604020202020204" pitchFamily="34" charset="0"/>
              </a:rPr>
              <a:t>51.15%</a:t>
            </a:r>
            <a:r>
              <a:rPr lang="en-US" sz="1600" dirty="0">
                <a:solidFill>
                  <a:srgbClr val="443728"/>
                </a:solidFill>
                <a:latin typeface="Arial" panose="020B0604020202020204" pitchFamily="34" charset="0"/>
                <a:ea typeface="Open Sans" pitchFamily="34" charset="-122"/>
                <a:cs typeface="Arial" panose="020B0604020202020204" pitchFamily="34" charset="0"/>
              </a:rPr>
              <a:t> of staff agreed there were opportunities for them to develop their career in their organisation, showing future prospects influence present satisfaction (NHS Staff, 2026).</a:t>
            </a:r>
            <a:endParaRPr lang="en-US" sz="1600" dirty="0">
              <a:latin typeface="Arial" panose="020B0604020202020204" pitchFamily="34" charset="0"/>
              <a:cs typeface="Arial" panose="020B0604020202020204" pitchFamily="34" charset="0"/>
            </a:endParaRPr>
          </a:p>
        </p:txBody>
      </p:sp>
      <p:sp>
        <p:nvSpPr>
          <p:cNvPr id="19" name="Shape 14"/>
          <p:cNvSpPr>
            <a:spLocks noGrp="1" noRot="1" noMove="1" noResize="1" noEditPoints="1" noAdjustHandles="1" noChangeArrowheads="1" noChangeShapeType="1"/>
          </p:cNvSpPr>
          <p:nvPr/>
        </p:nvSpPr>
        <p:spPr>
          <a:xfrm>
            <a:off x="132347" y="6505931"/>
            <a:ext cx="14377737" cy="1639447"/>
          </a:xfrm>
          <a:prstGeom prst="roundRect">
            <a:avLst>
              <a:gd name="adj" fmla="val 7607"/>
            </a:avLst>
          </a:prstGeom>
          <a:solidFill>
            <a:srgbClr val="B6D6FC"/>
          </a:solidFill>
          <a:ln/>
        </p:spPr>
        <p:txBody>
          <a:bodyPr/>
          <a:lstStyle/>
          <a:p>
            <a:endParaRPr lang="en-GB"/>
          </a:p>
        </p:txBody>
      </p:sp>
      <p:pic>
        <p:nvPicPr>
          <p:cNvPr id="20" name="Image 3" descr="preencoded.png"/>
          <p:cNvPicPr>
            <a:picLocks noChangeAspect="1"/>
          </p:cNvPicPr>
          <p:nvPr/>
        </p:nvPicPr>
        <p:blipFill>
          <a:blip r:embed="rId6"/>
          <a:stretch>
            <a:fillRect/>
          </a:stretch>
        </p:blipFill>
        <p:spPr>
          <a:xfrm>
            <a:off x="924878" y="6819067"/>
            <a:ext cx="256937" cy="205502"/>
          </a:xfrm>
          <a:prstGeom prst="rect">
            <a:avLst/>
          </a:prstGeom>
        </p:spPr>
      </p:pic>
      <p:sp>
        <p:nvSpPr>
          <p:cNvPr id="21" name="Text 15"/>
          <p:cNvSpPr/>
          <p:nvPr/>
        </p:nvSpPr>
        <p:spPr>
          <a:xfrm>
            <a:off x="1240751" y="6936054"/>
            <a:ext cx="12318206" cy="626983"/>
          </a:xfrm>
          <a:prstGeom prst="rect">
            <a:avLst/>
          </a:prstGeom>
          <a:noFill/>
          <a:ln/>
        </p:spPr>
        <p:txBody>
          <a:bodyPr wrap="square" lIns="0" tIns="0" rIns="0" bIns="0" rtlCol="0" anchor="t"/>
          <a:lstStyle/>
          <a:p>
            <a:pPr marL="0" indent="0" algn="l">
              <a:lnSpc>
                <a:spcPts val="2450"/>
              </a:lnSpc>
              <a:buNone/>
            </a:pPr>
            <a:r>
              <a:rPr lang="en-US" sz="2000" dirty="0">
                <a:solidFill>
                  <a:srgbClr val="000000"/>
                </a:solidFill>
                <a:latin typeface="Arial" panose="020B0604020202020204" pitchFamily="34" charset="0"/>
                <a:ea typeface="Open Sans" pitchFamily="34" charset="-122"/>
                <a:cs typeface="Arial" panose="020B0604020202020204" pitchFamily="34" charset="0"/>
              </a:rPr>
              <a:t>At policy level, the NHS Long Term Workforce Plan recognises these issues by linking better career development, flexible working and retention measures to keeping up to </a:t>
            </a:r>
            <a:r>
              <a:rPr lang="en-US" sz="2000" b="1" dirty="0">
                <a:solidFill>
                  <a:srgbClr val="835E54"/>
                </a:solidFill>
                <a:latin typeface="Arial" panose="020B0604020202020204" pitchFamily="34" charset="0"/>
                <a:ea typeface="Open Sans" pitchFamily="34" charset="-122"/>
                <a:cs typeface="Arial" panose="020B0604020202020204" pitchFamily="34" charset="0"/>
              </a:rPr>
              <a:t>130,000 fewer staff</a:t>
            </a:r>
            <a:r>
              <a:rPr lang="en-US" sz="2000" dirty="0">
                <a:solidFill>
                  <a:srgbClr val="000000"/>
                </a:solidFill>
                <a:latin typeface="Arial" panose="020B0604020202020204" pitchFamily="34" charset="0"/>
                <a:ea typeface="Open Sans" pitchFamily="34" charset="-122"/>
                <a:cs typeface="Arial" panose="020B0604020202020204" pitchFamily="34" charset="0"/>
              </a:rPr>
              <a:t> from leaving the NHS over 15 years (NHS England, 2026).</a:t>
            </a:r>
            <a:endParaRPr lang="en-US" sz="2000" dirty="0">
              <a:latin typeface="Arial" panose="020B0604020202020204" pitchFamily="34" charset="0"/>
              <a:cs typeface="Arial" panose="020B0604020202020204" pitchFamily="34" charset="0"/>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6D9923C-105F-80FD-4B2D-D2ADC30D5312}"/>
            </a:ext>
          </a:extLst>
        </p:cNvPr>
        <p:cNvGrpSpPr/>
        <p:nvPr/>
      </p:nvGrpSpPr>
      <p:grpSpPr>
        <a:xfrm>
          <a:off x="0" y="0"/>
          <a:ext cx="0" cy="0"/>
          <a:chOff x="0" y="0"/>
          <a:chExt cx="0" cy="0"/>
        </a:xfrm>
      </p:grpSpPr>
      <p:sp>
        <p:nvSpPr>
          <p:cNvPr id="2" name="Text 0">
            <a:extLst>
              <a:ext uri="{FF2B5EF4-FFF2-40B4-BE49-F238E27FC236}">
                <a16:creationId xmlns:a16="http://schemas.microsoft.com/office/drawing/2014/main" id="{D04F9956-BB65-FEE9-C328-E85AB42DAC46}"/>
              </a:ext>
            </a:extLst>
          </p:cNvPr>
          <p:cNvSpPr/>
          <p:nvPr/>
        </p:nvSpPr>
        <p:spPr>
          <a:xfrm>
            <a:off x="156148" y="180082"/>
            <a:ext cx="6935629" cy="409694"/>
          </a:xfrm>
          <a:prstGeom prst="rect">
            <a:avLst/>
          </a:prstGeom>
          <a:noFill/>
          <a:ln/>
        </p:spPr>
        <p:txBody>
          <a:bodyPr wrap="none" lIns="0" tIns="0" rIns="0" bIns="0" rtlCol="0" anchor="t"/>
          <a:lstStyle/>
          <a:p>
            <a:pPr marL="0" indent="0" algn="l">
              <a:lnSpc>
                <a:spcPts val="3200"/>
              </a:lnSpc>
              <a:buNone/>
            </a:pPr>
            <a:r>
              <a:rPr lang="en-US" sz="2550" b="1" dirty="0">
                <a:solidFill>
                  <a:srgbClr val="443728"/>
                </a:solidFill>
                <a:latin typeface="Arial" panose="020B0604020202020204" pitchFamily="34" charset="0"/>
                <a:ea typeface="Crimson Pro Bold" pitchFamily="34" charset="-122"/>
                <a:cs typeface="Arial" panose="020B0604020202020204" pitchFamily="34" charset="0"/>
              </a:rPr>
              <a:t>Theoretical Analysis of Job Satisfaction in the NHS</a:t>
            </a:r>
            <a:endParaRPr lang="en-US" sz="2550" dirty="0">
              <a:latin typeface="Arial" panose="020B0604020202020204" pitchFamily="34" charset="0"/>
              <a:cs typeface="Arial" panose="020B0604020202020204" pitchFamily="34" charset="0"/>
            </a:endParaRPr>
          </a:p>
        </p:txBody>
      </p:sp>
      <p:sp>
        <p:nvSpPr>
          <p:cNvPr id="3" name="Text 1">
            <a:extLst>
              <a:ext uri="{FF2B5EF4-FFF2-40B4-BE49-F238E27FC236}">
                <a16:creationId xmlns:a16="http://schemas.microsoft.com/office/drawing/2014/main" id="{0B641A08-B7A8-FC50-261F-89012ACF20FA}"/>
              </a:ext>
            </a:extLst>
          </p:cNvPr>
          <p:cNvSpPr/>
          <p:nvPr/>
        </p:nvSpPr>
        <p:spPr>
          <a:xfrm>
            <a:off x="233520" y="721301"/>
            <a:ext cx="14318104" cy="409694"/>
          </a:xfrm>
          <a:prstGeom prst="rect">
            <a:avLst/>
          </a:prstGeom>
          <a:noFill/>
          <a:ln/>
        </p:spPr>
        <p:txBody>
          <a:bodyPr wrap="square" lIns="0" tIns="0" rIns="0" bIns="0" rtlCol="0" anchor="t"/>
          <a:lstStyle/>
          <a:p>
            <a:pPr marL="0" indent="0">
              <a:lnSpc>
                <a:spcPct val="150000"/>
              </a:lnSpc>
              <a:buNone/>
            </a:pPr>
            <a:r>
              <a:rPr lang="en-US" sz="1600" dirty="0">
                <a:solidFill>
                  <a:srgbClr val="443728"/>
                </a:solidFill>
                <a:latin typeface="Arial" panose="020B0604020202020204" pitchFamily="34" charset="0"/>
                <a:ea typeface="Open Sans" pitchFamily="34" charset="-122"/>
                <a:cs typeface="Arial" panose="020B0604020202020204" pitchFamily="34" charset="0"/>
              </a:rPr>
              <a:t>Job satisfaction in the NHS can be understood through two complementary theories: one explains how different workplace factors shape satisfaction and dissatisfaction, while the other shows how demands and resources influence exhaustion and engagement.</a:t>
            </a:r>
            <a:endParaRPr lang="en-US" sz="1600" dirty="0">
              <a:latin typeface="Arial" panose="020B0604020202020204" pitchFamily="34" charset="0"/>
              <a:cs typeface="Arial" panose="020B0604020202020204" pitchFamily="34" charset="0"/>
            </a:endParaRPr>
          </a:p>
        </p:txBody>
      </p:sp>
      <p:pic>
        <p:nvPicPr>
          <p:cNvPr id="4" name="Image 0" descr="preencoded.png">
            <a:extLst>
              <a:ext uri="{FF2B5EF4-FFF2-40B4-BE49-F238E27FC236}">
                <a16:creationId xmlns:a16="http://schemas.microsoft.com/office/drawing/2014/main" id="{2E55D6A2-DB11-AD17-8565-7E8628F64977}"/>
              </a:ext>
            </a:extLst>
          </p:cNvPr>
          <p:cNvPicPr>
            <a:picLocks noGrp="1" noRot="1" noChangeAspect="1" noMove="1" noResize="1" noEditPoints="1" noAdjustHandles="1" noChangeArrowheads="1" noChangeShapeType="1" noCrop="1"/>
          </p:cNvPicPr>
          <p:nvPr/>
        </p:nvPicPr>
        <p:blipFill>
          <a:blip r:embed="rId3"/>
          <a:stretch>
            <a:fillRect/>
          </a:stretch>
        </p:blipFill>
        <p:spPr>
          <a:xfrm>
            <a:off x="11033622" y="4981074"/>
            <a:ext cx="3950228" cy="3950228"/>
          </a:xfrm>
          <a:prstGeom prst="rect">
            <a:avLst/>
          </a:prstGeom>
        </p:spPr>
      </p:pic>
      <p:pic>
        <p:nvPicPr>
          <p:cNvPr id="8" name="Image 1" descr="preencoded.png">
            <a:extLst>
              <a:ext uri="{FF2B5EF4-FFF2-40B4-BE49-F238E27FC236}">
                <a16:creationId xmlns:a16="http://schemas.microsoft.com/office/drawing/2014/main" id="{385614C8-AB02-F46E-FB4E-1F20D6069E96}"/>
              </a:ext>
            </a:extLst>
          </p:cNvPr>
          <p:cNvPicPr>
            <a:picLocks noGrp="1" noRot="1" noChangeAspect="1" noMove="1" noResize="1" noEditPoints="1" noAdjustHandles="1" noChangeArrowheads="1" noChangeShapeType="1" noCrop="1"/>
          </p:cNvPicPr>
          <p:nvPr/>
        </p:nvPicPr>
        <p:blipFill>
          <a:blip r:embed="rId4"/>
          <a:stretch>
            <a:fillRect/>
          </a:stretch>
        </p:blipFill>
        <p:spPr>
          <a:xfrm>
            <a:off x="-173172" y="5053263"/>
            <a:ext cx="3567915" cy="3567915"/>
          </a:xfrm>
          <a:prstGeom prst="rect">
            <a:avLst/>
          </a:prstGeom>
        </p:spPr>
      </p:pic>
      <p:sp>
        <p:nvSpPr>
          <p:cNvPr id="12" name="Text 2"/>
          <p:cNvSpPr/>
          <p:nvPr/>
        </p:nvSpPr>
        <p:spPr>
          <a:xfrm>
            <a:off x="7392572" y="1629425"/>
            <a:ext cx="3632426" cy="245864"/>
          </a:xfrm>
          <a:prstGeom prst="rect">
            <a:avLst/>
          </a:prstGeom>
          <a:noFill/>
          <a:ln/>
        </p:spPr>
        <p:txBody>
          <a:bodyPr wrap="none" lIns="0" tIns="0" rIns="0" bIns="0" rtlCol="0" anchor="t"/>
          <a:lstStyle/>
          <a:p>
            <a:pPr marL="0" indent="0" algn="l">
              <a:lnSpc>
                <a:spcPts val="1900"/>
              </a:lnSpc>
              <a:buNone/>
            </a:pPr>
            <a:r>
              <a:rPr lang="en-US" sz="2400" b="1" u="sng" dirty="0">
                <a:solidFill>
                  <a:srgbClr val="443728"/>
                </a:solidFill>
                <a:latin typeface="Arial" panose="020B0604020202020204" pitchFamily="34" charset="0"/>
                <a:ea typeface="Crimson Pro Bold" pitchFamily="34" charset="-122"/>
                <a:cs typeface="Arial" panose="020B0604020202020204" pitchFamily="34" charset="0"/>
              </a:rPr>
              <a:t>Herzberg's Motivation-Hygiene Theory</a:t>
            </a:r>
            <a:endParaRPr lang="en-US" sz="2400" u="sng" dirty="0">
              <a:latin typeface="Arial" panose="020B0604020202020204" pitchFamily="34" charset="0"/>
              <a:cs typeface="Arial" panose="020B0604020202020204" pitchFamily="34" charset="0"/>
            </a:endParaRPr>
          </a:p>
        </p:txBody>
      </p:sp>
      <p:sp>
        <p:nvSpPr>
          <p:cNvPr id="13" name="Text 3"/>
          <p:cNvSpPr/>
          <p:nvPr/>
        </p:nvSpPr>
        <p:spPr>
          <a:xfrm>
            <a:off x="7392572" y="1934651"/>
            <a:ext cx="6573284" cy="1925869"/>
          </a:xfrm>
          <a:prstGeom prst="rect">
            <a:avLst/>
          </a:prstGeom>
          <a:noFill/>
          <a:ln/>
        </p:spPr>
        <p:txBody>
          <a:bodyPr wrap="square" lIns="0" tIns="0" rIns="0" bIns="0" rtlCol="0" anchor="t"/>
          <a:lstStyle/>
          <a:p>
            <a:pPr marL="285750" indent="-285750" algn="just">
              <a:lnSpc>
                <a:spcPct val="150000"/>
              </a:lnSpc>
              <a:buFont typeface="Arial" panose="020B0604020202020204" pitchFamily="34" charset="0"/>
              <a:buChar char="•"/>
            </a:pPr>
            <a:r>
              <a:rPr lang="en-US" sz="1600" dirty="0">
                <a:solidFill>
                  <a:srgbClr val="443728"/>
                </a:solidFill>
                <a:latin typeface="Arial" panose="020B0604020202020204" pitchFamily="34" charset="0"/>
                <a:ea typeface="Open Sans" pitchFamily="34" charset="-122"/>
                <a:cs typeface="Arial" panose="020B0604020202020204" pitchFamily="34" charset="0"/>
              </a:rPr>
              <a:t>Job satisfaction and dissatisfaction are shaped by different factors: motivators such as recognition, achievement and growth increase satisfaction, while weak hygiene factors such as pay, supervision, workload and organisational policy create dissatisfaction (Herzberg, 1959).</a:t>
            </a:r>
            <a:endParaRPr lang="en-US" sz="1600" dirty="0">
              <a:latin typeface="Arial" panose="020B0604020202020204" pitchFamily="34" charset="0"/>
              <a:cs typeface="Arial" panose="020B0604020202020204" pitchFamily="34" charset="0"/>
            </a:endParaRPr>
          </a:p>
        </p:txBody>
      </p:sp>
      <p:sp>
        <p:nvSpPr>
          <p:cNvPr id="14" name="Text 4"/>
          <p:cNvSpPr/>
          <p:nvPr/>
        </p:nvSpPr>
        <p:spPr>
          <a:xfrm>
            <a:off x="7392572" y="3919882"/>
            <a:ext cx="6573285" cy="2061342"/>
          </a:xfrm>
          <a:prstGeom prst="rect">
            <a:avLst/>
          </a:prstGeom>
          <a:noFill/>
          <a:ln/>
        </p:spPr>
        <p:txBody>
          <a:bodyPr wrap="square" lIns="0" tIns="0" rIns="0" bIns="0" rtlCol="0" anchor="t"/>
          <a:lstStyle/>
          <a:p>
            <a:pPr marL="285750" indent="-285750" algn="just">
              <a:lnSpc>
                <a:spcPct val="150000"/>
              </a:lnSpc>
              <a:buFont typeface="Arial" panose="020B0604020202020204" pitchFamily="34" charset="0"/>
              <a:buChar char="•"/>
            </a:pPr>
            <a:r>
              <a:rPr lang="en-US" sz="1600" dirty="0">
                <a:solidFill>
                  <a:srgbClr val="443728"/>
                </a:solidFill>
                <a:latin typeface="Arial" panose="020B0604020202020204" pitchFamily="34" charset="0"/>
                <a:ea typeface="Open Sans" pitchFamily="34" charset="-122"/>
                <a:cs typeface="Arial" panose="020B0604020202020204" pitchFamily="34" charset="0"/>
              </a:rPr>
              <a:t>This helps explain NHS findings: only </a:t>
            </a:r>
            <a:r>
              <a:rPr lang="en-US" sz="1600" b="1" dirty="0">
                <a:solidFill>
                  <a:srgbClr val="835E54"/>
                </a:solidFill>
                <a:latin typeface="Arial" panose="020B0604020202020204" pitchFamily="34" charset="0"/>
                <a:ea typeface="Open Sans" pitchFamily="34" charset="-122"/>
                <a:cs typeface="Arial" panose="020B0604020202020204" pitchFamily="34" charset="0"/>
              </a:rPr>
              <a:t>42.95%</a:t>
            </a:r>
            <a:r>
              <a:rPr lang="en-US" sz="1600" dirty="0">
                <a:solidFill>
                  <a:srgbClr val="443728"/>
                </a:solidFill>
                <a:latin typeface="Arial" panose="020B0604020202020204" pitchFamily="34" charset="0"/>
                <a:ea typeface="Open Sans" pitchFamily="34" charset="-122"/>
                <a:cs typeface="Arial" panose="020B0604020202020204" pitchFamily="34" charset="0"/>
              </a:rPr>
              <a:t> satisfied with organisational recognition, while only </a:t>
            </a:r>
            <a:r>
              <a:rPr lang="en-US" sz="1600" b="1" dirty="0">
                <a:solidFill>
                  <a:srgbClr val="835E54"/>
                </a:solidFill>
                <a:latin typeface="Arial" panose="020B0604020202020204" pitchFamily="34" charset="0"/>
                <a:ea typeface="Open Sans" pitchFamily="34" charset="-122"/>
                <a:cs typeface="Arial" panose="020B0604020202020204" pitchFamily="34" charset="0"/>
              </a:rPr>
              <a:t>32.09%</a:t>
            </a:r>
            <a:r>
              <a:rPr lang="en-US" sz="1600" dirty="0">
                <a:solidFill>
                  <a:srgbClr val="443728"/>
                </a:solidFill>
                <a:latin typeface="Arial" panose="020B0604020202020204" pitchFamily="34" charset="0"/>
                <a:ea typeface="Open Sans" pitchFamily="34" charset="-122"/>
                <a:cs typeface="Arial" panose="020B0604020202020204" pitchFamily="34" charset="0"/>
              </a:rPr>
              <a:t> satisfied with pay levels. Low recognition weakens motivation, while dissatisfaction with pay reflects a hygiene problem (NHS Staff, 2026; Herzberg, 1959).</a:t>
            </a:r>
            <a:endParaRPr lang="en-US" sz="1600" dirty="0">
              <a:latin typeface="Arial" panose="020B0604020202020204" pitchFamily="34" charset="0"/>
              <a:cs typeface="Arial" panose="020B0604020202020204" pitchFamily="34" charset="0"/>
            </a:endParaRPr>
          </a:p>
        </p:txBody>
      </p:sp>
      <p:sp>
        <p:nvSpPr>
          <p:cNvPr id="15" name="Text 5"/>
          <p:cNvSpPr/>
          <p:nvPr/>
        </p:nvSpPr>
        <p:spPr>
          <a:xfrm>
            <a:off x="664544" y="1666626"/>
            <a:ext cx="3179564" cy="245864"/>
          </a:xfrm>
          <a:prstGeom prst="rect">
            <a:avLst/>
          </a:prstGeom>
          <a:noFill/>
          <a:ln/>
        </p:spPr>
        <p:txBody>
          <a:bodyPr wrap="none" lIns="0" tIns="0" rIns="0" bIns="0" rtlCol="0" anchor="t"/>
          <a:lstStyle/>
          <a:p>
            <a:pPr>
              <a:lnSpc>
                <a:spcPts val="1900"/>
              </a:lnSpc>
            </a:pPr>
            <a:r>
              <a:rPr lang="en-US" sz="2400" b="1" u="sng" dirty="0">
                <a:solidFill>
                  <a:srgbClr val="443728"/>
                </a:solidFill>
                <a:latin typeface="Arial" panose="020B0604020202020204" pitchFamily="34" charset="0"/>
                <a:ea typeface="Crimson Pro Bold" pitchFamily="34" charset="-122"/>
                <a:cs typeface="Arial" panose="020B0604020202020204" pitchFamily="34" charset="0"/>
              </a:rPr>
              <a:t>Job Demands-Resources (JD-R) Model</a:t>
            </a:r>
          </a:p>
        </p:txBody>
      </p:sp>
      <p:sp>
        <p:nvSpPr>
          <p:cNvPr id="16" name="Text 6"/>
          <p:cNvSpPr/>
          <p:nvPr/>
        </p:nvSpPr>
        <p:spPr>
          <a:xfrm>
            <a:off x="664544" y="2072179"/>
            <a:ext cx="6000952" cy="375942"/>
          </a:xfrm>
          <a:prstGeom prst="rect">
            <a:avLst/>
          </a:prstGeom>
          <a:noFill/>
          <a:ln/>
        </p:spPr>
        <p:txBody>
          <a:bodyPr wrap="square" lIns="0" tIns="0" rIns="0" bIns="0" rtlCol="0" anchor="t"/>
          <a:lstStyle/>
          <a:p>
            <a:pPr marL="285750" indent="-285750" algn="just">
              <a:lnSpc>
                <a:spcPct val="150000"/>
              </a:lnSpc>
              <a:buFont typeface="Arial" panose="020B0604020202020204" pitchFamily="34" charset="0"/>
              <a:buChar char="•"/>
            </a:pPr>
            <a:r>
              <a:rPr lang="en-US" sz="1600" dirty="0">
                <a:solidFill>
                  <a:srgbClr val="443728"/>
                </a:solidFill>
                <a:latin typeface="Arial" panose="020B0604020202020204" pitchFamily="34" charset="0"/>
                <a:ea typeface="Open Sans" pitchFamily="34" charset="-122"/>
                <a:cs typeface="Arial" panose="020B0604020202020204" pitchFamily="34" charset="0"/>
              </a:rPr>
              <a:t>High job demands are linked to exhaustion, whereas lack of job resources is linked to disengagement (Demerouti et al., 2001).</a:t>
            </a:r>
          </a:p>
        </p:txBody>
      </p:sp>
      <p:sp>
        <p:nvSpPr>
          <p:cNvPr id="17" name="Text 7"/>
          <p:cNvSpPr/>
          <p:nvPr/>
        </p:nvSpPr>
        <p:spPr>
          <a:xfrm>
            <a:off x="623485" y="3197281"/>
            <a:ext cx="6000953" cy="916947"/>
          </a:xfrm>
          <a:prstGeom prst="rect">
            <a:avLst/>
          </a:prstGeom>
          <a:noFill/>
          <a:ln/>
        </p:spPr>
        <p:txBody>
          <a:bodyPr wrap="square" lIns="0" tIns="0" rIns="0" bIns="0" rtlCol="0" anchor="t"/>
          <a:lstStyle/>
          <a:p>
            <a:pPr marL="285750" indent="-285750" algn="just">
              <a:lnSpc>
                <a:spcPct val="150000"/>
              </a:lnSpc>
              <a:buFont typeface="Arial" panose="020B0604020202020204" pitchFamily="34" charset="0"/>
              <a:buChar char="•"/>
            </a:pPr>
            <a:r>
              <a:rPr lang="en-US" sz="1600" dirty="0">
                <a:solidFill>
                  <a:srgbClr val="443728"/>
                </a:solidFill>
                <a:latin typeface="Arial" panose="020B0604020202020204" pitchFamily="34" charset="0"/>
                <a:ea typeface="Open Sans" pitchFamily="34" charset="-122"/>
                <a:cs typeface="Arial" panose="020B0604020202020204" pitchFamily="34" charset="0"/>
              </a:rPr>
              <a:t>Clearly reflected in NHS: 42.36% reported work-related stress, 31.47% felt burnt out, and only 32.82% believed there were enough staff. Persistent demands systematically reduce job satisfaction by increasing exhaustion and limiting coping resources (NHS Staff, 2026; Demerouti et al., 2001).</a:t>
            </a:r>
          </a:p>
        </p:txBody>
      </p:sp>
    </p:spTree>
    <p:extLst>
      <p:ext uri="{BB962C8B-B14F-4D97-AF65-F5344CB8AC3E}">
        <p14:creationId xmlns:p14="http://schemas.microsoft.com/office/powerpoint/2010/main" val="7653827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5">
    <p:spTree>
      <p:nvGrpSpPr>
        <p:cNvPr id="1" name=""/>
        <p:cNvGrpSpPr/>
        <p:nvPr/>
      </p:nvGrpSpPr>
      <p:grpSpPr>
        <a:xfrm>
          <a:off x="0" y="0"/>
          <a:ext cx="0" cy="0"/>
          <a:chOff x="0" y="0"/>
          <a:chExt cx="0" cy="0"/>
        </a:xfrm>
      </p:grpSpPr>
      <p:sp>
        <p:nvSpPr>
          <p:cNvPr id="2" name="Text 0"/>
          <p:cNvSpPr/>
          <p:nvPr/>
        </p:nvSpPr>
        <p:spPr>
          <a:xfrm>
            <a:off x="694611" y="589359"/>
            <a:ext cx="13241179" cy="1240155"/>
          </a:xfrm>
          <a:prstGeom prst="rect">
            <a:avLst/>
          </a:prstGeom>
          <a:noFill/>
          <a:ln/>
        </p:spPr>
        <p:txBody>
          <a:bodyPr wrap="square" lIns="0" tIns="0" rIns="0" bIns="0" rtlCol="0" anchor="t"/>
          <a:lstStyle/>
          <a:p>
            <a:pPr marL="0" indent="0" algn="l">
              <a:lnSpc>
                <a:spcPts val="4850"/>
              </a:lnSpc>
              <a:buNone/>
            </a:pPr>
            <a:r>
              <a:rPr lang="en-US" sz="3900" b="1" dirty="0">
                <a:solidFill>
                  <a:srgbClr val="443728"/>
                </a:solidFill>
                <a:latin typeface="Arial" panose="020B0604020202020204" pitchFamily="34" charset="0"/>
                <a:ea typeface="Crimson Pro Bold" pitchFamily="34" charset="-122"/>
                <a:cs typeface="Arial" panose="020B0604020202020204" pitchFamily="34" charset="0"/>
              </a:rPr>
              <a:t>Evidence-Based Recommendations for Improving Job Satisfaction</a:t>
            </a:r>
            <a:endParaRPr lang="en-US" sz="3900" dirty="0">
              <a:latin typeface="Arial" panose="020B0604020202020204" pitchFamily="34" charset="0"/>
              <a:cs typeface="Arial" panose="020B0604020202020204" pitchFamily="34" charset="0"/>
            </a:endParaRPr>
          </a:p>
        </p:txBody>
      </p:sp>
      <p:sp>
        <p:nvSpPr>
          <p:cNvPr id="3" name="Text 1"/>
          <p:cNvSpPr/>
          <p:nvPr/>
        </p:nvSpPr>
        <p:spPr>
          <a:xfrm>
            <a:off x="694611" y="2176820"/>
            <a:ext cx="13241179" cy="595313"/>
          </a:xfrm>
          <a:prstGeom prst="rect">
            <a:avLst/>
          </a:prstGeom>
          <a:noFill/>
          <a:ln/>
        </p:spPr>
        <p:txBody>
          <a:bodyPr wrap="square" lIns="0" tIns="0" rIns="0" bIns="0" rtlCol="0" anchor="t"/>
          <a:lstStyle/>
          <a:p>
            <a:pPr marL="0" indent="0" algn="l">
              <a:lnSpc>
                <a:spcPts val="2300"/>
              </a:lnSpc>
              <a:buNone/>
            </a:pPr>
            <a:r>
              <a:rPr lang="en-US" dirty="0">
                <a:solidFill>
                  <a:srgbClr val="443728"/>
                </a:solidFill>
                <a:latin typeface="Arial" panose="020B0604020202020204" pitchFamily="34" charset="0"/>
                <a:ea typeface="Open Sans" pitchFamily="34" charset="-122"/>
                <a:cs typeface="Arial" panose="020B0604020202020204" pitchFamily="34" charset="0"/>
              </a:rPr>
              <a:t>To improve job satisfaction, the NHS should focus on </a:t>
            </a:r>
            <a:r>
              <a:rPr lang="en-US" b="1" dirty="0">
                <a:solidFill>
                  <a:srgbClr val="835E54"/>
                </a:solidFill>
                <a:latin typeface="Arial" panose="020B0604020202020204" pitchFamily="34" charset="0"/>
                <a:ea typeface="Open Sans" pitchFamily="34" charset="-122"/>
                <a:cs typeface="Arial" panose="020B0604020202020204" pitchFamily="34" charset="0"/>
              </a:rPr>
              <a:t>supportive leadership, flexible working and retention-centred people practices</a:t>
            </a:r>
            <a:r>
              <a:rPr lang="en-US" dirty="0">
                <a:solidFill>
                  <a:srgbClr val="443728"/>
                </a:solidFill>
                <a:latin typeface="Arial" panose="020B0604020202020204" pitchFamily="34" charset="0"/>
                <a:ea typeface="Open Sans" pitchFamily="34" charset="-122"/>
                <a:cs typeface="Arial" panose="020B0604020202020204" pitchFamily="34" charset="0"/>
              </a:rPr>
              <a:t>, in line with improving staff experience across the service (NHS England, 2021; NHS England, 2026).</a:t>
            </a:r>
            <a:endParaRPr lang="en-US" dirty="0">
              <a:latin typeface="Arial" panose="020B0604020202020204" pitchFamily="34" charset="0"/>
              <a:cs typeface="Arial" panose="020B0604020202020204" pitchFamily="34" charset="0"/>
            </a:endParaRPr>
          </a:p>
        </p:txBody>
      </p:sp>
      <p:sp>
        <p:nvSpPr>
          <p:cNvPr id="4" name="Text 2"/>
          <p:cNvSpPr/>
          <p:nvPr/>
        </p:nvSpPr>
        <p:spPr>
          <a:xfrm>
            <a:off x="694611" y="2967395"/>
            <a:ext cx="396835" cy="248007"/>
          </a:xfrm>
          <a:prstGeom prst="rect">
            <a:avLst/>
          </a:prstGeom>
          <a:noFill/>
          <a:ln/>
        </p:spPr>
        <p:txBody>
          <a:bodyPr wrap="none" lIns="0" tIns="0" rIns="0" bIns="0" rtlCol="0" anchor="t"/>
          <a:lstStyle/>
          <a:p>
            <a:pPr marL="0" indent="0" algn="l">
              <a:lnSpc>
                <a:spcPts val="2300"/>
              </a:lnSpc>
              <a:buNone/>
            </a:pPr>
            <a:r>
              <a:rPr lang="en-US" sz="1550" dirty="0">
                <a:solidFill>
                  <a:srgbClr val="443728"/>
                </a:solidFill>
                <a:latin typeface="Arial" panose="020B0604020202020204" pitchFamily="34" charset="0"/>
                <a:ea typeface="Crimson Pro Light" pitchFamily="34" charset="-122"/>
                <a:cs typeface="Arial" panose="020B0604020202020204" pitchFamily="34" charset="0"/>
              </a:rPr>
              <a:t>01</a:t>
            </a:r>
            <a:endParaRPr lang="en-US" sz="1550" dirty="0">
              <a:latin typeface="Arial" panose="020B0604020202020204" pitchFamily="34" charset="0"/>
              <a:cs typeface="Arial" panose="020B0604020202020204" pitchFamily="34" charset="0"/>
            </a:endParaRPr>
          </a:p>
        </p:txBody>
      </p:sp>
      <p:sp>
        <p:nvSpPr>
          <p:cNvPr id="5" name="Shape 3"/>
          <p:cNvSpPr/>
          <p:nvPr/>
        </p:nvSpPr>
        <p:spPr>
          <a:xfrm>
            <a:off x="694611" y="3281720"/>
            <a:ext cx="4297918" cy="22860"/>
          </a:xfrm>
          <a:prstGeom prst="rect">
            <a:avLst/>
          </a:prstGeom>
          <a:solidFill>
            <a:srgbClr val="835E54"/>
          </a:solidFill>
          <a:ln/>
        </p:spPr>
        <p:txBody>
          <a:bodyPr/>
          <a:lstStyle/>
          <a:p>
            <a:endParaRPr lang="en-GB"/>
          </a:p>
        </p:txBody>
      </p:sp>
      <p:sp>
        <p:nvSpPr>
          <p:cNvPr id="6" name="Text 4"/>
          <p:cNvSpPr/>
          <p:nvPr/>
        </p:nvSpPr>
        <p:spPr>
          <a:xfrm>
            <a:off x="694611" y="3426619"/>
            <a:ext cx="3689866" cy="310158"/>
          </a:xfrm>
          <a:prstGeom prst="rect">
            <a:avLst/>
          </a:prstGeom>
          <a:noFill/>
          <a:ln/>
        </p:spPr>
        <p:txBody>
          <a:bodyPr wrap="none" lIns="0" tIns="0" rIns="0" bIns="0" rtlCol="0" anchor="t"/>
          <a:lstStyle/>
          <a:p>
            <a:pPr marL="0" indent="0" algn="l">
              <a:lnSpc>
                <a:spcPts val="2400"/>
              </a:lnSpc>
              <a:buNone/>
            </a:pPr>
            <a:r>
              <a:rPr lang="en-US" sz="1950" b="1" dirty="0">
                <a:solidFill>
                  <a:srgbClr val="443728"/>
                </a:solidFill>
                <a:latin typeface="Arial" panose="020B0604020202020204" pitchFamily="34" charset="0"/>
                <a:ea typeface="Crimson Pro Bold" pitchFamily="34" charset="-122"/>
                <a:cs typeface="Arial" panose="020B0604020202020204" pitchFamily="34" charset="0"/>
              </a:rPr>
              <a:t>Regular One-to-One Conversations</a:t>
            </a:r>
            <a:endParaRPr lang="en-US" sz="1950" dirty="0">
              <a:latin typeface="Arial" panose="020B0604020202020204" pitchFamily="34" charset="0"/>
              <a:cs typeface="Arial" panose="020B0604020202020204" pitchFamily="34" charset="0"/>
            </a:endParaRPr>
          </a:p>
        </p:txBody>
      </p:sp>
      <p:sp>
        <p:nvSpPr>
          <p:cNvPr id="7" name="Text 5"/>
          <p:cNvSpPr/>
          <p:nvPr/>
        </p:nvSpPr>
        <p:spPr>
          <a:xfrm>
            <a:off x="694611" y="3840956"/>
            <a:ext cx="4297918" cy="2381250"/>
          </a:xfrm>
          <a:prstGeom prst="rect">
            <a:avLst/>
          </a:prstGeom>
          <a:noFill/>
          <a:ln/>
        </p:spPr>
        <p:txBody>
          <a:bodyPr wrap="square" lIns="0" tIns="0" rIns="0" bIns="0" rtlCol="0" anchor="t"/>
          <a:lstStyle/>
          <a:p>
            <a:pPr marL="0" indent="0" algn="l">
              <a:lnSpc>
                <a:spcPts val="2300"/>
              </a:lnSpc>
              <a:buNone/>
            </a:pPr>
            <a:r>
              <a:rPr lang="en-US" dirty="0">
                <a:solidFill>
                  <a:srgbClr val="443728"/>
                </a:solidFill>
                <a:latin typeface="Arial" panose="020B0604020202020204" pitchFamily="34" charset="0"/>
                <a:ea typeface="Open Sans" pitchFamily="34" charset="-122"/>
                <a:cs typeface="Arial" panose="020B0604020202020204" pitchFamily="34" charset="0"/>
              </a:rPr>
              <a:t>Line managers should hold regular one-to-one conversations about wellbeing, career plans and development needs, because management quality directly shapes how supported and valued staff feel at work (NHS England, 2023b).</a:t>
            </a:r>
            <a:endParaRPr lang="en-US" dirty="0">
              <a:latin typeface="Arial" panose="020B0604020202020204" pitchFamily="34" charset="0"/>
              <a:cs typeface="Arial" panose="020B0604020202020204" pitchFamily="34" charset="0"/>
            </a:endParaRPr>
          </a:p>
        </p:txBody>
      </p:sp>
      <p:sp>
        <p:nvSpPr>
          <p:cNvPr id="8" name="Text 6"/>
          <p:cNvSpPr/>
          <p:nvPr/>
        </p:nvSpPr>
        <p:spPr>
          <a:xfrm>
            <a:off x="5166122" y="2967395"/>
            <a:ext cx="396835" cy="248007"/>
          </a:xfrm>
          <a:prstGeom prst="rect">
            <a:avLst/>
          </a:prstGeom>
          <a:noFill/>
          <a:ln/>
        </p:spPr>
        <p:txBody>
          <a:bodyPr wrap="none" lIns="0" tIns="0" rIns="0" bIns="0" rtlCol="0" anchor="t"/>
          <a:lstStyle/>
          <a:p>
            <a:pPr marL="0" indent="0" algn="l">
              <a:lnSpc>
                <a:spcPts val="2300"/>
              </a:lnSpc>
              <a:buNone/>
            </a:pPr>
            <a:r>
              <a:rPr lang="en-US" sz="1550" dirty="0">
                <a:solidFill>
                  <a:srgbClr val="443728"/>
                </a:solidFill>
                <a:latin typeface="Arial" panose="020B0604020202020204" pitchFamily="34" charset="0"/>
                <a:ea typeface="Crimson Pro Light" pitchFamily="34" charset="-122"/>
                <a:cs typeface="Arial" panose="020B0604020202020204" pitchFamily="34" charset="0"/>
              </a:rPr>
              <a:t>02</a:t>
            </a:r>
            <a:endParaRPr lang="en-US" sz="1550" dirty="0">
              <a:latin typeface="Arial" panose="020B0604020202020204" pitchFamily="34" charset="0"/>
              <a:cs typeface="Arial" panose="020B0604020202020204" pitchFamily="34" charset="0"/>
            </a:endParaRPr>
          </a:p>
        </p:txBody>
      </p:sp>
      <p:sp>
        <p:nvSpPr>
          <p:cNvPr id="9" name="Shape 7"/>
          <p:cNvSpPr/>
          <p:nvPr/>
        </p:nvSpPr>
        <p:spPr>
          <a:xfrm>
            <a:off x="5166122" y="3281720"/>
            <a:ext cx="4298037" cy="22860"/>
          </a:xfrm>
          <a:prstGeom prst="rect">
            <a:avLst/>
          </a:prstGeom>
          <a:solidFill>
            <a:srgbClr val="835E54"/>
          </a:solidFill>
          <a:ln/>
        </p:spPr>
        <p:txBody>
          <a:bodyPr/>
          <a:lstStyle/>
          <a:p>
            <a:endParaRPr lang="en-GB"/>
          </a:p>
        </p:txBody>
      </p:sp>
      <p:sp>
        <p:nvSpPr>
          <p:cNvPr id="10" name="Text 8"/>
          <p:cNvSpPr/>
          <p:nvPr/>
        </p:nvSpPr>
        <p:spPr>
          <a:xfrm>
            <a:off x="5166122" y="3426619"/>
            <a:ext cx="2938582" cy="310158"/>
          </a:xfrm>
          <a:prstGeom prst="rect">
            <a:avLst/>
          </a:prstGeom>
          <a:noFill/>
          <a:ln/>
        </p:spPr>
        <p:txBody>
          <a:bodyPr wrap="none" lIns="0" tIns="0" rIns="0" bIns="0" rtlCol="0" anchor="t"/>
          <a:lstStyle/>
          <a:p>
            <a:pPr marL="0" indent="0" algn="l">
              <a:lnSpc>
                <a:spcPts val="2400"/>
              </a:lnSpc>
              <a:buNone/>
            </a:pPr>
            <a:r>
              <a:rPr lang="en-US" sz="1950" b="1" dirty="0">
                <a:solidFill>
                  <a:srgbClr val="443728"/>
                </a:solidFill>
                <a:latin typeface="Arial" panose="020B0604020202020204" pitchFamily="34" charset="0"/>
                <a:ea typeface="Crimson Pro Bold" pitchFamily="34" charset="-122"/>
                <a:cs typeface="Arial" panose="020B0604020202020204" pitchFamily="34" charset="0"/>
              </a:rPr>
              <a:t>Normalise Flexible Working</a:t>
            </a:r>
            <a:endParaRPr lang="en-US" sz="1950" dirty="0">
              <a:latin typeface="Arial" panose="020B0604020202020204" pitchFamily="34" charset="0"/>
              <a:cs typeface="Arial" panose="020B0604020202020204" pitchFamily="34" charset="0"/>
            </a:endParaRPr>
          </a:p>
        </p:txBody>
      </p:sp>
      <p:sp>
        <p:nvSpPr>
          <p:cNvPr id="11" name="Text 9"/>
          <p:cNvSpPr/>
          <p:nvPr/>
        </p:nvSpPr>
        <p:spPr>
          <a:xfrm>
            <a:off x="5166122" y="3840956"/>
            <a:ext cx="4298037" cy="2381250"/>
          </a:xfrm>
          <a:prstGeom prst="rect">
            <a:avLst/>
          </a:prstGeom>
          <a:noFill/>
          <a:ln/>
        </p:spPr>
        <p:txBody>
          <a:bodyPr wrap="square" lIns="0" tIns="0" rIns="0" bIns="0" rtlCol="0" anchor="t"/>
          <a:lstStyle/>
          <a:p>
            <a:pPr marL="0" indent="0" algn="l">
              <a:lnSpc>
                <a:spcPts val="2300"/>
              </a:lnSpc>
              <a:buNone/>
            </a:pPr>
            <a:r>
              <a:rPr lang="en-US" dirty="0">
                <a:solidFill>
                  <a:srgbClr val="443728"/>
                </a:solidFill>
                <a:latin typeface="Arial" panose="020B0604020202020204" pitchFamily="34" charset="0"/>
                <a:ea typeface="Open Sans" pitchFamily="34" charset="-122"/>
                <a:cs typeface="Arial" panose="020B0604020202020204" pitchFamily="34" charset="0"/>
              </a:rPr>
              <a:t>Flexible working should be normalised across all roles. NHS policy states staff have the right to request flexible working from day one, and managers should respond with kindness, an open mind and an aim to say yes where possible (NHS England, 2024).</a:t>
            </a:r>
            <a:endParaRPr lang="en-US" dirty="0">
              <a:latin typeface="Arial" panose="020B0604020202020204" pitchFamily="34" charset="0"/>
              <a:cs typeface="Arial" panose="020B0604020202020204" pitchFamily="34" charset="0"/>
            </a:endParaRPr>
          </a:p>
        </p:txBody>
      </p:sp>
      <p:sp>
        <p:nvSpPr>
          <p:cNvPr id="12" name="Text 10"/>
          <p:cNvSpPr/>
          <p:nvPr/>
        </p:nvSpPr>
        <p:spPr>
          <a:xfrm>
            <a:off x="9637752" y="2967395"/>
            <a:ext cx="396835" cy="248007"/>
          </a:xfrm>
          <a:prstGeom prst="rect">
            <a:avLst/>
          </a:prstGeom>
          <a:noFill/>
          <a:ln/>
        </p:spPr>
        <p:txBody>
          <a:bodyPr wrap="none" lIns="0" tIns="0" rIns="0" bIns="0" rtlCol="0" anchor="t"/>
          <a:lstStyle/>
          <a:p>
            <a:pPr marL="0" indent="0" algn="l">
              <a:lnSpc>
                <a:spcPts val="2300"/>
              </a:lnSpc>
              <a:buNone/>
            </a:pPr>
            <a:r>
              <a:rPr lang="en-US" sz="1550" dirty="0">
                <a:solidFill>
                  <a:srgbClr val="443728"/>
                </a:solidFill>
                <a:latin typeface="Arial" panose="020B0604020202020204" pitchFamily="34" charset="0"/>
                <a:ea typeface="Crimson Pro Light" pitchFamily="34" charset="-122"/>
                <a:cs typeface="Arial" panose="020B0604020202020204" pitchFamily="34" charset="0"/>
              </a:rPr>
              <a:t>03</a:t>
            </a:r>
            <a:endParaRPr lang="en-US" sz="1550" dirty="0">
              <a:latin typeface="Arial" panose="020B0604020202020204" pitchFamily="34" charset="0"/>
              <a:cs typeface="Arial" panose="020B0604020202020204" pitchFamily="34" charset="0"/>
            </a:endParaRPr>
          </a:p>
        </p:txBody>
      </p:sp>
      <p:sp>
        <p:nvSpPr>
          <p:cNvPr id="13" name="Shape 11"/>
          <p:cNvSpPr/>
          <p:nvPr/>
        </p:nvSpPr>
        <p:spPr>
          <a:xfrm>
            <a:off x="9637752" y="3281720"/>
            <a:ext cx="4297918" cy="22860"/>
          </a:xfrm>
          <a:prstGeom prst="rect">
            <a:avLst/>
          </a:prstGeom>
          <a:solidFill>
            <a:srgbClr val="835E54"/>
          </a:solidFill>
          <a:ln/>
        </p:spPr>
        <p:txBody>
          <a:bodyPr/>
          <a:lstStyle/>
          <a:p>
            <a:endParaRPr lang="en-GB"/>
          </a:p>
        </p:txBody>
      </p:sp>
      <p:sp>
        <p:nvSpPr>
          <p:cNvPr id="14" name="Text 12"/>
          <p:cNvSpPr/>
          <p:nvPr/>
        </p:nvSpPr>
        <p:spPr>
          <a:xfrm>
            <a:off x="9637752" y="3426619"/>
            <a:ext cx="3140869" cy="310158"/>
          </a:xfrm>
          <a:prstGeom prst="rect">
            <a:avLst/>
          </a:prstGeom>
          <a:noFill/>
          <a:ln/>
        </p:spPr>
        <p:txBody>
          <a:bodyPr wrap="none" lIns="0" tIns="0" rIns="0" bIns="0" rtlCol="0" anchor="t"/>
          <a:lstStyle/>
          <a:p>
            <a:pPr marL="0" indent="0" algn="l">
              <a:lnSpc>
                <a:spcPts val="2400"/>
              </a:lnSpc>
              <a:buNone/>
            </a:pPr>
            <a:r>
              <a:rPr lang="en-US" sz="1950" b="1" dirty="0">
                <a:solidFill>
                  <a:srgbClr val="443728"/>
                </a:solidFill>
                <a:latin typeface="Arial" panose="020B0604020202020204" pitchFamily="34" charset="0"/>
                <a:ea typeface="Crimson Pro Bold" pitchFamily="34" charset="-122"/>
                <a:cs typeface="Arial" panose="020B0604020202020204" pitchFamily="34" charset="0"/>
              </a:rPr>
              <a:t>Targeted Retention Initiatives</a:t>
            </a:r>
            <a:endParaRPr lang="en-US" sz="1950" dirty="0">
              <a:latin typeface="Arial" panose="020B0604020202020204" pitchFamily="34" charset="0"/>
              <a:cs typeface="Arial" panose="020B0604020202020204" pitchFamily="34" charset="0"/>
            </a:endParaRPr>
          </a:p>
        </p:txBody>
      </p:sp>
      <p:sp>
        <p:nvSpPr>
          <p:cNvPr id="15" name="Text 13"/>
          <p:cNvSpPr/>
          <p:nvPr/>
        </p:nvSpPr>
        <p:spPr>
          <a:xfrm>
            <a:off x="9637752" y="3840955"/>
            <a:ext cx="4297918" cy="3174999"/>
          </a:xfrm>
          <a:prstGeom prst="rect">
            <a:avLst/>
          </a:prstGeom>
          <a:noFill/>
          <a:ln/>
        </p:spPr>
        <p:txBody>
          <a:bodyPr wrap="square" lIns="0" tIns="0" rIns="0" bIns="0" rtlCol="0" anchor="t"/>
          <a:lstStyle/>
          <a:p>
            <a:pPr marL="0" indent="0" algn="l">
              <a:lnSpc>
                <a:spcPts val="2300"/>
              </a:lnSpc>
              <a:buNone/>
            </a:pPr>
            <a:r>
              <a:rPr lang="en-US" dirty="0">
                <a:solidFill>
                  <a:srgbClr val="443728"/>
                </a:solidFill>
                <a:latin typeface="Arial" panose="020B0604020202020204" pitchFamily="34" charset="0"/>
                <a:ea typeface="Open Sans" pitchFamily="34" charset="-122"/>
                <a:cs typeface="Arial" panose="020B0604020202020204" pitchFamily="34" charset="0"/>
              </a:rPr>
              <a:t>Retention initiatives should target staff at risk of leaving through practical support such as flexibility, wellbeing interventions and stay-focused HR support. NHS England reported the equivalent of </a:t>
            </a:r>
            <a:r>
              <a:rPr lang="en-US" b="1" dirty="0">
                <a:solidFill>
                  <a:srgbClr val="443728"/>
                </a:solidFill>
                <a:latin typeface="Arial" panose="020B0604020202020204" pitchFamily="34" charset="0"/>
                <a:ea typeface="Open Sans" pitchFamily="34" charset="-122"/>
                <a:cs typeface="Arial" panose="020B0604020202020204" pitchFamily="34" charset="0"/>
              </a:rPr>
              <a:t>14,000 fewer staff</a:t>
            </a:r>
            <a:r>
              <a:rPr lang="en-US" dirty="0">
                <a:solidFill>
                  <a:srgbClr val="443728"/>
                </a:solidFill>
                <a:latin typeface="Arial" panose="020B0604020202020204" pitchFamily="34" charset="0"/>
                <a:ea typeface="Open Sans" pitchFamily="34" charset="-122"/>
                <a:cs typeface="Arial" panose="020B0604020202020204" pitchFamily="34" charset="0"/>
              </a:rPr>
              <a:t> leaving in the 12 months to August 2023, linked to retention programme expansion (NHS England, 2023a).</a:t>
            </a:r>
            <a:endParaRPr lang="en-US" dirty="0">
              <a:latin typeface="Arial" panose="020B0604020202020204" pitchFamily="34" charset="0"/>
              <a:cs typeface="Arial" panose="020B0604020202020204" pitchFamily="34" charset="0"/>
            </a:endParaRPr>
          </a:p>
        </p:txBody>
      </p:sp>
      <p:sp>
        <p:nvSpPr>
          <p:cNvPr id="16" name="Shape 14"/>
          <p:cNvSpPr>
            <a:spLocks noGrp="1" noRot="1" noMove="1" noResize="1" noEditPoints="1" noAdjustHandles="1" noChangeArrowheads="1" noChangeShapeType="1"/>
          </p:cNvSpPr>
          <p:nvPr/>
        </p:nvSpPr>
        <p:spPr>
          <a:xfrm>
            <a:off x="108284" y="6827162"/>
            <a:ext cx="14413832" cy="1300775"/>
          </a:xfrm>
          <a:prstGeom prst="roundRect">
            <a:avLst>
              <a:gd name="adj" fmla="val 7763"/>
            </a:avLst>
          </a:prstGeom>
          <a:solidFill>
            <a:srgbClr val="AFCBF8"/>
          </a:solidFill>
          <a:ln/>
        </p:spPr>
        <p:txBody>
          <a:bodyPr/>
          <a:lstStyle/>
          <a:p>
            <a:endParaRPr lang="en-GB"/>
          </a:p>
        </p:txBody>
      </p:sp>
      <p:pic>
        <p:nvPicPr>
          <p:cNvPr id="17" name="Image 0" descr="preencoded.png"/>
          <p:cNvPicPr>
            <a:picLocks noChangeAspect="1"/>
          </p:cNvPicPr>
          <p:nvPr/>
        </p:nvPicPr>
        <p:blipFill>
          <a:blip r:embed="rId3"/>
          <a:stretch>
            <a:fillRect/>
          </a:stretch>
        </p:blipFill>
        <p:spPr>
          <a:xfrm>
            <a:off x="843439" y="6949828"/>
            <a:ext cx="248007" cy="198358"/>
          </a:xfrm>
          <a:prstGeom prst="rect">
            <a:avLst/>
          </a:prstGeom>
        </p:spPr>
      </p:pic>
      <p:sp>
        <p:nvSpPr>
          <p:cNvPr id="18" name="Text 15"/>
          <p:cNvSpPr/>
          <p:nvPr/>
        </p:nvSpPr>
        <p:spPr>
          <a:xfrm>
            <a:off x="1070814" y="7096026"/>
            <a:ext cx="12621126" cy="813213"/>
          </a:xfrm>
          <a:prstGeom prst="rect">
            <a:avLst/>
          </a:prstGeom>
          <a:noFill/>
          <a:ln/>
        </p:spPr>
        <p:txBody>
          <a:bodyPr wrap="square" lIns="0" tIns="0" rIns="0" bIns="0" rtlCol="0" anchor="t"/>
          <a:lstStyle/>
          <a:p>
            <a:pPr marL="0" indent="0" algn="l">
              <a:lnSpc>
                <a:spcPts val="2300"/>
              </a:lnSpc>
              <a:buNone/>
            </a:pPr>
            <a:r>
              <a:rPr lang="en-US" dirty="0">
                <a:solidFill>
                  <a:srgbClr val="000000"/>
                </a:solidFill>
                <a:latin typeface="Arial" panose="020B0604020202020204" pitchFamily="34" charset="0"/>
                <a:ea typeface="Open Sans" pitchFamily="34" charset="-122"/>
                <a:cs typeface="Arial" panose="020B0604020202020204" pitchFamily="34" charset="0"/>
              </a:rPr>
              <a:t>These recommendations are consistent with the </a:t>
            </a:r>
            <a:r>
              <a:rPr lang="en-US" b="1" dirty="0">
                <a:solidFill>
                  <a:srgbClr val="000000"/>
                </a:solidFill>
                <a:latin typeface="Arial" panose="020B0604020202020204" pitchFamily="34" charset="0"/>
                <a:ea typeface="Open Sans" pitchFamily="34" charset="-122"/>
                <a:cs typeface="Arial" panose="020B0604020202020204" pitchFamily="34" charset="0"/>
              </a:rPr>
              <a:t>NHS Long Term Workforce Plan</a:t>
            </a:r>
            <a:r>
              <a:rPr lang="en-US" dirty="0">
                <a:solidFill>
                  <a:srgbClr val="000000"/>
                </a:solidFill>
                <a:latin typeface="Arial" panose="020B0604020202020204" pitchFamily="34" charset="0"/>
                <a:ea typeface="Open Sans" pitchFamily="34" charset="-122"/>
                <a:cs typeface="Arial" panose="020B0604020202020204" pitchFamily="34" charset="0"/>
              </a:rPr>
              <a:t>, which states that improving culture, leadership and wellbeing could result in up to </a:t>
            </a:r>
            <a:r>
              <a:rPr lang="en-US" b="1" dirty="0">
                <a:solidFill>
                  <a:srgbClr val="835E54"/>
                </a:solidFill>
                <a:latin typeface="Arial" panose="020B0604020202020204" pitchFamily="34" charset="0"/>
                <a:ea typeface="Open Sans" pitchFamily="34" charset="-122"/>
                <a:cs typeface="Arial" panose="020B0604020202020204" pitchFamily="34" charset="0"/>
              </a:rPr>
              <a:t>130,000 fewer staff</a:t>
            </a:r>
            <a:r>
              <a:rPr lang="en-US" dirty="0">
                <a:solidFill>
                  <a:srgbClr val="000000"/>
                </a:solidFill>
                <a:latin typeface="Arial" panose="020B0604020202020204" pitchFamily="34" charset="0"/>
                <a:ea typeface="Open Sans" pitchFamily="34" charset="-122"/>
                <a:cs typeface="Arial" panose="020B0604020202020204" pitchFamily="34" charset="0"/>
              </a:rPr>
              <a:t> leaving the NHS over the next 15 years (NHS England, 2026).</a:t>
            </a:r>
            <a:endParaRPr lang="en-US" dirty="0">
              <a:latin typeface="Arial" panose="020B0604020202020204" pitchFamily="34" charset="0"/>
              <a:cs typeface="Arial" panose="020B0604020202020204" pitchFamily="34"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935007D-4938-CA2F-A388-EDAA0676F4D4}"/>
              </a:ext>
            </a:extLst>
          </p:cNvPr>
          <p:cNvSpPr txBox="1"/>
          <p:nvPr/>
        </p:nvSpPr>
        <p:spPr>
          <a:xfrm>
            <a:off x="300789" y="144379"/>
            <a:ext cx="3344779" cy="523220"/>
          </a:xfrm>
          <a:prstGeom prst="rect">
            <a:avLst/>
          </a:prstGeom>
          <a:noFill/>
        </p:spPr>
        <p:txBody>
          <a:bodyPr wrap="square" rtlCol="0">
            <a:spAutoFit/>
          </a:bodyPr>
          <a:lstStyle/>
          <a:p>
            <a:r>
              <a:rPr lang="en-US" sz="2800" b="1" dirty="0"/>
              <a:t>Reference list</a:t>
            </a:r>
            <a:endParaRPr lang="en-US" sz="2800" dirty="0"/>
          </a:p>
        </p:txBody>
      </p:sp>
      <p:sp>
        <p:nvSpPr>
          <p:cNvPr id="3" name="TextBox 2">
            <a:extLst>
              <a:ext uri="{FF2B5EF4-FFF2-40B4-BE49-F238E27FC236}">
                <a16:creationId xmlns:a16="http://schemas.microsoft.com/office/drawing/2014/main" id="{63FFEE24-64B0-AAF8-25EA-A75280F06FBD}"/>
              </a:ext>
            </a:extLst>
          </p:cNvPr>
          <p:cNvSpPr txBox="1"/>
          <p:nvPr/>
        </p:nvSpPr>
        <p:spPr>
          <a:xfrm>
            <a:off x="348915" y="606251"/>
            <a:ext cx="13932569" cy="7478970"/>
          </a:xfrm>
          <a:prstGeom prst="rect">
            <a:avLst/>
          </a:prstGeom>
          <a:noFill/>
        </p:spPr>
        <p:txBody>
          <a:bodyPr wrap="square" rtlCol="0">
            <a:spAutoFit/>
          </a:bodyPr>
          <a:lstStyle/>
          <a:p>
            <a:pPr marL="342900" indent="-342900">
              <a:buFont typeface="+mj-lt"/>
              <a:buAutoNum type="arabicPeriod"/>
            </a:pPr>
            <a:r>
              <a:rPr lang="en-US" sz="2000" dirty="0" err="1"/>
              <a:t>Alrawahi</a:t>
            </a:r>
            <a:r>
              <a:rPr lang="en-US" sz="2000" dirty="0"/>
              <a:t>, S., Sellgren, S.F., </a:t>
            </a:r>
            <a:r>
              <a:rPr lang="en-US" sz="2000" dirty="0" err="1"/>
              <a:t>Altouby</a:t>
            </a:r>
            <a:r>
              <a:rPr lang="en-US" sz="2000" dirty="0"/>
              <a:t>, S., </a:t>
            </a:r>
            <a:r>
              <a:rPr lang="en-US" sz="2000" dirty="0" err="1"/>
              <a:t>Alwahaibi</a:t>
            </a:r>
            <a:r>
              <a:rPr lang="en-US" sz="2000" dirty="0"/>
              <a:t>, N. and </a:t>
            </a:r>
            <a:r>
              <a:rPr lang="en-US" sz="2000" dirty="0" err="1"/>
              <a:t>Brommels</a:t>
            </a:r>
            <a:r>
              <a:rPr lang="en-US" sz="2000" dirty="0"/>
              <a:t>, M. (2020) ‘The Application of Herzberg’s two-factor Theory of Motivation to Job Satisfaction in Clinical Laboratories in Omani Hospitals’, </a:t>
            </a:r>
            <a:r>
              <a:rPr lang="en-US" sz="2000" i="1" dirty="0" err="1"/>
              <a:t>Heliyon</a:t>
            </a:r>
            <a:r>
              <a:rPr lang="en-US" sz="2000" dirty="0"/>
              <a:t>, 6(9), pp. 1–9.</a:t>
            </a:r>
          </a:p>
          <a:p>
            <a:pPr marL="342900" indent="-342900">
              <a:buFont typeface="+mj-lt"/>
              <a:buAutoNum type="arabicPeriod"/>
            </a:pPr>
            <a:r>
              <a:rPr lang="en-US" sz="2000" dirty="0"/>
              <a:t>Demerouti, E., Bakker, A.B., Nachreiner, F. and Schaufeli, W.B. (2001) ‘The Job Demands-Resources Model of Burnout’, </a:t>
            </a:r>
            <a:r>
              <a:rPr lang="en-US" sz="2000" i="1" dirty="0"/>
              <a:t>Journal of Applied Psychology</a:t>
            </a:r>
            <a:r>
              <a:rPr lang="en-US" sz="2000" dirty="0"/>
              <a:t>, 86(3), pp. 499–512. Available at: </a:t>
            </a:r>
            <a:r>
              <a:rPr lang="en-US" sz="2000" dirty="0">
                <a:hlinkClick r:id="rId3"/>
              </a:rPr>
              <a:t>https://doi.org/10.1037/0021-9010.86.3.499</a:t>
            </a:r>
            <a:r>
              <a:rPr lang="en-US" sz="2000" dirty="0"/>
              <a:t>.</a:t>
            </a:r>
          </a:p>
          <a:p>
            <a:pPr marL="342900" indent="-342900">
              <a:buFont typeface="+mj-lt"/>
              <a:buAutoNum type="arabicPeriod"/>
            </a:pPr>
            <a:r>
              <a:rPr lang="en-US" sz="2000" dirty="0"/>
              <a:t>Herzberg, F. (1959) </a:t>
            </a:r>
            <a:r>
              <a:rPr lang="en-US" sz="2000" i="1" dirty="0"/>
              <a:t>The motivation to work</a:t>
            </a:r>
            <a:r>
              <a:rPr lang="en-US" sz="2000" dirty="0"/>
              <a:t>. Wiley.</a:t>
            </a:r>
          </a:p>
          <a:p>
            <a:pPr marL="342900" indent="-342900">
              <a:buFont typeface="+mj-lt"/>
              <a:buAutoNum type="arabicPeriod"/>
            </a:pPr>
            <a:r>
              <a:rPr lang="en-US" sz="2000" dirty="0"/>
              <a:t>Li, L.Z., Yang, P., Singer, S.J., Pfeffer, J., Mathur, M.B. and Shanafelt, T. (2024) ‘Nurse burnout and patient safety, satisfaction, and quality of care: A systematic review and meta-analysis’, </a:t>
            </a:r>
            <a:r>
              <a:rPr lang="en-US" sz="2000" i="1" dirty="0"/>
              <a:t>JAMA Network Open</a:t>
            </a:r>
            <a:r>
              <a:rPr lang="en-US" sz="2000" dirty="0"/>
              <a:t>, 7(11). Available at: </a:t>
            </a:r>
            <a:r>
              <a:rPr lang="en-US" sz="2000" dirty="0">
                <a:hlinkClick r:id="rId4"/>
              </a:rPr>
              <a:t>https://doi.org/10.1001/jamanetworkopen.2024.43059</a:t>
            </a:r>
            <a:r>
              <a:rPr lang="en-US" sz="2000" dirty="0"/>
              <a:t>.</a:t>
            </a:r>
          </a:p>
          <a:p>
            <a:pPr marL="342900" indent="-342900">
              <a:buFont typeface="+mj-lt"/>
              <a:buAutoNum type="arabicPeriod"/>
            </a:pPr>
            <a:r>
              <a:rPr lang="en-US" sz="2000" dirty="0"/>
              <a:t>NHS England (2021) </a:t>
            </a:r>
            <a:r>
              <a:rPr lang="en-US" sz="2000" i="1" dirty="0"/>
              <a:t>NHS England» Our NHS People Promise</a:t>
            </a:r>
            <a:r>
              <a:rPr lang="en-US" sz="2000" dirty="0"/>
              <a:t>, </a:t>
            </a:r>
            <a:r>
              <a:rPr lang="en-US" sz="2000" i="1" dirty="0"/>
              <a:t>www.england.nhs.uk</a:t>
            </a:r>
            <a:r>
              <a:rPr lang="en-US" sz="2000" dirty="0"/>
              <a:t>. Available at: </a:t>
            </a:r>
            <a:r>
              <a:rPr lang="en-US" sz="2000" dirty="0">
                <a:hlinkClick r:id="rId5"/>
              </a:rPr>
              <a:t>https://www.england.nhs.uk/our-nhs-people/online-version/lfaop/our-nhs-people-promise/</a:t>
            </a:r>
            <a:r>
              <a:rPr lang="en-US" sz="2000" dirty="0"/>
              <a:t>.</a:t>
            </a:r>
          </a:p>
          <a:p>
            <a:pPr marL="342900" indent="-342900">
              <a:buFont typeface="+mj-lt"/>
              <a:buAutoNum type="arabicPeriod"/>
            </a:pPr>
            <a:r>
              <a:rPr lang="en-US" sz="2000" dirty="0"/>
              <a:t>NHS England (2023a) </a:t>
            </a:r>
            <a:r>
              <a:rPr lang="en-US" sz="2000" i="1" dirty="0"/>
              <a:t>NHS England» NHS retention drive expanded across the country with thousands fewer staff leaving frontline roles</a:t>
            </a:r>
            <a:r>
              <a:rPr lang="en-US" sz="2000" dirty="0"/>
              <a:t>, </a:t>
            </a:r>
            <a:r>
              <a:rPr lang="en-US" sz="2000" i="1" dirty="0"/>
              <a:t>www.england.nhs.uk</a:t>
            </a:r>
            <a:r>
              <a:rPr lang="en-US" sz="2000" dirty="0"/>
              <a:t>. Available at: </a:t>
            </a:r>
            <a:r>
              <a:rPr lang="en-US" sz="2000" dirty="0">
                <a:hlinkClick r:id="rId6"/>
              </a:rPr>
              <a:t>https://www.england.nhs.uk/2023/12/nhs-retention-drive-expanded-across-the-country-with-thousands-fewer-staff-leaving-frontline-roles/</a:t>
            </a:r>
            <a:r>
              <a:rPr lang="en-US" sz="2000" dirty="0"/>
              <a:t>.</a:t>
            </a:r>
          </a:p>
          <a:p>
            <a:pPr marL="342900" indent="-342900">
              <a:buFont typeface="+mj-lt"/>
              <a:buAutoNum type="arabicPeriod"/>
            </a:pPr>
            <a:r>
              <a:rPr lang="en-US" sz="2000" dirty="0"/>
              <a:t>NHS England (2023b) </a:t>
            </a:r>
            <a:r>
              <a:rPr lang="en-US" sz="2000" i="1" dirty="0"/>
              <a:t>The expectations of line managers in relation to people management</a:t>
            </a:r>
            <a:r>
              <a:rPr lang="en-US" sz="2000" dirty="0"/>
              <a:t>. Available at: </a:t>
            </a:r>
            <a:r>
              <a:rPr lang="en-US" sz="2000" dirty="0">
                <a:hlinkClick r:id="rId7"/>
              </a:rPr>
              <a:t>https://www.england.nhs.uk/wp-content/uploads/2023/11/PRN00772-expectations-of-line-managers-in-relation-to-people-management-ebooklet.pdf</a:t>
            </a:r>
            <a:r>
              <a:rPr lang="en-US" sz="2000" dirty="0"/>
              <a:t>.</a:t>
            </a:r>
          </a:p>
          <a:p>
            <a:pPr marL="342900" indent="-342900">
              <a:buFont typeface="+mj-lt"/>
              <a:buAutoNum type="arabicPeriod"/>
            </a:pPr>
            <a:r>
              <a:rPr lang="en-US" sz="2000" dirty="0"/>
              <a:t>NHS England (2024) </a:t>
            </a:r>
            <a:r>
              <a:rPr lang="en-US" sz="2000" i="1" dirty="0"/>
              <a:t>NHS England» National flexible working people policy framework</a:t>
            </a:r>
            <a:r>
              <a:rPr lang="en-US" sz="2000" dirty="0"/>
              <a:t>, </a:t>
            </a:r>
            <a:r>
              <a:rPr lang="en-US" sz="2000" i="1" dirty="0"/>
              <a:t>www.england.nhs.uk</a:t>
            </a:r>
            <a:r>
              <a:rPr lang="en-US" sz="2000" dirty="0"/>
              <a:t>. Available at: </a:t>
            </a:r>
            <a:r>
              <a:rPr lang="en-US" sz="2000" dirty="0">
                <a:hlinkClick r:id="rId8"/>
              </a:rPr>
              <a:t>https://www.england.nhs.uk/long-read/national-flexible-working-people-policy-framework/</a:t>
            </a:r>
            <a:r>
              <a:rPr lang="en-US" sz="2000" dirty="0"/>
              <a:t>.</a:t>
            </a:r>
          </a:p>
          <a:p>
            <a:pPr marL="342900" indent="-342900">
              <a:buFont typeface="+mj-lt"/>
              <a:buAutoNum type="arabicPeriod"/>
            </a:pPr>
            <a:r>
              <a:rPr lang="en-US" sz="2000" dirty="0"/>
              <a:t>NHS England (2026) </a:t>
            </a:r>
            <a:r>
              <a:rPr lang="en-US" sz="2000" i="1" dirty="0"/>
              <a:t>NHS England» About the plan</a:t>
            </a:r>
            <a:r>
              <a:rPr lang="en-US" sz="2000" dirty="0"/>
              <a:t>, </a:t>
            </a:r>
            <a:r>
              <a:rPr lang="en-US" sz="2000" i="1" dirty="0"/>
              <a:t>www.england.nhs.uk</a:t>
            </a:r>
            <a:r>
              <a:rPr lang="en-US" sz="2000" dirty="0"/>
              <a:t>. Available at: https://www.england.nhs.uk/ltwp/about-the-plan/ (Accessed: 18 April 2026).</a:t>
            </a:r>
          </a:p>
          <a:p>
            <a:pPr marL="342900" indent="-342900">
              <a:buFont typeface="+mj-lt"/>
              <a:buAutoNum type="arabicPeriod"/>
            </a:pPr>
            <a:r>
              <a:rPr lang="en-US" sz="2000" dirty="0"/>
              <a:t>NHS Staff (2024) </a:t>
            </a:r>
            <a:r>
              <a:rPr lang="en-US" sz="2000" i="1" dirty="0"/>
              <a:t>Statistics» NHS Staff Survey in England</a:t>
            </a:r>
            <a:r>
              <a:rPr lang="en-US" sz="2000" dirty="0"/>
              <a:t>, </a:t>
            </a:r>
            <a:r>
              <a:rPr lang="en-US" sz="2000" i="1" dirty="0"/>
              <a:t>England.nhs.uk</a:t>
            </a:r>
            <a:r>
              <a:rPr lang="en-US" sz="2000" dirty="0"/>
              <a:t>. Available at: </a:t>
            </a:r>
            <a:r>
              <a:rPr lang="en-US" sz="2000" dirty="0">
                <a:hlinkClick r:id="rId9"/>
              </a:rPr>
              <a:t>https://www.england.nhs.uk/statistics/statistical-work-areas/patient-surveys/nhs-staff-survey-in-england/</a:t>
            </a:r>
            <a:r>
              <a:rPr lang="en-US" sz="2000" dirty="0"/>
              <a:t>.</a:t>
            </a:r>
          </a:p>
          <a:p>
            <a:pPr marL="342900" indent="-342900">
              <a:buFont typeface="+mj-lt"/>
              <a:buAutoNum type="arabicPeriod"/>
            </a:pPr>
            <a:r>
              <a:rPr lang="en-US" sz="2000" dirty="0"/>
              <a:t>NHS Staff (2026) </a:t>
            </a:r>
            <a:r>
              <a:rPr lang="en-US" sz="2000" i="1" dirty="0"/>
              <a:t>2025 NHS Staff Survey National results briefing</a:t>
            </a:r>
            <a:r>
              <a:rPr lang="en-US" sz="2000" dirty="0"/>
              <a:t>. Available at: </a:t>
            </a:r>
            <a:r>
              <a:rPr lang="en-US" sz="2000" dirty="0">
                <a:hlinkClick r:id="rId10"/>
              </a:rPr>
              <a:t>https://www.nhsstaffsurveys.com/static/98fbf017ea18aad1523254e02072cd02/National-Results-Briefing-2025.pdf</a:t>
            </a:r>
            <a:r>
              <a:rPr lang="en-US" sz="2000" dirty="0"/>
              <a:t>.</a:t>
            </a:r>
          </a:p>
        </p:txBody>
      </p:sp>
    </p:spTree>
    <p:extLst>
      <p:ext uri="{BB962C8B-B14F-4D97-AF65-F5344CB8AC3E}">
        <p14:creationId xmlns:p14="http://schemas.microsoft.com/office/powerpoint/2010/main" val="142959199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66</TotalTime>
  <Words>2591</Words>
  <PresentationFormat>Custom</PresentationFormat>
  <Paragraphs>98</Paragraphs>
  <Slides>8</Slides>
  <Notes>6</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8</vt:i4>
      </vt:variant>
    </vt:vector>
  </HeadingPairs>
  <TitlesOfParts>
    <vt:vector size="11" baseType="lpstr">
      <vt:lpstr>Aptos Narrow</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subject/>
  <dc:creator/>
  <dcterms:created xsi:type="dcterms:W3CDTF">2026-04-20T09:57:01Z</dcterms:created>
  <dcterms:modified xsi:type="dcterms:W3CDTF">2026-05-02T18:34:32Z</dcterms:modified>
</cp:coreProperties>
</file>