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  <p:sldMasterId id="2147483660" r:id="rId5"/>
  </p:sldMasterIdLst>
  <p:sldIdLst>
    <p:sldId id="256" r:id="rId6"/>
    <p:sldId id="277" r:id="rId7"/>
    <p:sldId id="276" r:id="rId8"/>
    <p:sldId id="274" r:id="rId9"/>
    <p:sldId id="264" r:id="rId10"/>
    <p:sldId id="265" r:id="rId11"/>
    <p:sldId id="266" r:id="rId12"/>
    <p:sldId id="267" r:id="rId13"/>
    <p:sldId id="268" r:id="rId14"/>
    <p:sldId id="278" r:id="rId15"/>
    <p:sldId id="273" r:id="rId16"/>
    <p:sldId id="279" r:id="rId17"/>
    <p:sldId id="280" r:id="rId18"/>
    <p:sldId id="269" r:id="rId19"/>
    <p:sldId id="270" r:id="rId20"/>
    <p:sldId id="283" r:id="rId21"/>
    <p:sldId id="271" r:id="rId22"/>
    <p:sldId id="281" r:id="rId23"/>
    <p:sldId id="282" r:id="rId24"/>
    <p:sldId id="272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3E453D9-55A7-489F-98A5-372147390A1B}" v="3" dt="2024-10-22T09:38:57.34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2" d="100"/>
          <a:sy n="112" d="100"/>
        </p:scale>
        <p:origin x="49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theme" Target="theme/theme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tin Locock" userId="e15b0232-237d-4436-a587-677fdd88485c" providerId="ADAL" clId="{33E453D9-55A7-489F-98A5-372147390A1B}"/>
    <pc:docChg chg="undo custSel addSld delSld modSld sldOrd addMainMaster">
      <pc:chgData name="Martin Locock" userId="e15b0232-237d-4436-a587-677fdd88485c" providerId="ADAL" clId="{33E453D9-55A7-489F-98A5-372147390A1B}" dt="2024-10-22T10:02:08.968" v="1291" actId="6549"/>
      <pc:docMkLst>
        <pc:docMk/>
      </pc:docMkLst>
      <pc:sldChg chg="modSp mod">
        <pc:chgData name="Martin Locock" userId="e15b0232-237d-4436-a587-677fdd88485c" providerId="ADAL" clId="{33E453D9-55A7-489F-98A5-372147390A1B}" dt="2024-10-03T14:52:28.705" v="10" actId="20577"/>
        <pc:sldMkLst>
          <pc:docMk/>
          <pc:sldMk cId="1103036323" sldId="256"/>
        </pc:sldMkLst>
        <pc:spChg chg="mod">
          <ac:chgData name="Martin Locock" userId="e15b0232-237d-4436-a587-677fdd88485c" providerId="ADAL" clId="{33E453D9-55A7-489F-98A5-372147390A1B}" dt="2024-10-03T14:52:28.705" v="10" actId="20577"/>
          <ac:spMkLst>
            <pc:docMk/>
            <pc:sldMk cId="1103036323" sldId="256"/>
            <ac:spMk id="3" creationId="{0059608B-C5E2-7982-9BA8-9EAF72A0EF68}"/>
          </ac:spMkLst>
        </pc:spChg>
      </pc:sldChg>
      <pc:sldChg chg="del">
        <pc:chgData name="Martin Locock" userId="e15b0232-237d-4436-a587-677fdd88485c" providerId="ADAL" clId="{33E453D9-55A7-489F-98A5-372147390A1B}" dt="2024-10-03T14:52:43.708" v="11" actId="2696"/>
        <pc:sldMkLst>
          <pc:docMk/>
          <pc:sldMk cId="3426037326" sldId="263"/>
        </pc:sldMkLst>
      </pc:sldChg>
      <pc:sldChg chg="modSp mod">
        <pc:chgData name="Martin Locock" userId="e15b0232-237d-4436-a587-677fdd88485c" providerId="ADAL" clId="{33E453D9-55A7-489F-98A5-372147390A1B}" dt="2024-10-22T09:58:35.471" v="1284" actId="20577"/>
        <pc:sldMkLst>
          <pc:docMk/>
          <pc:sldMk cId="4221385820" sldId="267"/>
        </pc:sldMkLst>
        <pc:spChg chg="mod">
          <ac:chgData name="Martin Locock" userId="e15b0232-237d-4436-a587-677fdd88485c" providerId="ADAL" clId="{33E453D9-55A7-489F-98A5-372147390A1B}" dt="2024-10-22T09:58:35.471" v="1284" actId="20577"/>
          <ac:spMkLst>
            <pc:docMk/>
            <pc:sldMk cId="4221385820" sldId="267"/>
            <ac:spMk id="6" creationId="{36E541E4-7285-E99F-BA19-1A094B498026}"/>
          </ac:spMkLst>
        </pc:spChg>
      </pc:sldChg>
      <pc:sldChg chg="modSp mod">
        <pc:chgData name="Martin Locock" userId="e15b0232-237d-4436-a587-677fdd88485c" providerId="ADAL" clId="{33E453D9-55A7-489F-98A5-372147390A1B}" dt="2024-10-22T09:49:08.243" v="1282" actId="20577"/>
        <pc:sldMkLst>
          <pc:docMk/>
          <pc:sldMk cId="816454572" sldId="272"/>
        </pc:sldMkLst>
        <pc:spChg chg="mod">
          <ac:chgData name="Martin Locock" userId="e15b0232-237d-4436-a587-677fdd88485c" providerId="ADAL" clId="{33E453D9-55A7-489F-98A5-372147390A1B}" dt="2024-10-22T09:45:17.698" v="1281" actId="20577"/>
          <ac:spMkLst>
            <pc:docMk/>
            <pc:sldMk cId="816454572" sldId="272"/>
            <ac:spMk id="2" creationId="{C80E1446-A791-C7DB-3296-AAB4C8A34FFA}"/>
          </ac:spMkLst>
        </pc:spChg>
        <pc:spChg chg="mod">
          <ac:chgData name="Martin Locock" userId="e15b0232-237d-4436-a587-677fdd88485c" providerId="ADAL" clId="{33E453D9-55A7-489F-98A5-372147390A1B}" dt="2024-10-22T09:49:08.243" v="1282" actId="20577"/>
          <ac:spMkLst>
            <pc:docMk/>
            <pc:sldMk cId="816454572" sldId="272"/>
            <ac:spMk id="3" creationId="{1EF42D20-B0CC-E263-4049-01DD833B845D}"/>
          </ac:spMkLst>
        </pc:spChg>
      </pc:sldChg>
      <pc:sldChg chg="modSp mod">
        <pc:chgData name="Martin Locock" userId="e15b0232-237d-4436-a587-677fdd88485c" providerId="ADAL" clId="{33E453D9-55A7-489F-98A5-372147390A1B}" dt="2024-10-22T10:02:08.968" v="1291" actId="6549"/>
        <pc:sldMkLst>
          <pc:docMk/>
          <pc:sldMk cId="1341227108" sldId="273"/>
        </pc:sldMkLst>
        <pc:spChg chg="mod">
          <ac:chgData name="Martin Locock" userId="e15b0232-237d-4436-a587-677fdd88485c" providerId="ADAL" clId="{33E453D9-55A7-489F-98A5-372147390A1B}" dt="2024-10-22T10:02:08.968" v="1291" actId="6549"/>
          <ac:spMkLst>
            <pc:docMk/>
            <pc:sldMk cId="1341227108" sldId="273"/>
            <ac:spMk id="3" creationId="{BA80FA0A-C653-CEE8-28B4-01EB4DA200A3}"/>
          </ac:spMkLst>
        </pc:spChg>
      </pc:sldChg>
      <pc:sldChg chg="new del">
        <pc:chgData name="Martin Locock" userId="e15b0232-237d-4436-a587-677fdd88485c" providerId="ADAL" clId="{33E453D9-55A7-489F-98A5-372147390A1B}" dt="2024-10-22T08:09:53.473" v="160" actId="2696"/>
        <pc:sldMkLst>
          <pc:docMk/>
          <pc:sldMk cId="3857520821" sldId="275"/>
        </pc:sldMkLst>
      </pc:sldChg>
      <pc:sldChg chg="add">
        <pc:chgData name="Martin Locock" userId="e15b0232-237d-4436-a587-677fdd88485c" providerId="ADAL" clId="{33E453D9-55A7-489F-98A5-372147390A1B}" dt="2024-10-22T08:09:43.242" v="159"/>
        <pc:sldMkLst>
          <pc:docMk/>
          <pc:sldMk cId="1792306748" sldId="276"/>
        </pc:sldMkLst>
      </pc:sldChg>
      <pc:sldChg chg="modSp new mod">
        <pc:chgData name="Martin Locock" userId="e15b0232-237d-4436-a587-677fdd88485c" providerId="ADAL" clId="{33E453D9-55A7-489F-98A5-372147390A1B}" dt="2024-10-22T08:10:41.322" v="248" actId="20577"/>
        <pc:sldMkLst>
          <pc:docMk/>
          <pc:sldMk cId="118583819" sldId="277"/>
        </pc:sldMkLst>
        <pc:spChg chg="mod">
          <ac:chgData name="Martin Locock" userId="e15b0232-237d-4436-a587-677fdd88485c" providerId="ADAL" clId="{33E453D9-55A7-489F-98A5-372147390A1B}" dt="2024-10-22T08:10:09.565" v="178" actId="20577"/>
          <ac:spMkLst>
            <pc:docMk/>
            <pc:sldMk cId="118583819" sldId="277"/>
            <ac:spMk id="2" creationId="{DDBC2B47-228A-C2A1-3F54-54E61D3BC620}"/>
          </ac:spMkLst>
        </pc:spChg>
        <pc:spChg chg="mod">
          <ac:chgData name="Martin Locock" userId="e15b0232-237d-4436-a587-677fdd88485c" providerId="ADAL" clId="{33E453D9-55A7-489F-98A5-372147390A1B}" dt="2024-10-22T08:10:41.322" v="248" actId="20577"/>
          <ac:spMkLst>
            <pc:docMk/>
            <pc:sldMk cId="118583819" sldId="277"/>
            <ac:spMk id="3" creationId="{F6D01DA6-CAEA-568D-6603-E95A340430C3}"/>
          </ac:spMkLst>
        </pc:spChg>
      </pc:sldChg>
      <pc:sldChg chg="modSp new mod">
        <pc:chgData name="Martin Locock" userId="e15b0232-237d-4436-a587-677fdd88485c" providerId="ADAL" clId="{33E453D9-55A7-489F-98A5-372147390A1B}" dt="2024-10-22T08:57:47.656" v="633" actId="113"/>
        <pc:sldMkLst>
          <pc:docMk/>
          <pc:sldMk cId="831935178" sldId="278"/>
        </pc:sldMkLst>
        <pc:spChg chg="mod">
          <ac:chgData name="Martin Locock" userId="e15b0232-237d-4436-a587-677fdd88485c" providerId="ADAL" clId="{33E453D9-55A7-489F-98A5-372147390A1B}" dt="2024-10-22T08:56:58.050" v="581" actId="20577"/>
          <ac:spMkLst>
            <pc:docMk/>
            <pc:sldMk cId="831935178" sldId="278"/>
            <ac:spMk id="2" creationId="{97D0E9FD-9E91-2A2E-539A-9ED97C0EE7AC}"/>
          </ac:spMkLst>
        </pc:spChg>
        <pc:spChg chg="mod">
          <ac:chgData name="Martin Locock" userId="e15b0232-237d-4436-a587-677fdd88485c" providerId="ADAL" clId="{33E453D9-55A7-489F-98A5-372147390A1B}" dt="2024-10-22T08:57:47.656" v="633" actId="113"/>
          <ac:spMkLst>
            <pc:docMk/>
            <pc:sldMk cId="831935178" sldId="278"/>
            <ac:spMk id="3" creationId="{184F403D-8127-0CBE-4B1C-C8E0E809F7C0}"/>
          </ac:spMkLst>
        </pc:spChg>
      </pc:sldChg>
      <pc:sldChg chg="modSp new mod ord">
        <pc:chgData name="Martin Locock" userId="e15b0232-237d-4436-a587-677fdd88485c" providerId="ADAL" clId="{33E453D9-55A7-489F-98A5-372147390A1B}" dt="2024-10-22T09:07:17.765" v="897" actId="6549"/>
        <pc:sldMkLst>
          <pc:docMk/>
          <pc:sldMk cId="2469128510" sldId="279"/>
        </pc:sldMkLst>
        <pc:spChg chg="mod">
          <ac:chgData name="Martin Locock" userId="e15b0232-237d-4436-a587-677fdd88485c" providerId="ADAL" clId="{33E453D9-55A7-489F-98A5-372147390A1B}" dt="2024-10-22T09:07:17.765" v="897" actId="6549"/>
          <ac:spMkLst>
            <pc:docMk/>
            <pc:sldMk cId="2469128510" sldId="279"/>
            <ac:spMk id="2" creationId="{E41A88EF-7802-3079-8757-3E86049F023D}"/>
          </ac:spMkLst>
        </pc:spChg>
        <pc:spChg chg="mod">
          <ac:chgData name="Martin Locock" userId="e15b0232-237d-4436-a587-677fdd88485c" providerId="ADAL" clId="{33E453D9-55A7-489F-98A5-372147390A1B}" dt="2024-10-22T09:06:51.904" v="869" actId="20577"/>
          <ac:spMkLst>
            <pc:docMk/>
            <pc:sldMk cId="2469128510" sldId="279"/>
            <ac:spMk id="3" creationId="{0CB494A8-0F28-F017-A873-F80E1626769F}"/>
          </ac:spMkLst>
        </pc:spChg>
      </pc:sldChg>
      <pc:sldChg chg="modSp new mod">
        <pc:chgData name="Martin Locock" userId="e15b0232-237d-4436-a587-677fdd88485c" providerId="ADAL" clId="{33E453D9-55A7-489F-98A5-372147390A1B}" dt="2024-10-22T09:11:13.179" v="1137" actId="20577"/>
        <pc:sldMkLst>
          <pc:docMk/>
          <pc:sldMk cId="1192050411" sldId="280"/>
        </pc:sldMkLst>
        <pc:spChg chg="mod">
          <ac:chgData name="Martin Locock" userId="e15b0232-237d-4436-a587-677fdd88485c" providerId="ADAL" clId="{33E453D9-55A7-489F-98A5-372147390A1B}" dt="2024-10-22T09:07:34.863" v="928" actId="20577"/>
          <ac:spMkLst>
            <pc:docMk/>
            <pc:sldMk cId="1192050411" sldId="280"/>
            <ac:spMk id="2" creationId="{AE2541AA-A27F-B9FD-66BD-7EFABF1E4D1D}"/>
          </ac:spMkLst>
        </pc:spChg>
        <pc:spChg chg="mod">
          <ac:chgData name="Martin Locock" userId="e15b0232-237d-4436-a587-677fdd88485c" providerId="ADAL" clId="{33E453D9-55A7-489F-98A5-372147390A1B}" dt="2024-10-22T09:11:13.179" v="1137" actId="20577"/>
          <ac:spMkLst>
            <pc:docMk/>
            <pc:sldMk cId="1192050411" sldId="280"/>
            <ac:spMk id="3" creationId="{BFB4BE6C-E3F8-0676-7D8E-432EFFC5695E}"/>
          </ac:spMkLst>
        </pc:spChg>
      </pc:sldChg>
      <pc:sldChg chg="modSp new mod">
        <pc:chgData name="Martin Locock" userId="e15b0232-237d-4436-a587-677fdd88485c" providerId="ADAL" clId="{33E453D9-55A7-489F-98A5-372147390A1B}" dt="2024-10-22T09:38:58.536" v="1263" actId="6549"/>
        <pc:sldMkLst>
          <pc:docMk/>
          <pc:sldMk cId="1104355846" sldId="281"/>
        </pc:sldMkLst>
        <pc:spChg chg="mod">
          <ac:chgData name="Martin Locock" userId="e15b0232-237d-4436-a587-677fdd88485c" providerId="ADAL" clId="{33E453D9-55A7-489F-98A5-372147390A1B}" dt="2024-10-22T09:29:25.988" v="1178" actId="20577"/>
          <ac:spMkLst>
            <pc:docMk/>
            <pc:sldMk cId="1104355846" sldId="281"/>
            <ac:spMk id="2" creationId="{B3425633-E3A5-672E-76C6-067D1D33FDD5}"/>
          </ac:spMkLst>
        </pc:spChg>
        <pc:spChg chg="mod">
          <ac:chgData name="Martin Locock" userId="e15b0232-237d-4436-a587-677fdd88485c" providerId="ADAL" clId="{33E453D9-55A7-489F-98A5-372147390A1B}" dt="2024-10-22T09:38:58.536" v="1263" actId="6549"/>
          <ac:spMkLst>
            <pc:docMk/>
            <pc:sldMk cId="1104355846" sldId="281"/>
            <ac:spMk id="3" creationId="{F24C8CE7-D724-694A-9864-2038A5F6A481}"/>
          </ac:spMkLst>
        </pc:spChg>
      </pc:sldChg>
      <pc:sldChg chg="modSp new mod">
        <pc:chgData name="Martin Locock" userId="e15b0232-237d-4436-a587-677fdd88485c" providerId="ADAL" clId="{33E453D9-55A7-489F-98A5-372147390A1B}" dt="2024-10-22T09:32:02.665" v="1253" actId="20577"/>
        <pc:sldMkLst>
          <pc:docMk/>
          <pc:sldMk cId="2713982511" sldId="282"/>
        </pc:sldMkLst>
        <pc:spChg chg="mod">
          <ac:chgData name="Martin Locock" userId="e15b0232-237d-4436-a587-677fdd88485c" providerId="ADAL" clId="{33E453D9-55A7-489F-98A5-372147390A1B}" dt="2024-10-22T09:32:02.665" v="1253" actId="20577"/>
          <ac:spMkLst>
            <pc:docMk/>
            <pc:sldMk cId="2713982511" sldId="282"/>
            <ac:spMk id="2" creationId="{2BB3F2D4-5525-7FFC-B6F3-CBED9233A104}"/>
          </ac:spMkLst>
        </pc:spChg>
        <pc:spChg chg="mod">
          <ac:chgData name="Martin Locock" userId="e15b0232-237d-4436-a587-677fdd88485c" providerId="ADAL" clId="{33E453D9-55A7-489F-98A5-372147390A1B}" dt="2024-10-22T09:31:25.479" v="1215" actId="6549"/>
          <ac:spMkLst>
            <pc:docMk/>
            <pc:sldMk cId="2713982511" sldId="282"/>
            <ac:spMk id="3" creationId="{7F390725-4A72-D5F7-16DD-2395BBBB7F1A}"/>
          </ac:spMkLst>
        </pc:spChg>
      </pc:sldChg>
      <pc:sldChg chg="addSp modSp new mod">
        <pc:chgData name="Martin Locock" userId="e15b0232-237d-4436-a587-677fdd88485c" providerId="ADAL" clId="{33E453D9-55A7-489F-98A5-372147390A1B}" dt="2024-10-22T10:00:17.084" v="1287" actId="1076"/>
        <pc:sldMkLst>
          <pc:docMk/>
          <pc:sldMk cId="1952345054" sldId="283"/>
        </pc:sldMkLst>
        <pc:picChg chg="add mod">
          <ac:chgData name="Martin Locock" userId="e15b0232-237d-4436-a587-677fdd88485c" providerId="ADAL" clId="{33E453D9-55A7-489F-98A5-372147390A1B}" dt="2024-10-22T10:00:13.556" v="1286" actId="1076"/>
          <ac:picMkLst>
            <pc:docMk/>
            <pc:sldMk cId="1952345054" sldId="283"/>
            <ac:picMk id="5" creationId="{FA47A825-4ECB-CC95-3DAF-D142AD06D4C2}"/>
          </ac:picMkLst>
        </pc:picChg>
        <pc:picChg chg="add mod">
          <ac:chgData name="Martin Locock" userId="e15b0232-237d-4436-a587-677fdd88485c" providerId="ADAL" clId="{33E453D9-55A7-489F-98A5-372147390A1B}" dt="2024-10-22T10:00:17.084" v="1287" actId="1076"/>
          <ac:picMkLst>
            <pc:docMk/>
            <pc:sldMk cId="1952345054" sldId="283"/>
            <ac:picMk id="7" creationId="{6CEDE5DA-2E53-F1B1-164A-0D3BB16EEABE}"/>
          </ac:picMkLst>
        </pc:picChg>
      </pc:sldChg>
      <pc:sldMasterChg chg="add addSldLayout">
        <pc:chgData name="Martin Locock" userId="e15b0232-237d-4436-a587-677fdd88485c" providerId="ADAL" clId="{33E453D9-55A7-489F-98A5-372147390A1B}" dt="2024-10-22T08:09:43.238" v="158" actId="27028"/>
        <pc:sldMasterMkLst>
          <pc:docMk/>
          <pc:sldMasterMk cId="1836994038" sldId="2147483660"/>
        </pc:sldMasterMkLst>
        <pc:sldLayoutChg chg="add">
          <pc:chgData name="Martin Locock" userId="e15b0232-237d-4436-a587-677fdd88485c" providerId="ADAL" clId="{33E453D9-55A7-489F-98A5-372147390A1B}" dt="2024-10-22T08:09:43.238" v="158" actId="27028"/>
          <pc:sldLayoutMkLst>
            <pc:docMk/>
            <pc:sldMasterMk cId="1836994038" sldId="2147483660"/>
            <pc:sldLayoutMk cId="3694762519" sldId="2147483662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3228E2-5881-376C-B6C5-EB6C6496BAF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2522EE1-23B6-0C08-C32F-636AABC11F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964606-5913-4BDD-C64F-A7273FFE3B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54770C-1445-41FA-BFD7-8DFA99BC8662}" type="datetimeFigureOut">
              <a:rPr lang="en-GB" smtClean="0"/>
              <a:t>22/10/2024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E6E124-E34B-7698-3433-659EEB8584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C09B03-85C3-4740-4944-A8A71C9A6A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BA81F6-1D4C-4D22-95BA-3BCB0FEC13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29365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7A2FD2-38D1-2D05-A078-D251AAFF21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5040B6-B7D0-2A5F-4A21-A0D5D907B1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C3DAB5-347B-176F-F0EE-6BE2EFEA53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54770C-1445-41FA-BFD7-8DFA99BC8662}" type="datetimeFigureOut">
              <a:rPr lang="en-GB" smtClean="0"/>
              <a:t>22/10/2024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A22B01-C402-27F2-AA26-DA5B308387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3C24AB-AB13-7682-9740-645C24AF71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BA81F6-1D4C-4D22-95BA-3BCB0FEC13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76311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CB5F02-9797-993C-AA0F-30AA466EB1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C1DF33-DE87-1D00-0F9D-24EBF5E5EE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A53466-EFFD-194E-1717-46EBA7DEE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54770C-1445-41FA-BFD7-8DFA99BC8662}" type="datetimeFigureOut">
              <a:rPr lang="en-GB" smtClean="0"/>
              <a:t>22/10/2024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DF3B5A-D603-F59E-82A1-CF2B9DDF08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A073CD-A5C7-2D09-14B1-0FBACD499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BA81F6-1D4C-4D22-95BA-3BCB0FEC13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38305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510955-6400-4F6F-609C-D477EC2D83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2E1711-B735-84A2-82C3-E5A30B3294B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00A5E4A-19A6-B9A9-FB80-EFBEC2C1B33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8266CC6-2CB2-690A-9BD6-940BBB6365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54770C-1445-41FA-BFD7-8DFA99BC8662}" type="datetimeFigureOut">
              <a:rPr lang="en-GB" smtClean="0"/>
              <a:t>22/10/2024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00D83-B867-7174-5D68-2BC68F4690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7DBF132-D087-A7AC-CF4C-F7B513BAC1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BA81F6-1D4C-4D22-95BA-3BCB0FEC13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57456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F31C10-E6D3-4B58-8474-DD88968F15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C77EB5C-FD4E-28C3-24BE-790BC1606D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BBA6FCF-65DB-EF2F-34F9-2834BC31EE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7B29789-8189-854F-817B-9D445CFEB8C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D2E59CE-4497-E9AA-5176-63D7E91013A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75C23FA-3E49-76DE-FC0D-F457A19C5B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54770C-1445-41FA-BFD7-8DFA99BC8662}" type="datetimeFigureOut">
              <a:rPr lang="en-GB" smtClean="0"/>
              <a:t>22/10/2024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0E9003C-3423-2003-CC5A-0C286B6EC0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3775B8C-A84B-B168-868C-931B4522A1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BA81F6-1D4C-4D22-95BA-3BCB0FEC13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72756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C14C56-AD2C-7ABB-D23E-C4D90AE414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17EC74E-887A-6068-D453-90EB2DFCF9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54770C-1445-41FA-BFD7-8DFA99BC8662}" type="datetimeFigureOut">
              <a:rPr lang="en-GB" smtClean="0"/>
              <a:t>22/10/2024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A04BBEE-463A-CFB1-0ED4-1324EBF9A4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28AA4D8-CF2B-D4EA-43DC-14A8964025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BA81F6-1D4C-4D22-95BA-3BCB0FEC13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95972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0755DDC-A81C-1411-A254-7503F247C6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54770C-1445-41FA-BFD7-8DFA99BC8662}" type="datetimeFigureOut">
              <a:rPr lang="en-GB" smtClean="0"/>
              <a:t>22/10/2024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903F81F-F08F-CA55-033B-7FB1A36DF3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380580D-027B-838E-652F-BCF673369F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BA81F6-1D4C-4D22-95BA-3BCB0FEC13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61790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E2D4DD-2365-020F-9FEC-1DB6763E77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65C600-A1BA-78C8-D92F-70AB63C12B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A7BBBE9-9300-CC3F-B3CD-CD7D567737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77BD5F4-39B0-5F99-88DF-1A1067E214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54770C-1445-41FA-BFD7-8DFA99BC8662}" type="datetimeFigureOut">
              <a:rPr lang="en-GB" smtClean="0"/>
              <a:t>22/10/2024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2F869BD-7492-F39A-C72B-CD2DEA1853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495DCB5-4FC5-61CF-6B9E-B43E6DC058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BA81F6-1D4C-4D22-95BA-3BCB0FEC13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15923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106F57-ED60-1078-05FB-2CF5738D44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4425C53-879E-64BC-1A47-C42873F9054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86A6513-010A-0430-6433-BF7E104154B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21CA8B-0768-5ED1-A3F1-42E3DE35B1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54770C-1445-41FA-BFD7-8DFA99BC8662}" type="datetimeFigureOut">
              <a:rPr lang="en-GB" smtClean="0"/>
              <a:t>22/10/2024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89CD9C0-3A8E-29BB-2872-9717C773E5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A1BAA16-CC9E-6C66-61F4-5163618CED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BA81F6-1D4C-4D22-95BA-3BCB0FEC13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74454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64933B-321E-D701-4120-6EA7B567FD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B025D37-E168-2BFC-B4C1-1E495209CCD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399257-CCEB-273C-8F1F-AB07E03178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54770C-1445-41FA-BFD7-8DFA99BC8662}" type="datetimeFigureOut">
              <a:rPr lang="en-GB" smtClean="0"/>
              <a:t>22/10/2024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512E96-0889-D36E-D0D5-F1919B478D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4C30E2-D446-9295-DD7F-01AD8A7987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BA81F6-1D4C-4D22-95BA-3BCB0FEC13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49242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F354115-9B4E-9645-70C7-896B7274992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0CAC645-F56C-3024-9A0E-529C40C4E26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FC2928-74DF-998B-CC03-8AFDC9570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54770C-1445-41FA-BFD7-8DFA99BC8662}" type="datetimeFigureOut">
              <a:rPr lang="en-GB" smtClean="0"/>
              <a:t>22/10/2024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9082C5-677B-DD70-01B3-9B2670CA88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AE1038-B574-2925-833F-2EE2360355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BA81F6-1D4C-4D22-95BA-3BCB0FEC13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143816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E06052-14FD-4D55-B2C7-299C7F746F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A2331C-3268-4A1E-9A0A-78A858E3C3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DE9F47-3B00-446E-9374-2BF122491A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AA9CE-C963-4FC9-BFC9-76EFB6355B6C}" type="datetimeFigureOut">
              <a:rPr lang="en-GB" smtClean="0"/>
              <a:t>22/10/2024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F62808-7519-491E-9ED7-097752A725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C80854-FB7C-411D-AB83-3CAD16F982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B861E-36EE-41BB-8EB0-B4A5BCD414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47625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84D378B-4F96-A699-7A2C-923EE77E3F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16BA5C-6E12-F1F1-E6F2-BB02BDCE88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4DD474-76E6-02A8-B6D7-E5306936D34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54770C-1445-41FA-BFD7-8DFA99BC8662}" type="datetimeFigureOut">
              <a:rPr lang="en-GB" smtClean="0"/>
              <a:t>22/10/2024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B38722-002B-A887-D06A-05193BF5097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CE71DA-5817-9977-C7A4-E86855D48ED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BA81F6-1D4C-4D22-95BA-3BCB0FEC13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92437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188C46F-040A-4057-8974-611EE0F902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0C4F29C-D5E2-4070-A159-1CC4EAEB01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4B67D0-519C-4B51-A00E-8717C175590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6AA9CE-C963-4FC9-BFC9-76EFB6355B6C}" type="datetimeFigureOut">
              <a:rPr lang="en-GB" smtClean="0"/>
              <a:t>22/10/2024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249234-D4B8-48AB-AA97-BA4AD6E9D6A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A922E1-AE69-477B-A7E1-E569561FF84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FB861E-36EE-41BB-8EB0-B4A5BCD414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69940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rchwilio.org.uk/arch/" TargetMode="External"/><Relationship Id="rId2" Type="http://schemas.openxmlformats.org/officeDocument/2006/relationships/hyperlink" Target="https://www.heritagegateway.org.uk/gateway/chr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historicengland.org.uk/images-books/publications/guide-to-historic-environment-records-england/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data.gov.uk/dataset/27c88b01-ecba-42d6-abfb-bbdbf911cc5b/historic-environment-records-scotland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historic-wales-rcahmw.hub.arcgis.com/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://www.heritage-standards.org.uk/fish-vocabularies/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heritage-standards.org.uk/fish-vocabularies/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8A2412-77DD-A2ED-75E7-4762E06E1AE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HPAR7006 Archaeological reporting</a:t>
            </a:r>
            <a:br>
              <a:rPr lang="en-GB"/>
            </a:b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059608B-C5E2-7982-9BA8-9EAF72A0EF6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/>
              <a:t>3: Grey literature, OASIS and HERs</a:t>
            </a:r>
          </a:p>
          <a:p>
            <a:endParaRPr lang="en-GB"/>
          </a:p>
          <a:p>
            <a:r>
              <a:rPr lang="en-GB"/>
              <a:t>23/10/24</a:t>
            </a:r>
          </a:p>
        </p:txBody>
      </p:sp>
    </p:spTree>
    <p:extLst>
      <p:ext uri="{BB962C8B-B14F-4D97-AF65-F5344CB8AC3E}">
        <p14:creationId xmlns:p14="http://schemas.microsoft.com/office/powerpoint/2010/main" val="11030363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BC2B47-228A-C2A1-3F54-54E61D3BC6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Session outline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D01DA6-CAEA-568D-6603-E95A340430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Grey literature reports in planning</a:t>
            </a:r>
          </a:p>
          <a:p>
            <a:r>
              <a:rPr lang="en-GB"/>
              <a:t>Academic grey literature</a:t>
            </a:r>
          </a:p>
          <a:p>
            <a:r>
              <a:rPr lang="en-GB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185838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28F3C9-5D14-A949-56CA-A9E52BB6D1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43FB8356-B2AB-0159-3E38-48CDBD7BEB7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71119" y="2845837"/>
          <a:ext cx="9647631" cy="125070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705663">
                  <a:extLst>
                    <a:ext uri="{9D8B030D-6E8A-4147-A177-3AD203B41FA5}">
                      <a16:colId xmlns:a16="http://schemas.microsoft.com/office/drawing/2014/main" val="2865612429"/>
                    </a:ext>
                  </a:extLst>
                </a:gridCol>
                <a:gridCol w="8941968">
                  <a:extLst>
                    <a:ext uri="{9D8B030D-6E8A-4147-A177-3AD203B41FA5}">
                      <a16:colId xmlns:a16="http://schemas.microsoft.com/office/drawing/2014/main" val="503839218"/>
                    </a:ext>
                  </a:extLst>
                </a:gridCol>
              </a:tblGrid>
              <a:tr h="125070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kern="100">
                          <a:effectLst/>
                        </a:rPr>
                        <a:t>K2 </a:t>
                      </a:r>
                      <a:endParaRPr lang="en-GB" sz="24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kern="100">
                          <a:effectLst/>
                        </a:rPr>
                        <a:t>methods of archaeological investigation, how and why archaeological materials/ data are recovered</a:t>
                      </a:r>
                      <a:endParaRPr lang="en-GB" sz="24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739038942"/>
                  </a:ext>
                </a:extLst>
              </a:tr>
            </a:tbl>
          </a:graphicData>
        </a:graphic>
      </p:graphicFrame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F636C7E8-2373-9830-1741-823CB498E2C6}"/>
              </a:ext>
            </a:extLst>
          </p:cNvPr>
          <p:cNvGraphicFramePr>
            <a:graphicFrameLocks noGrp="1"/>
          </p:cNvGraphicFramePr>
          <p:nvPr/>
        </p:nvGraphicFramePr>
        <p:xfrm>
          <a:off x="681135" y="3906044"/>
          <a:ext cx="9637615" cy="76536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695647">
                  <a:extLst>
                    <a:ext uri="{9D8B030D-6E8A-4147-A177-3AD203B41FA5}">
                      <a16:colId xmlns:a16="http://schemas.microsoft.com/office/drawing/2014/main" val="703488000"/>
                    </a:ext>
                  </a:extLst>
                </a:gridCol>
                <a:gridCol w="8941968">
                  <a:extLst>
                    <a:ext uri="{9D8B030D-6E8A-4147-A177-3AD203B41FA5}">
                      <a16:colId xmlns:a16="http://schemas.microsoft.com/office/drawing/2014/main" val="2627938061"/>
                    </a:ext>
                  </a:extLst>
                </a:gridCol>
              </a:tblGrid>
              <a:tr h="1905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b="1" kern="1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S2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b="1" kern="1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contextualise and synthesise data and results within relevant frameworks 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56976773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923067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FFF5AB-F37D-F8E7-CD46-FBA04D2CF8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Report 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E3799B-26F5-A6CD-7B28-1CE5DEFF38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/>
              <a:t>Specified by:</a:t>
            </a:r>
          </a:p>
          <a:p>
            <a:r>
              <a:rPr lang="en-GB"/>
              <a:t>CIFA Standards / Toolkits</a:t>
            </a:r>
          </a:p>
          <a:p>
            <a:r>
              <a:rPr lang="en-GB"/>
              <a:t>MoRPHE</a:t>
            </a:r>
          </a:p>
          <a:p>
            <a:r>
              <a:rPr lang="en-GB"/>
              <a:t>Planning brief </a:t>
            </a:r>
          </a:p>
          <a:p>
            <a:r>
              <a:rPr lang="en-GB"/>
              <a:t>Project plan</a:t>
            </a:r>
          </a:p>
          <a:p>
            <a:endParaRPr lang="en-GB"/>
          </a:p>
          <a:p>
            <a:r>
              <a:rPr lang="en-GB"/>
              <a:t>Structure and sequence is not normally prescribed</a:t>
            </a:r>
          </a:p>
          <a:p>
            <a:r>
              <a:rPr lang="en-GB"/>
              <a:t>Context   &gt;  Findings / Results &gt;  Discussion / Interpretation </a:t>
            </a:r>
          </a:p>
          <a:p>
            <a:r>
              <a:rPr lang="en-GB"/>
              <a:t> +  Sources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4383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BFC3D8-9A12-0121-7B4D-827F1D2C9A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Grey literature (planning)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FE39FB-0FD1-3A3E-80F7-6C9C7F80D2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/>
              <a:t>Corporate template</a:t>
            </a:r>
          </a:p>
          <a:p>
            <a:r>
              <a:rPr lang="en-GB"/>
              <a:t>Summary</a:t>
            </a:r>
          </a:p>
          <a:p>
            <a:r>
              <a:rPr lang="en-GB"/>
              <a:t>Numbered paragraphs</a:t>
            </a:r>
          </a:p>
          <a:p>
            <a:r>
              <a:rPr lang="en-GB"/>
              <a:t>Clarity</a:t>
            </a:r>
          </a:p>
          <a:p>
            <a:r>
              <a:rPr lang="en-GB"/>
              <a:t>References</a:t>
            </a:r>
          </a:p>
          <a:p>
            <a:r>
              <a:rPr lang="en-GB"/>
              <a:t>Annexes/ Appendices </a:t>
            </a:r>
          </a:p>
          <a:p>
            <a:endParaRPr lang="en-GB"/>
          </a:p>
          <a:p>
            <a:r>
              <a:rPr lang="en-GB"/>
              <a:t>Authorship</a:t>
            </a:r>
          </a:p>
          <a:p>
            <a:r>
              <a:rPr lang="en-GB"/>
              <a:t>QA</a:t>
            </a:r>
          </a:p>
          <a:p>
            <a:r>
              <a:rPr lang="en-GB"/>
              <a:t>Document / Version numbering</a:t>
            </a:r>
          </a:p>
          <a:p>
            <a:r>
              <a:rPr lang="en-GB"/>
              <a:t>Language 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69893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677BFB-BEA5-9407-C644-5A89A82949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Grey literature (academic)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6F2FB6-BE2A-B58E-D815-910ED0071C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Theses and dissertations</a:t>
            </a:r>
          </a:p>
          <a:p>
            <a:r>
              <a:rPr lang="en-GB"/>
              <a:t>Research papers</a:t>
            </a:r>
          </a:p>
          <a:p>
            <a:endParaRPr lang="en-GB"/>
          </a:p>
          <a:p>
            <a:r>
              <a:rPr lang="en-GB"/>
              <a:t>QA / peer review?</a:t>
            </a:r>
          </a:p>
        </p:txBody>
      </p:sp>
    </p:spTree>
    <p:extLst>
      <p:ext uri="{BB962C8B-B14F-4D97-AF65-F5344CB8AC3E}">
        <p14:creationId xmlns:p14="http://schemas.microsoft.com/office/powerpoint/2010/main" val="34078398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525B61-8697-DEC0-CC21-934EECCEEB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Referencing grey literature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DD26E81-B6A2-59D8-6CFC-A01B1FC7F8E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66707" y="1690688"/>
            <a:ext cx="3460831" cy="4351338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CDB1927-1CB4-AAF8-7C38-1D35198BFF9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29920" y="1690688"/>
            <a:ext cx="3718716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25732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DB7725-B421-5625-E83F-5C5CF260BD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OASIS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4957093-9E1E-9A39-DCE5-2CB30B52799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855148" y="1129339"/>
            <a:ext cx="5934547" cy="4351338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6E541E4-7285-E99F-BA19-1A094B498026}"/>
              </a:ext>
            </a:extLst>
          </p:cNvPr>
          <p:cNvSpPr txBox="1"/>
          <p:nvPr/>
        </p:nvSpPr>
        <p:spPr>
          <a:xfrm>
            <a:off x="671804" y="1690688"/>
            <a:ext cx="4926563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AIP Archaeological Investigations Project</a:t>
            </a:r>
          </a:p>
          <a:p>
            <a:r>
              <a:rPr lang="en-GB"/>
              <a:t>OASIS-  live records of completed investigations in England and Scotland (and maritime Wales)</a:t>
            </a:r>
          </a:p>
          <a:p>
            <a:r>
              <a:rPr lang="en-GB"/>
              <a:t>Keywords- glossary controlled</a:t>
            </a:r>
          </a:p>
          <a:p>
            <a:r>
              <a:rPr lang="en-GB"/>
              <a:t>Use mandated by LPA briefs</a:t>
            </a:r>
          </a:p>
          <a:p>
            <a:r>
              <a:rPr lang="en-GB"/>
              <a:t>Created when project planned (?)</a:t>
            </a:r>
          </a:p>
          <a:p>
            <a:r>
              <a:rPr lang="en-GB"/>
              <a:t>Updated throughout project, including report submission (&gt; ADS / HER)</a:t>
            </a:r>
          </a:p>
          <a:p>
            <a:endParaRPr lang="en-GB"/>
          </a:p>
          <a:p>
            <a:endParaRPr lang="en-GB"/>
          </a:p>
          <a:p>
            <a:r>
              <a:rPr lang="en-GB"/>
              <a:t>Video tutorials on Help page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13858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4F5D1B-280B-618E-430A-EBE3C63B44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OASIS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BA20C6-ED68-6534-C94A-2EA7376577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6460222" cy="4351338"/>
          </a:xfrm>
        </p:spPr>
        <p:txBody>
          <a:bodyPr/>
          <a:lstStyle/>
          <a:p>
            <a:pPr algn="l"/>
            <a:r>
              <a:rPr lang="en-GB" b="0" i="0">
                <a:solidFill>
                  <a:srgbClr val="333333"/>
                </a:solidFill>
                <a:effectLst/>
                <a:latin typeface="Helvetica Neue"/>
              </a:rPr>
              <a:t>File upload PDF or DOCX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>
                <a:solidFill>
                  <a:srgbClr val="333333"/>
                </a:solidFill>
                <a:effectLst/>
                <a:latin typeface="Helvetica Neue"/>
              </a:rPr>
              <a:t>Title on the front page of the report.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>
                <a:solidFill>
                  <a:srgbClr val="333333"/>
                </a:solidFill>
                <a:effectLst/>
                <a:latin typeface="Helvetica Neue"/>
              </a:rPr>
              <a:t>Author on the front page of the report.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>
                <a:solidFill>
                  <a:srgbClr val="333333"/>
                </a:solidFill>
                <a:effectLst/>
                <a:latin typeface="Helvetica Neue"/>
              </a:rPr>
              <a:t>Site name on the front page of the report</a:t>
            </a:r>
          </a:p>
          <a:p>
            <a:endParaRPr lang="en-GB"/>
          </a:p>
          <a:p>
            <a:r>
              <a:rPr lang="en-GB"/>
              <a:t>ADS-Easy archiving : £200 150 images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39E738F-1CD2-9D7D-EB17-FC23FDB229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7692" y="252024"/>
            <a:ext cx="4241633" cy="59249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98961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D0E9FD-9E91-2A2E-539A-9ED97C0EE7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Reporting fieldwork in Wales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4F403D-8127-0CBE-4B1C-C8E0E809F7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/>
              <a:t>Non Maritime</a:t>
            </a:r>
          </a:p>
          <a:p>
            <a:r>
              <a:rPr lang="en-GB"/>
              <a:t>HER- Event record   requested in advance of work</a:t>
            </a:r>
          </a:p>
          <a:p>
            <a:r>
              <a:rPr lang="en-GB"/>
              <a:t>Report submitted after approval by planning</a:t>
            </a:r>
          </a:p>
          <a:p>
            <a:r>
              <a:rPr lang="en-GB"/>
              <a:t>Paper/digital archive to RCAHMW National Monuments Record</a:t>
            </a:r>
          </a:p>
          <a:p>
            <a:r>
              <a:rPr lang="en-GB"/>
              <a:t>Copy of archive with finds to museum  </a:t>
            </a:r>
          </a:p>
          <a:p>
            <a:endParaRPr lang="en-GB"/>
          </a:p>
          <a:p>
            <a:pPr marL="0" indent="0">
              <a:buNone/>
            </a:pPr>
            <a:r>
              <a:rPr lang="en-GB" b="1"/>
              <a:t>Maritime</a:t>
            </a:r>
          </a:p>
          <a:p>
            <a:r>
              <a:rPr lang="en-GB"/>
              <a:t>OASIS  &gt; NMR</a:t>
            </a:r>
          </a:p>
        </p:txBody>
      </p:sp>
    </p:spTree>
    <p:extLst>
      <p:ext uri="{BB962C8B-B14F-4D97-AF65-F5344CB8AC3E}">
        <p14:creationId xmlns:p14="http://schemas.microsoft.com/office/powerpoint/2010/main" val="8319351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E69EFA-7BEE-70AD-5343-24363E85CB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HERs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80FA0A-C653-CEE8-28B4-01EB4DA200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>
                <a:hlinkClick r:id="rId2"/>
              </a:rPr>
              <a:t>https://www.heritagegateway.org.uk/gateway/chr/</a:t>
            </a:r>
            <a:r>
              <a:rPr lang="en-GB"/>
              <a:t>   (England)</a:t>
            </a:r>
          </a:p>
          <a:p>
            <a:r>
              <a:rPr lang="en-GB">
                <a:hlinkClick r:id="rId3"/>
              </a:rPr>
              <a:t>https://www.archwilio.org.uk/arch/</a:t>
            </a:r>
            <a:r>
              <a:rPr lang="en-GB"/>
              <a:t>   (Wales)</a:t>
            </a:r>
          </a:p>
          <a:p>
            <a:r>
              <a:rPr lang="en-GB"/>
              <a:t>(</a:t>
            </a:r>
            <a:r>
              <a:rPr lang="en-GB">
                <a:solidFill>
                  <a:srgbClr val="FFC000"/>
                </a:solidFill>
              </a:rPr>
              <a:t>Non commercial use</a:t>
            </a:r>
            <a:r>
              <a:rPr lang="en-GB"/>
              <a:t>)</a:t>
            </a:r>
          </a:p>
          <a:p>
            <a:endParaRPr lang="en-GB"/>
          </a:p>
          <a:p>
            <a:r>
              <a:rPr lang="en-GB"/>
              <a:t>England: statutory usually maintained by planning authority; audit by HE – specification  </a:t>
            </a:r>
            <a:r>
              <a:rPr lang="en-GB">
                <a:hlinkClick r:id="rId4"/>
              </a:rPr>
              <a:t>https://historicengland.org.uk/images-books/publications/guide-to-historic-environment-records-england/</a:t>
            </a:r>
            <a:endParaRPr lang="en-GB"/>
          </a:p>
          <a:p>
            <a:r>
              <a:rPr lang="en-GB"/>
              <a:t>Wales: statutory, maintained by Welsh Archaeological Trusts for Welsh Government; audit by Welsh Government</a:t>
            </a:r>
          </a:p>
          <a:p>
            <a:r>
              <a:rPr lang="en-GB"/>
              <a:t>Scotland: non statutory usually maintained by planning authority</a:t>
            </a:r>
          </a:p>
          <a:p>
            <a:endParaRPr lang="en-GB"/>
          </a:p>
          <a:p>
            <a:r>
              <a:rPr lang="en-GB"/>
              <a:t>Data flows   -  report through planning, OASIS, direct data submission</a:t>
            </a:r>
          </a:p>
        </p:txBody>
      </p:sp>
    </p:spTree>
    <p:extLst>
      <p:ext uri="{BB962C8B-B14F-4D97-AF65-F5344CB8AC3E}">
        <p14:creationId xmlns:p14="http://schemas.microsoft.com/office/powerpoint/2010/main" val="134122710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1A88EF-7802-3079-8757-3E86049F02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Heritage information in Scotland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B494A8-0F28-F017-A873-F80E162676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PastMap    - designated assets</a:t>
            </a:r>
          </a:p>
          <a:p>
            <a:r>
              <a:rPr lang="en-GB"/>
              <a:t>CANMORE   - range of heritage data including museums and HERs</a:t>
            </a:r>
          </a:p>
          <a:p>
            <a:r>
              <a:rPr lang="en-GB"/>
              <a:t>HERs </a:t>
            </a:r>
          </a:p>
          <a:p>
            <a:endParaRPr lang="en-GB"/>
          </a:p>
          <a:p>
            <a:r>
              <a:rPr lang="en-GB"/>
              <a:t>Open data (site name/events from HERs)</a:t>
            </a:r>
          </a:p>
          <a:p>
            <a:pPr marL="0" indent="0">
              <a:buNone/>
            </a:pPr>
            <a:r>
              <a:rPr lang="en-GB">
                <a:hlinkClick r:id="rId2"/>
              </a:rPr>
              <a:t>https://www.data.gov.uk/dataset/27c88b01-ecba-42d6-abfb-bbdbf911cc5b/historic-environment-records-scotland</a:t>
            </a:r>
            <a:endParaRPr lang="en-GB"/>
          </a:p>
          <a:p>
            <a:pPr marL="0" indent="0">
              <a:buNone/>
            </a:pP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912851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541AA-A27F-B9FD-66BD-7EFABF1E4D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Heritage information in Wales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B4BE6C-E3F8-0676-7D8E-432EFFC569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Cof Cymru  - designated assets</a:t>
            </a:r>
          </a:p>
          <a:p>
            <a:r>
              <a:rPr lang="en-GB"/>
              <a:t>Coflein – RCAHMW and NMR</a:t>
            </a:r>
          </a:p>
          <a:p>
            <a:r>
              <a:rPr lang="en-GB"/>
              <a:t>Archwilio – HERs </a:t>
            </a:r>
          </a:p>
          <a:p>
            <a:r>
              <a:rPr lang="en-GB"/>
              <a:t>Historic Wales portal  </a:t>
            </a:r>
            <a:r>
              <a:rPr lang="en-GB">
                <a:hlinkClick r:id="rId2"/>
              </a:rPr>
              <a:t>https://historic-wales-rcahmw.hub.arcgis.com/</a:t>
            </a:r>
            <a:r>
              <a:rPr lang="en-GB"/>
              <a:t> - aggregated summary data from all three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205041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E69EFA-7BEE-70AD-5343-24363E85CB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MIDAS Heritage data standard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80FA0A-C653-CEE8-28B4-01EB4DA200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7270102" cy="4351338"/>
          </a:xfrm>
        </p:spPr>
        <p:txBody>
          <a:bodyPr>
            <a:normAutofit/>
          </a:bodyPr>
          <a:lstStyle/>
          <a:p>
            <a:r>
              <a:rPr lang="en-GB"/>
              <a:t>MIDAS Heritage data standard – fields defined</a:t>
            </a:r>
          </a:p>
          <a:p>
            <a:r>
              <a:rPr lang="en-GB"/>
              <a:t>Compliance table </a:t>
            </a:r>
          </a:p>
          <a:p>
            <a:r>
              <a:rPr lang="en-GB"/>
              <a:t>Mandatory / Optional</a:t>
            </a:r>
          </a:p>
          <a:p>
            <a:r>
              <a:rPr lang="en-GB"/>
              <a:t>Monument- Event- Record data model (Heritage Asset – Activity – Information Sources)</a:t>
            </a:r>
          </a:p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86B1DFD-80B2-5A61-543B-B5529447C1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55435" y="1027906"/>
            <a:ext cx="3075089" cy="434705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330727E-3385-A5A7-F04E-417BF0A978A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8777" y="4257208"/>
            <a:ext cx="2029566" cy="267568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4C0BE1BE-4946-0CCB-B67D-5BF7E897B2D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82139" y="4257208"/>
            <a:ext cx="1726163" cy="25726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951530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E3B78D-E372-CC93-55D1-7B4DCDEEBC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FISH Vocabularies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73FCB1-8F3D-2005-FF85-2450595B92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>
                <a:hlinkClick r:id="rId2"/>
              </a:rPr>
              <a:t>http://www.heritage-standards.org.uk/fish-vocabularies/</a:t>
            </a:r>
            <a:endParaRPr lang="en-GB"/>
          </a:p>
          <a:p>
            <a:r>
              <a:rPr lang="en-GB"/>
              <a:t>Hierarchical</a:t>
            </a:r>
          </a:p>
          <a:p>
            <a:r>
              <a:rPr lang="en-GB"/>
              <a:t>SN	Scope Note</a:t>
            </a:r>
          </a:p>
          <a:p>
            <a:r>
              <a:rPr lang="en-GB"/>
              <a:t>UF   Use For</a:t>
            </a:r>
          </a:p>
          <a:p>
            <a:r>
              <a:rPr lang="en-GB"/>
              <a:t>USE   - use the other word instead</a:t>
            </a:r>
          </a:p>
          <a:p>
            <a:r>
              <a:rPr lang="en-GB"/>
              <a:t>CL   Class</a:t>
            </a:r>
          </a:p>
          <a:p>
            <a:r>
              <a:rPr lang="en-GB"/>
              <a:t>BT  Broader Term</a:t>
            </a:r>
          </a:p>
          <a:p>
            <a:r>
              <a:rPr lang="en-GB"/>
              <a:t>RT  Related Term</a:t>
            </a:r>
          </a:p>
          <a:p>
            <a:endParaRPr lang="en-GB"/>
          </a:p>
          <a:p>
            <a:endParaRPr lang="en-GB"/>
          </a:p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540C931-7891-52AA-EB71-352AD9982DF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50296" y="2579915"/>
            <a:ext cx="4257934" cy="25519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91925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F96E7A-D85E-F623-0491-C71D720E22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AB6C31-1624-D4D3-0E48-BC3D7CE1D7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A47A825-4ECB-CC95-3DAF-D142AD06D4C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935" y="365125"/>
            <a:ext cx="5537457" cy="432950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CEDE5DA-2E53-F1B1-164A-0D3BB16EEAB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84628" y="266470"/>
            <a:ext cx="5503408" cy="45268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234505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F96A8C-29ED-304D-426E-9E7492B6E4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BE95A2-71D1-B901-053B-620352914E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Use the narrowest applicable term</a:t>
            </a:r>
          </a:p>
          <a:p>
            <a:r>
              <a:rPr lang="en-GB"/>
              <a:t>Candidate terms</a:t>
            </a:r>
          </a:p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3ABF445-1381-BD6D-6A6B-9EEA0A87849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75311" y="942392"/>
            <a:ext cx="3231473" cy="5367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098305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25633-E3A5-672E-76C6-067D1D33FD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Exercise-  using a Thesaurus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4C8CE7-D724-694A-9864-2038A5F6A4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endParaRPr lang="en-GB"/>
          </a:p>
          <a:p>
            <a:pPr marL="0" indent="0">
              <a:buNone/>
            </a:pPr>
            <a:r>
              <a:rPr lang="en-GB">
                <a:hlinkClick r:id="rId2"/>
              </a:rPr>
              <a:t>http://www.heritage-standards.org.uk/fish-vocabularies/</a:t>
            </a:r>
            <a:endParaRPr lang="en-GB"/>
          </a:p>
          <a:p>
            <a:pPr lvl="1"/>
            <a:r>
              <a:rPr lang="en-GB"/>
              <a:t>FISH Terminologies</a:t>
            </a:r>
          </a:p>
          <a:p>
            <a:pPr lvl="2"/>
            <a:r>
              <a:rPr lang="en-GB"/>
              <a:t>Archaeological Event Type Thesaurus</a:t>
            </a:r>
          </a:p>
          <a:p>
            <a:pPr marL="0" indent="0">
              <a:buNone/>
            </a:pPr>
            <a:r>
              <a:rPr lang="en-GB"/>
              <a:t>Find the most appropriate term for these projects:</a:t>
            </a:r>
          </a:p>
          <a:p>
            <a:r>
              <a:rPr lang="en-GB"/>
              <a:t>Project 1 : Recording the building stone used in a standing medieval building</a:t>
            </a:r>
          </a:p>
          <a:p>
            <a:r>
              <a:rPr lang="en-GB"/>
              <a:t>Project 2: extraction of a monolith of peat deposits associated with prehistoric artefacts</a:t>
            </a:r>
          </a:p>
          <a:p>
            <a:r>
              <a:rPr lang="en-GB"/>
              <a:t>Project 3: An annual visit to an intertidal wreck to record condition and any newly-exposed deposits</a:t>
            </a:r>
          </a:p>
          <a:p>
            <a:r>
              <a:rPr lang="en-GB"/>
              <a:t>Project 4:  An excavation of a Roman roundhouse in advanced of a conatruction project, as part of a planning condition</a:t>
            </a:r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435584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B3F2D4-5525-7FFC-B6F3-CBED9233A1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Exercise- using a thesaurus  - results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390725-4A72-D5F7-16DD-2395BBBB7F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/>
              <a:t>Project 1 : Recording the building stone used in a standing medieval building</a:t>
            </a:r>
          </a:p>
          <a:p>
            <a:r>
              <a:rPr lang="en-GB"/>
              <a:t>BUILDING FABRIC ANALYSIS  is better than the BT BUILDING SURVEY</a:t>
            </a:r>
          </a:p>
          <a:p>
            <a:endParaRPr lang="en-GB"/>
          </a:p>
          <a:p>
            <a:r>
              <a:rPr lang="en-GB"/>
              <a:t>Project 2: extraction of a monolith of peat deposits associated with prehistoric artefacts</a:t>
            </a:r>
          </a:p>
          <a:p>
            <a:r>
              <a:rPr lang="en-GB"/>
              <a:t>MONOLITH SAMPLING  (BT ENVIRONMENTAL SAMPLING)</a:t>
            </a:r>
          </a:p>
          <a:p>
            <a:endParaRPr lang="en-GB"/>
          </a:p>
          <a:p>
            <a:r>
              <a:rPr lang="en-GB"/>
              <a:t>Project 3: An annual visit to an intertidal wreck to record condition and any newly-exposed deposits</a:t>
            </a:r>
          </a:p>
          <a:p>
            <a:r>
              <a:rPr lang="en-GB"/>
              <a:t>FILED OBSERVATION (MONITORING)</a:t>
            </a:r>
          </a:p>
          <a:p>
            <a:endParaRPr lang="en-GB"/>
          </a:p>
          <a:p>
            <a:r>
              <a:rPr lang="en-GB"/>
              <a:t>Project 4:  An excavation of a Roman roundhouse in advanced of a construction project, as part of a planning condition</a:t>
            </a:r>
          </a:p>
          <a:p>
            <a:r>
              <a:rPr lang="en-GB"/>
              <a:t>OPEN AREA EXCAVATION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398251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0E1446-A791-C7DB-3296-AAB4C8A34F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Working with HER data (outside OASIS)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F42D20-B0CC-E263-4049-01DD833B84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/>
              <a:t>Need to sign data agreement</a:t>
            </a:r>
          </a:p>
          <a:p>
            <a:r>
              <a:rPr lang="en-GB"/>
              <a:t>Return updated records + new</a:t>
            </a:r>
          </a:p>
          <a:p>
            <a:r>
              <a:rPr lang="en-GB"/>
              <a:t>Note on copyright</a:t>
            </a:r>
          </a:p>
          <a:p>
            <a:r>
              <a:rPr lang="en-GB"/>
              <a:t>(process varies)</a:t>
            </a:r>
          </a:p>
          <a:p>
            <a:endParaRPr lang="en-GB"/>
          </a:p>
          <a:p>
            <a:r>
              <a:rPr lang="en-GB"/>
              <a:t>Granularity of records  (finds categories, periods)</a:t>
            </a:r>
          </a:p>
          <a:p>
            <a:r>
              <a:rPr lang="en-GB"/>
              <a:t>Consistency of terminology (legacy data, free text fields)</a:t>
            </a:r>
          </a:p>
          <a:p>
            <a:r>
              <a:rPr lang="en-GB"/>
              <a:t>Sources</a:t>
            </a:r>
          </a:p>
          <a:p>
            <a:endParaRPr lang="en-GB"/>
          </a:p>
          <a:p>
            <a:r>
              <a:rPr lang="en-GB"/>
              <a:t>Backlog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645457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209B251219B0E4FA192FAB8C3136AE6" ma:contentTypeVersion="37" ma:contentTypeDescription="Create a new document." ma:contentTypeScope="" ma:versionID="e92c77b3b7a92c44e00fbeb3e4ab2a70">
  <xsd:schema xmlns:xsd="http://www.w3.org/2001/XMLSchema" xmlns:xs="http://www.w3.org/2001/XMLSchema" xmlns:p="http://schemas.microsoft.com/office/2006/metadata/properties" xmlns:ns2="92c24619-d6d5-42cf-b618-23d930ad9f20" xmlns:ns3="8ee9550b-f5f4-4dde-bce5-39f4ba45c2f1" targetNamespace="http://schemas.microsoft.com/office/2006/metadata/properties" ma:root="true" ma:fieldsID="995dc4a7d4f82f6b2036c06aab4ed0c6" ns2:_="" ns3:_="">
    <xsd:import namespace="92c24619-d6d5-42cf-b618-23d930ad9f20"/>
    <xsd:import namespace="8ee9550b-f5f4-4dde-bce5-39f4ba45c2f1"/>
    <xsd:element name="properties">
      <xsd:complexType>
        <xsd:sequence>
          <xsd:element name="documentManagement">
            <xsd:complexType>
              <xsd:all>
                <xsd:element ref="ns2:NotebookType" minOccurs="0"/>
                <xsd:element ref="ns2:FolderType" minOccurs="0"/>
                <xsd:element ref="ns2:CultureName" minOccurs="0"/>
                <xsd:element ref="ns2:AppVersion" minOccurs="0"/>
                <xsd:element ref="ns2:TeamsChannelId" minOccurs="0"/>
                <xsd:element ref="ns2:Owner" minOccurs="0"/>
                <xsd:element ref="ns2:Math_Settings" minOccurs="0"/>
                <xsd:element ref="ns2:DefaultSectionNames" minOccurs="0"/>
                <xsd:element ref="ns2:Templates" minOccurs="0"/>
                <xsd:element ref="ns2:Leaders" minOccurs="0"/>
                <xsd:element ref="ns2:Members" minOccurs="0"/>
                <xsd:element ref="ns2:Member_Groups" minOccurs="0"/>
                <xsd:element ref="ns2:Distribution_Groups" minOccurs="0"/>
                <xsd:element ref="ns2:LMS_Mappings" minOccurs="0"/>
                <xsd:element ref="ns2:Invited_Leaders" minOccurs="0"/>
                <xsd:element ref="ns2:Invited_Members" minOccurs="0"/>
                <xsd:element ref="ns2:Self_Registration_Enabled" minOccurs="0"/>
                <xsd:element ref="ns2:Has_Leaders_Only_SectionGroup" minOccurs="0"/>
                <xsd:element ref="ns2:Is_Collaboration_Space_Locked" minOccurs="0"/>
                <xsd:element ref="ns2:IsNotebookLocked" minOccurs="0"/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lcf76f155ced4ddcb4097134ff3c332f" minOccurs="0"/>
                <xsd:element ref="ns3:TaxCatchAll" minOccurs="0"/>
                <xsd:element ref="ns3:SharedWithUsers" minOccurs="0"/>
                <xsd:element ref="ns3:SharedWithDetails" minOccurs="0"/>
                <xsd:element ref="ns2:MediaServiceSearchProperties" minOccurs="0"/>
                <xsd:element ref="ns2:MediaServiceObjectDetectorVersions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c24619-d6d5-42cf-b618-23d930ad9f20" elementFormDefault="qualified">
    <xsd:import namespace="http://schemas.microsoft.com/office/2006/documentManagement/types"/>
    <xsd:import namespace="http://schemas.microsoft.com/office/infopath/2007/PartnerControls"/>
    <xsd:element name="NotebookType" ma:index="8" nillable="true" ma:displayName="Notebook Type" ma:internalName="NotebookType">
      <xsd:simpleType>
        <xsd:restriction base="dms:Text"/>
      </xsd:simpleType>
    </xsd:element>
    <xsd:element name="FolderType" ma:index="9" nillable="true" ma:displayName="Folder Type" ma:internalName="FolderType">
      <xsd:simpleType>
        <xsd:restriction base="dms:Text"/>
      </xsd:simpleType>
    </xsd:element>
    <xsd:element name="CultureName" ma:index="10" nillable="true" ma:displayName="Culture Name" ma:internalName="CultureName">
      <xsd:simpleType>
        <xsd:restriction base="dms:Text"/>
      </xsd:simpleType>
    </xsd:element>
    <xsd:element name="AppVersion" ma:index="11" nillable="true" ma:displayName="App Version" ma:internalName="AppVersion">
      <xsd:simpleType>
        <xsd:restriction base="dms:Text"/>
      </xsd:simpleType>
    </xsd:element>
    <xsd:element name="TeamsChannelId" ma:index="12" nillable="true" ma:displayName="Teams Channel Id" ma:internalName="TeamsChannelId">
      <xsd:simpleType>
        <xsd:restriction base="dms:Text"/>
      </xsd:simpleType>
    </xsd:element>
    <xsd:element name="Owner" ma:index="13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ath_Settings" ma:index="14" nillable="true" ma:displayName="Math Settings" ma:internalName="Math_Settings">
      <xsd:simpleType>
        <xsd:restriction base="dms:Text"/>
      </xsd:simpleType>
    </xsd:element>
    <xsd:element name="DefaultSectionNames" ma:index="15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16" nillable="true" ma:displayName="Templates" ma:internalName="Templates">
      <xsd:simpleType>
        <xsd:restriction base="dms:Note">
          <xsd:maxLength value="255"/>
        </xsd:restriction>
      </xsd:simpleType>
    </xsd:element>
    <xsd:element name="Leaders" ma:index="17" nillable="true" ma:displayName="Leaders" ma:internalName="Lead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embers" ma:index="18" nillable="true" ma:displayName="Members" ma:internalName="Memb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ember_Groups" ma:index="19" nillable="true" ma:displayName="Member Groups" ma:internalName="Member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istribution_Groups" ma:index="20" nillable="true" ma:displayName="Distribution Groups" ma:internalName="Distribution_Groups">
      <xsd:simpleType>
        <xsd:restriction base="dms:Note">
          <xsd:maxLength value="255"/>
        </xsd:restriction>
      </xsd:simpleType>
    </xsd:element>
    <xsd:element name="LMS_Mappings" ma:index="21" nillable="true" ma:displayName="LMS Mappings" ma:internalName="LMS_Mappings">
      <xsd:simpleType>
        <xsd:restriction base="dms:Note">
          <xsd:maxLength value="255"/>
        </xsd:restriction>
      </xsd:simpleType>
    </xsd:element>
    <xsd:element name="Invited_Leaders" ma:index="22" nillable="true" ma:displayName="Invited Leaders" ma:internalName="Invited_Leaders">
      <xsd:simpleType>
        <xsd:restriction base="dms:Note">
          <xsd:maxLength value="255"/>
        </xsd:restriction>
      </xsd:simpleType>
    </xsd:element>
    <xsd:element name="Invited_Members" ma:index="23" nillable="true" ma:displayName="Invited Members" ma:internalName="Invited_Members">
      <xsd:simpleType>
        <xsd:restriction base="dms:Note">
          <xsd:maxLength value="255"/>
        </xsd:restriction>
      </xsd:simpleType>
    </xsd:element>
    <xsd:element name="Self_Registration_Enabled" ma:index="24" nillable="true" ma:displayName="Self Registration Enabled" ma:internalName="Self_Registration_Enabled">
      <xsd:simpleType>
        <xsd:restriction base="dms:Boolean"/>
      </xsd:simpleType>
    </xsd:element>
    <xsd:element name="Has_Leaders_Only_SectionGroup" ma:index="25" nillable="true" ma:displayName="Has Leaders Only SectionGroup" ma:internalName="Has_Leaders_Only_SectionGroup">
      <xsd:simpleType>
        <xsd:restriction base="dms:Boolean"/>
      </xsd:simpleType>
    </xsd:element>
    <xsd:element name="Is_Collaboration_Space_Locked" ma:index="26" nillable="true" ma:displayName="Is Collaboration Space Locked" ma:internalName="Is_Collaboration_Space_Locked">
      <xsd:simpleType>
        <xsd:restriction base="dms:Boolean"/>
      </xsd:simpleType>
    </xsd:element>
    <xsd:element name="IsNotebookLocked" ma:index="27" nillable="true" ma:displayName="Is Notebook Locked" ma:internalName="IsNotebookLocked">
      <xsd:simpleType>
        <xsd:restriction base="dms:Boolean"/>
      </xsd:simpleType>
    </xsd:element>
    <xsd:element name="MediaServiceMetadata" ma:index="2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2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3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3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32" nillable="true" ma:displayName="MediaServiceDateTaken" ma:hidden="true" ma:internalName="MediaServiceDateTaken" ma:readOnly="true">
      <xsd:simpleType>
        <xsd:restriction base="dms:Text"/>
      </xsd:simpleType>
    </xsd:element>
    <xsd:element name="MediaServiceOCR" ma:index="3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3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35" nillable="true" ma:displayName="MediaServiceEventHashCode" ma:hidden="true" ma:internalName="MediaServiceEventHashCode" ma:readOnly="true">
      <xsd:simpleType>
        <xsd:restriction base="dms:Text"/>
      </xsd:simpleType>
    </xsd:element>
    <xsd:element name="lcf76f155ced4ddcb4097134ff3c332f" ma:index="37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4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4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LengthInSeconds" ma:index="43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e9550b-f5f4-4dde-bce5-39f4ba45c2f1" elementFormDefault="qualified">
    <xsd:import namespace="http://schemas.microsoft.com/office/2006/documentManagement/types"/>
    <xsd:import namespace="http://schemas.microsoft.com/office/infopath/2007/PartnerControls"/>
    <xsd:element name="TaxCatchAll" ma:index="38" nillable="true" ma:displayName="Taxonomy Catch All Column" ma:hidden="true" ma:list="{a5513ad2-1f13-4aa5-bf0c-e8efd5c58722}" ma:internalName="TaxCatchAll" ma:showField="CatchAllData" ma:web="8ee9550b-f5f4-4dde-bce5-39f4ba45c2f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3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40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MS_Mappings xmlns="92c24619-d6d5-42cf-b618-23d930ad9f20" xsi:nil="true"/>
    <Math_Settings xmlns="92c24619-d6d5-42cf-b618-23d930ad9f20" xsi:nil="true"/>
    <NotebookType xmlns="92c24619-d6d5-42cf-b618-23d930ad9f20" xsi:nil="true"/>
    <Distribution_Groups xmlns="92c24619-d6d5-42cf-b618-23d930ad9f20" xsi:nil="true"/>
    <DefaultSectionNames xmlns="92c24619-d6d5-42cf-b618-23d930ad9f20" xsi:nil="true"/>
    <Invited_Members xmlns="92c24619-d6d5-42cf-b618-23d930ad9f20" xsi:nil="true"/>
    <FolderType xmlns="92c24619-d6d5-42cf-b618-23d930ad9f20" xsi:nil="true"/>
    <Owner xmlns="92c24619-d6d5-42cf-b618-23d930ad9f20">
      <UserInfo>
        <DisplayName/>
        <AccountId xsi:nil="true"/>
        <AccountType/>
      </UserInfo>
    </Owner>
    <TaxCatchAll xmlns="8ee9550b-f5f4-4dde-bce5-39f4ba45c2f1" xsi:nil="true"/>
    <Is_Collaboration_Space_Locked xmlns="92c24619-d6d5-42cf-b618-23d930ad9f20" xsi:nil="true"/>
    <Templates xmlns="92c24619-d6d5-42cf-b618-23d930ad9f20" xsi:nil="true"/>
    <Has_Leaders_Only_SectionGroup xmlns="92c24619-d6d5-42cf-b618-23d930ad9f20" xsi:nil="true"/>
    <Leaders xmlns="92c24619-d6d5-42cf-b618-23d930ad9f20">
      <UserInfo>
        <DisplayName/>
        <AccountId xsi:nil="true"/>
        <AccountType/>
      </UserInfo>
    </Leaders>
    <lcf76f155ced4ddcb4097134ff3c332f xmlns="92c24619-d6d5-42cf-b618-23d930ad9f20">
      <Terms xmlns="http://schemas.microsoft.com/office/infopath/2007/PartnerControls"/>
    </lcf76f155ced4ddcb4097134ff3c332f>
    <TeamsChannelId xmlns="92c24619-d6d5-42cf-b618-23d930ad9f20" xsi:nil="true"/>
    <IsNotebookLocked xmlns="92c24619-d6d5-42cf-b618-23d930ad9f20" xsi:nil="true"/>
    <Member_Groups xmlns="92c24619-d6d5-42cf-b618-23d930ad9f20">
      <UserInfo>
        <DisplayName/>
        <AccountId xsi:nil="true"/>
        <AccountType/>
      </UserInfo>
    </Member_Groups>
    <Self_Registration_Enabled xmlns="92c24619-d6d5-42cf-b618-23d930ad9f20" xsi:nil="true"/>
    <CultureName xmlns="92c24619-d6d5-42cf-b618-23d930ad9f20" xsi:nil="true"/>
    <AppVersion xmlns="92c24619-d6d5-42cf-b618-23d930ad9f20" xsi:nil="true"/>
    <Invited_Leaders xmlns="92c24619-d6d5-42cf-b618-23d930ad9f20" xsi:nil="true"/>
    <Members xmlns="92c24619-d6d5-42cf-b618-23d930ad9f20">
      <UserInfo>
        <DisplayName/>
        <AccountId xsi:nil="true"/>
        <AccountType/>
      </UserInfo>
    </Members>
  </documentManagement>
</p:properties>
</file>

<file path=customXml/itemProps1.xml><?xml version="1.0" encoding="utf-8"?>
<ds:datastoreItem xmlns:ds="http://schemas.openxmlformats.org/officeDocument/2006/customXml" ds:itemID="{805DF80F-EAC4-4D77-B8FE-10762F298FA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2c24619-d6d5-42cf-b618-23d930ad9f20"/>
    <ds:schemaRef ds:uri="8ee9550b-f5f4-4dde-bce5-39f4ba45c2f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9EF52D95-180B-4DE6-9896-75DDEFA6D4B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FD1C60B-8EED-406A-BE28-84C255C950BC}">
  <ds:schemaRefs>
    <ds:schemaRef ds:uri="http://schemas.microsoft.com/office/2006/metadata/properties"/>
    <ds:schemaRef ds:uri="http://schemas.microsoft.com/office/infopath/2007/PartnerControls"/>
    <ds:schemaRef ds:uri="92c24619-d6d5-42cf-b618-23d930ad9f20"/>
    <ds:schemaRef ds:uri="8ee9550b-f5f4-4dde-bce5-39f4ba45c2f1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411</TotalTime>
  <Words>752</Words>
  <Application>Microsoft Office PowerPoint</Application>
  <PresentationFormat>Widescreen</PresentationFormat>
  <Paragraphs>138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20</vt:i4>
      </vt:variant>
    </vt:vector>
  </HeadingPairs>
  <TitlesOfParts>
    <vt:vector size="26" baseType="lpstr">
      <vt:lpstr>Helvetica Neue</vt:lpstr>
      <vt:lpstr>Arial</vt:lpstr>
      <vt:lpstr>Calibri</vt:lpstr>
      <vt:lpstr>Calibri Light</vt:lpstr>
      <vt:lpstr>Office Theme</vt:lpstr>
      <vt:lpstr>Office Theme</vt:lpstr>
      <vt:lpstr>HPAR7006 Archaeological reporting </vt:lpstr>
      <vt:lpstr>Session outline</vt:lpstr>
      <vt:lpstr>PowerPoint Presentation</vt:lpstr>
      <vt:lpstr>Report contents</vt:lpstr>
      <vt:lpstr>Grey literature (planning)</vt:lpstr>
      <vt:lpstr>Grey literature (academic)</vt:lpstr>
      <vt:lpstr>Referencing grey literature</vt:lpstr>
      <vt:lpstr>OASIS</vt:lpstr>
      <vt:lpstr>OASIS</vt:lpstr>
      <vt:lpstr>Reporting fieldwork in Wales </vt:lpstr>
      <vt:lpstr>HERs</vt:lpstr>
      <vt:lpstr>Heritage information in Scotland</vt:lpstr>
      <vt:lpstr>Heritage information in Wales</vt:lpstr>
      <vt:lpstr>MIDAS Heritage data standard</vt:lpstr>
      <vt:lpstr>FISH Vocabularies</vt:lpstr>
      <vt:lpstr>PowerPoint Presentation</vt:lpstr>
      <vt:lpstr>PowerPoint Presentation</vt:lpstr>
      <vt:lpstr>Exercise-  using a Thesaurus</vt:lpstr>
      <vt:lpstr>Exercise- using a thesaurus  - results</vt:lpstr>
      <vt:lpstr>Working with HER data (outside OASIS)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HPAR7006 Archaeological reporting </dc:title>
  <dc:creator>Martin Locock</dc:creator>
  <cp:lastModifiedBy>Martin Locock</cp:lastModifiedBy>
  <cp:revision>2</cp:revision>
  <dcterms:created xsi:type="dcterms:W3CDTF">2022-10-05T12:49:08Z</dcterms:created>
  <dcterms:modified xsi:type="dcterms:W3CDTF">2024-10-22T10:02:17Z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0x010100E209B251219B0E4FA192FAB8C3136AE6</vt:lpwstr>
  </property>
  <property fmtid="{D5CDD505-2E9C-101B-9397-08002B2CF9AE}" pid="3" name="MediaServiceImageTags">
    <vt:lpwstr/>
  </property>
</Properties>
</file>