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A759863-2813-4181-BDAE-FC2EBAB8A4AE}" v="7" dt="2024-07-19T17:17:58.4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318" autoAdjust="0"/>
    <p:restoredTop sz="66393" autoAdjust="0"/>
  </p:normalViewPr>
  <p:slideViewPr>
    <p:cSldViewPr snapToGrid="0">
      <p:cViewPr varScale="1">
        <p:scale>
          <a:sx n="49" d="100"/>
          <a:sy n="49" d="100"/>
        </p:scale>
        <p:origin x="1200" y="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8/10/relationships/authors" Target="authors.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68FCF9C1-EB72-44B2-A19B-9570752A7FD5}"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BF8EE331-CC09-448A-9602-D34136245282}">
      <dgm:prSet custT="1"/>
      <dgm:spPr/>
      <dgm:t>
        <a:bodyPr/>
        <a:lstStyle/>
        <a:p>
          <a:pPr>
            <a:lnSpc>
              <a:spcPct val="150000"/>
            </a:lnSpc>
            <a:defRPr cap="all"/>
          </a:pPr>
          <a:r>
            <a:rPr lang="en-US" sz="1400" cap="none" dirty="0">
              <a:solidFill>
                <a:schemeClr val="tx1"/>
              </a:solidFill>
              <a:latin typeface="Times New Roman" panose="02020603050405020304" pitchFamily="18" charset="0"/>
              <a:cs typeface="Times New Roman" panose="02020603050405020304" pitchFamily="18" charset="0"/>
            </a:rPr>
            <a:t>Technology supports </a:t>
          </a:r>
          <a:r>
            <a:rPr lang="en-US" sz="1400" cap="none" dirty="0" err="1">
              <a:solidFill>
                <a:schemeClr val="tx1"/>
              </a:solidFill>
              <a:latin typeface="Times New Roman" panose="02020603050405020304" pitchFamily="18" charset="0"/>
              <a:cs typeface="Times New Roman" panose="02020603050405020304" pitchFamily="18" charset="0"/>
            </a:rPr>
            <a:t>organisations</a:t>
          </a:r>
          <a:r>
            <a:rPr lang="en-US" sz="1400" cap="none" dirty="0">
              <a:solidFill>
                <a:schemeClr val="tx1"/>
              </a:solidFill>
              <a:latin typeface="Times New Roman" panose="02020603050405020304" pitchFamily="18" charset="0"/>
              <a:cs typeface="Times New Roman" panose="02020603050405020304" pitchFamily="18" charset="0"/>
            </a:rPr>
            <a:t> with training and addressing diverse needs enabling employees to enhance engagement.</a:t>
          </a:r>
        </a:p>
      </dgm:t>
    </dgm:pt>
    <dgm:pt modelId="{2D0DFE47-02B2-47B4-8F79-26B27F832E60}" type="parTrans" cxnId="{45FD6F97-D607-45B7-AB6D-7AAF0D0E70C7}">
      <dgm:prSet/>
      <dgm:spPr/>
      <dgm:t>
        <a:bodyPr/>
        <a:lstStyle/>
        <a:p>
          <a:endParaRPr lang="en-US"/>
        </a:p>
      </dgm:t>
    </dgm:pt>
    <dgm:pt modelId="{3494880B-D355-4413-951D-E1BE20681513}" type="sibTrans" cxnId="{45FD6F97-D607-45B7-AB6D-7AAF0D0E70C7}">
      <dgm:prSet/>
      <dgm:spPr/>
      <dgm:t>
        <a:bodyPr/>
        <a:lstStyle/>
        <a:p>
          <a:endParaRPr lang="en-US"/>
        </a:p>
      </dgm:t>
    </dgm:pt>
    <dgm:pt modelId="{7D1F7649-E758-42C9-85CE-33DEA799EFF2}">
      <dgm:prSet custT="1"/>
      <dgm:spPr/>
      <dgm:t>
        <a:bodyPr/>
        <a:lstStyle/>
        <a:p>
          <a:pPr>
            <a:lnSpc>
              <a:spcPct val="150000"/>
            </a:lnSpc>
            <a:defRPr cap="all"/>
          </a:pPr>
          <a:r>
            <a:rPr lang="en-US" sz="1400" cap="none" dirty="0">
              <a:solidFill>
                <a:schemeClr val="tx1"/>
              </a:solidFill>
              <a:latin typeface="Times New Roman" panose="02020603050405020304" pitchFamily="18" charset="0"/>
              <a:cs typeface="Times New Roman" panose="02020603050405020304" pitchFamily="18" charset="0"/>
            </a:rPr>
            <a:t>For instance, interactive elements of technology are linked to employees' better retention.</a:t>
          </a:r>
        </a:p>
      </dgm:t>
    </dgm:pt>
    <dgm:pt modelId="{7545497F-9205-4BEA-8F06-2946D1995CA3}" type="parTrans" cxnId="{D10FF4FD-127B-4852-8AB1-92516D58EDC3}">
      <dgm:prSet/>
      <dgm:spPr/>
      <dgm:t>
        <a:bodyPr/>
        <a:lstStyle/>
        <a:p>
          <a:endParaRPr lang="en-US"/>
        </a:p>
      </dgm:t>
    </dgm:pt>
    <dgm:pt modelId="{EAD2D4B2-586C-4941-964E-1127E8B2C6D5}" type="sibTrans" cxnId="{D10FF4FD-127B-4852-8AB1-92516D58EDC3}">
      <dgm:prSet/>
      <dgm:spPr/>
      <dgm:t>
        <a:bodyPr/>
        <a:lstStyle/>
        <a:p>
          <a:endParaRPr lang="en-US"/>
        </a:p>
      </dgm:t>
    </dgm:pt>
    <dgm:pt modelId="{F5E55107-F058-4754-A2AB-8BC3D1B70C78}">
      <dgm:prSet custT="1"/>
      <dgm:spPr/>
      <dgm:t>
        <a:bodyPr/>
        <a:lstStyle/>
        <a:p>
          <a:pPr>
            <a:lnSpc>
              <a:spcPct val="150000"/>
            </a:lnSpc>
            <a:defRPr cap="all"/>
          </a:pPr>
          <a:r>
            <a:rPr lang="en-US" sz="1400" cap="none" dirty="0">
              <a:solidFill>
                <a:schemeClr val="tx1"/>
              </a:solidFill>
              <a:latin typeface="Times New Roman" panose="02020603050405020304" pitchFamily="18" charset="0"/>
              <a:cs typeface="Times New Roman" panose="02020603050405020304" pitchFamily="18" charset="0"/>
            </a:rPr>
            <a:t>The technology acceptance model (tam) proposes the use of technology perceiving that it will enhance job performance (</a:t>
          </a:r>
          <a:r>
            <a:rPr lang="en-US" sz="1400" cap="none" dirty="0" err="1">
              <a:solidFill>
                <a:schemeClr val="tx1"/>
              </a:solidFill>
              <a:latin typeface="Times New Roman" panose="02020603050405020304" pitchFamily="18" charset="0"/>
              <a:cs typeface="Times New Roman" panose="02020603050405020304" pitchFamily="18" charset="0"/>
            </a:rPr>
            <a:t>vanduhe</a:t>
          </a:r>
          <a:r>
            <a:rPr lang="en-US" sz="1400" i="1" cap="none" dirty="0">
              <a:solidFill>
                <a:schemeClr val="tx1"/>
              </a:solidFill>
              <a:latin typeface="Times New Roman" panose="02020603050405020304" pitchFamily="18" charset="0"/>
              <a:cs typeface="Times New Roman" panose="02020603050405020304" pitchFamily="18" charset="0"/>
            </a:rPr>
            <a:t> et al</a:t>
          </a:r>
          <a:r>
            <a:rPr lang="en-US" sz="1400" cap="none" dirty="0">
              <a:solidFill>
                <a:schemeClr val="tx1"/>
              </a:solidFill>
              <a:latin typeface="Times New Roman" panose="02020603050405020304" pitchFamily="18" charset="0"/>
              <a:cs typeface="Times New Roman" panose="02020603050405020304" pitchFamily="18" charset="0"/>
            </a:rPr>
            <a:t>.2020).</a:t>
          </a:r>
        </a:p>
      </dgm:t>
    </dgm:pt>
    <dgm:pt modelId="{F9D3DBFF-52FE-4B87-981B-28A49D682787}" type="parTrans" cxnId="{B7B7037C-8D82-4142-A777-7B1E12C1BCB4}">
      <dgm:prSet/>
      <dgm:spPr/>
      <dgm:t>
        <a:bodyPr/>
        <a:lstStyle/>
        <a:p>
          <a:endParaRPr lang="en-US"/>
        </a:p>
      </dgm:t>
    </dgm:pt>
    <dgm:pt modelId="{369AFB65-32AC-4DA1-A7B3-B66FE113F71A}" type="sibTrans" cxnId="{B7B7037C-8D82-4142-A777-7B1E12C1BCB4}">
      <dgm:prSet/>
      <dgm:spPr/>
      <dgm:t>
        <a:bodyPr/>
        <a:lstStyle/>
        <a:p>
          <a:endParaRPr lang="en-US"/>
        </a:p>
      </dgm:t>
    </dgm:pt>
    <dgm:pt modelId="{E17A0C73-9B0C-47E8-B0E9-0AB89E1F5396}" type="pres">
      <dgm:prSet presAssocID="{68FCF9C1-EB72-44B2-A19B-9570752A7FD5}" presName="root" presStyleCnt="0">
        <dgm:presLayoutVars>
          <dgm:dir/>
          <dgm:resizeHandles val="exact"/>
        </dgm:presLayoutVars>
      </dgm:prSet>
      <dgm:spPr/>
    </dgm:pt>
    <dgm:pt modelId="{338E5EAE-9BE3-41EC-87FF-ED0B33F7BFA6}" type="pres">
      <dgm:prSet presAssocID="{BF8EE331-CC09-448A-9602-D34136245282}" presName="compNode" presStyleCnt="0"/>
      <dgm:spPr/>
    </dgm:pt>
    <dgm:pt modelId="{5DB01B1A-0EA2-4091-B796-55DFAA2C8195}" type="pres">
      <dgm:prSet presAssocID="{BF8EE331-CC09-448A-9602-D34136245282}" presName="iconBgRect" presStyleLbl="bgShp" presStyleIdx="0" presStyleCnt="3"/>
      <dgm:spPr>
        <a:prstGeom prst="round2DiagRect">
          <a:avLst>
            <a:gd name="adj1" fmla="val 29727"/>
            <a:gd name="adj2" fmla="val 0"/>
          </a:avLst>
        </a:prstGeom>
      </dgm:spPr>
    </dgm:pt>
    <dgm:pt modelId="{3BC4363B-DD2B-4A1B-A20D-03955A80AC5F}" type="pres">
      <dgm:prSet presAssocID="{BF8EE331-CC09-448A-9602-D3413624528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028897EB-1060-44FD-B75C-F92D2E4401FE}" type="pres">
      <dgm:prSet presAssocID="{BF8EE331-CC09-448A-9602-D34136245282}" presName="spaceRect" presStyleCnt="0"/>
      <dgm:spPr/>
    </dgm:pt>
    <dgm:pt modelId="{3B49569F-B17B-447C-8A2F-7009040EACCA}" type="pres">
      <dgm:prSet presAssocID="{BF8EE331-CC09-448A-9602-D34136245282}" presName="textRect" presStyleLbl="revTx" presStyleIdx="0" presStyleCnt="3">
        <dgm:presLayoutVars>
          <dgm:chMax val="1"/>
          <dgm:chPref val="1"/>
        </dgm:presLayoutVars>
      </dgm:prSet>
      <dgm:spPr/>
    </dgm:pt>
    <dgm:pt modelId="{0AE3D81C-0853-43A7-A3C6-F2D5B0A5612B}" type="pres">
      <dgm:prSet presAssocID="{3494880B-D355-4413-951D-E1BE20681513}" presName="sibTrans" presStyleCnt="0"/>
      <dgm:spPr/>
    </dgm:pt>
    <dgm:pt modelId="{37176B42-323E-4558-8676-55EC372F2697}" type="pres">
      <dgm:prSet presAssocID="{7D1F7649-E758-42C9-85CE-33DEA799EFF2}" presName="compNode" presStyleCnt="0"/>
      <dgm:spPr/>
    </dgm:pt>
    <dgm:pt modelId="{3F3249EC-59BB-48B5-BEA4-FE7047B9F778}" type="pres">
      <dgm:prSet presAssocID="{7D1F7649-E758-42C9-85CE-33DEA799EFF2}" presName="iconBgRect" presStyleLbl="bgShp" presStyleIdx="1" presStyleCnt="3"/>
      <dgm:spPr>
        <a:prstGeom prst="round2DiagRect">
          <a:avLst>
            <a:gd name="adj1" fmla="val 29727"/>
            <a:gd name="adj2" fmla="val 0"/>
          </a:avLst>
        </a:prstGeom>
      </dgm:spPr>
    </dgm:pt>
    <dgm:pt modelId="{485AC8C7-D299-4F08-9703-E2050293E573}" type="pres">
      <dgm:prSet presAssocID="{7D1F7649-E758-42C9-85CE-33DEA799EFF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ocial Network"/>
        </a:ext>
      </dgm:extLst>
    </dgm:pt>
    <dgm:pt modelId="{E59DBA64-79FD-497A-BFA7-515EE076E7DD}" type="pres">
      <dgm:prSet presAssocID="{7D1F7649-E758-42C9-85CE-33DEA799EFF2}" presName="spaceRect" presStyleCnt="0"/>
      <dgm:spPr/>
    </dgm:pt>
    <dgm:pt modelId="{E78782E6-8A6C-42E0-BC27-0FA3E227441A}" type="pres">
      <dgm:prSet presAssocID="{7D1F7649-E758-42C9-85CE-33DEA799EFF2}" presName="textRect" presStyleLbl="revTx" presStyleIdx="1" presStyleCnt="3">
        <dgm:presLayoutVars>
          <dgm:chMax val="1"/>
          <dgm:chPref val="1"/>
        </dgm:presLayoutVars>
      </dgm:prSet>
      <dgm:spPr/>
    </dgm:pt>
    <dgm:pt modelId="{E065D79F-9EC4-4C3B-BC7F-A3D1F8E43924}" type="pres">
      <dgm:prSet presAssocID="{EAD2D4B2-586C-4941-964E-1127E8B2C6D5}" presName="sibTrans" presStyleCnt="0"/>
      <dgm:spPr/>
    </dgm:pt>
    <dgm:pt modelId="{E0F035D7-158C-470E-98AC-CA20878C21B6}" type="pres">
      <dgm:prSet presAssocID="{F5E55107-F058-4754-A2AB-8BC3D1B70C78}" presName="compNode" presStyleCnt="0"/>
      <dgm:spPr/>
    </dgm:pt>
    <dgm:pt modelId="{00769E7C-45BE-475B-8B1F-6D0B371907EE}" type="pres">
      <dgm:prSet presAssocID="{F5E55107-F058-4754-A2AB-8BC3D1B70C78}" presName="iconBgRect" presStyleLbl="bgShp" presStyleIdx="2" presStyleCnt="3"/>
      <dgm:spPr>
        <a:prstGeom prst="round2DiagRect">
          <a:avLst>
            <a:gd name="adj1" fmla="val 29727"/>
            <a:gd name="adj2" fmla="val 0"/>
          </a:avLst>
        </a:prstGeom>
      </dgm:spPr>
    </dgm:pt>
    <dgm:pt modelId="{6B1616EF-52AF-4E19-9A63-082A558C5320}" type="pres">
      <dgm:prSet presAssocID="{F5E55107-F058-4754-A2AB-8BC3D1B70C7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ogrammer"/>
        </a:ext>
      </dgm:extLst>
    </dgm:pt>
    <dgm:pt modelId="{C23022F3-536D-4B13-A11D-5C0D7F1487B7}" type="pres">
      <dgm:prSet presAssocID="{F5E55107-F058-4754-A2AB-8BC3D1B70C78}" presName="spaceRect" presStyleCnt="0"/>
      <dgm:spPr/>
    </dgm:pt>
    <dgm:pt modelId="{634E5C2E-56CA-4381-99D5-70D502CCA5B2}" type="pres">
      <dgm:prSet presAssocID="{F5E55107-F058-4754-A2AB-8BC3D1B70C78}" presName="textRect" presStyleLbl="revTx" presStyleIdx="2" presStyleCnt="3">
        <dgm:presLayoutVars>
          <dgm:chMax val="1"/>
          <dgm:chPref val="1"/>
        </dgm:presLayoutVars>
      </dgm:prSet>
      <dgm:spPr/>
    </dgm:pt>
  </dgm:ptLst>
  <dgm:cxnLst>
    <dgm:cxn modelId="{25F04C6D-C9A7-46DD-B0E0-2B3751F81D16}" type="presOf" srcId="{F5E55107-F058-4754-A2AB-8BC3D1B70C78}" destId="{634E5C2E-56CA-4381-99D5-70D502CCA5B2}" srcOrd="0" destOrd="0" presId="urn:microsoft.com/office/officeart/2018/5/layout/IconLeafLabelList"/>
    <dgm:cxn modelId="{B7B7037C-8D82-4142-A777-7B1E12C1BCB4}" srcId="{68FCF9C1-EB72-44B2-A19B-9570752A7FD5}" destId="{F5E55107-F058-4754-A2AB-8BC3D1B70C78}" srcOrd="2" destOrd="0" parTransId="{F9D3DBFF-52FE-4B87-981B-28A49D682787}" sibTransId="{369AFB65-32AC-4DA1-A7B3-B66FE113F71A}"/>
    <dgm:cxn modelId="{45FD6F97-D607-45B7-AB6D-7AAF0D0E70C7}" srcId="{68FCF9C1-EB72-44B2-A19B-9570752A7FD5}" destId="{BF8EE331-CC09-448A-9602-D34136245282}" srcOrd="0" destOrd="0" parTransId="{2D0DFE47-02B2-47B4-8F79-26B27F832E60}" sibTransId="{3494880B-D355-4413-951D-E1BE20681513}"/>
    <dgm:cxn modelId="{D9317E9B-D18A-417E-BA6C-033BB18F6800}" type="presOf" srcId="{68FCF9C1-EB72-44B2-A19B-9570752A7FD5}" destId="{E17A0C73-9B0C-47E8-B0E9-0AB89E1F5396}" srcOrd="0" destOrd="0" presId="urn:microsoft.com/office/officeart/2018/5/layout/IconLeafLabelList"/>
    <dgm:cxn modelId="{335009D2-C274-4076-84BA-DF3B21D72533}" type="presOf" srcId="{BF8EE331-CC09-448A-9602-D34136245282}" destId="{3B49569F-B17B-447C-8A2F-7009040EACCA}" srcOrd="0" destOrd="0" presId="urn:microsoft.com/office/officeart/2018/5/layout/IconLeafLabelList"/>
    <dgm:cxn modelId="{C8C34CF6-2200-4E09-B5FA-9CE14CB713CF}" type="presOf" srcId="{7D1F7649-E758-42C9-85CE-33DEA799EFF2}" destId="{E78782E6-8A6C-42E0-BC27-0FA3E227441A}" srcOrd="0" destOrd="0" presId="urn:microsoft.com/office/officeart/2018/5/layout/IconLeafLabelList"/>
    <dgm:cxn modelId="{D10FF4FD-127B-4852-8AB1-92516D58EDC3}" srcId="{68FCF9C1-EB72-44B2-A19B-9570752A7FD5}" destId="{7D1F7649-E758-42C9-85CE-33DEA799EFF2}" srcOrd="1" destOrd="0" parTransId="{7545497F-9205-4BEA-8F06-2946D1995CA3}" sibTransId="{EAD2D4B2-586C-4941-964E-1127E8B2C6D5}"/>
    <dgm:cxn modelId="{20DDCD85-19BA-41FA-A32F-8D1B34306738}" type="presParOf" srcId="{E17A0C73-9B0C-47E8-B0E9-0AB89E1F5396}" destId="{338E5EAE-9BE3-41EC-87FF-ED0B33F7BFA6}" srcOrd="0" destOrd="0" presId="urn:microsoft.com/office/officeart/2018/5/layout/IconLeafLabelList"/>
    <dgm:cxn modelId="{B7F224FB-D2A9-4AE0-84AF-88FB22DBA277}" type="presParOf" srcId="{338E5EAE-9BE3-41EC-87FF-ED0B33F7BFA6}" destId="{5DB01B1A-0EA2-4091-B796-55DFAA2C8195}" srcOrd="0" destOrd="0" presId="urn:microsoft.com/office/officeart/2018/5/layout/IconLeafLabelList"/>
    <dgm:cxn modelId="{A97286B9-097F-4170-8A1C-BB682BE9A239}" type="presParOf" srcId="{338E5EAE-9BE3-41EC-87FF-ED0B33F7BFA6}" destId="{3BC4363B-DD2B-4A1B-A20D-03955A80AC5F}" srcOrd="1" destOrd="0" presId="urn:microsoft.com/office/officeart/2018/5/layout/IconLeafLabelList"/>
    <dgm:cxn modelId="{D4FA3B9E-0224-4D92-A894-DE4A35959DFC}" type="presParOf" srcId="{338E5EAE-9BE3-41EC-87FF-ED0B33F7BFA6}" destId="{028897EB-1060-44FD-B75C-F92D2E4401FE}" srcOrd="2" destOrd="0" presId="urn:microsoft.com/office/officeart/2018/5/layout/IconLeafLabelList"/>
    <dgm:cxn modelId="{8C59A2FF-4DE8-4D22-BE79-A865C600F0A6}" type="presParOf" srcId="{338E5EAE-9BE3-41EC-87FF-ED0B33F7BFA6}" destId="{3B49569F-B17B-447C-8A2F-7009040EACCA}" srcOrd="3" destOrd="0" presId="urn:microsoft.com/office/officeart/2018/5/layout/IconLeafLabelList"/>
    <dgm:cxn modelId="{3919A4CF-8F79-4C2C-96F5-37B5FD424D6B}" type="presParOf" srcId="{E17A0C73-9B0C-47E8-B0E9-0AB89E1F5396}" destId="{0AE3D81C-0853-43A7-A3C6-F2D5B0A5612B}" srcOrd="1" destOrd="0" presId="urn:microsoft.com/office/officeart/2018/5/layout/IconLeafLabelList"/>
    <dgm:cxn modelId="{26E1CC84-8F05-4856-B926-7619A3D7F92E}" type="presParOf" srcId="{E17A0C73-9B0C-47E8-B0E9-0AB89E1F5396}" destId="{37176B42-323E-4558-8676-55EC372F2697}" srcOrd="2" destOrd="0" presId="urn:microsoft.com/office/officeart/2018/5/layout/IconLeafLabelList"/>
    <dgm:cxn modelId="{B4E1819C-4CF6-4AB0-A6CD-2C5F3B0AC529}" type="presParOf" srcId="{37176B42-323E-4558-8676-55EC372F2697}" destId="{3F3249EC-59BB-48B5-BEA4-FE7047B9F778}" srcOrd="0" destOrd="0" presId="urn:microsoft.com/office/officeart/2018/5/layout/IconLeafLabelList"/>
    <dgm:cxn modelId="{42FAF6CD-64BA-4A36-8953-8B5249C127D0}" type="presParOf" srcId="{37176B42-323E-4558-8676-55EC372F2697}" destId="{485AC8C7-D299-4F08-9703-E2050293E573}" srcOrd="1" destOrd="0" presId="urn:microsoft.com/office/officeart/2018/5/layout/IconLeafLabelList"/>
    <dgm:cxn modelId="{790E80A4-6D14-4DDE-B2CE-8D0581229779}" type="presParOf" srcId="{37176B42-323E-4558-8676-55EC372F2697}" destId="{E59DBA64-79FD-497A-BFA7-515EE076E7DD}" srcOrd="2" destOrd="0" presId="urn:microsoft.com/office/officeart/2018/5/layout/IconLeafLabelList"/>
    <dgm:cxn modelId="{6B2EA884-AB5B-4F65-B0D8-C4F7E17F4AA9}" type="presParOf" srcId="{37176B42-323E-4558-8676-55EC372F2697}" destId="{E78782E6-8A6C-42E0-BC27-0FA3E227441A}" srcOrd="3" destOrd="0" presId="urn:microsoft.com/office/officeart/2018/5/layout/IconLeafLabelList"/>
    <dgm:cxn modelId="{B96DF860-ED43-4D15-B11A-77766F073C49}" type="presParOf" srcId="{E17A0C73-9B0C-47E8-B0E9-0AB89E1F5396}" destId="{E065D79F-9EC4-4C3B-BC7F-A3D1F8E43924}" srcOrd="3" destOrd="0" presId="urn:microsoft.com/office/officeart/2018/5/layout/IconLeafLabelList"/>
    <dgm:cxn modelId="{BC620BB2-5797-4568-B7FC-6F10B2FE4CF9}" type="presParOf" srcId="{E17A0C73-9B0C-47E8-B0E9-0AB89E1F5396}" destId="{E0F035D7-158C-470E-98AC-CA20878C21B6}" srcOrd="4" destOrd="0" presId="urn:microsoft.com/office/officeart/2018/5/layout/IconLeafLabelList"/>
    <dgm:cxn modelId="{239E0A3E-EE80-4B36-AE2D-718DA2323D1B}" type="presParOf" srcId="{E0F035D7-158C-470E-98AC-CA20878C21B6}" destId="{00769E7C-45BE-475B-8B1F-6D0B371907EE}" srcOrd="0" destOrd="0" presId="urn:microsoft.com/office/officeart/2018/5/layout/IconLeafLabelList"/>
    <dgm:cxn modelId="{369D2B46-1B48-4E0E-99FF-103EA48FB07E}" type="presParOf" srcId="{E0F035D7-158C-470E-98AC-CA20878C21B6}" destId="{6B1616EF-52AF-4E19-9A63-082A558C5320}" srcOrd="1" destOrd="0" presId="urn:microsoft.com/office/officeart/2018/5/layout/IconLeafLabelList"/>
    <dgm:cxn modelId="{3C214D93-2859-42A4-BB66-4A9834EAA644}" type="presParOf" srcId="{E0F035D7-158C-470E-98AC-CA20878C21B6}" destId="{C23022F3-536D-4B13-A11D-5C0D7F1487B7}" srcOrd="2" destOrd="0" presId="urn:microsoft.com/office/officeart/2018/5/layout/IconLeafLabelList"/>
    <dgm:cxn modelId="{FDC99B1F-CBF6-4B84-AAAB-E649B845830D}" type="presParOf" srcId="{E0F035D7-158C-470E-98AC-CA20878C21B6}" destId="{634E5C2E-56CA-4381-99D5-70D502CCA5B2}"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AF357CC-EA2D-4CD2-9DB3-8C66CF06FDDD}" type="doc">
      <dgm:prSet loTypeId="urn:microsoft.com/office/officeart/2018/2/layout/IconVerticalSolidList" loCatId="icon" qsTypeId="urn:microsoft.com/office/officeart/2005/8/quickstyle/simple5" qsCatId="simple" csTypeId="urn:microsoft.com/office/officeart/2018/5/colors/Iconchunking_neutralicontext_colorful1" csCatId="colorful" phldr="1"/>
      <dgm:spPr/>
      <dgm:t>
        <a:bodyPr/>
        <a:lstStyle/>
        <a:p>
          <a:endParaRPr lang="en-US"/>
        </a:p>
      </dgm:t>
    </dgm:pt>
    <dgm:pt modelId="{3B9CF1AD-F861-436E-968C-5B161AAD8241}">
      <dgm:prSet/>
      <dgm:spPr/>
      <dgm:t>
        <a:bodyPr/>
        <a:lstStyle/>
        <a:p>
          <a:pPr>
            <a:lnSpc>
              <a:spcPct val="100000"/>
            </a:lnSpc>
          </a:pPr>
          <a:r>
            <a:rPr lang="en-US" dirty="0">
              <a:solidFill>
                <a:schemeClr val="tx1"/>
              </a:solidFill>
              <a:latin typeface="Times New Roman" panose="02020603050405020304" pitchFamily="18" charset="0"/>
              <a:cs typeface="Times New Roman" panose="02020603050405020304" pitchFamily="18" charset="0"/>
            </a:rPr>
            <a:t>Lloyds offers online learning modules for employees to enhance their knowledge (Lloyds Banking, 2024).</a:t>
          </a:r>
        </a:p>
      </dgm:t>
    </dgm:pt>
    <dgm:pt modelId="{B9DA01FD-A869-4085-849D-23D402117A8A}" type="parTrans" cxnId="{9274D146-13A7-4CAC-834F-A8F26009A92E}">
      <dgm:prSet/>
      <dgm:spPr/>
      <dgm:t>
        <a:bodyPr/>
        <a:lstStyle/>
        <a:p>
          <a:endParaRPr lang="en-US"/>
        </a:p>
      </dgm:t>
    </dgm:pt>
    <dgm:pt modelId="{199A5B22-1FF8-48AB-B279-6BD724D54AD3}" type="sibTrans" cxnId="{9274D146-13A7-4CAC-834F-A8F26009A92E}">
      <dgm:prSet/>
      <dgm:spPr/>
      <dgm:t>
        <a:bodyPr/>
        <a:lstStyle/>
        <a:p>
          <a:endParaRPr lang="en-US"/>
        </a:p>
      </dgm:t>
    </dgm:pt>
    <dgm:pt modelId="{E13EE297-6887-44CB-8E32-9B3AB76987C3}">
      <dgm:prSet/>
      <dgm:spPr/>
      <dgm:t>
        <a:bodyPr/>
        <a:lstStyle/>
        <a:p>
          <a:pPr>
            <a:lnSpc>
              <a:spcPct val="100000"/>
            </a:lnSpc>
          </a:pPr>
          <a:r>
            <a:rPr lang="en-US" dirty="0">
              <a:solidFill>
                <a:schemeClr val="tx1"/>
              </a:solidFill>
              <a:latin typeface="Times New Roman" panose="02020603050405020304" pitchFamily="18" charset="0"/>
              <a:cs typeface="Times New Roman" panose="02020603050405020304" pitchFamily="18" charset="0"/>
            </a:rPr>
            <a:t>This flexibility allows employees to fit their learnings around their work and upskill in their own space (Lloyds Banking, 2024).</a:t>
          </a:r>
        </a:p>
      </dgm:t>
    </dgm:pt>
    <dgm:pt modelId="{22204191-2CE0-4856-BB36-AA07F8475875}" type="parTrans" cxnId="{738C54A3-06C9-4DE7-BC98-E241F31878F8}">
      <dgm:prSet/>
      <dgm:spPr/>
      <dgm:t>
        <a:bodyPr/>
        <a:lstStyle/>
        <a:p>
          <a:endParaRPr lang="en-US"/>
        </a:p>
      </dgm:t>
    </dgm:pt>
    <dgm:pt modelId="{DFA270FC-780B-4C34-9EEC-551BB353401D}" type="sibTrans" cxnId="{738C54A3-06C9-4DE7-BC98-E241F31878F8}">
      <dgm:prSet/>
      <dgm:spPr/>
      <dgm:t>
        <a:bodyPr/>
        <a:lstStyle/>
        <a:p>
          <a:endParaRPr lang="en-US"/>
        </a:p>
      </dgm:t>
    </dgm:pt>
    <dgm:pt modelId="{93F20914-24B6-4C7E-BF37-2BD1FB6388FB}">
      <dgm:prSet/>
      <dgm:spPr/>
      <dgm:t>
        <a:bodyPr/>
        <a:lstStyle/>
        <a:p>
          <a:pPr>
            <a:lnSpc>
              <a:spcPct val="100000"/>
            </a:lnSpc>
          </a:pPr>
          <a:r>
            <a:rPr lang="en-US" dirty="0">
              <a:solidFill>
                <a:schemeClr val="tx1"/>
              </a:solidFill>
              <a:latin typeface="Times New Roman" panose="02020603050405020304" pitchFamily="18" charset="0"/>
              <a:cs typeface="Times New Roman" panose="02020603050405020304" pitchFamily="18" charset="0"/>
            </a:rPr>
            <a:t>It has been found that technology has been effective in facilitating the career progression and development of employees (Dachner </a:t>
          </a:r>
          <a:r>
            <a:rPr lang="en-US" i="1" dirty="0">
              <a:solidFill>
                <a:schemeClr val="tx1"/>
              </a:solidFill>
              <a:latin typeface="Times New Roman" panose="02020603050405020304" pitchFamily="18" charset="0"/>
              <a:cs typeface="Times New Roman" panose="02020603050405020304" pitchFamily="18" charset="0"/>
            </a:rPr>
            <a:t>et al.</a:t>
          </a:r>
          <a:r>
            <a:rPr lang="en-US" dirty="0">
              <a:solidFill>
                <a:schemeClr val="tx1"/>
              </a:solidFill>
              <a:latin typeface="Times New Roman" panose="02020603050405020304" pitchFamily="18" charset="0"/>
              <a:cs typeface="Times New Roman" panose="02020603050405020304" pitchFamily="18" charset="0"/>
            </a:rPr>
            <a:t> 2021).</a:t>
          </a:r>
        </a:p>
      </dgm:t>
    </dgm:pt>
    <dgm:pt modelId="{6FA2E1E7-1B53-4145-A50D-BE5159E10DE6}" type="parTrans" cxnId="{24887327-62AB-4E59-BD84-A8959A234494}">
      <dgm:prSet/>
      <dgm:spPr/>
      <dgm:t>
        <a:bodyPr/>
        <a:lstStyle/>
        <a:p>
          <a:endParaRPr lang="en-US"/>
        </a:p>
      </dgm:t>
    </dgm:pt>
    <dgm:pt modelId="{0328209A-EA80-4080-B39F-741B00C41C44}" type="sibTrans" cxnId="{24887327-62AB-4E59-BD84-A8959A234494}">
      <dgm:prSet/>
      <dgm:spPr/>
      <dgm:t>
        <a:bodyPr/>
        <a:lstStyle/>
        <a:p>
          <a:endParaRPr lang="en-US"/>
        </a:p>
      </dgm:t>
    </dgm:pt>
    <dgm:pt modelId="{85A03C78-5C58-4ADE-B7D7-517C8E871ADF}" type="pres">
      <dgm:prSet presAssocID="{6AF357CC-EA2D-4CD2-9DB3-8C66CF06FDDD}" presName="root" presStyleCnt="0">
        <dgm:presLayoutVars>
          <dgm:dir/>
          <dgm:resizeHandles val="exact"/>
        </dgm:presLayoutVars>
      </dgm:prSet>
      <dgm:spPr/>
    </dgm:pt>
    <dgm:pt modelId="{7F608854-4368-4E2F-AFDF-18DAE482856A}" type="pres">
      <dgm:prSet presAssocID="{3B9CF1AD-F861-436E-968C-5B161AAD8241}" presName="compNode" presStyleCnt="0"/>
      <dgm:spPr/>
    </dgm:pt>
    <dgm:pt modelId="{DF486773-F700-482B-91EE-83CD1BDD73EC}" type="pres">
      <dgm:prSet presAssocID="{3B9CF1AD-F861-436E-968C-5B161AAD8241}" presName="bgRect" presStyleLbl="bgShp" presStyleIdx="0" presStyleCnt="3"/>
      <dgm:spPr/>
    </dgm:pt>
    <dgm:pt modelId="{BBB59271-6BAA-4904-A5CA-0B4740463265}" type="pres">
      <dgm:prSet presAssocID="{3B9CF1AD-F861-436E-968C-5B161AAD8241}" presName="iconRect" presStyleLbl="node1" presStyleIdx="0" presStyleCnt="3"/>
      <dgm:spPr>
        <a:blipFill>
          <a:blip xmlns:r="http://schemas.openxmlformats.org/officeDocument/2006/relationships" r:embed="rId1"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laying Cards"/>
        </a:ext>
      </dgm:extLst>
    </dgm:pt>
    <dgm:pt modelId="{70BFAF67-D6AB-4591-ABBF-47579C93C0F1}" type="pres">
      <dgm:prSet presAssocID="{3B9CF1AD-F861-436E-968C-5B161AAD8241}" presName="spaceRect" presStyleCnt="0"/>
      <dgm:spPr/>
    </dgm:pt>
    <dgm:pt modelId="{534797DF-0CA9-4702-921D-21A0552F6984}" type="pres">
      <dgm:prSet presAssocID="{3B9CF1AD-F861-436E-968C-5B161AAD8241}" presName="parTx" presStyleLbl="revTx" presStyleIdx="0" presStyleCnt="3">
        <dgm:presLayoutVars>
          <dgm:chMax val="0"/>
          <dgm:chPref val="0"/>
        </dgm:presLayoutVars>
      </dgm:prSet>
      <dgm:spPr/>
    </dgm:pt>
    <dgm:pt modelId="{491C0F83-D87B-403D-B9A1-C46107B2DED6}" type="pres">
      <dgm:prSet presAssocID="{199A5B22-1FF8-48AB-B279-6BD724D54AD3}" presName="sibTrans" presStyleCnt="0"/>
      <dgm:spPr/>
    </dgm:pt>
    <dgm:pt modelId="{EDE9BF93-413A-4599-A863-F9EA23B6767A}" type="pres">
      <dgm:prSet presAssocID="{E13EE297-6887-44CB-8E32-9B3AB76987C3}" presName="compNode" presStyleCnt="0"/>
      <dgm:spPr/>
    </dgm:pt>
    <dgm:pt modelId="{DBE58AF5-33A1-484D-9286-556331D16BEC}" type="pres">
      <dgm:prSet presAssocID="{E13EE297-6887-44CB-8E32-9B3AB76987C3}" presName="bgRect" presStyleLbl="bgShp" presStyleIdx="1" presStyleCnt="3"/>
      <dgm:spPr/>
    </dgm:pt>
    <dgm:pt modelId="{48B1E225-4CB6-401A-AB27-6289181FB0E4}" type="pres">
      <dgm:prSet presAssocID="{E13EE297-6887-44CB-8E32-9B3AB76987C3}" presName="iconRect" presStyleLbl="node1" presStyleIdx="1" presStyleCnt="3"/>
      <dgm:spPr>
        <a:blipFill>
          <a:blip xmlns:r="http://schemas.openxmlformats.org/officeDocument/2006/relationships" r:embed="rId3" cstate="email">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ransfer"/>
        </a:ext>
      </dgm:extLst>
    </dgm:pt>
    <dgm:pt modelId="{CB6C3694-05DA-42C6-900F-3A22C5520D46}" type="pres">
      <dgm:prSet presAssocID="{E13EE297-6887-44CB-8E32-9B3AB76987C3}" presName="spaceRect" presStyleCnt="0"/>
      <dgm:spPr/>
    </dgm:pt>
    <dgm:pt modelId="{D470623C-6D9B-4AE8-97A1-2C1F821E1BE8}" type="pres">
      <dgm:prSet presAssocID="{E13EE297-6887-44CB-8E32-9B3AB76987C3}" presName="parTx" presStyleLbl="revTx" presStyleIdx="1" presStyleCnt="3">
        <dgm:presLayoutVars>
          <dgm:chMax val="0"/>
          <dgm:chPref val="0"/>
        </dgm:presLayoutVars>
      </dgm:prSet>
      <dgm:spPr/>
    </dgm:pt>
    <dgm:pt modelId="{37A1617F-FA12-4883-854B-0A428E9F9572}" type="pres">
      <dgm:prSet presAssocID="{DFA270FC-780B-4C34-9EEC-551BB353401D}" presName="sibTrans" presStyleCnt="0"/>
      <dgm:spPr/>
    </dgm:pt>
    <dgm:pt modelId="{69E2CFE4-8252-4C65-8F8A-3B2C32718DD1}" type="pres">
      <dgm:prSet presAssocID="{93F20914-24B6-4C7E-BF37-2BD1FB6388FB}" presName="compNode" presStyleCnt="0"/>
      <dgm:spPr/>
    </dgm:pt>
    <dgm:pt modelId="{3805F119-9B7C-43AE-BC0B-853365B67D12}" type="pres">
      <dgm:prSet presAssocID="{93F20914-24B6-4C7E-BF37-2BD1FB6388FB}" presName="bgRect" presStyleLbl="bgShp" presStyleIdx="2" presStyleCnt="3"/>
      <dgm:spPr/>
    </dgm:pt>
    <dgm:pt modelId="{F90D9E0A-F8EA-4EE9-AE90-B529A1173426}" type="pres">
      <dgm:prSet presAssocID="{93F20914-24B6-4C7E-BF37-2BD1FB6388FB}" presName="iconRect" presStyleLbl="node1" presStyleIdx="2" presStyleCnt="3"/>
      <dgm:spPr>
        <a:blipFill>
          <a:blip xmlns:r="http://schemas.openxmlformats.org/officeDocument/2006/relationships" r:embed="rId5" cstate="email">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usiness Growth"/>
        </a:ext>
      </dgm:extLst>
    </dgm:pt>
    <dgm:pt modelId="{4F093CC9-646D-4A0D-B730-93C2052FFC98}" type="pres">
      <dgm:prSet presAssocID="{93F20914-24B6-4C7E-BF37-2BD1FB6388FB}" presName="spaceRect" presStyleCnt="0"/>
      <dgm:spPr/>
    </dgm:pt>
    <dgm:pt modelId="{3EE9337F-29C3-47D4-8A73-9CDF87F00D85}" type="pres">
      <dgm:prSet presAssocID="{93F20914-24B6-4C7E-BF37-2BD1FB6388FB}" presName="parTx" presStyleLbl="revTx" presStyleIdx="2" presStyleCnt="3">
        <dgm:presLayoutVars>
          <dgm:chMax val="0"/>
          <dgm:chPref val="0"/>
        </dgm:presLayoutVars>
      </dgm:prSet>
      <dgm:spPr/>
    </dgm:pt>
  </dgm:ptLst>
  <dgm:cxnLst>
    <dgm:cxn modelId="{63967306-17F5-44A5-A5B3-2EF6F52CBF58}" type="presOf" srcId="{E13EE297-6887-44CB-8E32-9B3AB76987C3}" destId="{D470623C-6D9B-4AE8-97A1-2C1F821E1BE8}" srcOrd="0" destOrd="0" presId="urn:microsoft.com/office/officeart/2018/2/layout/IconVerticalSolidList"/>
    <dgm:cxn modelId="{24887327-62AB-4E59-BD84-A8959A234494}" srcId="{6AF357CC-EA2D-4CD2-9DB3-8C66CF06FDDD}" destId="{93F20914-24B6-4C7E-BF37-2BD1FB6388FB}" srcOrd="2" destOrd="0" parTransId="{6FA2E1E7-1B53-4145-A50D-BE5159E10DE6}" sibTransId="{0328209A-EA80-4080-B39F-741B00C41C44}"/>
    <dgm:cxn modelId="{7C8F3B64-D56B-4BBA-949B-2F680B32E478}" type="presOf" srcId="{3B9CF1AD-F861-436E-968C-5B161AAD8241}" destId="{534797DF-0CA9-4702-921D-21A0552F6984}" srcOrd="0" destOrd="0" presId="urn:microsoft.com/office/officeart/2018/2/layout/IconVerticalSolidList"/>
    <dgm:cxn modelId="{9274D146-13A7-4CAC-834F-A8F26009A92E}" srcId="{6AF357CC-EA2D-4CD2-9DB3-8C66CF06FDDD}" destId="{3B9CF1AD-F861-436E-968C-5B161AAD8241}" srcOrd="0" destOrd="0" parTransId="{B9DA01FD-A869-4085-849D-23D402117A8A}" sibTransId="{199A5B22-1FF8-48AB-B279-6BD724D54AD3}"/>
    <dgm:cxn modelId="{F3396C9B-F4F9-4E4A-AE51-DAF2DFD23C9C}" type="presOf" srcId="{93F20914-24B6-4C7E-BF37-2BD1FB6388FB}" destId="{3EE9337F-29C3-47D4-8A73-9CDF87F00D85}" srcOrd="0" destOrd="0" presId="urn:microsoft.com/office/officeart/2018/2/layout/IconVerticalSolidList"/>
    <dgm:cxn modelId="{738C54A3-06C9-4DE7-BC98-E241F31878F8}" srcId="{6AF357CC-EA2D-4CD2-9DB3-8C66CF06FDDD}" destId="{E13EE297-6887-44CB-8E32-9B3AB76987C3}" srcOrd="1" destOrd="0" parTransId="{22204191-2CE0-4856-BB36-AA07F8475875}" sibTransId="{DFA270FC-780B-4C34-9EEC-551BB353401D}"/>
    <dgm:cxn modelId="{4E7490E9-8FFD-4C6F-8318-A8741F6108EC}" type="presOf" srcId="{6AF357CC-EA2D-4CD2-9DB3-8C66CF06FDDD}" destId="{85A03C78-5C58-4ADE-B7D7-517C8E871ADF}" srcOrd="0" destOrd="0" presId="urn:microsoft.com/office/officeart/2018/2/layout/IconVerticalSolidList"/>
    <dgm:cxn modelId="{5DD68D3C-FAFF-4D9E-999C-27F46FA776AD}" type="presParOf" srcId="{85A03C78-5C58-4ADE-B7D7-517C8E871ADF}" destId="{7F608854-4368-4E2F-AFDF-18DAE482856A}" srcOrd="0" destOrd="0" presId="urn:microsoft.com/office/officeart/2018/2/layout/IconVerticalSolidList"/>
    <dgm:cxn modelId="{345D99F1-73C0-4B98-A457-2DDA33B306E7}" type="presParOf" srcId="{7F608854-4368-4E2F-AFDF-18DAE482856A}" destId="{DF486773-F700-482B-91EE-83CD1BDD73EC}" srcOrd="0" destOrd="0" presId="urn:microsoft.com/office/officeart/2018/2/layout/IconVerticalSolidList"/>
    <dgm:cxn modelId="{AF6FF002-0770-41BA-B197-268F644F2033}" type="presParOf" srcId="{7F608854-4368-4E2F-AFDF-18DAE482856A}" destId="{BBB59271-6BAA-4904-A5CA-0B4740463265}" srcOrd="1" destOrd="0" presId="urn:microsoft.com/office/officeart/2018/2/layout/IconVerticalSolidList"/>
    <dgm:cxn modelId="{94D21A8E-D3FE-4022-A5AD-6346487F744A}" type="presParOf" srcId="{7F608854-4368-4E2F-AFDF-18DAE482856A}" destId="{70BFAF67-D6AB-4591-ABBF-47579C93C0F1}" srcOrd="2" destOrd="0" presId="urn:microsoft.com/office/officeart/2018/2/layout/IconVerticalSolidList"/>
    <dgm:cxn modelId="{EF24E0ED-9AAA-4932-9045-E0533ACE6C3D}" type="presParOf" srcId="{7F608854-4368-4E2F-AFDF-18DAE482856A}" destId="{534797DF-0CA9-4702-921D-21A0552F6984}" srcOrd="3" destOrd="0" presId="urn:microsoft.com/office/officeart/2018/2/layout/IconVerticalSolidList"/>
    <dgm:cxn modelId="{F385D41F-5D1B-4F87-9105-8B1A7E1054D9}" type="presParOf" srcId="{85A03C78-5C58-4ADE-B7D7-517C8E871ADF}" destId="{491C0F83-D87B-403D-B9A1-C46107B2DED6}" srcOrd="1" destOrd="0" presId="urn:microsoft.com/office/officeart/2018/2/layout/IconVerticalSolidList"/>
    <dgm:cxn modelId="{B86BBB27-B7FF-4C92-BB0E-3718641F98C7}" type="presParOf" srcId="{85A03C78-5C58-4ADE-B7D7-517C8E871ADF}" destId="{EDE9BF93-413A-4599-A863-F9EA23B6767A}" srcOrd="2" destOrd="0" presId="urn:microsoft.com/office/officeart/2018/2/layout/IconVerticalSolidList"/>
    <dgm:cxn modelId="{A8347EC4-126A-439D-AEDD-700AFA3413C6}" type="presParOf" srcId="{EDE9BF93-413A-4599-A863-F9EA23B6767A}" destId="{DBE58AF5-33A1-484D-9286-556331D16BEC}" srcOrd="0" destOrd="0" presId="urn:microsoft.com/office/officeart/2018/2/layout/IconVerticalSolidList"/>
    <dgm:cxn modelId="{FFAC0EA2-BD5A-485D-BA87-89F304A3B3D6}" type="presParOf" srcId="{EDE9BF93-413A-4599-A863-F9EA23B6767A}" destId="{48B1E225-4CB6-401A-AB27-6289181FB0E4}" srcOrd="1" destOrd="0" presId="urn:microsoft.com/office/officeart/2018/2/layout/IconVerticalSolidList"/>
    <dgm:cxn modelId="{569BC4C9-3191-4DAF-8EDD-071F538B274E}" type="presParOf" srcId="{EDE9BF93-413A-4599-A863-F9EA23B6767A}" destId="{CB6C3694-05DA-42C6-900F-3A22C5520D46}" srcOrd="2" destOrd="0" presId="urn:microsoft.com/office/officeart/2018/2/layout/IconVerticalSolidList"/>
    <dgm:cxn modelId="{F30D1BCB-C3EE-474F-8ABB-FB43F5CDCA5E}" type="presParOf" srcId="{EDE9BF93-413A-4599-A863-F9EA23B6767A}" destId="{D470623C-6D9B-4AE8-97A1-2C1F821E1BE8}" srcOrd="3" destOrd="0" presId="urn:microsoft.com/office/officeart/2018/2/layout/IconVerticalSolidList"/>
    <dgm:cxn modelId="{2202A7B7-6470-429C-AF49-697BF4F606CF}" type="presParOf" srcId="{85A03C78-5C58-4ADE-B7D7-517C8E871ADF}" destId="{37A1617F-FA12-4883-854B-0A428E9F9572}" srcOrd="3" destOrd="0" presId="urn:microsoft.com/office/officeart/2018/2/layout/IconVerticalSolidList"/>
    <dgm:cxn modelId="{64D6A4CC-6C32-4896-B538-11A14C0E28C2}" type="presParOf" srcId="{85A03C78-5C58-4ADE-B7D7-517C8E871ADF}" destId="{69E2CFE4-8252-4C65-8F8A-3B2C32718DD1}" srcOrd="4" destOrd="0" presId="urn:microsoft.com/office/officeart/2018/2/layout/IconVerticalSolidList"/>
    <dgm:cxn modelId="{AF8F8C09-5B18-4DAF-8AB5-2D6FCBACB888}" type="presParOf" srcId="{69E2CFE4-8252-4C65-8F8A-3B2C32718DD1}" destId="{3805F119-9B7C-43AE-BC0B-853365B67D12}" srcOrd="0" destOrd="0" presId="urn:microsoft.com/office/officeart/2018/2/layout/IconVerticalSolidList"/>
    <dgm:cxn modelId="{621DD685-82D8-4280-85A8-2CF10F246654}" type="presParOf" srcId="{69E2CFE4-8252-4C65-8F8A-3B2C32718DD1}" destId="{F90D9E0A-F8EA-4EE9-AE90-B529A1173426}" srcOrd="1" destOrd="0" presId="urn:microsoft.com/office/officeart/2018/2/layout/IconVerticalSolidList"/>
    <dgm:cxn modelId="{DB25F1CA-7693-4B66-AFD8-EDAF3FD3F34D}" type="presParOf" srcId="{69E2CFE4-8252-4C65-8F8A-3B2C32718DD1}" destId="{4F093CC9-646D-4A0D-B730-93C2052FFC98}" srcOrd="2" destOrd="0" presId="urn:microsoft.com/office/officeart/2018/2/layout/IconVerticalSolidList"/>
    <dgm:cxn modelId="{9DEDDF7B-22C2-4006-9D5B-355649CF0F91}" type="presParOf" srcId="{69E2CFE4-8252-4C65-8F8A-3B2C32718DD1}" destId="{3EE9337F-29C3-47D4-8A73-9CDF87F00D8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B01B1A-0EA2-4091-B796-55DFAA2C8195}">
      <dsp:nvSpPr>
        <dsp:cNvPr id="0" name=""/>
        <dsp:cNvSpPr/>
      </dsp:nvSpPr>
      <dsp:spPr>
        <a:xfrm>
          <a:off x="679050" y="140687"/>
          <a:ext cx="1887187" cy="1887187"/>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C4363B-DD2B-4A1B-A20D-03955A80AC5F}">
      <dsp:nvSpPr>
        <dsp:cNvPr id="0" name=""/>
        <dsp:cNvSpPr/>
      </dsp:nvSpPr>
      <dsp:spPr>
        <a:xfrm>
          <a:off x="1081237" y="542875"/>
          <a:ext cx="1082812" cy="1082812"/>
        </a:xfrm>
        <a:prstGeom prst="rect">
          <a:avLst/>
        </a:prstGeom>
        <a:blipFill>
          <a:blip xmlns:r="http://schemas.openxmlformats.org/officeDocument/2006/relationships" r:embed="rId1">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49569F-B17B-447C-8A2F-7009040EACCA}">
      <dsp:nvSpPr>
        <dsp:cNvPr id="0" name=""/>
        <dsp:cNvSpPr/>
      </dsp:nvSpPr>
      <dsp:spPr>
        <a:xfrm>
          <a:off x="75768" y="2615688"/>
          <a:ext cx="3093750" cy="119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50000"/>
            </a:lnSpc>
            <a:spcBef>
              <a:spcPct val="0"/>
            </a:spcBef>
            <a:spcAft>
              <a:spcPct val="35000"/>
            </a:spcAft>
            <a:buNone/>
            <a:defRPr cap="all"/>
          </a:pPr>
          <a:r>
            <a:rPr lang="en-US" sz="1400" kern="1200" cap="none" dirty="0">
              <a:solidFill>
                <a:schemeClr val="tx1"/>
              </a:solidFill>
              <a:latin typeface="Times New Roman" panose="02020603050405020304" pitchFamily="18" charset="0"/>
              <a:cs typeface="Times New Roman" panose="02020603050405020304" pitchFamily="18" charset="0"/>
            </a:rPr>
            <a:t>Technology supports </a:t>
          </a:r>
          <a:r>
            <a:rPr lang="en-US" sz="1400" kern="1200" cap="none" dirty="0" err="1">
              <a:solidFill>
                <a:schemeClr val="tx1"/>
              </a:solidFill>
              <a:latin typeface="Times New Roman" panose="02020603050405020304" pitchFamily="18" charset="0"/>
              <a:cs typeface="Times New Roman" panose="02020603050405020304" pitchFamily="18" charset="0"/>
            </a:rPr>
            <a:t>organisations</a:t>
          </a:r>
          <a:r>
            <a:rPr lang="en-US" sz="1400" kern="1200" cap="none" dirty="0">
              <a:solidFill>
                <a:schemeClr val="tx1"/>
              </a:solidFill>
              <a:latin typeface="Times New Roman" panose="02020603050405020304" pitchFamily="18" charset="0"/>
              <a:cs typeface="Times New Roman" panose="02020603050405020304" pitchFamily="18" charset="0"/>
            </a:rPr>
            <a:t> with training and addressing diverse needs enabling employees to enhance engagement.</a:t>
          </a:r>
        </a:p>
      </dsp:txBody>
      <dsp:txXfrm>
        <a:off x="75768" y="2615688"/>
        <a:ext cx="3093750" cy="1192500"/>
      </dsp:txXfrm>
    </dsp:sp>
    <dsp:sp modelId="{3F3249EC-59BB-48B5-BEA4-FE7047B9F778}">
      <dsp:nvSpPr>
        <dsp:cNvPr id="0" name=""/>
        <dsp:cNvSpPr/>
      </dsp:nvSpPr>
      <dsp:spPr>
        <a:xfrm>
          <a:off x="4314206" y="140687"/>
          <a:ext cx="1887187" cy="1887187"/>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5AC8C7-D299-4F08-9703-E2050293E573}">
      <dsp:nvSpPr>
        <dsp:cNvPr id="0" name=""/>
        <dsp:cNvSpPr/>
      </dsp:nvSpPr>
      <dsp:spPr>
        <a:xfrm>
          <a:off x="4716393" y="542875"/>
          <a:ext cx="1082812" cy="1082812"/>
        </a:xfrm>
        <a:prstGeom prst="rect">
          <a:avLst/>
        </a:prstGeom>
        <a:blipFill>
          <a:blip xmlns:r="http://schemas.openxmlformats.org/officeDocument/2006/relationships" r:embed="rId3">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8782E6-8A6C-42E0-BC27-0FA3E227441A}">
      <dsp:nvSpPr>
        <dsp:cNvPr id="0" name=""/>
        <dsp:cNvSpPr/>
      </dsp:nvSpPr>
      <dsp:spPr>
        <a:xfrm>
          <a:off x="3710925" y="2615688"/>
          <a:ext cx="3093750" cy="119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50000"/>
            </a:lnSpc>
            <a:spcBef>
              <a:spcPct val="0"/>
            </a:spcBef>
            <a:spcAft>
              <a:spcPct val="35000"/>
            </a:spcAft>
            <a:buNone/>
            <a:defRPr cap="all"/>
          </a:pPr>
          <a:r>
            <a:rPr lang="en-US" sz="1400" kern="1200" cap="none" dirty="0">
              <a:solidFill>
                <a:schemeClr val="tx1"/>
              </a:solidFill>
              <a:latin typeface="Times New Roman" panose="02020603050405020304" pitchFamily="18" charset="0"/>
              <a:cs typeface="Times New Roman" panose="02020603050405020304" pitchFamily="18" charset="0"/>
            </a:rPr>
            <a:t>For instance, interactive elements of technology are linked to employees' better retention.</a:t>
          </a:r>
        </a:p>
      </dsp:txBody>
      <dsp:txXfrm>
        <a:off x="3710925" y="2615688"/>
        <a:ext cx="3093750" cy="1192500"/>
      </dsp:txXfrm>
    </dsp:sp>
    <dsp:sp modelId="{00769E7C-45BE-475B-8B1F-6D0B371907EE}">
      <dsp:nvSpPr>
        <dsp:cNvPr id="0" name=""/>
        <dsp:cNvSpPr/>
      </dsp:nvSpPr>
      <dsp:spPr>
        <a:xfrm>
          <a:off x="7949362" y="140687"/>
          <a:ext cx="1887187" cy="1887187"/>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1616EF-52AF-4E19-9A63-082A558C5320}">
      <dsp:nvSpPr>
        <dsp:cNvPr id="0" name=""/>
        <dsp:cNvSpPr/>
      </dsp:nvSpPr>
      <dsp:spPr>
        <a:xfrm>
          <a:off x="8351550" y="542875"/>
          <a:ext cx="1082812" cy="1082812"/>
        </a:xfrm>
        <a:prstGeom prst="rect">
          <a:avLst/>
        </a:prstGeom>
        <a:blipFill>
          <a:blip xmlns:r="http://schemas.openxmlformats.org/officeDocument/2006/relationships" r:embed="rId5">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4E5C2E-56CA-4381-99D5-70D502CCA5B2}">
      <dsp:nvSpPr>
        <dsp:cNvPr id="0" name=""/>
        <dsp:cNvSpPr/>
      </dsp:nvSpPr>
      <dsp:spPr>
        <a:xfrm>
          <a:off x="7346081" y="2615688"/>
          <a:ext cx="3093750" cy="119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50000"/>
            </a:lnSpc>
            <a:spcBef>
              <a:spcPct val="0"/>
            </a:spcBef>
            <a:spcAft>
              <a:spcPct val="35000"/>
            </a:spcAft>
            <a:buNone/>
            <a:defRPr cap="all"/>
          </a:pPr>
          <a:r>
            <a:rPr lang="en-US" sz="1400" kern="1200" cap="none" dirty="0">
              <a:solidFill>
                <a:schemeClr val="tx1"/>
              </a:solidFill>
              <a:latin typeface="Times New Roman" panose="02020603050405020304" pitchFamily="18" charset="0"/>
              <a:cs typeface="Times New Roman" panose="02020603050405020304" pitchFamily="18" charset="0"/>
            </a:rPr>
            <a:t>The technology acceptance model (tam) proposes the use of technology perceiving that it will enhance job performance (</a:t>
          </a:r>
          <a:r>
            <a:rPr lang="en-US" sz="1400" kern="1200" cap="none" dirty="0" err="1">
              <a:solidFill>
                <a:schemeClr val="tx1"/>
              </a:solidFill>
              <a:latin typeface="Times New Roman" panose="02020603050405020304" pitchFamily="18" charset="0"/>
              <a:cs typeface="Times New Roman" panose="02020603050405020304" pitchFamily="18" charset="0"/>
            </a:rPr>
            <a:t>vanduhe</a:t>
          </a:r>
          <a:r>
            <a:rPr lang="en-US" sz="1400" i="1" kern="1200" cap="none" dirty="0">
              <a:solidFill>
                <a:schemeClr val="tx1"/>
              </a:solidFill>
              <a:latin typeface="Times New Roman" panose="02020603050405020304" pitchFamily="18" charset="0"/>
              <a:cs typeface="Times New Roman" panose="02020603050405020304" pitchFamily="18" charset="0"/>
            </a:rPr>
            <a:t> et al</a:t>
          </a:r>
          <a:r>
            <a:rPr lang="en-US" sz="1400" kern="1200" cap="none" dirty="0">
              <a:solidFill>
                <a:schemeClr val="tx1"/>
              </a:solidFill>
              <a:latin typeface="Times New Roman" panose="02020603050405020304" pitchFamily="18" charset="0"/>
              <a:cs typeface="Times New Roman" panose="02020603050405020304" pitchFamily="18" charset="0"/>
            </a:rPr>
            <a:t>.2020).</a:t>
          </a:r>
        </a:p>
      </dsp:txBody>
      <dsp:txXfrm>
        <a:off x="7346081" y="2615688"/>
        <a:ext cx="3093750" cy="11925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486773-F700-482B-91EE-83CD1BDD73EC}">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BBB59271-6BAA-4904-A5CA-0B4740463265}">
      <dsp:nvSpPr>
        <dsp:cNvPr id="0" name=""/>
        <dsp:cNvSpPr/>
      </dsp:nvSpPr>
      <dsp:spPr>
        <a:xfrm>
          <a:off x="376522" y="280590"/>
          <a:ext cx="684586" cy="684586"/>
        </a:xfrm>
        <a:prstGeom prst="rect">
          <a:avLst/>
        </a:prstGeom>
        <a:blipFill>
          <a:blip xmlns:r="http://schemas.openxmlformats.org/officeDocument/2006/relationships" r:embed="rId1"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534797DF-0CA9-4702-921D-21A0552F6984}">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100000"/>
            </a:lnSpc>
            <a:spcBef>
              <a:spcPct val="0"/>
            </a:spcBef>
            <a:spcAft>
              <a:spcPct val="35000"/>
            </a:spcAft>
            <a:buNone/>
          </a:pPr>
          <a:r>
            <a:rPr lang="en-US" sz="2300" kern="1200" dirty="0">
              <a:solidFill>
                <a:schemeClr val="tx1"/>
              </a:solidFill>
              <a:latin typeface="Times New Roman" panose="02020603050405020304" pitchFamily="18" charset="0"/>
              <a:cs typeface="Times New Roman" panose="02020603050405020304" pitchFamily="18" charset="0"/>
            </a:rPr>
            <a:t>Lloyds offers online learning modules for employees to enhance their knowledge (Lloyds Banking, 2024).</a:t>
          </a:r>
        </a:p>
      </dsp:txBody>
      <dsp:txXfrm>
        <a:off x="1437631" y="531"/>
        <a:ext cx="9077968" cy="1244702"/>
      </dsp:txXfrm>
    </dsp:sp>
    <dsp:sp modelId="{DBE58AF5-33A1-484D-9286-556331D16BEC}">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48B1E225-4CB6-401A-AB27-6289181FB0E4}">
      <dsp:nvSpPr>
        <dsp:cNvPr id="0" name=""/>
        <dsp:cNvSpPr/>
      </dsp:nvSpPr>
      <dsp:spPr>
        <a:xfrm>
          <a:off x="376522" y="1836468"/>
          <a:ext cx="684586" cy="684586"/>
        </a:xfrm>
        <a:prstGeom prst="rect">
          <a:avLst/>
        </a:prstGeom>
        <a:blipFill>
          <a:blip xmlns:r="http://schemas.openxmlformats.org/officeDocument/2006/relationships" r:embed="rId3" cstate="email">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D470623C-6D9B-4AE8-97A1-2C1F821E1BE8}">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100000"/>
            </a:lnSpc>
            <a:spcBef>
              <a:spcPct val="0"/>
            </a:spcBef>
            <a:spcAft>
              <a:spcPct val="35000"/>
            </a:spcAft>
            <a:buNone/>
          </a:pPr>
          <a:r>
            <a:rPr lang="en-US" sz="2300" kern="1200" dirty="0">
              <a:solidFill>
                <a:schemeClr val="tx1"/>
              </a:solidFill>
              <a:latin typeface="Times New Roman" panose="02020603050405020304" pitchFamily="18" charset="0"/>
              <a:cs typeface="Times New Roman" panose="02020603050405020304" pitchFamily="18" charset="0"/>
            </a:rPr>
            <a:t>This flexibility allows employees to fit their learnings around their work and upskill in their own space (Lloyds Banking, 2024).</a:t>
          </a:r>
        </a:p>
      </dsp:txBody>
      <dsp:txXfrm>
        <a:off x="1437631" y="1556410"/>
        <a:ext cx="9077968" cy="1244702"/>
      </dsp:txXfrm>
    </dsp:sp>
    <dsp:sp modelId="{3805F119-9B7C-43AE-BC0B-853365B67D12}">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F90D9E0A-F8EA-4EE9-AE90-B529A1173426}">
      <dsp:nvSpPr>
        <dsp:cNvPr id="0" name=""/>
        <dsp:cNvSpPr/>
      </dsp:nvSpPr>
      <dsp:spPr>
        <a:xfrm>
          <a:off x="376522" y="3392347"/>
          <a:ext cx="684586" cy="684586"/>
        </a:xfrm>
        <a:prstGeom prst="rect">
          <a:avLst/>
        </a:prstGeom>
        <a:blipFill>
          <a:blip xmlns:r="http://schemas.openxmlformats.org/officeDocument/2006/relationships" r:embed="rId5" cstate="email">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3EE9337F-29C3-47D4-8A73-9CDF87F00D85}">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100000"/>
            </a:lnSpc>
            <a:spcBef>
              <a:spcPct val="0"/>
            </a:spcBef>
            <a:spcAft>
              <a:spcPct val="35000"/>
            </a:spcAft>
            <a:buNone/>
          </a:pPr>
          <a:r>
            <a:rPr lang="en-US" sz="2300" kern="1200" dirty="0">
              <a:solidFill>
                <a:schemeClr val="tx1"/>
              </a:solidFill>
              <a:latin typeface="Times New Roman" panose="02020603050405020304" pitchFamily="18" charset="0"/>
              <a:cs typeface="Times New Roman" panose="02020603050405020304" pitchFamily="18" charset="0"/>
            </a:rPr>
            <a:t>It has been found that technology has been effective in facilitating the career progression and development of employees (Dachner </a:t>
          </a:r>
          <a:r>
            <a:rPr lang="en-US" sz="2300" i="1" kern="1200" dirty="0">
              <a:solidFill>
                <a:schemeClr val="tx1"/>
              </a:solidFill>
              <a:latin typeface="Times New Roman" panose="02020603050405020304" pitchFamily="18" charset="0"/>
              <a:cs typeface="Times New Roman" panose="02020603050405020304" pitchFamily="18" charset="0"/>
            </a:rPr>
            <a:t>et al.</a:t>
          </a:r>
          <a:r>
            <a:rPr lang="en-US" sz="2300" kern="1200" dirty="0">
              <a:solidFill>
                <a:schemeClr val="tx1"/>
              </a:solidFill>
              <a:latin typeface="Times New Roman" panose="02020603050405020304" pitchFamily="18" charset="0"/>
              <a:cs typeface="Times New Roman" panose="02020603050405020304" pitchFamily="18" charset="0"/>
            </a:rPr>
            <a:t> 2021).</a:t>
          </a:r>
        </a:p>
      </dsp:txBody>
      <dsp:txXfrm>
        <a:off x="1437631" y="3112289"/>
        <a:ext cx="9077968" cy="1244702"/>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746BF6A-F97E-41AF-B87B-1DAB5E83855C}" type="datetimeFigureOut">
              <a:rPr lang="en-US" smtClean="0"/>
              <a:t>7/20/2024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94093F-14D3-45EF-82CA-9D64FB8A1C9C}" type="slidenum">
              <a:rPr lang="en-US" smtClean="0"/>
              <a:t>‹#›</a:t>
            </a:fld>
            <a:endParaRPr lang="en-US"/>
          </a:p>
        </p:txBody>
      </p:sp>
    </p:spTree>
    <p:extLst>
      <p:ext uri="{BB962C8B-B14F-4D97-AF65-F5344CB8AC3E}">
        <p14:creationId xmlns:p14="http://schemas.microsoft.com/office/powerpoint/2010/main" val="17999861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Many companies are leveraging technologies to enhance their training and developmental programs and their benefits from the employer's perspective and the employee's perspective. This presentation aims to highlight the importance of technology in training and development. It will also reflect on technology that is </a:t>
            </a:r>
            <a:r>
              <a:rPr lang="en-US" sz="1800" dirty="0" err="1">
                <a:effectLst/>
                <a:latin typeface="Times New Roman" panose="02020603050405020304" pitchFamily="18" charset="0"/>
                <a:ea typeface="Times New Roman" panose="02020603050405020304" pitchFamily="18" charset="0"/>
              </a:rPr>
              <a:t>optimised</a:t>
            </a:r>
            <a:r>
              <a:rPr lang="en-US" sz="1800" dirty="0">
                <a:effectLst/>
                <a:latin typeface="Times New Roman" panose="02020603050405020304" pitchFamily="18" charset="0"/>
                <a:ea typeface="Times New Roman" panose="02020603050405020304" pitchFamily="18" charset="0"/>
              </a:rPr>
              <a:t> by businesses in real-world settings.</a:t>
            </a:r>
          </a:p>
          <a:p>
            <a:pPr algn="just"/>
            <a:endParaRPr lang="en-US" dirty="0"/>
          </a:p>
        </p:txBody>
      </p:sp>
      <p:sp>
        <p:nvSpPr>
          <p:cNvPr id="4" name="Slide Number Placeholder 3"/>
          <p:cNvSpPr>
            <a:spLocks noGrp="1"/>
          </p:cNvSpPr>
          <p:nvPr>
            <p:ph type="sldNum" sz="quarter" idx="5"/>
          </p:nvPr>
        </p:nvSpPr>
        <p:spPr/>
        <p:txBody>
          <a:bodyPr/>
          <a:lstStyle/>
          <a:p>
            <a:fld id="{6D94093F-14D3-45EF-82CA-9D64FB8A1C9C}" type="slidenum">
              <a:rPr lang="en-US" smtClean="0"/>
              <a:t>2</a:t>
            </a:fld>
            <a:endParaRPr lang="en-US"/>
          </a:p>
        </p:txBody>
      </p:sp>
    </p:spTree>
    <p:extLst>
      <p:ext uri="{BB962C8B-B14F-4D97-AF65-F5344CB8AC3E}">
        <p14:creationId xmlns:p14="http://schemas.microsoft.com/office/powerpoint/2010/main" val="5809897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It can be stated that technology has played an important role in businesses to enhance their approach to training and development. In recent years, cutting-edge technology such as Artificial intelligence and virtual Reality has emerged. By leveraging technology, firms are able to offer flexible and accessible training that allows them to advance their skills and knowledge. It can be inferred that, unlike traditional training programs, technology has become important to address evolving needs.</a:t>
            </a:r>
          </a:p>
          <a:p>
            <a:pPr algn="just"/>
            <a:endParaRPr lang="en-US" dirty="0"/>
          </a:p>
        </p:txBody>
      </p:sp>
      <p:sp>
        <p:nvSpPr>
          <p:cNvPr id="4" name="Slide Number Placeholder 3"/>
          <p:cNvSpPr>
            <a:spLocks noGrp="1"/>
          </p:cNvSpPr>
          <p:nvPr>
            <p:ph type="sldNum" sz="quarter" idx="5"/>
          </p:nvPr>
        </p:nvSpPr>
        <p:spPr/>
        <p:txBody>
          <a:bodyPr/>
          <a:lstStyle/>
          <a:p>
            <a:fld id="{6D94093F-14D3-45EF-82CA-9D64FB8A1C9C}" type="slidenum">
              <a:rPr lang="en-US" smtClean="0"/>
              <a:t>3</a:t>
            </a:fld>
            <a:endParaRPr lang="en-US"/>
          </a:p>
        </p:txBody>
      </p:sp>
    </p:spTree>
    <p:extLst>
      <p:ext uri="{BB962C8B-B14F-4D97-AF65-F5344CB8AC3E}">
        <p14:creationId xmlns:p14="http://schemas.microsoft.com/office/powerpoint/2010/main" val="28952158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As technology is easier to use, it is more likely to be accepted, altering attitudes towards technology. It also offers data-driven insights to organisations to </a:t>
            </a:r>
            <a:r>
              <a:rPr lang="en-US" sz="1800" dirty="0" err="1">
                <a:effectLst/>
                <a:latin typeface="Times New Roman" panose="02020603050405020304" pitchFamily="18" charset="0"/>
                <a:ea typeface="Times New Roman" panose="02020603050405020304" pitchFamily="18" charset="0"/>
              </a:rPr>
              <a:t>analyse</a:t>
            </a:r>
            <a:r>
              <a:rPr lang="en-US" sz="1800" dirty="0">
                <a:effectLst/>
                <a:latin typeface="Times New Roman" panose="02020603050405020304" pitchFamily="18" charset="0"/>
                <a:ea typeface="Times New Roman" panose="02020603050405020304" pitchFamily="18" charset="0"/>
              </a:rPr>
              <a:t> the effectiveness of training. Technology has been playing an important role in the current competitive environment, which also supports organisations to train their employees to gain a competitive advantage. It has also become an important element to engage employees and retain them for the long term as the perceived usefulness. It can be seen that technology has evolved over time, allowing organisations to address the diverse needs of employers as well as employees altering </a:t>
            </a:r>
            <a:r>
              <a:rPr lang="en-US" sz="1800" dirty="0" err="1">
                <a:effectLst/>
                <a:latin typeface="Times New Roman" panose="02020603050405020304" pitchFamily="18" charset="0"/>
                <a:ea typeface="Times New Roman" panose="02020603050405020304" pitchFamily="18" charset="0"/>
              </a:rPr>
              <a:t>behavioural</a:t>
            </a:r>
            <a:r>
              <a:rPr lang="en-US" sz="1800" dirty="0">
                <a:effectLst/>
                <a:latin typeface="Times New Roman" panose="02020603050405020304" pitchFamily="18" charset="0"/>
                <a:ea typeface="Times New Roman" panose="02020603050405020304" pitchFamily="18" charset="0"/>
              </a:rPr>
              <a:t> intentions as per TAM. </a:t>
            </a:r>
            <a:r>
              <a:rPr lang="en-GB" sz="1800" dirty="0">
                <a:solidFill>
                  <a:srgbClr val="FF0000"/>
                </a:solidFill>
                <a:effectLst/>
                <a:latin typeface="Times New Roman" panose="02020603050405020304" pitchFamily="18" charset="0"/>
                <a:ea typeface="Times New Roman" panose="02020603050405020304" pitchFamily="18" charset="0"/>
              </a:rPr>
              <a:t>Technology further enhances the efficiency within the organisation while enabling training insights that are data-driven. This helps in improving the engagement of employees while aligning with the assertive tools to provide a competitive advantage. </a:t>
            </a:r>
            <a:endParaRPr lang="en-US" sz="1800" dirty="0">
              <a:effectLst/>
              <a:latin typeface="Times New Roman" panose="02020603050405020304" pitchFamily="18" charset="0"/>
              <a:ea typeface="Times New Roman" panose="02020603050405020304" pitchFamily="18" charset="0"/>
            </a:endParaRPr>
          </a:p>
          <a:p>
            <a:pPr algn="just"/>
            <a:endParaRPr lang="en-US" dirty="0"/>
          </a:p>
        </p:txBody>
      </p:sp>
      <p:sp>
        <p:nvSpPr>
          <p:cNvPr id="4" name="Slide Number Placeholder 3"/>
          <p:cNvSpPr>
            <a:spLocks noGrp="1"/>
          </p:cNvSpPr>
          <p:nvPr>
            <p:ph type="sldNum" sz="quarter" idx="5"/>
          </p:nvPr>
        </p:nvSpPr>
        <p:spPr/>
        <p:txBody>
          <a:bodyPr/>
          <a:lstStyle/>
          <a:p>
            <a:fld id="{6D94093F-14D3-45EF-82CA-9D64FB8A1C9C}" type="slidenum">
              <a:rPr lang="en-US" smtClean="0"/>
              <a:t>4</a:t>
            </a:fld>
            <a:endParaRPr lang="en-US"/>
          </a:p>
        </p:txBody>
      </p:sp>
    </p:spTree>
    <p:extLst>
      <p:ext uri="{BB962C8B-B14F-4D97-AF65-F5344CB8AC3E}">
        <p14:creationId xmlns:p14="http://schemas.microsoft.com/office/powerpoint/2010/main" val="11367781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It can be seen that BT Group employs technology like AI in its training programs allowing the company to foster personalised training initiatives that suit the goals and evolving needs of employees. Through this technology, the employees are satisfied with their career progression as they are empowered. The benefit is that the company is able to boost the productivity of its employees.</a:t>
            </a:r>
          </a:p>
          <a:p>
            <a:pPr algn="just"/>
            <a:endParaRPr lang="en-US" dirty="0"/>
          </a:p>
        </p:txBody>
      </p:sp>
      <p:sp>
        <p:nvSpPr>
          <p:cNvPr id="4" name="Slide Number Placeholder 3"/>
          <p:cNvSpPr>
            <a:spLocks noGrp="1"/>
          </p:cNvSpPr>
          <p:nvPr>
            <p:ph type="sldNum" sz="quarter" idx="5"/>
          </p:nvPr>
        </p:nvSpPr>
        <p:spPr/>
        <p:txBody>
          <a:bodyPr/>
          <a:lstStyle/>
          <a:p>
            <a:fld id="{6D94093F-14D3-45EF-82CA-9D64FB8A1C9C}" type="slidenum">
              <a:rPr lang="en-US" smtClean="0"/>
              <a:t>5</a:t>
            </a:fld>
            <a:endParaRPr lang="en-US"/>
          </a:p>
        </p:txBody>
      </p:sp>
    </p:spTree>
    <p:extLst>
      <p:ext uri="{BB962C8B-B14F-4D97-AF65-F5344CB8AC3E}">
        <p14:creationId xmlns:p14="http://schemas.microsoft.com/office/powerpoint/2010/main" val="26825368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Another benefit of the technology-led training program is the wider accessibility of training and learning materials. It was found that Unilever initiated Degreed, an online learning hub for its employees to access training and developmental courses from across the globe. This accessibility has a wider response by the employees are reaping benefits. </a:t>
            </a:r>
            <a:r>
              <a:rPr lang="en-US" sz="1800" u="none" strike="noStrike" dirty="0">
                <a:effectLst/>
                <a:latin typeface="Times New Roman" panose="02020603050405020304" pitchFamily="18" charset="0"/>
                <a:ea typeface="Times New Roman" panose="02020603050405020304" pitchFamily="18" charset="0"/>
              </a:rPr>
              <a:t>The employees are able to gain experience and equip themselves with future skills.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D94093F-14D3-45EF-82CA-9D64FB8A1C9C}" type="slidenum">
              <a:rPr lang="en-US" smtClean="0"/>
              <a:t>6</a:t>
            </a:fld>
            <a:endParaRPr lang="en-US"/>
          </a:p>
        </p:txBody>
      </p:sp>
    </p:spTree>
    <p:extLst>
      <p:ext uri="{BB962C8B-B14F-4D97-AF65-F5344CB8AC3E}">
        <p14:creationId xmlns:p14="http://schemas.microsoft.com/office/powerpoint/2010/main" val="24500249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Companies like Rolls Royce have also implemented Virtual Reality allowing the company to provide immersive training on complex technology and tools use. It has allowed the company to enhance its customer service through immersive training and have better skills with tools and other technologies. This has enabled the employees to gain confidence in their performance and enhance customer service. It is also found that immersive training fosters better engagement among employees.</a:t>
            </a:r>
          </a:p>
          <a:p>
            <a:pPr algn="just"/>
            <a:endParaRPr lang="en-US" dirty="0"/>
          </a:p>
        </p:txBody>
      </p:sp>
      <p:sp>
        <p:nvSpPr>
          <p:cNvPr id="4" name="Slide Number Placeholder 3"/>
          <p:cNvSpPr>
            <a:spLocks noGrp="1"/>
          </p:cNvSpPr>
          <p:nvPr>
            <p:ph type="sldNum" sz="quarter" idx="5"/>
          </p:nvPr>
        </p:nvSpPr>
        <p:spPr/>
        <p:txBody>
          <a:bodyPr/>
          <a:lstStyle/>
          <a:p>
            <a:fld id="{6D94093F-14D3-45EF-82CA-9D64FB8A1C9C}" type="slidenum">
              <a:rPr lang="en-US" smtClean="0"/>
              <a:t>7</a:t>
            </a:fld>
            <a:endParaRPr lang="en-US"/>
          </a:p>
        </p:txBody>
      </p:sp>
    </p:spTree>
    <p:extLst>
      <p:ext uri="{BB962C8B-B14F-4D97-AF65-F5344CB8AC3E}">
        <p14:creationId xmlns:p14="http://schemas.microsoft.com/office/powerpoint/2010/main" val="16530389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It is noted that Lloyds Banking enables its employees to participate in online courses through modules on different topics. This offers career development opportunities and better career packages within the company. This allows employees the opportunity for career development by upskilling their knowledge through courses, which, as a result helps in approaching better packages. It has also provided flexibility to its employees to balance their work and training. The employees within Lloyds benefit significantly by productivity through the increased productivity to </a:t>
            </a:r>
            <a:r>
              <a:rPr lang="en-US" sz="1800" dirty="0" err="1">
                <a:effectLst/>
                <a:latin typeface="Times New Roman" panose="02020603050405020304" pitchFamily="18" charset="0"/>
                <a:ea typeface="Times New Roman" panose="02020603050405020304" pitchFamily="18" charset="0"/>
              </a:rPr>
              <a:t>personalised</a:t>
            </a:r>
            <a:r>
              <a:rPr lang="en-US" sz="1800" dirty="0">
                <a:effectLst/>
                <a:latin typeface="Times New Roman" panose="02020603050405020304" pitchFamily="18" charset="0"/>
                <a:ea typeface="Times New Roman" panose="02020603050405020304" pitchFamily="18" charset="0"/>
              </a:rPr>
              <a:t> training with a flexible option to work and improved job satisfaction. </a:t>
            </a:r>
          </a:p>
        </p:txBody>
      </p:sp>
      <p:sp>
        <p:nvSpPr>
          <p:cNvPr id="4" name="Slide Number Placeholder 3"/>
          <p:cNvSpPr>
            <a:spLocks noGrp="1"/>
          </p:cNvSpPr>
          <p:nvPr>
            <p:ph type="sldNum" sz="quarter" idx="5"/>
          </p:nvPr>
        </p:nvSpPr>
        <p:spPr/>
        <p:txBody>
          <a:bodyPr/>
          <a:lstStyle/>
          <a:p>
            <a:fld id="{6D94093F-14D3-45EF-82CA-9D64FB8A1C9C}" type="slidenum">
              <a:rPr lang="en-US" smtClean="0"/>
              <a:t>8</a:t>
            </a:fld>
            <a:endParaRPr lang="en-US"/>
          </a:p>
        </p:txBody>
      </p:sp>
    </p:spTree>
    <p:extLst>
      <p:ext uri="{BB962C8B-B14F-4D97-AF65-F5344CB8AC3E}">
        <p14:creationId xmlns:p14="http://schemas.microsoft.com/office/powerpoint/2010/main" val="14674996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It can be seen that technology has been playing an important role for the employers of Tesco in hiring new talents and has reduced the hiring time, unlike the traditional time-consuming recruitment process. Online onboarding has enabled the company to conduct online tests for potential applicants, which allow them to understand the preferences and workstyles within Tesco. Thus, these training-based initiatives and the hiring of new talents through technology allow the company to foster efficient recruitment.</a:t>
            </a:r>
          </a:p>
          <a:p>
            <a:pPr algn="just"/>
            <a:endParaRPr lang="en-US" dirty="0"/>
          </a:p>
        </p:txBody>
      </p:sp>
      <p:sp>
        <p:nvSpPr>
          <p:cNvPr id="4" name="Slide Number Placeholder 3"/>
          <p:cNvSpPr>
            <a:spLocks noGrp="1"/>
          </p:cNvSpPr>
          <p:nvPr>
            <p:ph type="sldNum" sz="quarter" idx="5"/>
          </p:nvPr>
        </p:nvSpPr>
        <p:spPr/>
        <p:txBody>
          <a:bodyPr/>
          <a:lstStyle/>
          <a:p>
            <a:fld id="{6D94093F-14D3-45EF-82CA-9D64FB8A1C9C}" type="slidenum">
              <a:rPr lang="en-US" smtClean="0"/>
              <a:t>9</a:t>
            </a:fld>
            <a:endParaRPr lang="en-US"/>
          </a:p>
        </p:txBody>
      </p:sp>
    </p:spTree>
    <p:extLst>
      <p:ext uri="{BB962C8B-B14F-4D97-AF65-F5344CB8AC3E}">
        <p14:creationId xmlns:p14="http://schemas.microsoft.com/office/powerpoint/2010/main" val="4032045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IBM has implemented various virtual training programs for </a:t>
            </a:r>
            <a:r>
              <a:rPr lang="en-US" sz="1800" dirty="0" err="1">
                <a:effectLst/>
                <a:latin typeface="Times New Roman" panose="02020603050405020304" pitchFamily="18" charset="0"/>
                <a:ea typeface="Times New Roman" panose="02020603050405020304" pitchFamily="18" charset="0"/>
              </a:rPr>
              <a:t>minimising</a:t>
            </a:r>
            <a:r>
              <a:rPr lang="en-US" sz="1800" dirty="0">
                <a:effectLst/>
                <a:latin typeface="Times New Roman" panose="02020603050405020304" pitchFamily="18" charset="0"/>
                <a:ea typeface="Times New Roman" panose="02020603050405020304" pitchFamily="18" charset="0"/>
              </a:rPr>
              <a:t> travel and use of physical resources, thus cutting the overall costs of training. Their online platform helps ensure a unified training procurement within all the locations, thus maintaining a company-wide standard. The training program that is based on the use of assertive technologies caters to a significant benefit for the employees. This could be evidenced through the approach of IBM, which offers a comprehensive training program for their employees through the leverage of AI-driven platforms, thus streamlining the processes of procurements and reducing the resources and time required for the development of employees. Moreover, the organisation tracks its employee's performance through data analysis tools that help the organisation in monitoring the areas of improvement. Moreover, the virtual training programs offered by IBM help in saving the cost of travel and resources to ensure consistent training within all the locations and maintain a high standard of uniformity. </a:t>
            </a:r>
          </a:p>
          <a:p>
            <a:pPr algn="just"/>
            <a:endParaRPr lang="en-US" dirty="0"/>
          </a:p>
        </p:txBody>
      </p:sp>
      <p:sp>
        <p:nvSpPr>
          <p:cNvPr id="4" name="Slide Number Placeholder 3"/>
          <p:cNvSpPr>
            <a:spLocks noGrp="1"/>
          </p:cNvSpPr>
          <p:nvPr>
            <p:ph type="sldNum" sz="quarter" idx="5"/>
          </p:nvPr>
        </p:nvSpPr>
        <p:spPr/>
        <p:txBody>
          <a:bodyPr/>
          <a:lstStyle/>
          <a:p>
            <a:fld id="{6D94093F-14D3-45EF-82CA-9D64FB8A1C9C}" type="slidenum">
              <a:rPr lang="en-US" smtClean="0"/>
              <a:t>10</a:t>
            </a:fld>
            <a:endParaRPr lang="en-US"/>
          </a:p>
        </p:txBody>
      </p:sp>
    </p:spTree>
    <p:extLst>
      <p:ext uri="{BB962C8B-B14F-4D97-AF65-F5344CB8AC3E}">
        <p14:creationId xmlns:p14="http://schemas.microsoft.com/office/powerpoint/2010/main" val="16020670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Barclay's technology-based programs for training requisites significant benefits for the organisation. These training programs help in enhancing the overall accessibility through their training programs, thus making the materials for training available globally for their employees. Moreover, their virtual sessions for training help in the reduction of costs that are associated with their venues, travel, and allocation of budgets. The data analytics tools implemented within their training program help in improving the effectiveness of training by providing insights that are valuable for a process of continuous enhancement. </a:t>
            </a:r>
          </a:p>
          <a:p>
            <a:pPr algn="just"/>
            <a:endParaRPr lang="en-US" dirty="0"/>
          </a:p>
        </p:txBody>
      </p:sp>
      <p:sp>
        <p:nvSpPr>
          <p:cNvPr id="4" name="Slide Number Placeholder 3"/>
          <p:cNvSpPr>
            <a:spLocks noGrp="1"/>
          </p:cNvSpPr>
          <p:nvPr>
            <p:ph type="sldNum" sz="quarter" idx="5"/>
          </p:nvPr>
        </p:nvSpPr>
        <p:spPr/>
        <p:txBody>
          <a:bodyPr/>
          <a:lstStyle/>
          <a:p>
            <a:fld id="{6D94093F-14D3-45EF-82CA-9D64FB8A1C9C}" type="slidenum">
              <a:rPr lang="en-US" smtClean="0"/>
              <a:t>11</a:t>
            </a:fld>
            <a:endParaRPr lang="en-US"/>
          </a:p>
        </p:txBody>
      </p:sp>
    </p:spTree>
    <p:extLst>
      <p:ext uri="{BB962C8B-B14F-4D97-AF65-F5344CB8AC3E}">
        <p14:creationId xmlns:p14="http://schemas.microsoft.com/office/powerpoint/2010/main" val="2269596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The </a:t>
            </a:r>
            <a:r>
              <a:rPr lang="en-US" sz="1800" dirty="0" err="1">
                <a:effectLst/>
                <a:latin typeface="Times New Roman" panose="02020603050405020304" pitchFamily="18" charset="0"/>
                <a:ea typeface="Times New Roman" panose="02020603050405020304" pitchFamily="18" charset="0"/>
              </a:rPr>
              <a:t>digitised</a:t>
            </a:r>
            <a:r>
              <a:rPr lang="en-US" sz="1800" dirty="0">
                <a:effectLst/>
                <a:latin typeface="Times New Roman" panose="02020603050405020304" pitchFamily="18" charset="0"/>
                <a:ea typeface="Times New Roman" panose="02020603050405020304" pitchFamily="18" charset="0"/>
              </a:rPr>
              <a:t> training program for Vodafone significantly benefits their employees through the offering of a mobile-friendly training module that is convenient for learning. Moreover, their interactive training elements help in enhancing the overall engagement process with the knowledge to retention within their employees. Moreover, the virtual training sessions help in reducing the costs of logistics for their employees thus making the cost of training effective while maintaining levels of higher engagement. </a:t>
            </a:r>
          </a:p>
          <a:p>
            <a:pPr algn="just"/>
            <a:endParaRPr lang="en-US" dirty="0"/>
          </a:p>
        </p:txBody>
      </p:sp>
      <p:sp>
        <p:nvSpPr>
          <p:cNvPr id="4" name="Slide Number Placeholder 3"/>
          <p:cNvSpPr>
            <a:spLocks noGrp="1"/>
          </p:cNvSpPr>
          <p:nvPr>
            <p:ph type="sldNum" sz="quarter" idx="5"/>
          </p:nvPr>
        </p:nvSpPr>
        <p:spPr/>
        <p:txBody>
          <a:bodyPr/>
          <a:lstStyle/>
          <a:p>
            <a:fld id="{6D94093F-14D3-45EF-82CA-9D64FB8A1C9C}" type="slidenum">
              <a:rPr lang="en-US" smtClean="0"/>
              <a:t>12</a:t>
            </a:fld>
            <a:endParaRPr lang="en-US"/>
          </a:p>
        </p:txBody>
      </p:sp>
    </p:spTree>
    <p:extLst>
      <p:ext uri="{BB962C8B-B14F-4D97-AF65-F5344CB8AC3E}">
        <p14:creationId xmlns:p14="http://schemas.microsoft.com/office/powerpoint/2010/main" val="10733707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From the overall presentation, it can be stated that the </a:t>
            </a:r>
            <a:r>
              <a:rPr lang="en-US" sz="1800" dirty="0" err="1">
                <a:effectLst/>
                <a:latin typeface="Times New Roman" panose="02020603050405020304" pitchFamily="18" charset="0"/>
                <a:ea typeface="Times New Roman" panose="02020603050405020304" pitchFamily="18" charset="0"/>
              </a:rPr>
              <a:t>digitised</a:t>
            </a:r>
            <a:r>
              <a:rPr lang="en-US" sz="1800" dirty="0">
                <a:effectLst/>
                <a:latin typeface="Times New Roman" panose="02020603050405020304" pitchFamily="18" charset="0"/>
                <a:ea typeface="Times New Roman" panose="02020603050405020304" pitchFamily="18" charset="0"/>
              </a:rPr>
              <a:t> training programs help in revolutionising the development of employees through the enhancement of employees with cost-effectiveness, and accessibility. On this note, businesses such as TESCO, Unilever, Lloyds, and IBM have exemplified their diverse benefits through the application of a technology-driven training program. Therefore, the digital training programs implemented by organisations in the UK help in revolutionising the development of employees through the enhancement of employees with cost-effectiveness, and accessibility. Organisations such as TESCO, Unilever, Lloyds, and IBM have successfully implemented these </a:t>
            </a:r>
            <a:r>
              <a:rPr lang="en-US" sz="1800" dirty="0" err="1">
                <a:effectLst/>
                <a:latin typeface="Times New Roman" panose="02020603050405020304" pitchFamily="18" charset="0"/>
                <a:ea typeface="Times New Roman" panose="02020603050405020304" pitchFamily="18" charset="0"/>
              </a:rPr>
              <a:t>digitised</a:t>
            </a:r>
            <a:r>
              <a:rPr lang="en-US" sz="1800" dirty="0">
                <a:effectLst/>
                <a:latin typeface="Times New Roman" panose="02020603050405020304" pitchFamily="18" charset="0"/>
                <a:ea typeface="Times New Roman" panose="02020603050405020304" pitchFamily="18" charset="0"/>
              </a:rPr>
              <a:t> programs for training effectively. </a:t>
            </a:r>
            <a:endParaRPr lang="en-US" dirty="0"/>
          </a:p>
        </p:txBody>
      </p:sp>
      <p:sp>
        <p:nvSpPr>
          <p:cNvPr id="4" name="Slide Number Placeholder 3"/>
          <p:cNvSpPr>
            <a:spLocks noGrp="1"/>
          </p:cNvSpPr>
          <p:nvPr>
            <p:ph type="sldNum" sz="quarter" idx="5"/>
          </p:nvPr>
        </p:nvSpPr>
        <p:spPr/>
        <p:txBody>
          <a:bodyPr/>
          <a:lstStyle/>
          <a:p>
            <a:fld id="{6D94093F-14D3-45EF-82CA-9D64FB8A1C9C}" type="slidenum">
              <a:rPr lang="en-US" smtClean="0"/>
              <a:t>13</a:t>
            </a:fld>
            <a:endParaRPr lang="en-US"/>
          </a:p>
        </p:txBody>
      </p:sp>
    </p:spTree>
    <p:extLst>
      <p:ext uri="{BB962C8B-B14F-4D97-AF65-F5344CB8AC3E}">
        <p14:creationId xmlns:p14="http://schemas.microsoft.com/office/powerpoint/2010/main" val="26380913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9A93D-71A3-5B19-59AD-3AE8074A853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E42C3424-367E-CEAE-470B-6E56D1EC56D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722CA60-D194-85B8-1641-6D7B4916933C}"/>
              </a:ext>
            </a:extLst>
          </p:cNvPr>
          <p:cNvSpPr>
            <a:spLocks noGrp="1"/>
          </p:cNvSpPr>
          <p:nvPr>
            <p:ph type="dt" sz="half" idx="10"/>
          </p:nvPr>
        </p:nvSpPr>
        <p:spPr/>
        <p:txBody>
          <a:bodyPr/>
          <a:lstStyle/>
          <a:p>
            <a:fld id="{0AAD4303-5BB4-4E43-B9C1-843519E3E2DA}" type="datetimeFigureOut">
              <a:rPr lang="en-US" smtClean="0"/>
              <a:t>7/20/2024</a:t>
            </a:fld>
            <a:endParaRPr lang="en-US"/>
          </a:p>
        </p:txBody>
      </p:sp>
      <p:sp>
        <p:nvSpPr>
          <p:cNvPr id="5" name="Footer Placeholder 4">
            <a:extLst>
              <a:ext uri="{FF2B5EF4-FFF2-40B4-BE49-F238E27FC236}">
                <a16:creationId xmlns:a16="http://schemas.microsoft.com/office/drawing/2014/main" id="{792214B1-AFFE-C26D-0266-30FF3B8E4C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5457A0-F948-C7CF-45EE-179E651BB011}"/>
              </a:ext>
            </a:extLst>
          </p:cNvPr>
          <p:cNvSpPr>
            <a:spLocks noGrp="1"/>
          </p:cNvSpPr>
          <p:nvPr>
            <p:ph type="sldNum" sz="quarter" idx="12"/>
          </p:nvPr>
        </p:nvSpPr>
        <p:spPr/>
        <p:txBody>
          <a:bodyPr/>
          <a:lstStyle/>
          <a:p>
            <a:fld id="{66338408-7512-4370-BCDD-5775DF10401E}" type="slidenum">
              <a:rPr lang="en-US" smtClean="0"/>
              <a:t>‹#›</a:t>
            </a:fld>
            <a:endParaRPr lang="en-US"/>
          </a:p>
        </p:txBody>
      </p:sp>
    </p:spTree>
    <p:extLst>
      <p:ext uri="{BB962C8B-B14F-4D97-AF65-F5344CB8AC3E}">
        <p14:creationId xmlns:p14="http://schemas.microsoft.com/office/powerpoint/2010/main" val="34198488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B5701-9017-C11F-131C-5B1B5D07E9B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05D7D89-E7C8-1BA7-D5E8-0F15512AB15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C4BC1A9-4343-1193-FD54-4F55D565C5E7}"/>
              </a:ext>
            </a:extLst>
          </p:cNvPr>
          <p:cNvSpPr>
            <a:spLocks noGrp="1"/>
          </p:cNvSpPr>
          <p:nvPr>
            <p:ph type="dt" sz="half" idx="10"/>
          </p:nvPr>
        </p:nvSpPr>
        <p:spPr/>
        <p:txBody>
          <a:bodyPr/>
          <a:lstStyle/>
          <a:p>
            <a:fld id="{0AAD4303-5BB4-4E43-B9C1-843519E3E2DA}" type="datetimeFigureOut">
              <a:rPr lang="en-US" smtClean="0"/>
              <a:t>7/20/2024</a:t>
            </a:fld>
            <a:endParaRPr lang="en-US"/>
          </a:p>
        </p:txBody>
      </p:sp>
      <p:sp>
        <p:nvSpPr>
          <p:cNvPr id="5" name="Footer Placeholder 4">
            <a:extLst>
              <a:ext uri="{FF2B5EF4-FFF2-40B4-BE49-F238E27FC236}">
                <a16:creationId xmlns:a16="http://schemas.microsoft.com/office/drawing/2014/main" id="{D569B435-8A7D-7E64-2DA3-67596F7467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4CC17F8-775A-3718-560D-9022DB05998B}"/>
              </a:ext>
            </a:extLst>
          </p:cNvPr>
          <p:cNvSpPr>
            <a:spLocks noGrp="1"/>
          </p:cNvSpPr>
          <p:nvPr>
            <p:ph type="sldNum" sz="quarter" idx="12"/>
          </p:nvPr>
        </p:nvSpPr>
        <p:spPr/>
        <p:txBody>
          <a:bodyPr/>
          <a:lstStyle/>
          <a:p>
            <a:fld id="{66338408-7512-4370-BCDD-5775DF10401E}" type="slidenum">
              <a:rPr lang="en-US" smtClean="0"/>
              <a:t>‹#›</a:t>
            </a:fld>
            <a:endParaRPr lang="en-US"/>
          </a:p>
        </p:txBody>
      </p:sp>
    </p:spTree>
    <p:extLst>
      <p:ext uri="{BB962C8B-B14F-4D97-AF65-F5344CB8AC3E}">
        <p14:creationId xmlns:p14="http://schemas.microsoft.com/office/powerpoint/2010/main" val="29118045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26B6E-195F-7035-B583-E5EF1E27AA3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4519E66-71C1-2B91-5EBC-B440FE819C5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DD1069D-31AF-56C3-2FD3-1B074E874F42}"/>
              </a:ext>
            </a:extLst>
          </p:cNvPr>
          <p:cNvSpPr>
            <a:spLocks noGrp="1"/>
          </p:cNvSpPr>
          <p:nvPr>
            <p:ph type="dt" sz="half" idx="10"/>
          </p:nvPr>
        </p:nvSpPr>
        <p:spPr/>
        <p:txBody>
          <a:bodyPr/>
          <a:lstStyle/>
          <a:p>
            <a:fld id="{0AAD4303-5BB4-4E43-B9C1-843519E3E2DA}" type="datetimeFigureOut">
              <a:rPr lang="en-US" smtClean="0"/>
              <a:t>7/20/2024</a:t>
            </a:fld>
            <a:endParaRPr lang="en-US"/>
          </a:p>
        </p:txBody>
      </p:sp>
      <p:sp>
        <p:nvSpPr>
          <p:cNvPr id="5" name="Footer Placeholder 4">
            <a:extLst>
              <a:ext uri="{FF2B5EF4-FFF2-40B4-BE49-F238E27FC236}">
                <a16:creationId xmlns:a16="http://schemas.microsoft.com/office/drawing/2014/main" id="{701BD7E1-E7D1-6182-E62C-F5DB5ADC39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E06B4A-176D-5B7A-6BC7-B83D39E714BB}"/>
              </a:ext>
            </a:extLst>
          </p:cNvPr>
          <p:cNvSpPr>
            <a:spLocks noGrp="1"/>
          </p:cNvSpPr>
          <p:nvPr>
            <p:ph type="sldNum" sz="quarter" idx="12"/>
          </p:nvPr>
        </p:nvSpPr>
        <p:spPr/>
        <p:txBody>
          <a:bodyPr/>
          <a:lstStyle/>
          <a:p>
            <a:fld id="{66338408-7512-4370-BCDD-5775DF10401E}" type="slidenum">
              <a:rPr lang="en-US" smtClean="0"/>
              <a:t>‹#›</a:t>
            </a:fld>
            <a:endParaRPr lang="en-US"/>
          </a:p>
        </p:txBody>
      </p:sp>
    </p:spTree>
    <p:extLst>
      <p:ext uri="{BB962C8B-B14F-4D97-AF65-F5344CB8AC3E}">
        <p14:creationId xmlns:p14="http://schemas.microsoft.com/office/powerpoint/2010/main" val="35939474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042178-AD72-E1C3-2F56-D0307782918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EF367B7-6813-5BB7-13E9-5545B105E2B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C786561-1ADD-E799-9DF4-97F0CF0503B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FCB3E47-7E09-BB5E-7E82-C05409DD11AC}"/>
              </a:ext>
            </a:extLst>
          </p:cNvPr>
          <p:cNvSpPr>
            <a:spLocks noGrp="1"/>
          </p:cNvSpPr>
          <p:nvPr>
            <p:ph type="dt" sz="half" idx="10"/>
          </p:nvPr>
        </p:nvSpPr>
        <p:spPr/>
        <p:txBody>
          <a:bodyPr/>
          <a:lstStyle/>
          <a:p>
            <a:fld id="{0AAD4303-5BB4-4E43-B9C1-843519E3E2DA}" type="datetimeFigureOut">
              <a:rPr lang="en-US" smtClean="0"/>
              <a:t>7/20/2024</a:t>
            </a:fld>
            <a:endParaRPr lang="en-US"/>
          </a:p>
        </p:txBody>
      </p:sp>
      <p:sp>
        <p:nvSpPr>
          <p:cNvPr id="6" name="Footer Placeholder 5">
            <a:extLst>
              <a:ext uri="{FF2B5EF4-FFF2-40B4-BE49-F238E27FC236}">
                <a16:creationId xmlns:a16="http://schemas.microsoft.com/office/drawing/2014/main" id="{EA985692-D0D4-F479-5CD8-D8D638EA755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874B9A6-1261-486B-F783-D0555922592A}"/>
              </a:ext>
            </a:extLst>
          </p:cNvPr>
          <p:cNvSpPr>
            <a:spLocks noGrp="1"/>
          </p:cNvSpPr>
          <p:nvPr>
            <p:ph type="sldNum" sz="quarter" idx="12"/>
          </p:nvPr>
        </p:nvSpPr>
        <p:spPr/>
        <p:txBody>
          <a:bodyPr/>
          <a:lstStyle/>
          <a:p>
            <a:fld id="{66338408-7512-4370-BCDD-5775DF10401E}" type="slidenum">
              <a:rPr lang="en-US" smtClean="0"/>
              <a:t>‹#›</a:t>
            </a:fld>
            <a:endParaRPr lang="en-US"/>
          </a:p>
        </p:txBody>
      </p:sp>
    </p:spTree>
    <p:extLst>
      <p:ext uri="{BB962C8B-B14F-4D97-AF65-F5344CB8AC3E}">
        <p14:creationId xmlns:p14="http://schemas.microsoft.com/office/powerpoint/2010/main" val="41723637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2341E-9BA9-6F46-A66A-493F1B852B4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09A286E-A5B4-A5CE-2482-1996215B775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8052079-1C6A-A5B4-F236-27B3D439074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6183990-72DF-F63C-824C-73AF54B431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64B2803-74C1-4316-E868-5BEE7FD40CB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5BFAB67-355A-48B9-6E57-A0D6A37E055A}"/>
              </a:ext>
            </a:extLst>
          </p:cNvPr>
          <p:cNvSpPr>
            <a:spLocks noGrp="1"/>
          </p:cNvSpPr>
          <p:nvPr>
            <p:ph type="dt" sz="half" idx="10"/>
          </p:nvPr>
        </p:nvSpPr>
        <p:spPr/>
        <p:txBody>
          <a:bodyPr/>
          <a:lstStyle/>
          <a:p>
            <a:fld id="{0AAD4303-5BB4-4E43-B9C1-843519E3E2DA}" type="datetimeFigureOut">
              <a:rPr lang="en-US" smtClean="0"/>
              <a:t>7/20/2024</a:t>
            </a:fld>
            <a:endParaRPr lang="en-US"/>
          </a:p>
        </p:txBody>
      </p:sp>
      <p:sp>
        <p:nvSpPr>
          <p:cNvPr id="8" name="Footer Placeholder 7">
            <a:extLst>
              <a:ext uri="{FF2B5EF4-FFF2-40B4-BE49-F238E27FC236}">
                <a16:creationId xmlns:a16="http://schemas.microsoft.com/office/drawing/2014/main" id="{E4BB7E94-242E-3A79-7F27-C4F31552345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DD4C42D-0C8F-981C-BDB9-F2EAD943C026}"/>
              </a:ext>
            </a:extLst>
          </p:cNvPr>
          <p:cNvSpPr>
            <a:spLocks noGrp="1"/>
          </p:cNvSpPr>
          <p:nvPr>
            <p:ph type="sldNum" sz="quarter" idx="12"/>
          </p:nvPr>
        </p:nvSpPr>
        <p:spPr/>
        <p:txBody>
          <a:bodyPr/>
          <a:lstStyle/>
          <a:p>
            <a:fld id="{66338408-7512-4370-BCDD-5775DF10401E}" type="slidenum">
              <a:rPr lang="en-US" smtClean="0"/>
              <a:t>‹#›</a:t>
            </a:fld>
            <a:endParaRPr lang="en-US"/>
          </a:p>
        </p:txBody>
      </p:sp>
    </p:spTree>
    <p:extLst>
      <p:ext uri="{BB962C8B-B14F-4D97-AF65-F5344CB8AC3E}">
        <p14:creationId xmlns:p14="http://schemas.microsoft.com/office/powerpoint/2010/main" val="22616718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5C1C2C-364E-3604-36CD-361644249F9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F06BC26-E50F-108F-57A7-5976A5B8D1FE}"/>
              </a:ext>
            </a:extLst>
          </p:cNvPr>
          <p:cNvSpPr>
            <a:spLocks noGrp="1"/>
          </p:cNvSpPr>
          <p:nvPr>
            <p:ph type="dt" sz="half" idx="10"/>
          </p:nvPr>
        </p:nvSpPr>
        <p:spPr/>
        <p:txBody>
          <a:bodyPr/>
          <a:lstStyle/>
          <a:p>
            <a:fld id="{0AAD4303-5BB4-4E43-B9C1-843519E3E2DA}" type="datetimeFigureOut">
              <a:rPr lang="en-US" smtClean="0"/>
              <a:t>7/20/2024</a:t>
            </a:fld>
            <a:endParaRPr lang="en-US"/>
          </a:p>
        </p:txBody>
      </p:sp>
      <p:sp>
        <p:nvSpPr>
          <p:cNvPr id="4" name="Footer Placeholder 3">
            <a:extLst>
              <a:ext uri="{FF2B5EF4-FFF2-40B4-BE49-F238E27FC236}">
                <a16:creationId xmlns:a16="http://schemas.microsoft.com/office/drawing/2014/main" id="{1742C9FC-EC7F-C831-F305-9E8CEA1B0FA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45291C0-E8B2-B8D7-5C00-839DCC342269}"/>
              </a:ext>
            </a:extLst>
          </p:cNvPr>
          <p:cNvSpPr>
            <a:spLocks noGrp="1"/>
          </p:cNvSpPr>
          <p:nvPr>
            <p:ph type="sldNum" sz="quarter" idx="12"/>
          </p:nvPr>
        </p:nvSpPr>
        <p:spPr/>
        <p:txBody>
          <a:bodyPr/>
          <a:lstStyle/>
          <a:p>
            <a:fld id="{66338408-7512-4370-BCDD-5775DF10401E}" type="slidenum">
              <a:rPr lang="en-US" smtClean="0"/>
              <a:t>‹#›</a:t>
            </a:fld>
            <a:endParaRPr lang="en-US"/>
          </a:p>
        </p:txBody>
      </p:sp>
    </p:spTree>
    <p:extLst>
      <p:ext uri="{BB962C8B-B14F-4D97-AF65-F5344CB8AC3E}">
        <p14:creationId xmlns:p14="http://schemas.microsoft.com/office/powerpoint/2010/main" val="12148506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224BAE-4516-BCC8-2C84-2692C1D30D6A}"/>
              </a:ext>
            </a:extLst>
          </p:cNvPr>
          <p:cNvSpPr>
            <a:spLocks noGrp="1"/>
          </p:cNvSpPr>
          <p:nvPr>
            <p:ph type="dt" sz="half" idx="10"/>
          </p:nvPr>
        </p:nvSpPr>
        <p:spPr/>
        <p:txBody>
          <a:bodyPr/>
          <a:lstStyle/>
          <a:p>
            <a:fld id="{0AAD4303-5BB4-4E43-B9C1-843519E3E2DA}" type="datetimeFigureOut">
              <a:rPr lang="en-US" smtClean="0"/>
              <a:t>7/20/2024</a:t>
            </a:fld>
            <a:endParaRPr lang="en-US"/>
          </a:p>
        </p:txBody>
      </p:sp>
      <p:sp>
        <p:nvSpPr>
          <p:cNvPr id="3" name="Footer Placeholder 2">
            <a:extLst>
              <a:ext uri="{FF2B5EF4-FFF2-40B4-BE49-F238E27FC236}">
                <a16:creationId xmlns:a16="http://schemas.microsoft.com/office/drawing/2014/main" id="{C14CD3A5-73A1-F34F-3708-93BA6CDE162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1185FED-73E8-352D-2B0B-1CEDD1C61F9F}"/>
              </a:ext>
            </a:extLst>
          </p:cNvPr>
          <p:cNvSpPr>
            <a:spLocks noGrp="1"/>
          </p:cNvSpPr>
          <p:nvPr>
            <p:ph type="sldNum" sz="quarter" idx="12"/>
          </p:nvPr>
        </p:nvSpPr>
        <p:spPr/>
        <p:txBody>
          <a:bodyPr/>
          <a:lstStyle/>
          <a:p>
            <a:fld id="{66338408-7512-4370-BCDD-5775DF10401E}" type="slidenum">
              <a:rPr lang="en-US" smtClean="0"/>
              <a:t>‹#›</a:t>
            </a:fld>
            <a:endParaRPr lang="en-US"/>
          </a:p>
        </p:txBody>
      </p:sp>
    </p:spTree>
    <p:extLst>
      <p:ext uri="{BB962C8B-B14F-4D97-AF65-F5344CB8AC3E}">
        <p14:creationId xmlns:p14="http://schemas.microsoft.com/office/powerpoint/2010/main" val="13369046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11442-FC10-FDD5-69A0-DB5E120A029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0AC28AB-FE49-9EDC-6286-1DD5D6355BF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B5A8828-30D3-453B-B6FC-1A796586B4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108CF-6D5E-CDF8-B3C9-395E00B37B29}"/>
              </a:ext>
            </a:extLst>
          </p:cNvPr>
          <p:cNvSpPr>
            <a:spLocks noGrp="1"/>
          </p:cNvSpPr>
          <p:nvPr>
            <p:ph type="dt" sz="half" idx="10"/>
          </p:nvPr>
        </p:nvSpPr>
        <p:spPr/>
        <p:txBody>
          <a:bodyPr/>
          <a:lstStyle/>
          <a:p>
            <a:fld id="{0AAD4303-5BB4-4E43-B9C1-843519E3E2DA}" type="datetimeFigureOut">
              <a:rPr lang="en-US" smtClean="0"/>
              <a:t>7/20/2024</a:t>
            </a:fld>
            <a:endParaRPr lang="en-US"/>
          </a:p>
        </p:txBody>
      </p:sp>
      <p:sp>
        <p:nvSpPr>
          <p:cNvPr id="6" name="Footer Placeholder 5">
            <a:extLst>
              <a:ext uri="{FF2B5EF4-FFF2-40B4-BE49-F238E27FC236}">
                <a16:creationId xmlns:a16="http://schemas.microsoft.com/office/drawing/2014/main" id="{B662BC5F-ED18-9479-F653-A3E9DE2896C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A3DA7D7-D121-E9B0-7928-454B3B74299E}"/>
              </a:ext>
            </a:extLst>
          </p:cNvPr>
          <p:cNvSpPr>
            <a:spLocks noGrp="1"/>
          </p:cNvSpPr>
          <p:nvPr>
            <p:ph type="sldNum" sz="quarter" idx="12"/>
          </p:nvPr>
        </p:nvSpPr>
        <p:spPr/>
        <p:txBody>
          <a:bodyPr/>
          <a:lstStyle/>
          <a:p>
            <a:fld id="{66338408-7512-4370-BCDD-5775DF10401E}" type="slidenum">
              <a:rPr lang="en-US" smtClean="0"/>
              <a:t>‹#›</a:t>
            </a:fld>
            <a:endParaRPr lang="en-US"/>
          </a:p>
        </p:txBody>
      </p:sp>
    </p:spTree>
    <p:extLst>
      <p:ext uri="{BB962C8B-B14F-4D97-AF65-F5344CB8AC3E}">
        <p14:creationId xmlns:p14="http://schemas.microsoft.com/office/powerpoint/2010/main" val="16569248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57E6B-EB65-24FC-80F7-2CD6C317E85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53F8A2B-9F76-EDB6-88A2-51A6C553790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81C2E23-7310-EF58-F74E-9264544EDF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975D9C7-2BB8-0785-443D-AF5FECE80A95}"/>
              </a:ext>
            </a:extLst>
          </p:cNvPr>
          <p:cNvSpPr>
            <a:spLocks noGrp="1"/>
          </p:cNvSpPr>
          <p:nvPr>
            <p:ph type="dt" sz="half" idx="10"/>
          </p:nvPr>
        </p:nvSpPr>
        <p:spPr/>
        <p:txBody>
          <a:bodyPr/>
          <a:lstStyle/>
          <a:p>
            <a:fld id="{0AAD4303-5BB4-4E43-B9C1-843519E3E2DA}" type="datetimeFigureOut">
              <a:rPr lang="en-US" smtClean="0"/>
              <a:t>7/20/2024</a:t>
            </a:fld>
            <a:endParaRPr lang="en-US"/>
          </a:p>
        </p:txBody>
      </p:sp>
      <p:sp>
        <p:nvSpPr>
          <p:cNvPr id="6" name="Footer Placeholder 5">
            <a:extLst>
              <a:ext uri="{FF2B5EF4-FFF2-40B4-BE49-F238E27FC236}">
                <a16:creationId xmlns:a16="http://schemas.microsoft.com/office/drawing/2014/main" id="{6CAF0671-629A-6C1A-9037-C18BF0757C4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51B4B07-0FD4-2EEC-7DFF-7438B68CFBE5}"/>
              </a:ext>
            </a:extLst>
          </p:cNvPr>
          <p:cNvSpPr>
            <a:spLocks noGrp="1"/>
          </p:cNvSpPr>
          <p:nvPr>
            <p:ph type="sldNum" sz="quarter" idx="12"/>
          </p:nvPr>
        </p:nvSpPr>
        <p:spPr/>
        <p:txBody>
          <a:bodyPr/>
          <a:lstStyle/>
          <a:p>
            <a:fld id="{66338408-7512-4370-BCDD-5775DF10401E}" type="slidenum">
              <a:rPr lang="en-US" smtClean="0"/>
              <a:t>‹#›</a:t>
            </a:fld>
            <a:endParaRPr lang="en-US"/>
          </a:p>
        </p:txBody>
      </p:sp>
    </p:spTree>
    <p:extLst>
      <p:ext uri="{BB962C8B-B14F-4D97-AF65-F5344CB8AC3E}">
        <p14:creationId xmlns:p14="http://schemas.microsoft.com/office/powerpoint/2010/main" val="24613896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E4296-D1C2-8865-51D8-B537BD91EBF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3F0DA01-7C26-39BE-3C6D-3C5DB9326C0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7DB5CDC-5887-C75B-D74A-2B1B9F4D513A}"/>
              </a:ext>
            </a:extLst>
          </p:cNvPr>
          <p:cNvSpPr>
            <a:spLocks noGrp="1"/>
          </p:cNvSpPr>
          <p:nvPr>
            <p:ph type="dt" sz="half" idx="10"/>
          </p:nvPr>
        </p:nvSpPr>
        <p:spPr/>
        <p:txBody>
          <a:bodyPr/>
          <a:lstStyle/>
          <a:p>
            <a:fld id="{0AAD4303-5BB4-4E43-B9C1-843519E3E2DA}" type="datetimeFigureOut">
              <a:rPr lang="en-US" smtClean="0"/>
              <a:t>7/20/2024</a:t>
            </a:fld>
            <a:endParaRPr lang="en-US"/>
          </a:p>
        </p:txBody>
      </p:sp>
      <p:sp>
        <p:nvSpPr>
          <p:cNvPr id="5" name="Footer Placeholder 4">
            <a:extLst>
              <a:ext uri="{FF2B5EF4-FFF2-40B4-BE49-F238E27FC236}">
                <a16:creationId xmlns:a16="http://schemas.microsoft.com/office/drawing/2014/main" id="{C877816D-26C0-0D53-1960-5E415DC5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95DE585-7748-F339-9FDA-CB2A39821955}"/>
              </a:ext>
            </a:extLst>
          </p:cNvPr>
          <p:cNvSpPr>
            <a:spLocks noGrp="1"/>
          </p:cNvSpPr>
          <p:nvPr>
            <p:ph type="sldNum" sz="quarter" idx="12"/>
          </p:nvPr>
        </p:nvSpPr>
        <p:spPr/>
        <p:txBody>
          <a:bodyPr/>
          <a:lstStyle/>
          <a:p>
            <a:fld id="{66338408-7512-4370-BCDD-5775DF10401E}" type="slidenum">
              <a:rPr lang="en-US" smtClean="0"/>
              <a:t>‹#›</a:t>
            </a:fld>
            <a:endParaRPr lang="en-US"/>
          </a:p>
        </p:txBody>
      </p:sp>
    </p:spTree>
    <p:extLst>
      <p:ext uri="{BB962C8B-B14F-4D97-AF65-F5344CB8AC3E}">
        <p14:creationId xmlns:p14="http://schemas.microsoft.com/office/powerpoint/2010/main" val="30766212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8327A67-E76C-D984-9180-786DD1787D74}"/>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29656CF-07AE-9903-3C2F-8F33E2A4C1F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861620-FC47-E22B-D58D-66ABE51A41EE}"/>
              </a:ext>
            </a:extLst>
          </p:cNvPr>
          <p:cNvSpPr>
            <a:spLocks noGrp="1"/>
          </p:cNvSpPr>
          <p:nvPr>
            <p:ph type="dt" sz="half" idx="10"/>
          </p:nvPr>
        </p:nvSpPr>
        <p:spPr/>
        <p:txBody>
          <a:bodyPr/>
          <a:lstStyle/>
          <a:p>
            <a:fld id="{0AAD4303-5BB4-4E43-B9C1-843519E3E2DA}" type="datetimeFigureOut">
              <a:rPr lang="en-US" smtClean="0"/>
              <a:t>7/20/2024</a:t>
            </a:fld>
            <a:endParaRPr lang="en-US"/>
          </a:p>
        </p:txBody>
      </p:sp>
      <p:sp>
        <p:nvSpPr>
          <p:cNvPr id="5" name="Footer Placeholder 4">
            <a:extLst>
              <a:ext uri="{FF2B5EF4-FFF2-40B4-BE49-F238E27FC236}">
                <a16:creationId xmlns:a16="http://schemas.microsoft.com/office/drawing/2014/main" id="{242F4230-DDEF-35F7-A0AE-E9829B46F0F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EBAB73E-3962-5780-20CA-A66A7230CE48}"/>
              </a:ext>
            </a:extLst>
          </p:cNvPr>
          <p:cNvSpPr>
            <a:spLocks noGrp="1"/>
          </p:cNvSpPr>
          <p:nvPr>
            <p:ph type="sldNum" sz="quarter" idx="12"/>
          </p:nvPr>
        </p:nvSpPr>
        <p:spPr/>
        <p:txBody>
          <a:bodyPr/>
          <a:lstStyle/>
          <a:p>
            <a:fld id="{66338408-7512-4370-BCDD-5775DF10401E}" type="slidenum">
              <a:rPr lang="en-US" smtClean="0"/>
              <a:t>‹#›</a:t>
            </a:fld>
            <a:endParaRPr lang="en-US"/>
          </a:p>
        </p:txBody>
      </p:sp>
    </p:spTree>
    <p:extLst>
      <p:ext uri="{BB962C8B-B14F-4D97-AF65-F5344CB8AC3E}">
        <p14:creationId xmlns:p14="http://schemas.microsoft.com/office/powerpoint/2010/main" val="15809841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7E4B871-B820-3C2C-66E6-F45171EF599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C7F9D5F-D3F3-D149-57E3-1AC945EA42C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9FBC0E-8823-3CCC-9D73-E5AAC535243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AAD4303-5BB4-4E43-B9C1-843519E3E2DA}" type="datetimeFigureOut">
              <a:rPr lang="en-US" smtClean="0"/>
              <a:t>7/20/2024</a:t>
            </a:fld>
            <a:endParaRPr lang="en-US"/>
          </a:p>
        </p:txBody>
      </p:sp>
      <p:sp>
        <p:nvSpPr>
          <p:cNvPr id="5" name="Footer Placeholder 4">
            <a:extLst>
              <a:ext uri="{FF2B5EF4-FFF2-40B4-BE49-F238E27FC236}">
                <a16:creationId xmlns:a16="http://schemas.microsoft.com/office/drawing/2014/main" id="{CB9A0C1D-6644-3DB6-C62C-CC2D2B79FD1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93EBBBC-B908-477B-AAC0-89FF54E6863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6338408-7512-4370-BCDD-5775DF10401E}" type="slidenum">
              <a:rPr lang="en-US" smtClean="0"/>
              <a:t>‹#›</a:t>
            </a:fld>
            <a:endParaRPr lang="en-US"/>
          </a:p>
        </p:txBody>
      </p:sp>
    </p:spTree>
    <p:extLst>
      <p:ext uri="{BB962C8B-B14F-4D97-AF65-F5344CB8AC3E}">
        <p14:creationId xmlns:p14="http://schemas.microsoft.com/office/powerpoint/2010/main" val="6196467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1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5.jpeg"/></Relationships>
</file>

<file path=ppt/slides/_rels/slide12.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7.jpeg"/></Relationships>
</file>

<file path=ppt/slides/_rels/slide1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0" name="Rectangle 1030">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The Impact of Technology on Business Strategy | by Shah Mohammed | Medium">
            <a:extLst>
              <a:ext uri="{FF2B5EF4-FFF2-40B4-BE49-F238E27FC236}">
                <a16:creationId xmlns:a16="http://schemas.microsoft.com/office/drawing/2014/main" id="{16334FD4-E53B-72FC-601A-AFFBAE3EACB6}"/>
              </a:ext>
            </a:extLst>
          </p:cNvPr>
          <p:cNvPicPr>
            <a:picLocks noChangeAspect="1" noChangeArrowheads="1"/>
          </p:cNvPicPr>
          <p:nvPr/>
        </p:nvPicPr>
        <p:blipFill>
          <a:blip r:embed="rId2" cstate="email">
            <a:alphaModFix amt="50000"/>
            <a:extLst>
              <a:ext uri="{BEBA8EAE-BF5A-486C-A8C5-ECC9F3942E4B}">
                <a14:imgProps xmlns:a14="http://schemas.microsoft.com/office/drawing/2010/main">
                  <a14:imgLayer r:embed="rId3">
                    <a14:imgEffect>
                      <a14:brightnessContrast bright="-33000"/>
                    </a14:imgEffect>
                  </a14:imgLayer>
                </a14:imgProps>
              </a:ext>
              <a:ext uri="{28A0092B-C50C-407E-A947-70E740481C1C}">
                <a14:useLocalDpi xmlns:a14="http://schemas.microsoft.com/office/drawing/2010/main"/>
              </a:ext>
            </a:extLst>
          </a:blip>
          <a:srcRect/>
          <a:stretch/>
        </p:blipFill>
        <p:spPr bwMode="auto">
          <a:xfrm>
            <a:off x="20" y="10"/>
            <a:ext cx="1218893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080D6CD-77C9-FE45-04F2-8F7B6155ADEB}"/>
              </a:ext>
            </a:extLst>
          </p:cNvPr>
          <p:cNvSpPr>
            <a:spLocks noGrp="1"/>
          </p:cNvSpPr>
          <p:nvPr>
            <p:ph type="ctrTitle"/>
          </p:nvPr>
        </p:nvSpPr>
        <p:spPr>
          <a:xfrm>
            <a:off x="1524000" y="1122363"/>
            <a:ext cx="9144000" cy="3063240"/>
          </a:xfrm>
        </p:spPr>
        <p:txBody>
          <a:bodyPr>
            <a:normAutofit/>
          </a:bodyPr>
          <a:lstStyle/>
          <a:p>
            <a:r>
              <a:rPr lang="en-US" sz="5100" b="1" dirty="0">
                <a:solidFill>
                  <a:schemeClr val="bg1"/>
                </a:solidFill>
                <a:effectLst/>
                <a:latin typeface="Times New Roman" panose="02020603050405020304" pitchFamily="18" charset="0"/>
                <a:ea typeface="Times New Roman" panose="02020603050405020304" pitchFamily="18" charset="0"/>
              </a:rPr>
              <a:t>ASSIGNMENT TITLE: COMPONENT 1: PRACTICAL: INDIVIDUAL PRESENTATION</a:t>
            </a:r>
            <a:endParaRPr lang="en-US" sz="5100" dirty="0">
              <a:solidFill>
                <a:schemeClr val="bg1"/>
              </a:solidFill>
            </a:endParaRPr>
          </a:p>
        </p:txBody>
      </p:sp>
      <p:sp>
        <p:nvSpPr>
          <p:cNvPr id="3" name="Subtitle 2">
            <a:extLst>
              <a:ext uri="{FF2B5EF4-FFF2-40B4-BE49-F238E27FC236}">
                <a16:creationId xmlns:a16="http://schemas.microsoft.com/office/drawing/2014/main" id="{5801B789-B0D6-E602-BCA0-F3DA918C1A84}"/>
              </a:ext>
            </a:extLst>
          </p:cNvPr>
          <p:cNvSpPr>
            <a:spLocks noGrp="1"/>
          </p:cNvSpPr>
          <p:nvPr>
            <p:ph type="subTitle" idx="1"/>
          </p:nvPr>
        </p:nvSpPr>
        <p:spPr>
          <a:xfrm>
            <a:off x="1527048" y="4599432"/>
            <a:ext cx="9144000" cy="1536192"/>
          </a:xfrm>
        </p:spPr>
        <p:txBody>
          <a:bodyPr>
            <a:normAutofit/>
          </a:bodyPr>
          <a:lstStyle/>
          <a:p>
            <a:pPr marL="0" marR="0">
              <a:spcBef>
                <a:spcPts val="0"/>
              </a:spcBef>
              <a:spcAft>
                <a:spcPts val="600"/>
              </a:spcAft>
            </a:pPr>
            <a:r>
              <a:rPr lang="en-US" b="1">
                <a:solidFill>
                  <a:schemeClr val="bg1"/>
                </a:solidFill>
                <a:effectLst/>
                <a:latin typeface="Times New Roman" panose="02020603050405020304" pitchFamily="18" charset="0"/>
                <a:ea typeface="Times New Roman" panose="02020603050405020304" pitchFamily="18" charset="0"/>
              </a:rPr>
              <a:t>PROGRAMME: BA BUSINESS MANAGEMENT</a:t>
            </a:r>
            <a:endParaRPr lang="en-US">
              <a:solidFill>
                <a:schemeClr val="bg1"/>
              </a:solidFill>
              <a:effectLst/>
              <a:latin typeface="Times New Roman" panose="02020603050405020304" pitchFamily="18" charset="0"/>
              <a:ea typeface="Times New Roman" panose="02020603050405020304" pitchFamily="18" charset="0"/>
            </a:endParaRPr>
          </a:p>
          <a:p>
            <a:pPr marL="0" marR="0">
              <a:spcBef>
                <a:spcPts val="0"/>
              </a:spcBef>
              <a:spcAft>
                <a:spcPts val="600"/>
              </a:spcAft>
            </a:pPr>
            <a:r>
              <a:rPr lang="en-US" b="1">
                <a:solidFill>
                  <a:schemeClr val="bg1"/>
                </a:solidFill>
                <a:effectLst/>
                <a:latin typeface="Times New Roman" panose="02020603050405020304" pitchFamily="18" charset="0"/>
                <a:ea typeface="Times New Roman" panose="02020603050405020304" pitchFamily="18" charset="0"/>
              </a:rPr>
              <a:t>MANAGING PEOPLE</a:t>
            </a:r>
            <a:endParaRPr lang="en-US">
              <a:solidFill>
                <a:schemeClr val="bg1"/>
              </a:solidFill>
              <a:effectLst/>
              <a:latin typeface="Times New Roman" panose="02020603050405020304" pitchFamily="18" charset="0"/>
              <a:ea typeface="Times New Roman" panose="02020603050405020304" pitchFamily="18" charset="0"/>
            </a:endParaRPr>
          </a:p>
          <a:p>
            <a:pPr marL="0" marR="0">
              <a:spcBef>
                <a:spcPts val="0"/>
              </a:spcBef>
              <a:spcAft>
                <a:spcPts val="600"/>
              </a:spcAft>
            </a:pPr>
            <a:r>
              <a:rPr lang="en-US" b="1">
                <a:solidFill>
                  <a:schemeClr val="bg1"/>
                </a:solidFill>
                <a:effectLst/>
                <a:latin typeface="Times New Roman" panose="02020603050405020304" pitchFamily="18" charset="0"/>
                <a:ea typeface="Times New Roman" panose="02020603050405020304" pitchFamily="18" charset="0"/>
              </a:rPr>
              <a:t>MODULE CODE: LCBB5004</a:t>
            </a:r>
            <a:endParaRPr lang="en-US">
              <a:solidFill>
                <a:schemeClr val="bg1"/>
              </a:solidFill>
              <a:effectLst/>
              <a:latin typeface="Times New Roman" panose="02020603050405020304" pitchFamily="18" charset="0"/>
              <a:ea typeface="Times New Roman" panose="02020603050405020304" pitchFamily="18" charset="0"/>
            </a:endParaRPr>
          </a:p>
        </p:txBody>
      </p:sp>
      <p:sp>
        <p:nvSpPr>
          <p:cNvPr id="1041"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413609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7B18B9-3C03-4181-FCD3-04C4B5554B05}"/>
              </a:ext>
            </a:extLst>
          </p:cNvPr>
          <p:cNvSpPr>
            <a:spLocks noGrp="1"/>
          </p:cNvSpPr>
          <p:nvPr>
            <p:ph type="title"/>
          </p:nvPr>
        </p:nvSpPr>
        <p:spPr>
          <a:xfrm>
            <a:off x="640080" y="325369"/>
            <a:ext cx="4368602" cy="1956841"/>
          </a:xfrm>
        </p:spPr>
        <p:txBody>
          <a:bodyPr anchor="b">
            <a:normAutofit/>
          </a:bodyPr>
          <a:lstStyle/>
          <a:p>
            <a:r>
              <a:rPr lang="en-US" sz="3800" b="1">
                <a:effectLst/>
                <a:latin typeface="Times New Roman" panose="02020603050405020304" pitchFamily="18" charset="0"/>
                <a:ea typeface="Times New Roman" panose="02020603050405020304" pitchFamily="18" charset="0"/>
              </a:rPr>
              <a:t>INTRODUCTION</a:t>
            </a:r>
            <a:endParaRPr lang="en-US" sz="3800" b="1"/>
          </a:p>
        </p:txBody>
      </p:sp>
      <p:sp>
        <p:nvSpPr>
          <p:cNvPr id="205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F837DC4-E086-7265-6303-DC45FD4FED91}"/>
              </a:ext>
            </a:extLst>
          </p:cNvPr>
          <p:cNvSpPr>
            <a:spLocks noGrp="1"/>
          </p:cNvSpPr>
          <p:nvPr>
            <p:ph idx="1"/>
          </p:nvPr>
        </p:nvSpPr>
        <p:spPr>
          <a:xfrm>
            <a:off x="640080" y="2872899"/>
            <a:ext cx="4243589" cy="3320668"/>
          </a:xfrm>
        </p:spPr>
        <p:txBody>
          <a:bodyPr>
            <a:normAutofit/>
          </a:bodyPr>
          <a:lstStyle/>
          <a:p>
            <a:pPr marL="342900" marR="0" lvl="0" indent="-342900">
              <a:spcBef>
                <a:spcPts val="0"/>
              </a:spcBef>
              <a:spcAft>
                <a:spcPts val="0"/>
              </a:spcAft>
              <a:buFont typeface="Arial" panose="020B0604020202020204" pitchFamily="34" charset="0"/>
              <a:buChar char="●"/>
            </a:pPr>
            <a:r>
              <a:rPr lang="en-US" sz="2200" u="none" strike="noStrike" dirty="0">
                <a:effectLst/>
                <a:latin typeface="Times New Roman" panose="02020603050405020304" pitchFamily="18" charset="0"/>
                <a:ea typeface="Times New Roman" panose="02020603050405020304" pitchFamily="18" charset="0"/>
              </a:rPr>
              <a:t>Technology has </a:t>
            </a:r>
            <a:r>
              <a:rPr lang="en-US" sz="2200" u="none" strike="noStrike" dirty="0" err="1">
                <a:effectLst/>
                <a:latin typeface="Times New Roman" panose="02020603050405020304" pitchFamily="18" charset="0"/>
                <a:ea typeface="Times New Roman" panose="02020603050405020304" pitchFamily="18" charset="0"/>
              </a:rPr>
              <a:t>revolutionised</a:t>
            </a:r>
            <a:r>
              <a:rPr lang="en-US" sz="2200" u="none" strike="noStrike" dirty="0">
                <a:effectLst/>
                <a:latin typeface="Times New Roman" panose="02020603050405020304" pitchFamily="18" charset="0"/>
                <a:ea typeface="Times New Roman" panose="02020603050405020304" pitchFamily="18" charset="0"/>
              </a:rPr>
              <a:t> every sector, supporting business in various dimensions.</a:t>
            </a:r>
          </a:p>
          <a:p>
            <a:pPr marL="342900" marR="0" lvl="0" indent="-342900">
              <a:spcBef>
                <a:spcPts val="0"/>
              </a:spcBef>
              <a:spcAft>
                <a:spcPts val="0"/>
              </a:spcAft>
              <a:buFont typeface="Arial" panose="020B0604020202020204" pitchFamily="34" charset="0"/>
              <a:buChar char="●"/>
            </a:pPr>
            <a:r>
              <a:rPr lang="en-US" sz="2200" u="none" strike="noStrike" dirty="0">
                <a:effectLst/>
                <a:latin typeface="Times New Roman" panose="02020603050405020304" pitchFamily="18" charset="0"/>
                <a:ea typeface="Times New Roman" panose="02020603050405020304" pitchFamily="18" charset="0"/>
              </a:rPr>
              <a:t>On this note, training and the developmental segment have also been acknowledged through technologies.</a:t>
            </a:r>
          </a:p>
          <a:p>
            <a:pPr marL="0" indent="0">
              <a:buNone/>
            </a:pPr>
            <a:endParaRPr lang="en-US" sz="2200" dirty="0"/>
          </a:p>
        </p:txBody>
      </p:sp>
      <p:pic>
        <p:nvPicPr>
          <p:cNvPr id="2050" name="Picture 2" descr="UK business leaders say success and technology background linked">
            <a:extLst>
              <a:ext uri="{FF2B5EF4-FFF2-40B4-BE49-F238E27FC236}">
                <a16:creationId xmlns:a16="http://schemas.microsoft.com/office/drawing/2014/main" id="{DABB769B-9271-637D-2AA6-D9D322555611}"/>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b="-1"/>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94750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1" name="Rectangle 3080">
            <a:extLst>
              <a:ext uri="{FF2B5EF4-FFF2-40B4-BE49-F238E27FC236}">
                <a16:creationId xmlns:a16="http://schemas.microsoft.com/office/drawing/2014/main" id="{7A203437-703A-4E00-A8C0-91D328D6C7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3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309817-E6D2-523F-2F9E-A6CE00DE356A}"/>
              </a:ext>
            </a:extLst>
          </p:cNvPr>
          <p:cNvSpPr>
            <a:spLocks noGrp="1"/>
          </p:cNvSpPr>
          <p:nvPr>
            <p:ph type="title"/>
          </p:nvPr>
        </p:nvSpPr>
        <p:spPr>
          <a:xfrm>
            <a:off x="589009" y="502400"/>
            <a:ext cx="3367171" cy="1818064"/>
          </a:xfrm>
        </p:spPr>
        <p:txBody>
          <a:bodyPr>
            <a:normAutofit/>
          </a:bodyPr>
          <a:lstStyle/>
          <a:p>
            <a:pPr algn="ctr"/>
            <a:r>
              <a:rPr lang="en-US" sz="2800" b="1" kern="0" dirty="0">
                <a:effectLst/>
                <a:latin typeface="Times New Roman" panose="02020603050405020304" pitchFamily="18" charset="0"/>
              </a:rPr>
              <a:t>OVERVIEW OF TECHNOLOGY IN TRAINING AND DEVELOPMENT</a:t>
            </a:r>
            <a:endParaRPr lang="en-US" sz="2800" b="1" dirty="0"/>
          </a:p>
        </p:txBody>
      </p:sp>
      <p:pic>
        <p:nvPicPr>
          <p:cNvPr id="3076" name="Picture 4" descr="What is Information Technology (IT)? | CCI Training Center">
            <a:extLst>
              <a:ext uri="{FF2B5EF4-FFF2-40B4-BE49-F238E27FC236}">
                <a16:creationId xmlns:a16="http://schemas.microsoft.com/office/drawing/2014/main" id="{2356983C-F6A3-5C24-ED7E-C2ABBC1F2D0C}"/>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p:blipFill>
        <p:spPr bwMode="auto">
          <a:xfrm>
            <a:off x="4555236" y="6"/>
            <a:ext cx="7636763" cy="2762724"/>
          </a:xfrm>
          <a:prstGeom prst="rect">
            <a:avLst/>
          </a:prstGeom>
          <a:noFill/>
          <a:extLst>
            <a:ext uri="{909E8E84-426E-40DD-AFC4-6F175D3DCCD1}">
              <a14:hiddenFill xmlns:a14="http://schemas.microsoft.com/office/drawing/2010/main">
                <a:solidFill>
                  <a:srgbClr val="FFFFFF"/>
                </a:solidFill>
              </a14:hiddenFill>
            </a:ext>
          </a:extLst>
        </p:spPr>
      </p:pic>
      <p:sp>
        <p:nvSpPr>
          <p:cNvPr id="3083" name="Rectangle 3082">
            <a:extLst>
              <a:ext uri="{FF2B5EF4-FFF2-40B4-BE49-F238E27FC236}">
                <a16:creationId xmlns:a16="http://schemas.microsoft.com/office/drawing/2014/main" id="{CD84038B-4A56-439B-A184-79B2D45066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2729"/>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pic>
        <p:nvPicPr>
          <p:cNvPr id="3074" name="Picture 2" descr="Impact of Information Technology (IT) on International Business">
            <a:extLst>
              <a:ext uri="{FF2B5EF4-FFF2-40B4-BE49-F238E27FC236}">
                <a16:creationId xmlns:a16="http://schemas.microsoft.com/office/drawing/2014/main" id="{DD89A098-E8A8-0965-E64A-5F1EE6DE15D5}"/>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p:blipFill>
        <p:spPr bwMode="auto">
          <a:xfrm>
            <a:off x="-1" y="2826737"/>
            <a:ext cx="4565779" cy="403126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52734F1-8238-71F3-2477-54D1C51209CA}"/>
              </a:ext>
            </a:extLst>
          </p:cNvPr>
          <p:cNvSpPr>
            <a:spLocks noGrp="1"/>
          </p:cNvSpPr>
          <p:nvPr>
            <p:ph idx="1"/>
          </p:nvPr>
        </p:nvSpPr>
        <p:spPr>
          <a:xfrm>
            <a:off x="5449633" y="3455208"/>
            <a:ext cx="5742432" cy="3048462"/>
          </a:xfrm>
        </p:spPr>
        <p:txBody>
          <a:bodyPr anchor="ctr">
            <a:normAutofit lnSpcReduction="10000"/>
          </a:bodyPr>
          <a:lstStyle/>
          <a:p>
            <a:pPr marL="342900" marR="0" lvl="0" indent="-342900">
              <a:lnSpc>
                <a:spcPct val="150000"/>
              </a:lnSpc>
              <a:spcBef>
                <a:spcPts val="0"/>
              </a:spcBef>
              <a:spcAft>
                <a:spcPts val="0"/>
              </a:spcAft>
              <a:buFont typeface="Arial" panose="020B0604020202020204" pitchFamily="34" charset="0"/>
              <a:buChar char="●"/>
            </a:pPr>
            <a:r>
              <a:rPr lang="en-US" sz="1700" u="none" strike="noStrike" dirty="0">
                <a:effectLst/>
                <a:latin typeface="Times New Roman" panose="02020603050405020304" pitchFamily="18" charset="0"/>
                <a:ea typeface="Times New Roman" panose="02020603050405020304" pitchFamily="18" charset="0"/>
              </a:rPr>
              <a:t>Technology has played an important part in the </a:t>
            </a:r>
            <a:r>
              <a:rPr lang="en-US" sz="1700" u="none" strike="noStrike" dirty="0" err="1">
                <a:effectLst/>
                <a:latin typeface="Times New Roman" panose="02020603050405020304" pitchFamily="18" charset="0"/>
                <a:ea typeface="Times New Roman" panose="02020603050405020304" pitchFamily="18" charset="0"/>
              </a:rPr>
              <a:t>organisational</a:t>
            </a:r>
            <a:r>
              <a:rPr lang="en-US" sz="1700" u="none" strike="noStrike" dirty="0">
                <a:effectLst/>
                <a:latin typeface="Times New Roman" panose="02020603050405020304" pitchFamily="18" charset="0"/>
                <a:ea typeface="Times New Roman" panose="02020603050405020304" pitchFamily="18" charset="0"/>
              </a:rPr>
              <a:t> training.</a:t>
            </a:r>
          </a:p>
          <a:p>
            <a:pPr marL="342900" marR="0" lvl="0" indent="-342900">
              <a:lnSpc>
                <a:spcPct val="150000"/>
              </a:lnSpc>
              <a:spcBef>
                <a:spcPts val="0"/>
              </a:spcBef>
              <a:spcAft>
                <a:spcPts val="0"/>
              </a:spcAft>
              <a:buFont typeface="Arial" panose="020B0604020202020204" pitchFamily="34" charset="0"/>
              <a:buChar char="●"/>
            </a:pPr>
            <a:r>
              <a:rPr lang="en-US" sz="1700" u="none" strike="noStrike" dirty="0">
                <a:effectLst/>
                <a:latin typeface="Times New Roman" panose="02020603050405020304" pitchFamily="18" charset="0"/>
                <a:ea typeface="Times New Roman" panose="02020603050405020304" pitchFamily="18" charset="0"/>
              </a:rPr>
              <a:t>Traditionally, employee training programs would follow printed materials, and instructor-led sessions, which shortfall in addressing the diverse needs (Vahdat, 2022).</a:t>
            </a:r>
          </a:p>
          <a:p>
            <a:pPr marL="342900" marR="0" lvl="0" indent="-342900">
              <a:lnSpc>
                <a:spcPct val="150000"/>
              </a:lnSpc>
              <a:spcBef>
                <a:spcPts val="0"/>
              </a:spcBef>
              <a:spcAft>
                <a:spcPts val="0"/>
              </a:spcAft>
              <a:buFont typeface="Arial" panose="020B0604020202020204" pitchFamily="34" charset="0"/>
              <a:buChar char="●"/>
            </a:pPr>
            <a:r>
              <a:rPr lang="en-US" sz="1700" u="none" strike="noStrike" dirty="0">
                <a:effectLst/>
                <a:latin typeface="Times New Roman" panose="02020603050405020304" pitchFamily="18" charset="0"/>
                <a:ea typeface="Times New Roman" panose="02020603050405020304" pitchFamily="18" charset="0"/>
              </a:rPr>
              <a:t>They are accessible and flexible to use, allowing employees to learn at their own convenience, promoting continuous development (Garzón </a:t>
            </a:r>
            <a:r>
              <a:rPr lang="en-US" sz="1700" u="none" strike="noStrike" dirty="0" err="1">
                <a:effectLst/>
                <a:latin typeface="Times New Roman" panose="02020603050405020304" pitchFamily="18" charset="0"/>
                <a:ea typeface="Times New Roman" panose="02020603050405020304" pitchFamily="18" charset="0"/>
              </a:rPr>
              <a:t>Artacho</a:t>
            </a:r>
            <a:r>
              <a:rPr lang="en-US" sz="1700" i="1" u="none" strike="noStrike" dirty="0">
                <a:effectLst/>
                <a:latin typeface="Times New Roman" panose="02020603050405020304" pitchFamily="18" charset="0"/>
                <a:ea typeface="Times New Roman" panose="02020603050405020304" pitchFamily="18" charset="0"/>
              </a:rPr>
              <a:t> et al.</a:t>
            </a:r>
            <a:r>
              <a:rPr lang="en-US" sz="1700" u="none" strike="noStrike" dirty="0">
                <a:effectLst/>
                <a:latin typeface="Times New Roman" panose="02020603050405020304" pitchFamily="18" charset="0"/>
                <a:ea typeface="Times New Roman" panose="02020603050405020304" pitchFamily="18" charset="0"/>
              </a:rPr>
              <a:t> 2020).</a:t>
            </a:r>
          </a:p>
          <a:p>
            <a:pPr marL="0" indent="0">
              <a:lnSpc>
                <a:spcPct val="150000"/>
              </a:lnSpc>
              <a:buNone/>
            </a:pPr>
            <a:endParaRPr lang="en-US" sz="1700" dirty="0"/>
          </a:p>
        </p:txBody>
      </p:sp>
      <p:sp>
        <p:nvSpPr>
          <p:cNvPr id="3085" name="Rectangle 3084">
            <a:extLst>
              <a:ext uri="{FF2B5EF4-FFF2-40B4-BE49-F238E27FC236}">
                <a16:creationId xmlns:a16="http://schemas.microsoft.com/office/drawing/2014/main" id="{4F96EE13-2C4D-4262-812E-DDE5FC35F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58239"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Tree>
    <p:extLst>
      <p:ext uri="{BB962C8B-B14F-4D97-AF65-F5344CB8AC3E}">
        <p14:creationId xmlns:p14="http://schemas.microsoft.com/office/powerpoint/2010/main" val="23441076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6A1386-3A25-18C8-4AEB-1BEB3AC75989}"/>
              </a:ext>
            </a:extLst>
          </p:cNvPr>
          <p:cNvSpPr>
            <a:spLocks noGrp="1"/>
          </p:cNvSpPr>
          <p:nvPr>
            <p:ph type="title"/>
          </p:nvPr>
        </p:nvSpPr>
        <p:spPr>
          <a:xfrm>
            <a:off x="838200" y="365125"/>
            <a:ext cx="10515600" cy="1325563"/>
          </a:xfrm>
        </p:spPr>
        <p:txBody>
          <a:bodyPr>
            <a:normAutofit/>
          </a:bodyPr>
          <a:lstStyle/>
          <a:p>
            <a:pPr algn="ctr"/>
            <a:r>
              <a:rPr lang="en-US" sz="4200" b="1" kern="0" dirty="0">
                <a:effectLst/>
                <a:latin typeface="Times New Roman" panose="02020603050405020304" pitchFamily="18" charset="0"/>
              </a:rPr>
              <a:t>IMPORTANCE OF TECHNOLOGY IN TRAINING AND DEVELOPMENT</a:t>
            </a:r>
            <a:endParaRPr lang="en-US" sz="4200" dirty="0"/>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200A61F-DE00-42F0-447F-51FAB33F01E4}"/>
              </a:ext>
            </a:extLst>
          </p:cNvPr>
          <p:cNvGraphicFramePr>
            <a:graphicFrameLocks noGrp="1"/>
          </p:cNvGraphicFramePr>
          <p:nvPr>
            <p:ph idx="1"/>
            <p:extLst>
              <p:ext uri="{D42A27DB-BD31-4B8C-83A1-F6EECF244321}">
                <p14:modId xmlns:p14="http://schemas.microsoft.com/office/powerpoint/2010/main" val="1601579653"/>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098981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5" name="Rectangle 4104">
            <a:extLst>
              <a:ext uri="{FF2B5EF4-FFF2-40B4-BE49-F238E27FC236}">
                <a16:creationId xmlns:a16="http://schemas.microsoft.com/office/drawing/2014/main" id="{6D731904-7733-45B0-902C-289497204C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07" name="Rectangle 4106">
            <a:extLst>
              <a:ext uri="{FF2B5EF4-FFF2-40B4-BE49-F238E27FC236}">
                <a16:creationId xmlns:a16="http://schemas.microsoft.com/office/drawing/2014/main" id="{504E6397-35D7-4AEC-9DA9-B7F6B12B8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421890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497154B-F00A-AF8C-EA6C-5F44E36DCBF9}"/>
              </a:ext>
            </a:extLst>
          </p:cNvPr>
          <p:cNvSpPr>
            <a:spLocks noGrp="1"/>
          </p:cNvSpPr>
          <p:nvPr>
            <p:ph type="title"/>
          </p:nvPr>
        </p:nvSpPr>
        <p:spPr>
          <a:xfrm>
            <a:off x="1051560" y="4440602"/>
            <a:ext cx="3538728" cy="1645920"/>
          </a:xfrm>
        </p:spPr>
        <p:txBody>
          <a:bodyPr>
            <a:normAutofit/>
          </a:bodyPr>
          <a:lstStyle/>
          <a:p>
            <a:r>
              <a:rPr lang="en-US" sz="2700" b="1" kern="0">
                <a:effectLst/>
                <a:latin typeface="Times New Roman" panose="02020603050405020304" pitchFamily="18" charset="0"/>
              </a:rPr>
              <a:t>BENEFITS OF TECHNOLOGY FOR EMPLOYEES IN BT GROUP</a:t>
            </a:r>
            <a:endParaRPr lang="en-US" sz="2700"/>
          </a:p>
        </p:txBody>
      </p:sp>
      <p:pic>
        <p:nvPicPr>
          <p:cNvPr id="4098" name="Picture 2" descr="How Can the Impact of Emerging Technologies On Business Strategy Be  Assessed? - Corporate Strategy">
            <a:extLst>
              <a:ext uri="{FF2B5EF4-FFF2-40B4-BE49-F238E27FC236}">
                <a16:creationId xmlns:a16="http://schemas.microsoft.com/office/drawing/2014/main" id="{95E99099-3DBB-E309-C082-44B660522FE4}"/>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b="-2"/>
          <a:stretch/>
        </p:blipFill>
        <p:spPr bwMode="auto">
          <a:xfrm>
            <a:off x="6" y="10"/>
            <a:ext cx="4884383" cy="3995918"/>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Empowering Technological Transformation: A Guide for enterprises to  modernize Infrastructure and Initiate New Product Development.">
            <a:extLst>
              <a:ext uri="{FF2B5EF4-FFF2-40B4-BE49-F238E27FC236}">
                <a16:creationId xmlns:a16="http://schemas.microsoft.com/office/drawing/2014/main" id="{D6C90AFC-A0AA-E44D-04BB-C83E36A7A5A6}"/>
              </a:ext>
            </a:extLst>
          </p:cNvPr>
          <p:cNvPicPr>
            <a:picLocks noChangeAspect="1" noChangeArrowheads="1"/>
          </p:cNvPicPr>
          <p:nvPr/>
        </p:nvPicPr>
        <p:blipFill>
          <a:blip r:embed="rId4" cstate="email">
            <a:extLst>
              <a:ext uri="{28A0092B-C50C-407E-A947-70E740481C1C}">
                <a14:useLocalDpi xmlns:a14="http://schemas.microsoft.com/office/drawing/2010/main"/>
              </a:ext>
            </a:extLst>
          </a:blip>
          <a:srcRect/>
          <a:stretch/>
        </p:blipFill>
        <p:spPr bwMode="auto">
          <a:xfrm>
            <a:off x="5074877" y="10"/>
            <a:ext cx="7117118" cy="3995918"/>
          </a:xfrm>
          <a:prstGeom prst="rect">
            <a:avLst/>
          </a:prstGeom>
          <a:noFill/>
          <a:extLst>
            <a:ext uri="{909E8E84-426E-40DD-AFC4-6F175D3DCCD1}">
              <a14:hiddenFill xmlns:a14="http://schemas.microsoft.com/office/drawing/2010/main">
                <a:solidFill>
                  <a:srgbClr val="FFFFFF"/>
                </a:solidFill>
              </a14:hiddenFill>
            </a:ext>
          </a:extLst>
        </p:spPr>
      </p:pic>
      <p:sp>
        <p:nvSpPr>
          <p:cNvPr id="4109" name="Rectangle 4108">
            <a:extLst>
              <a:ext uri="{FF2B5EF4-FFF2-40B4-BE49-F238E27FC236}">
                <a16:creationId xmlns:a16="http://schemas.microsoft.com/office/drawing/2014/main" id="{62C5A04F-2AEB-4631-8314-A8B812E1E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491151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4111" name="Rectangle 4110">
            <a:extLst>
              <a:ext uri="{FF2B5EF4-FFF2-40B4-BE49-F238E27FC236}">
                <a16:creationId xmlns:a16="http://schemas.microsoft.com/office/drawing/2014/main" id="{4B2B1C70-BF3F-41BD-871B-63D8F911F7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525441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B9DCD1F-DFDF-755F-6BA5-58E9C9037FF3}"/>
              </a:ext>
            </a:extLst>
          </p:cNvPr>
          <p:cNvSpPr>
            <a:spLocks noGrp="1"/>
          </p:cNvSpPr>
          <p:nvPr>
            <p:ph idx="1"/>
          </p:nvPr>
        </p:nvSpPr>
        <p:spPr>
          <a:xfrm>
            <a:off x="5349240" y="4440602"/>
            <a:ext cx="6007608" cy="1645920"/>
          </a:xfrm>
        </p:spPr>
        <p:txBody>
          <a:bodyPr anchor="ctr">
            <a:normAutofit fontScale="70000" lnSpcReduction="20000"/>
          </a:bodyPr>
          <a:lstStyle/>
          <a:p>
            <a:pPr marL="342900" marR="0" lvl="0" indent="-342900">
              <a:lnSpc>
                <a:spcPct val="150000"/>
              </a:lnSpc>
              <a:spcBef>
                <a:spcPts val="0"/>
              </a:spcBef>
              <a:spcAft>
                <a:spcPts val="0"/>
              </a:spcAft>
              <a:buFont typeface="Arial" panose="020B0604020202020204" pitchFamily="34" charset="0"/>
              <a:buChar char="●"/>
            </a:pPr>
            <a:r>
              <a:rPr lang="en-US" sz="1500" dirty="0">
                <a:latin typeface="Times New Roman" panose="02020603050405020304" pitchFamily="18" charset="0"/>
                <a:ea typeface="Times New Roman" panose="02020603050405020304" pitchFamily="18" charset="0"/>
              </a:rPr>
              <a:t>It could be asserted that the use of technology helps in offering insights to enhance communication and boost the engagement of employees. </a:t>
            </a:r>
          </a:p>
          <a:p>
            <a:pPr marL="342900" marR="0" lvl="0" indent="-342900">
              <a:lnSpc>
                <a:spcPct val="150000"/>
              </a:lnSpc>
              <a:spcBef>
                <a:spcPts val="0"/>
              </a:spcBef>
              <a:spcAft>
                <a:spcPts val="0"/>
              </a:spcAft>
              <a:buFont typeface="Arial" panose="020B0604020202020204" pitchFamily="34" charset="0"/>
              <a:buChar char="●"/>
            </a:pPr>
            <a:r>
              <a:rPr lang="en-US" sz="1500" u="none" strike="noStrike" dirty="0">
                <a:effectLst/>
                <a:latin typeface="Times New Roman" panose="02020603050405020304" pitchFamily="18" charset="0"/>
                <a:ea typeface="Times New Roman" panose="02020603050405020304" pitchFamily="18" charset="0"/>
              </a:rPr>
              <a:t>BT Groups offers AI-based My Campus platforms for its employees (BT plc, 2024).</a:t>
            </a:r>
          </a:p>
          <a:p>
            <a:pPr marL="342900" marR="0" lvl="0" indent="-342900">
              <a:lnSpc>
                <a:spcPct val="150000"/>
              </a:lnSpc>
              <a:spcBef>
                <a:spcPts val="0"/>
              </a:spcBef>
              <a:spcAft>
                <a:spcPts val="0"/>
              </a:spcAft>
              <a:buFont typeface="Arial" panose="020B0604020202020204" pitchFamily="34" charset="0"/>
              <a:buChar char="●"/>
            </a:pPr>
            <a:r>
              <a:rPr lang="en-US" sz="1500" u="none" strike="noStrike" dirty="0">
                <a:effectLst/>
                <a:latin typeface="Times New Roman" panose="02020603050405020304" pitchFamily="18" charset="0"/>
                <a:ea typeface="Times New Roman" panose="02020603050405020304" pitchFamily="18" charset="0"/>
              </a:rPr>
              <a:t>This technology-led training program offers </a:t>
            </a:r>
            <a:r>
              <a:rPr lang="en-US" sz="1500" u="none" strike="noStrike" dirty="0" err="1">
                <a:effectLst/>
                <a:latin typeface="Times New Roman" panose="02020603050405020304" pitchFamily="18" charset="0"/>
                <a:ea typeface="Times New Roman" panose="02020603050405020304" pitchFamily="18" charset="0"/>
              </a:rPr>
              <a:t>personalised</a:t>
            </a:r>
            <a:r>
              <a:rPr lang="en-US" sz="1500" u="none" strike="noStrike" dirty="0">
                <a:effectLst/>
                <a:latin typeface="Times New Roman" panose="02020603050405020304" pitchFamily="18" charset="0"/>
                <a:ea typeface="Times New Roman" panose="02020603050405020304" pitchFamily="18" charset="0"/>
              </a:rPr>
              <a:t> training and learning experiences and boosts productivity (BT plc, 2024).</a:t>
            </a:r>
          </a:p>
          <a:p>
            <a:pPr marL="342900" marR="0" lvl="0" indent="-342900">
              <a:lnSpc>
                <a:spcPct val="150000"/>
              </a:lnSpc>
              <a:spcBef>
                <a:spcPts val="0"/>
              </a:spcBef>
              <a:spcAft>
                <a:spcPts val="0"/>
              </a:spcAft>
              <a:buFont typeface="Arial" panose="020B0604020202020204" pitchFamily="34" charset="0"/>
              <a:buChar char="●"/>
            </a:pPr>
            <a:r>
              <a:rPr lang="en-US" sz="1500" u="none" strike="noStrike" dirty="0">
                <a:effectLst/>
                <a:latin typeface="Times New Roman" panose="02020603050405020304" pitchFamily="18" charset="0"/>
                <a:ea typeface="Times New Roman" panose="02020603050405020304" pitchFamily="18" charset="0"/>
              </a:rPr>
              <a:t>One of the benefits of technology in training is its ability to </a:t>
            </a:r>
            <a:r>
              <a:rPr lang="en-US" sz="1500" u="none" strike="noStrike" dirty="0" err="1">
                <a:effectLst/>
                <a:latin typeface="Times New Roman" panose="02020603050405020304" pitchFamily="18" charset="0"/>
                <a:ea typeface="Times New Roman" panose="02020603050405020304" pitchFamily="18" charset="0"/>
              </a:rPr>
              <a:t>personalise</a:t>
            </a:r>
            <a:r>
              <a:rPr lang="en-US" sz="1500" u="none" strike="noStrike" dirty="0">
                <a:effectLst/>
                <a:latin typeface="Times New Roman" panose="02020603050405020304" pitchFamily="18" charset="0"/>
                <a:ea typeface="Times New Roman" panose="02020603050405020304" pitchFamily="18" charset="0"/>
              </a:rPr>
              <a:t> training as per the needs of employees.</a:t>
            </a:r>
          </a:p>
          <a:p>
            <a:pPr marL="0" indent="0">
              <a:lnSpc>
                <a:spcPct val="150000"/>
              </a:lnSpc>
              <a:buNone/>
            </a:pPr>
            <a:endParaRPr lang="en-US" sz="1500" dirty="0"/>
          </a:p>
        </p:txBody>
      </p:sp>
    </p:spTree>
    <p:extLst>
      <p:ext uri="{BB962C8B-B14F-4D97-AF65-F5344CB8AC3E}">
        <p14:creationId xmlns:p14="http://schemas.microsoft.com/office/powerpoint/2010/main" val="2191939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E6E53-38D8-3CBF-6FF2-379FEBA5C417}"/>
              </a:ext>
            </a:extLst>
          </p:cNvPr>
          <p:cNvSpPr>
            <a:spLocks noGrp="1"/>
          </p:cNvSpPr>
          <p:nvPr>
            <p:ph type="title"/>
          </p:nvPr>
        </p:nvSpPr>
        <p:spPr>
          <a:xfrm>
            <a:off x="8079978" y="741391"/>
            <a:ext cx="3369234" cy="1616203"/>
          </a:xfrm>
        </p:spPr>
        <p:txBody>
          <a:bodyPr anchor="b">
            <a:normAutofit/>
          </a:bodyPr>
          <a:lstStyle/>
          <a:p>
            <a:r>
              <a:rPr lang="en-US" sz="2700" b="1" kern="0">
                <a:effectLst/>
                <a:latin typeface="Times New Roman" panose="02020603050405020304" pitchFamily="18" charset="0"/>
              </a:rPr>
              <a:t>BENEFITS OF TECHNOLOGY FOR EMPLOYEES IN UNILEVER </a:t>
            </a:r>
            <a:endParaRPr lang="en-US" sz="2700"/>
          </a:p>
        </p:txBody>
      </p:sp>
      <p:pic>
        <p:nvPicPr>
          <p:cNvPr id="5122" name="Picture 2" descr="Unilever Accelerating AI, Graph Technology With New Global Lab | Consumer  Goods Technology">
            <a:extLst>
              <a:ext uri="{FF2B5EF4-FFF2-40B4-BE49-F238E27FC236}">
                <a16:creationId xmlns:a16="http://schemas.microsoft.com/office/drawing/2014/main" id="{E0D34C5E-2B56-AB32-17DC-63FAC9C731A1}"/>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p:blipFill>
        <p:spPr bwMode="auto">
          <a:xfrm>
            <a:off x="20" y="10"/>
            <a:ext cx="7390243" cy="6857990"/>
          </a:xfrm>
          <a:prstGeom prst="rect">
            <a:avLst/>
          </a:prstGeom>
          <a:noFill/>
          <a:extLst>
            <a:ext uri="{909E8E84-426E-40DD-AFC4-6F175D3DCCD1}">
              <a14:hiddenFill xmlns:a14="http://schemas.microsoft.com/office/drawing/2010/main">
                <a:solidFill>
                  <a:srgbClr val="FFFFFF"/>
                </a:solidFill>
              </a14:hiddenFill>
            </a:ext>
          </a:extLst>
        </p:spPr>
      </p:pic>
      <p:sp>
        <p:nvSpPr>
          <p:cNvPr id="5139" name="Rectangle 5133">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40" name="Rectangle 5135">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5138" name="Rectangle 5137">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 name="Content Placeholder 2">
            <a:extLst>
              <a:ext uri="{FF2B5EF4-FFF2-40B4-BE49-F238E27FC236}">
                <a16:creationId xmlns:a16="http://schemas.microsoft.com/office/drawing/2014/main" id="{BF8DA224-FD60-0A7C-4E05-92A7C85221B2}"/>
              </a:ext>
            </a:extLst>
          </p:cNvPr>
          <p:cNvSpPr>
            <a:spLocks noGrp="1"/>
          </p:cNvSpPr>
          <p:nvPr>
            <p:ph idx="1"/>
          </p:nvPr>
        </p:nvSpPr>
        <p:spPr>
          <a:xfrm>
            <a:off x="8079978" y="2533476"/>
            <a:ext cx="3369234" cy="3447832"/>
          </a:xfrm>
        </p:spPr>
        <p:txBody>
          <a:bodyPr anchor="t">
            <a:normAutofit/>
          </a:bodyPr>
          <a:lstStyle/>
          <a:p>
            <a:pPr marL="342900" marR="0" lvl="0" indent="-342900">
              <a:spcBef>
                <a:spcPts val="0"/>
              </a:spcBef>
              <a:spcAft>
                <a:spcPts val="0"/>
              </a:spcAft>
              <a:buFont typeface="Arial" panose="020B0604020202020204" pitchFamily="34" charset="0"/>
              <a:buChar char="●"/>
            </a:pPr>
            <a:r>
              <a:rPr lang="en-US" sz="1600" u="none" strike="noStrike" dirty="0">
                <a:effectLst/>
                <a:latin typeface="Times New Roman" panose="02020603050405020304" pitchFamily="18" charset="0"/>
                <a:ea typeface="Times New Roman" panose="02020603050405020304" pitchFamily="18" charset="0"/>
              </a:rPr>
              <a:t>Another benefit of technology is its accessibility to all employees regardless of location.</a:t>
            </a:r>
          </a:p>
          <a:p>
            <a:pPr marL="342900" marR="0" lvl="0" indent="-342900">
              <a:spcBef>
                <a:spcPts val="0"/>
              </a:spcBef>
              <a:spcAft>
                <a:spcPts val="0"/>
              </a:spcAft>
              <a:buFont typeface="Arial" panose="020B0604020202020204" pitchFamily="34" charset="0"/>
              <a:buChar char="●"/>
            </a:pPr>
            <a:r>
              <a:rPr lang="en-US" sz="1600" u="none" strike="noStrike" dirty="0">
                <a:effectLst/>
                <a:latin typeface="Times New Roman" panose="02020603050405020304" pitchFamily="18" charset="0"/>
                <a:ea typeface="Times New Roman" panose="02020603050405020304" pitchFamily="18" charset="0"/>
              </a:rPr>
              <a:t>For instance, Unilever initiated Degreed, an online learning hub allowing its employees to access training and developmental courses (Unilever PLC, 2024).</a:t>
            </a:r>
          </a:p>
          <a:p>
            <a:pPr marL="342900" marR="0" lvl="0" indent="-342900">
              <a:spcBef>
                <a:spcPts val="0"/>
              </a:spcBef>
              <a:spcAft>
                <a:spcPts val="0"/>
              </a:spcAft>
              <a:buFont typeface="Arial" panose="020B0604020202020204" pitchFamily="34" charset="0"/>
              <a:buChar char="●"/>
            </a:pPr>
            <a:r>
              <a:rPr lang="en-US" sz="1600" u="none" strike="noStrike" dirty="0">
                <a:effectLst/>
                <a:latin typeface="Times New Roman" panose="02020603050405020304" pitchFamily="18" charset="0"/>
                <a:ea typeface="Times New Roman" panose="02020603050405020304" pitchFamily="18" charset="0"/>
              </a:rPr>
              <a:t>Around 2.4 million times, the online training hubs have been accessed in 2022 (Unilever PLC, 2024).</a:t>
            </a:r>
          </a:p>
        </p:txBody>
      </p:sp>
    </p:spTree>
    <p:extLst>
      <p:ext uri="{BB962C8B-B14F-4D97-AF65-F5344CB8AC3E}">
        <p14:creationId xmlns:p14="http://schemas.microsoft.com/office/powerpoint/2010/main" val="38262526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3" name="Rectangle 6152">
            <a:extLst>
              <a:ext uri="{FF2B5EF4-FFF2-40B4-BE49-F238E27FC236}">
                <a16:creationId xmlns:a16="http://schemas.microsoft.com/office/drawing/2014/main" id="{21AC6A30-4F22-4C0F-B278-19C5B8A80C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5" name="Rectangle 6154">
            <a:extLst>
              <a:ext uri="{FF2B5EF4-FFF2-40B4-BE49-F238E27FC236}">
                <a16:creationId xmlns:a16="http://schemas.microsoft.com/office/drawing/2014/main" id="{BB4335AD-65B1-44E4-90AF-264024FE4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12191999"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C30553-0424-5534-13A0-2FAF21516986}"/>
              </a:ext>
            </a:extLst>
          </p:cNvPr>
          <p:cNvSpPr>
            <a:spLocks noGrp="1"/>
          </p:cNvSpPr>
          <p:nvPr>
            <p:ph type="title"/>
          </p:nvPr>
        </p:nvSpPr>
        <p:spPr>
          <a:xfrm>
            <a:off x="3970366" y="609600"/>
            <a:ext cx="4267200" cy="1351472"/>
          </a:xfrm>
        </p:spPr>
        <p:txBody>
          <a:bodyPr>
            <a:normAutofit/>
          </a:bodyPr>
          <a:lstStyle/>
          <a:p>
            <a:pPr algn="ctr"/>
            <a:r>
              <a:rPr lang="en-US" sz="2100" b="1" kern="0">
                <a:solidFill>
                  <a:schemeClr val="tx1">
                    <a:lumMod val="85000"/>
                    <a:lumOff val="15000"/>
                  </a:schemeClr>
                </a:solidFill>
                <a:effectLst/>
                <a:latin typeface="Times New Roman" panose="02020603050405020304" pitchFamily="18" charset="0"/>
              </a:rPr>
              <a:t>BENEFITS OF TECHNOLOGY FOR EMPLOYEES IN ROLLS ROYCE </a:t>
            </a:r>
            <a:endParaRPr lang="en-US" sz="2100">
              <a:solidFill>
                <a:schemeClr val="tx1">
                  <a:lumMod val="85000"/>
                  <a:lumOff val="15000"/>
                </a:schemeClr>
              </a:solidFill>
            </a:endParaRPr>
          </a:p>
        </p:txBody>
      </p:sp>
      <p:pic>
        <p:nvPicPr>
          <p:cNvPr id="6148" name="Picture 4" descr="550+ Rolls Royce Pictures | Download Free Images on Unsplash">
            <a:extLst>
              <a:ext uri="{FF2B5EF4-FFF2-40B4-BE49-F238E27FC236}">
                <a16:creationId xmlns:a16="http://schemas.microsoft.com/office/drawing/2014/main" id="{86AD9A94-234D-7252-969C-1A81A38A22CA}"/>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p:blipFill>
        <p:spPr bwMode="auto">
          <a:xfrm>
            <a:off x="3" y="1"/>
            <a:ext cx="3695699" cy="6858001"/>
          </a:xfrm>
          <a:custGeom>
            <a:avLst/>
            <a:gdLst/>
            <a:ahLst/>
            <a:cxnLst/>
            <a:rect l="l" t="t" r="r" b="b"/>
            <a:pathLst>
              <a:path w="3695699" h="6858001">
                <a:moveTo>
                  <a:pt x="0" y="0"/>
                </a:moveTo>
                <a:lnTo>
                  <a:pt x="3435129" y="0"/>
                </a:lnTo>
                <a:lnTo>
                  <a:pt x="3430599" y="17349"/>
                </a:lnTo>
                <a:cubicBezTo>
                  <a:pt x="3437542" y="19835"/>
                  <a:pt x="3423757" y="30822"/>
                  <a:pt x="3427683" y="38871"/>
                </a:cubicBezTo>
                <a:cubicBezTo>
                  <a:pt x="3431230" y="44698"/>
                  <a:pt x="3427877" y="49388"/>
                  <a:pt x="3427096" y="55116"/>
                </a:cubicBezTo>
                <a:cubicBezTo>
                  <a:pt x="3429620" y="62945"/>
                  <a:pt x="3421946" y="87211"/>
                  <a:pt x="3417356" y="93331"/>
                </a:cubicBezTo>
                <a:cubicBezTo>
                  <a:pt x="3401974" y="107607"/>
                  <a:pt x="3409629" y="143436"/>
                  <a:pt x="3397765" y="155370"/>
                </a:cubicBezTo>
                <a:cubicBezTo>
                  <a:pt x="3395800" y="159886"/>
                  <a:pt x="3394789" y="164378"/>
                  <a:pt x="3394373" y="168831"/>
                </a:cubicBezTo>
                <a:lnTo>
                  <a:pt x="3394553" y="181402"/>
                </a:lnTo>
                <a:lnTo>
                  <a:pt x="3397293" y="185192"/>
                </a:lnTo>
                <a:lnTo>
                  <a:pt x="3395923" y="192756"/>
                </a:lnTo>
                <a:cubicBezTo>
                  <a:pt x="3396018" y="193497"/>
                  <a:pt x="3396112" y="194237"/>
                  <a:pt x="3396207" y="194978"/>
                </a:cubicBezTo>
                <a:cubicBezTo>
                  <a:pt x="3396531" y="199154"/>
                  <a:pt x="3396856" y="203330"/>
                  <a:pt x="3397180" y="207506"/>
                </a:cubicBezTo>
                <a:cubicBezTo>
                  <a:pt x="3382438" y="200939"/>
                  <a:pt x="3394549" y="241317"/>
                  <a:pt x="3383191" y="229051"/>
                </a:cubicBezTo>
                <a:cubicBezTo>
                  <a:pt x="3382519" y="234401"/>
                  <a:pt x="3381383" y="237332"/>
                  <a:pt x="3380194" y="239137"/>
                </a:cubicBezTo>
                <a:lnTo>
                  <a:pt x="3349267" y="310262"/>
                </a:lnTo>
                <a:lnTo>
                  <a:pt x="3344455" y="381704"/>
                </a:lnTo>
                <a:cubicBezTo>
                  <a:pt x="3343420" y="464598"/>
                  <a:pt x="3338482" y="511985"/>
                  <a:pt x="3327551" y="571873"/>
                </a:cubicBezTo>
                <a:cubicBezTo>
                  <a:pt x="3316620" y="631761"/>
                  <a:pt x="3309762" y="702429"/>
                  <a:pt x="3278869" y="741030"/>
                </a:cubicBezTo>
                <a:lnTo>
                  <a:pt x="3239259" y="957888"/>
                </a:lnTo>
                <a:cubicBezTo>
                  <a:pt x="3267597" y="1021376"/>
                  <a:pt x="3235647" y="1004478"/>
                  <a:pt x="3243890" y="1047869"/>
                </a:cubicBezTo>
                <a:cubicBezTo>
                  <a:pt x="3245988" y="1077107"/>
                  <a:pt x="3228006" y="1101189"/>
                  <a:pt x="3221700" y="1118244"/>
                </a:cubicBezTo>
                <a:cubicBezTo>
                  <a:pt x="3220198" y="1120922"/>
                  <a:pt x="3213346" y="1188569"/>
                  <a:pt x="3211078" y="1190394"/>
                </a:cubicBezTo>
                <a:cubicBezTo>
                  <a:pt x="3204899" y="1218939"/>
                  <a:pt x="3210276" y="1253036"/>
                  <a:pt x="3199704" y="1304585"/>
                </a:cubicBezTo>
                <a:cubicBezTo>
                  <a:pt x="3199438" y="1346246"/>
                  <a:pt x="3168623" y="1413431"/>
                  <a:pt x="3167741" y="1449444"/>
                </a:cubicBezTo>
                <a:cubicBezTo>
                  <a:pt x="3180911" y="1471132"/>
                  <a:pt x="3193362" y="1499173"/>
                  <a:pt x="3194410" y="1520667"/>
                </a:cubicBezTo>
                <a:cubicBezTo>
                  <a:pt x="3181228" y="1513763"/>
                  <a:pt x="3199978" y="1547097"/>
                  <a:pt x="3184473" y="1547038"/>
                </a:cubicBezTo>
                <a:cubicBezTo>
                  <a:pt x="3185153" y="1550949"/>
                  <a:pt x="3186303" y="1554741"/>
                  <a:pt x="3187573" y="1558550"/>
                </a:cubicBezTo>
                <a:lnTo>
                  <a:pt x="3188231" y="1560544"/>
                </a:lnTo>
                <a:lnTo>
                  <a:pt x="3188195" y="1568317"/>
                </a:lnTo>
                <a:lnTo>
                  <a:pt x="3191518" y="1570772"/>
                </a:lnTo>
                <a:lnTo>
                  <a:pt x="3193853" y="1582659"/>
                </a:lnTo>
                <a:cubicBezTo>
                  <a:pt x="3194213" y="1587070"/>
                  <a:pt x="3193997" y="1591769"/>
                  <a:pt x="3192857" y="1596890"/>
                </a:cubicBezTo>
                <a:cubicBezTo>
                  <a:pt x="3185716" y="1609144"/>
                  <a:pt x="3191593" y="1629575"/>
                  <a:pt x="3189686" y="1647479"/>
                </a:cubicBezTo>
                <a:lnTo>
                  <a:pt x="3187125" y="1655568"/>
                </a:lnTo>
                <a:cubicBezTo>
                  <a:pt x="3187259" y="1659315"/>
                  <a:pt x="3192418" y="1733399"/>
                  <a:pt x="3192552" y="1737146"/>
                </a:cubicBezTo>
                <a:cubicBezTo>
                  <a:pt x="3236684" y="1834597"/>
                  <a:pt x="3210475" y="1851660"/>
                  <a:pt x="3219437" y="1908917"/>
                </a:cubicBezTo>
                <a:lnTo>
                  <a:pt x="3220572" y="1915235"/>
                </a:lnTo>
                <a:cubicBezTo>
                  <a:pt x="3225642" y="1919319"/>
                  <a:pt x="3228448" y="1945519"/>
                  <a:pt x="3226946" y="1954447"/>
                </a:cubicBezTo>
                <a:cubicBezTo>
                  <a:pt x="3219553" y="1979351"/>
                  <a:pt x="3239504" y="2001442"/>
                  <a:pt x="3234148" y="2021397"/>
                </a:cubicBezTo>
                <a:cubicBezTo>
                  <a:pt x="3234224" y="2026740"/>
                  <a:pt x="3235084" y="2031233"/>
                  <a:pt x="3236424" y="2035173"/>
                </a:cubicBezTo>
                <a:lnTo>
                  <a:pt x="3241339" y="2045116"/>
                </a:lnTo>
                <a:lnTo>
                  <a:pt x="3233470" y="2098623"/>
                </a:lnTo>
                <a:cubicBezTo>
                  <a:pt x="3230495" y="2129687"/>
                  <a:pt x="3232618" y="2188321"/>
                  <a:pt x="3230016" y="2240964"/>
                </a:cubicBezTo>
                <a:cubicBezTo>
                  <a:pt x="3226602" y="2283982"/>
                  <a:pt x="3232644" y="2342030"/>
                  <a:pt x="3237809" y="2379644"/>
                </a:cubicBezTo>
                <a:cubicBezTo>
                  <a:pt x="3244462" y="2409884"/>
                  <a:pt x="3221747" y="2435219"/>
                  <a:pt x="3237054" y="2459103"/>
                </a:cubicBezTo>
                <a:cubicBezTo>
                  <a:pt x="3245536" y="2488997"/>
                  <a:pt x="3251426" y="2510390"/>
                  <a:pt x="3255285" y="2538679"/>
                </a:cubicBezTo>
                <a:cubicBezTo>
                  <a:pt x="3258296" y="2574322"/>
                  <a:pt x="3245460" y="2589819"/>
                  <a:pt x="3245073" y="2622720"/>
                </a:cubicBezTo>
                <a:lnTo>
                  <a:pt x="3252960" y="2736087"/>
                </a:lnTo>
                <a:cubicBezTo>
                  <a:pt x="3245577" y="2772183"/>
                  <a:pt x="3230063" y="2856752"/>
                  <a:pt x="3218681" y="2902964"/>
                </a:cubicBezTo>
                <a:cubicBezTo>
                  <a:pt x="3212624" y="2927969"/>
                  <a:pt x="3209733" y="2973979"/>
                  <a:pt x="3203641" y="3008786"/>
                </a:cubicBezTo>
                <a:cubicBezTo>
                  <a:pt x="3197547" y="3043595"/>
                  <a:pt x="3186644" y="3093251"/>
                  <a:pt x="3182123" y="3111815"/>
                </a:cubicBezTo>
                <a:lnTo>
                  <a:pt x="3176517" y="3120169"/>
                </a:lnTo>
                <a:lnTo>
                  <a:pt x="3177035" y="3121646"/>
                </a:lnTo>
                <a:cubicBezTo>
                  <a:pt x="3177423" y="3127588"/>
                  <a:pt x="3176129" y="3130763"/>
                  <a:pt x="3174093" y="3132705"/>
                </a:cubicBezTo>
                <a:lnTo>
                  <a:pt x="3171045" y="3134220"/>
                </a:lnTo>
                <a:lnTo>
                  <a:pt x="3168274" y="3141524"/>
                </a:lnTo>
                <a:lnTo>
                  <a:pt x="3160781" y="3155149"/>
                </a:lnTo>
                <a:cubicBezTo>
                  <a:pt x="3160949" y="3156237"/>
                  <a:pt x="3161116" y="3157326"/>
                  <a:pt x="3161284" y="3158414"/>
                </a:cubicBezTo>
                <a:lnTo>
                  <a:pt x="3152950" y="3180080"/>
                </a:lnTo>
                <a:lnTo>
                  <a:pt x="3153739" y="3180719"/>
                </a:lnTo>
                <a:cubicBezTo>
                  <a:pt x="3155321" y="3182647"/>
                  <a:pt x="3156128" y="3184999"/>
                  <a:pt x="3155342" y="3188313"/>
                </a:cubicBezTo>
                <a:cubicBezTo>
                  <a:pt x="3169797" y="3188216"/>
                  <a:pt x="3159934" y="3192271"/>
                  <a:pt x="3156340" y="3202049"/>
                </a:cubicBezTo>
                <a:cubicBezTo>
                  <a:pt x="3177988" y="3204083"/>
                  <a:pt x="3159779" y="3228842"/>
                  <a:pt x="3169832" y="3237938"/>
                </a:cubicBezTo>
                <a:cubicBezTo>
                  <a:pt x="3166705" y="3245075"/>
                  <a:pt x="3163793" y="3252659"/>
                  <a:pt x="3161244" y="3260564"/>
                </a:cubicBezTo>
                <a:lnTo>
                  <a:pt x="3160005" y="3265314"/>
                </a:lnTo>
                <a:cubicBezTo>
                  <a:pt x="3160063" y="3265371"/>
                  <a:pt x="3160124" y="3265428"/>
                  <a:pt x="3160184" y="3265486"/>
                </a:cubicBezTo>
                <a:cubicBezTo>
                  <a:pt x="3160345" y="3266694"/>
                  <a:pt x="3160101" y="3268319"/>
                  <a:pt x="3159279" y="3270659"/>
                </a:cubicBezTo>
                <a:lnTo>
                  <a:pt x="3157747" y="3273971"/>
                </a:lnTo>
                <a:lnTo>
                  <a:pt x="3155343" y="3283185"/>
                </a:lnTo>
                <a:cubicBezTo>
                  <a:pt x="3155517" y="3284422"/>
                  <a:pt x="3155689" y="3285657"/>
                  <a:pt x="3155860" y="3286893"/>
                </a:cubicBezTo>
                <a:lnTo>
                  <a:pt x="3158001" y="3289146"/>
                </a:lnTo>
                <a:lnTo>
                  <a:pt x="3157508" y="3289877"/>
                </a:lnTo>
                <a:cubicBezTo>
                  <a:pt x="3151604" y="3294411"/>
                  <a:pt x="3144966" y="3293561"/>
                  <a:pt x="3159853" y="3309833"/>
                </a:cubicBezTo>
                <a:cubicBezTo>
                  <a:pt x="3149181" y="3321561"/>
                  <a:pt x="3158789" y="3329345"/>
                  <a:pt x="3157392" y="3351579"/>
                </a:cubicBezTo>
                <a:cubicBezTo>
                  <a:pt x="3148710" y="3357083"/>
                  <a:pt x="3149361" y="3365079"/>
                  <a:pt x="3152871" y="3374240"/>
                </a:cubicBezTo>
                <a:cubicBezTo>
                  <a:pt x="3148885" y="3383513"/>
                  <a:pt x="3145239" y="3392740"/>
                  <a:pt x="3142119" y="3402557"/>
                </a:cubicBezTo>
                <a:lnTo>
                  <a:pt x="3138061" y="3419585"/>
                </a:lnTo>
                <a:lnTo>
                  <a:pt x="3139796" y="3424940"/>
                </a:lnTo>
                <a:cubicBezTo>
                  <a:pt x="3142520" y="3434326"/>
                  <a:pt x="3143300" y="3443700"/>
                  <a:pt x="3137669" y="3463264"/>
                </a:cubicBezTo>
                <a:cubicBezTo>
                  <a:pt x="3147380" y="3480689"/>
                  <a:pt x="3167781" y="3490510"/>
                  <a:pt x="3168140" y="3518969"/>
                </a:cubicBezTo>
                <a:cubicBezTo>
                  <a:pt x="3159473" y="3545761"/>
                  <a:pt x="3191152" y="3574399"/>
                  <a:pt x="3179206" y="3607864"/>
                </a:cubicBezTo>
                <a:cubicBezTo>
                  <a:pt x="3176757" y="3619813"/>
                  <a:pt x="3181069" y="3654600"/>
                  <a:pt x="3189125" y="3659839"/>
                </a:cubicBezTo>
                <a:cubicBezTo>
                  <a:pt x="3191518" y="3666815"/>
                  <a:pt x="3189857" y="3675779"/>
                  <a:pt x="3198077" y="3677681"/>
                </a:cubicBezTo>
                <a:cubicBezTo>
                  <a:pt x="3208136" y="3681475"/>
                  <a:pt x="3196345" y="3709561"/>
                  <a:pt x="3207094" y="3703876"/>
                </a:cubicBezTo>
                <a:cubicBezTo>
                  <a:pt x="3199084" y="3723751"/>
                  <a:pt x="3220453" y="3734396"/>
                  <a:pt x="3227016" y="3748633"/>
                </a:cubicBezTo>
                <a:cubicBezTo>
                  <a:pt x="3218663" y="3764666"/>
                  <a:pt x="3240667" y="3778725"/>
                  <a:pt x="3246806" y="3811324"/>
                </a:cubicBezTo>
                <a:cubicBezTo>
                  <a:pt x="3237058" y="3829063"/>
                  <a:pt x="3251097" y="3833247"/>
                  <a:pt x="3239091" y="3865102"/>
                </a:cubicBezTo>
                <a:cubicBezTo>
                  <a:pt x="3240755" y="3865725"/>
                  <a:pt x="3242340" y="3866659"/>
                  <a:pt x="3243800" y="3867874"/>
                </a:cubicBezTo>
                <a:cubicBezTo>
                  <a:pt x="3252276" y="3874935"/>
                  <a:pt x="3254724" y="3889782"/>
                  <a:pt x="3249268" y="3901031"/>
                </a:cubicBezTo>
                <a:cubicBezTo>
                  <a:pt x="3234180" y="3950514"/>
                  <a:pt x="3270886" y="3938724"/>
                  <a:pt x="3271850" y="3976535"/>
                </a:cubicBezTo>
                <a:cubicBezTo>
                  <a:pt x="3275333" y="4018513"/>
                  <a:pt x="3265836" y="4033210"/>
                  <a:pt x="3253128" y="4091308"/>
                </a:cubicBezTo>
                <a:cubicBezTo>
                  <a:pt x="3262530" y="4093945"/>
                  <a:pt x="3263925" y="4100312"/>
                  <a:pt x="3261491" y="4112665"/>
                </a:cubicBezTo>
                <a:cubicBezTo>
                  <a:pt x="3263824" y="4132845"/>
                  <a:pt x="3285122" y="4124005"/>
                  <a:pt x="3275235" y="4148543"/>
                </a:cubicBezTo>
                <a:cubicBezTo>
                  <a:pt x="3282222" y="4163609"/>
                  <a:pt x="3300717" y="4191930"/>
                  <a:pt x="3303406" y="4203059"/>
                </a:cubicBezTo>
                <a:cubicBezTo>
                  <a:pt x="3307769" y="4216879"/>
                  <a:pt x="3289765" y="4198911"/>
                  <a:pt x="3291377" y="4215304"/>
                </a:cubicBezTo>
                <a:cubicBezTo>
                  <a:pt x="3295421" y="4234470"/>
                  <a:pt x="3290844" y="4240556"/>
                  <a:pt x="3303627" y="4247412"/>
                </a:cubicBezTo>
                <a:cubicBezTo>
                  <a:pt x="3300302" y="4270043"/>
                  <a:pt x="3313094" y="4269840"/>
                  <a:pt x="3323715" y="4295574"/>
                </a:cubicBezTo>
                <a:cubicBezTo>
                  <a:pt x="3318854" y="4309546"/>
                  <a:pt x="3323708" y="4317748"/>
                  <a:pt x="3331757" y="4324626"/>
                </a:cubicBezTo>
                <a:cubicBezTo>
                  <a:pt x="3334500" y="4352298"/>
                  <a:pt x="3348521" y="4373553"/>
                  <a:pt x="3357571" y="4402594"/>
                </a:cubicBezTo>
                <a:cubicBezTo>
                  <a:pt x="3395421" y="4440113"/>
                  <a:pt x="3406716" y="4492429"/>
                  <a:pt x="3416883" y="4511276"/>
                </a:cubicBezTo>
                <a:lnTo>
                  <a:pt x="3418568" y="4515669"/>
                </a:lnTo>
                <a:cubicBezTo>
                  <a:pt x="3418685" y="4519956"/>
                  <a:pt x="3418801" y="4524244"/>
                  <a:pt x="3418918" y="4528531"/>
                </a:cubicBezTo>
                <a:cubicBezTo>
                  <a:pt x="3418727" y="4530191"/>
                  <a:pt x="3418537" y="4531850"/>
                  <a:pt x="3418346" y="4533510"/>
                </a:cubicBezTo>
                <a:cubicBezTo>
                  <a:pt x="3418215" y="4536889"/>
                  <a:pt x="3418462" y="4539065"/>
                  <a:pt x="3419005" y="4540494"/>
                </a:cubicBezTo>
                <a:lnTo>
                  <a:pt x="3424268" y="4595886"/>
                </a:lnTo>
                <a:cubicBezTo>
                  <a:pt x="3429156" y="4624362"/>
                  <a:pt x="3443934" y="4682306"/>
                  <a:pt x="3448330" y="4711348"/>
                </a:cubicBezTo>
                <a:lnTo>
                  <a:pt x="3445621" y="4714874"/>
                </a:lnTo>
                <a:cubicBezTo>
                  <a:pt x="3444103" y="4718397"/>
                  <a:pt x="3443735" y="4723077"/>
                  <a:pt x="3445980" y="4730345"/>
                </a:cubicBezTo>
                <a:lnTo>
                  <a:pt x="3446976" y="4731926"/>
                </a:lnTo>
                <a:lnTo>
                  <a:pt x="3443720" y="4745408"/>
                </a:lnTo>
                <a:cubicBezTo>
                  <a:pt x="3444756" y="4771155"/>
                  <a:pt x="3455466" y="4843107"/>
                  <a:pt x="3453194" y="4886406"/>
                </a:cubicBezTo>
                <a:cubicBezTo>
                  <a:pt x="3454856" y="4906631"/>
                  <a:pt x="3481235" y="5008239"/>
                  <a:pt x="3455210" y="5025296"/>
                </a:cubicBezTo>
                <a:cubicBezTo>
                  <a:pt x="3442202" y="5116320"/>
                  <a:pt x="3464654" y="5119078"/>
                  <a:pt x="3462841" y="5211091"/>
                </a:cubicBezTo>
                <a:cubicBezTo>
                  <a:pt x="3469390" y="5269669"/>
                  <a:pt x="3462794" y="5327391"/>
                  <a:pt x="3469385" y="5356669"/>
                </a:cubicBezTo>
                <a:cubicBezTo>
                  <a:pt x="3471479" y="5361935"/>
                  <a:pt x="3474277" y="5366825"/>
                  <a:pt x="3477268" y="5371683"/>
                </a:cubicBezTo>
                <a:lnTo>
                  <a:pt x="3478824" y="5374232"/>
                </a:lnTo>
                <a:lnTo>
                  <a:pt x="3486664" y="5427532"/>
                </a:lnTo>
                <a:lnTo>
                  <a:pt x="3499845" y="5523238"/>
                </a:lnTo>
                <a:cubicBezTo>
                  <a:pt x="3496480" y="5535759"/>
                  <a:pt x="3498126" y="5574631"/>
                  <a:pt x="3505782" y="5582050"/>
                </a:cubicBezTo>
                <a:cubicBezTo>
                  <a:pt x="3507640" y="5590169"/>
                  <a:pt x="3505294" y="5599602"/>
                  <a:pt x="3513368" y="5603412"/>
                </a:cubicBezTo>
                <a:cubicBezTo>
                  <a:pt x="3518549" y="5620896"/>
                  <a:pt x="3530454" y="5660930"/>
                  <a:pt x="3536869" y="5686953"/>
                </a:cubicBezTo>
                <a:cubicBezTo>
                  <a:pt x="3527290" y="5702684"/>
                  <a:pt x="3548216" y="5722678"/>
                  <a:pt x="3551859" y="5759548"/>
                </a:cubicBezTo>
                <a:cubicBezTo>
                  <a:pt x="3540751" y="5776843"/>
                  <a:pt x="3554471" y="5784377"/>
                  <a:pt x="3540024" y="5816599"/>
                </a:cubicBezTo>
                <a:cubicBezTo>
                  <a:pt x="3541640" y="5817630"/>
                  <a:pt x="3543154" y="5818984"/>
                  <a:pt x="3544521" y="5820619"/>
                </a:cubicBezTo>
                <a:cubicBezTo>
                  <a:pt x="3552455" y="5830118"/>
                  <a:pt x="3553767" y="5846834"/>
                  <a:pt x="3547449" y="5857956"/>
                </a:cubicBezTo>
                <a:cubicBezTo>
                  <a:pt x="3528571" y="5908761"/>
                  <a:pt x="3532186" y="5952107"/>
                  <a:pt x="3530253" y="5993572"/>
                </a:cubicBezTo>
                <a:cubicBezTo>
                  <a:pt x="3530522" y="6040113"/>
                  <a:pt x="3553891" y="6005695"/>
                  <a:pt x="3536734" y="6066404"/>
                </a:cubicBezTo>
                <a:cubicBezTo>
                  <a:pt x="3545935" y="6071268"/>
                  <a:pt x="3546842" y="6078512"/>
                  <a:pt x="3543461" y="6091477"/>
                </a:cubicBezTo>
                <a:cubicBezTo>
                  <a:pt x="3549602" y="6107585"/>
                  <a:pt x="3568275" y="6137061"/>
                  <a:pt x="3573577" y="6163051"/>
                </a:cubicBezTo>
                <a:cubicBezTo>
                  <a:pt x="3577046" y="6182032"/>
                  <a:pt x="3572259" y="6223892"/>
                  <a:pt x="3575275" y="6247420"/>
                </a:cubicBezTo>
                <a:cubicBezTo>
                  <a:pt x="3570217" y="6271412"/>
                  <a:pt x="3583023" y="6273898"/>
                  <a:pt x="3591673" y="6304222"/>
                </a:cubicBezTo>
                <a:cubicBezTo>
                  <a:pt x="3585743" y="6318440"/>
                  <a:pt x="3589967" y="6328418"/>
                  <a:pt x="3597489" y="6337624"/>
                </a:cubicBezTo>
                <a:cubicBezTo>
                  <a:pt x="3598113" y="6368401"/>
                  <a:pt x="3610504" y="6394558"/>
                  <a:pt x="3617330" y="6428161"/>
                </a:cubicBezTo>
                <a:cubicBezTo>
                  <a:pt x="3612404" y="6466489"/>
                  <a:pt x="3633001" y="6482393"/>
                  <a:pt x="3640218" y="6518318"/>
                </a:cubicBezTo>
                <a:cubicBezTo>
                  <a:pt x="3625420" y="6557419"/>
                  <a:pt x="3668862" y="6537820"/>
                  <a:pt x="3670788" y="6568733"/>
                </a:cubicBezTo>
                <a:cubicBezTo>
                  <a:pt x="3659124" y="6621466"/>
                  <a:pt x="3685482" y="6565072"/>
                  <a:pt x="3687763" y="6643164"/>
                </a:cubicBezTo>
                <a:cubicBezTo>
                  <a:pt x="3685396" y="6647995"/>
                  <a:pt x="3689317" y="6656838"/>
                  <a:pt x="3693097" y="6655183"/>
                </a:cubicBezTo>
                <a:cubicBezTo>
                  <a:pt x="3693444" y="6672318"/>
                  <a:pt x="3690193" y="6715787"/>
                  <a:pt x="3689847" y="6745974"/>
                </a:cubicBezTo>
                <a:cubicBezTo>
                  <a:pt x="3689583" y="6773144"/>
                  <a:pt x="3690048" y="6817635"/>
                  <a:pt x="3691023" y="6836306"/>
                </a:cubicBezTo>
                <a:lnTo>
                  <a:pt x="3695699" y="6858001"/>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4CA2FF2-4608-29F0-4EDD-E4816A8034B0}"/>
              </a:ext>
            </a:extLst>
          </p:cNvPr>
          <p:cNvSpPr>
            <a:spLocks noGrp="1"/>
          </p:cNvSpPr>
          <p:nvPr>
            <p:ph idx="1"/>
          </p:nvPr>
        </p:nvSpPr>
        <p:spPr>
          <a:xfrm>
            <a:off x="4198966" y="2147357"/>
            <a:ext cx="3810000" cy="4101042"/>
          </a:xfrm>
        </p:spPr>
        <p:txBody>
          <a:bodyPr>
            <a:normAutofit/>
          </a:bodyPr>
          <a:lstStyle/>
          <a:p>
            <a:pPr marL="342900" marR="0" lvl="0" indent="-342900">
              <a:spcBef>
                <a:spcPts val="0"/>
              </a:spcBef>
              <a:spcAft>
                <a:spcPts val="0"/>
              </a:spcAft>
              <a:buFont typeface="Arial" panose="020B0604020202020204" pitchFamily="34" charset="0"/>
              <a:buChar char="●"/>
            </a:pPr>
            <a:r>
              <a:rPr lang="en-US" sz="1900" u="none" strike="noStrike" dirty="0">
                <a:solidFill>
                  <a:schemeClr val="tx1">
                    <a:lumMod val="85000"/>
                    <a:lumOff val="15000"/>
                  </a:schemeClr>
                </a:solidFill>
                <a:effectLst/>
                <a:latin typeface="Times New Roman" panose="02020603050405020304" pitchFamily="18" charset="0"/>
                <a:ea typeface="Times New Roman" panose="02020603050405020304" pitchFamily="18" charset="0"/>
              </a:rPr>
              <a:t>Rolls Royce has leveraged Virtual Reality simulations in order to train its employees.</a:t>
            </a:r>
          </a:p>
          <a:p>
            <a:pPr marL="342900" marR="0" lvl="0" indent="-342900">
              <a:spcBef>
                <a:spcPts val="0"/>
              </a:spcBef>
              <a:spcAft>
                <a:spcPts val="0"/>
              </a:spcAft>
              <a:buFont typeface="Arial" panose="020B0604020202020204" pitchFamily="34" charset="0"/>
              <a:buChar char="●"/>
            </a:pPr>
            <a:r>
              <a:rPr lang="en-US" sz="1900" u="none" strike="noStrike" dirty="0">
                <a:solidFill>
                  <a:schemeClr val="tx1">
                    <a:lumMod val="85000"/>
                    <a:lumOff val="15000"/>
                  </a:schemeClr>
                </a:solidFill>
                <a:effectLst/>
                <a:latin typeface="Times New Roman" panose="02020603050405020304" pitchFamily="18" charset="0"/>
                <a:ea typeface="Times New Roman" panose="02020603050405020304" pitchFamily="18" charset="0"/>
              </a:rPr>
              <a:t>The company initiated </a:t>
            </a:r>
            <a:r>
              <a:rPr lang="en-US" sz="1900" u="none" strike="noStrike" dirty="0" err="1">
                <a:solidFill>
                  <a:schemeClr val="tx1">
                    <a:lumMod val="85000"/>
                    <a:lumOff val="15000"/>
                  </a:schemeClr>
                </a:solidFill>
                <a:effectLst/>
                <a:latin typeface="Times New Roman" panose="02020603050405020304" pitchFamily="18" charset="0"/>
                <a:ea typeface="Times New Roman" panose="02020603050405020304" pitchFamily="18" charset="0"/>
              </a:rPr>
              <a:t>IntelligentEngine's</a:t>
            </a:r>
            <a:r>
              <a:rPr lang="en-US" sz="1900" u="none" strike="noStrike" dirty="0">
                <a:solidFill>
                  <a:schemeClr val="tx1">
                    <a:lumMod val="85000"/>
                    <a:lumOff val="15000"/>
                  </a:schemeClr>
                </a:solidFill>
                <a:effectLst/>
                <a:latin typeface="Times New Roman" panose="02020603050405020304" pitchFamily="18" charset="0"/>
                <a:ea typeface="Times New Roman" panose="02020603050405020304" pitchFamily="18" charset="0"/>
              </a:rPr>
              <a:t> vision to train its employees regarding complex protocols and customer service (Rolls-Royce, 2023). </a:t>
            </a:r>
          </a:p>
          <a:p>
            <a:pPr marL="342900" marR="0" lvl="0" indent="-342900">
              <a:spcBef>
                <a:spcPts val="0"/>
              </a:spcBef>
              <a:spcAft>
                <a:spcPts val="0"/>
              </a:spcAft>
              <a:buFont typeface="Arial" panose="020B0604020202020204" pitchFamily="34" charset="0"/>
              <a:buChar char="●"/>
            </a:pPr>
            <a:r>
              <a:rPr lang="en-US" sz="1900" u="none" strike="noStrike" dirty="0">
                <a:solidFill>
                  <a:schemeClr val="tx1">
                    <a:lumMod val="85000"/>
                    <a:lumOff val="15000"/>
                  </a:schemeClr>
                </a:solidFill>
                <a:effectLst/>
                <a:latin typeface="Times New Roman" panose="02020603050405020304" pitchFamily="18" charset="0"/>
                <a:ea typeface="Times New Roman" panose="02020603050405020304" pitchFamily="18" charset="0"/>
              </a:rPr>
              <a:t>Technology like Virtual Reality offers immersive experiences leading to more engagement of employees in gaining knowledge and upskilling (Ajayi. and </a:t>
            </a:r>
            <a:r>
              <a:rPr lang="en-US" sz="1900" u="none" strike="noStrike" dirty="0" err="1">
                <a:solidFill>
                  <a:schemeClr val="tx1">
                    <a:lumMod val="85000"/>
                    <a:lumOff val="15000"/>
                  </a:schemeClr>
                </a:solidFill>
                <a:effectLst/>
                <a:latin typeface="Times New Roman" panose="02020603050405020304" pitchFamily="18" charset="0"/>
                <a:ea typeface="Times New Roman" panose="02020603050405020304" pitchFamily="18" charset="0"/>
              </a:rPr>
              <a:t>Udeh</a:t>
            </a:r>
            <a:r>
              <a:rPr lang="en-US" sz="1900" u="none" strike="noStrike" dirty="0">
                <a:solidFill>
                  <a:schemeClr val="tx1">
                    <a:lumMod val="85000"/>
                    <a:lumOff val="15000"/>
                  </a:schemeClr>
                </a:solidFill>
                <a:effectLst/>
                <a:latin typeface="Times New Roman" panose="02020603050405020304" pitchFamily="18" charset="0"/>
                <a:ea typeface="Times New Roman" panose="02020603050405020304" pitchFamily="18" charset="0"/>
              </a:rPr>
              <a:t>, 2024). </a:t>
            </a:r>
          </a:p>
          <a:p>
            <a:pPr marL="0" indent="0">
              <a:buNone/>
            </a:pPr>
            <a:endParaRPr lang="en-US" sz="1900" dirty="0">
              <a:solidFill>
                <a:schemeClr val="tx1">
                  <a:lumMod val="85000"/>
                  <a:lumOff val="15000"/>
                </a:schemeClr>
              </a:solidFill>
            </a:endParaRPr>
          </a:p>
        </p:txBody>
      </p:sp>
      <p:pic>
        <p:nvPicPr>
          <p:cNvPr id="6146" name="Picture 2" descr="Rolls Royce Photos, Download The BEST Free Rolls Royce Stock Photos &amp; HD  Images">
            <a:extLst>
              <a:ext uri="{FF2B5EF4-FFF2-40B4-BE49-F238E27FC236}">
                <a16:creationId xmlns:a16="http://schemas.microsoft.com/office/drawing/2014/main" id="{8732FE14-B8AC-687D-A223-3C8D6285EF09}"/>
              </a:ext>
            </a:extLst>
          </p:cNvPr>
          <p:cNvPicPr>
            <a:picLocks noChangeAspect="1" noChangeArrowheads="1"/>
          </p:cNvPicPr>
          <p:nvPr/>
        </p:nvPicPr>
        <p:blipFill>
          <a:blip r:embed="rId4" cstate="email">
            <a:extLst>
              <a:ext uri="{28A0092B-C50C-407E-A947-70E740481C1C}">
                <a14:useLocalDpi xmlns:a14="http://schemas.microsoft.com/office/drawing/2010/main"/>
              </a:ext>
            </a:extLst>
          </a:blip>
          <a:srcRect/>
          <a:stretch/>
        </p:blipFill>
        <p:spPr bwMode="auto">
          <a:xfrm>
            <a:off x="8580467" y="10"/>
            <a:ext cx="3611533" cy="6857990"/>
          </a:xfrm>
          <a:custGeom>
            <a:avLst/>
            <a:gdLst/>
            <a:ahLst/>
            <a:cxnLst/>
            <a:rect l="l" t="t" r="r" b="b"/>
            <a:pathLst>
              <a:path w="3810000" h="6858000">
                <a:moveTo>
                  <a:pt x="95627" y="0"/>
                </a:moveTo>
                <a:lnTo>
                  <a:pt x="3810000" y="0"/>
                </a:lnTo>
                <a:lnTo>
                  <a:pt x="3810000" y="6858000"/>
                </a:lnTo>
                <a:lnTo>
                  <a:pt x="13132" y="6858000"/>
                </a:lnTo>
                <a:cubicBezTo>
                  <a:pt x="13183" y="6857363"/>
                  <a:pt x="13234" y="6856727"/>
                  <a:pt x="13284" y="6856090"/>
                </a:cubicBezTo>
                <a:lnTo>
                  <a:pt x="31566" y="6805847"/>
                </a:lnTo>
                <a:lnTo>
                  <a:pt x="30463" y="6715381"/>
                </a:lnTo>
                <a:cubicBezTo>
                  <a:pt x="29585" y="6714082"/>
                  <a:pt x="28597" y="6713038"/>
                  <a:pt x="27533" y="6712286"/>
                </a:cubicBezTo>
                <a:lnTo>
                  <a:pt x="31288" y="6698474"/>
                </a:lnTo>
                <a:lnTo>
                  <a:pt x="29901" y="6686264"/>
                </a:lnTo>
                <a:cubicBezTo>
                  <a:pt x="29591" y="6639749"/>
                  <a:pt x="29281" y="6593234"/>
                  <a:pt x="28971" y="6546719"/>
                </a:cubicBezTo>
                <a:cubicBezTo>
                  <a:pt x="23415" y="6502008"/>
                  <a:pt x="3087" y="6462057"/>
                  <a:pt x="310" y="6408337"/>
                </a:cubicBezTo>
                <a:cubicBezTo>
                  <a:pt x="-2468" y="6354617"/>
                  <a:pt x="14431" y="6312397"/>
                  <a:pt x="12307" y="6224401"/>
                </a:cubicBezTo>
                <a:lnTo>
                  <a:pt x="27152" y="6147415"/>
                </a:lnTo>
                <a:lnTo>
                  <a:pt x="39044" y="6093837"/>
                </a:lnTo>
                <a:cubicBezTo>
                  <a:pt x="47718" y="6039281"/>
                  <a:pt x="47985" y="5964495"/>
                  <a:pt x="46816" y="5915901"/>
                </a:cubicBezTo>
                <a:cubicBezTo>
                  <a:pt x="43189" y="5876557"/>
                  <a:pt x="47196" y="5863739"/>
                  <a:pt x="33533" y="5831562"/>
                </a:cubicBezTo>
                <a:cubicBezTo>
                  <a:pt x="27901" y="5792459"/>
                  <a:pt x="47408" y="5747455"/>
                  <a:pt x="46555" y="5710909"/>
                </a:cubicBezTo>
                <a:cubicBezTo>
                  <a:pt x="53188" y="5686865"/>
                  <a:pt x="49116" y="5615845"/>
                  <a:pt x="62461" y="5602222"/>
                </a:cubicBezTo>
                <a:cubicBezTo>
                  <a:pt x="64066" y="5572067"/>
                  <a:pt x="49594" y="5555548"/>
                  <a:pt x="56185" y="5529979"/>
                </a:cubicBezTo>
                <a:lnTo>
                  <a:pt x="67961" y="5458854"/>
                </a:lnTo>
                <a:lnTo>
                  <a:pt x="110939" y="5353584"/>
                </a:lnTo>
                <a:cubicBezTo>
                  <a:pt x="123070" y="5308303"/>
                  <a:pt x="110671" y="5307524"/>
                  <a:pt x="128276" y="5249764"/>
                </a:cubicBezTo>
                <a:cubicBezTo>
                  <a:pt x="137692" y="5218499"/>
                  <a:pt x="146153" y="5160067"/>
                  <a:pt x="156749" y="5116288"/>
                </a:cubicBezTo>
                <a:cubicBezTo>
                  <a:pt x="167347" y="5072508"/>
                  <a:pt x="184838" y="5010298"/>
                  <a:pt x="191855" y="4987089"/>
                </a:cubicBezTo>
                <a:lnTo>
                  <a:pt x="219824" y="4934095"/>
                </a:lnTo>
                <a:cubicBezTo>
                  <a:pt x="223315" y="4926170"/>
                  <a:pt x="231151" y="4920904"/>
                  <a:pt x="231137" y="4903120"/>
                </a:cubicBezTo>
                <a:lnTo>
                  <a:pt x="219738" y="4827391"/>
                </a:lnTo>
                <a:cubicBezTo>
                  <a:pt x="223928" y="4818620"/>
                  <a:pt x="227939" y="4809255"/>
                  <a:pt x="231597" y="4799440"/>
                </a:cubicBezTo>
                <a:lnTo>
                  <a:pt x="233480" y="4793512"/>
                </a:lnTo>
                <a:cubicBezTo>
                  <a:pt x="233423" y="4793432"/>
                  <a:pt x="233367" y="4793351"/>
                  <a:pt x="233310" y="4793271"/>
                </a:cubicBezTo>
                <a:cubicBezTo>
                  <a:pt x="233275" y="4791711"/>
                  <a:pt x="233728" y="4789662"/>
                  <a:pt x="234882" y="4786765"/>
                </a:cubicBezTo>
                <a:lnTo>
                  <a:pt x="236914" y="4782703"/>
                </a:lnTo>
                <a:lnTo>
                  <a:pt x="246329" y="4683644"/>
                </a:lnTo>
                <a:cubicBezTo>
                  <a:pt x="256294" y="4677568"/>
                  <a:pt x="256527" y="4667288"/>
                  <a:pt x="253823" y="4655204"/>
                </a:cubicBezTo>
                <a:cubicBezTo>
                  <a:pt x="259521" y="4631796"/>
                  <a:pt x="280440" y="4574275"/>
                  <a:pt x="280514" y="4543195"/>
                </a:cubicBezTo>
                <a:cubicBezTo>
                  <a:pt x="272112" y="4519880"/>
                  <a:pt x="251340" y="4505102"/>
                  <a:pt x="254268" y="4468722"/>
                </a:cubicBezTo>
                <a:cubicBezTo>
                  <a:pt x="266696" y="4435462"/>
                  <a:pt x="236001" y="4395418"/>
                  <a:pt x="252728" y="4353998"/>
                </a:cubicBezTo>
                <a:cubicBezTo>
                  <a:pt x="256750" y="4339008"/>
                  <a:pt x="256168" y="4294115"/>
                  <a:pt x="248123" y="4286542"/>
                </a:cubicBezTo>
                <a:cubicBezTo>
                  <a:pt x="246365" y="4277371"/>
                  <a:pt x="249194" y="4266107"/>
                  <a:pt x="240584" y="4262777"/>
                </a:cubicBezTo>
                <a:cubicBezTo>
                  <a:pt x="230221" y="4256829"/>
                  <a:pt x="246153" y="4222259"/>
                  <a:pt x="233949" y="4228340"/>
                </a:cubicBezTo>
                <a:cubicBezTo>
                  <a:pt x="244865" y="4203839"/>
                  <a:pt x="223150" y="4187902"/>
                  <a:pt x="217758" y="4169004"/>
                </a:cubicBezTo>
                <a:cubicBezTo>
                  <a:pt x="228596" y="4149446"/>
                  <a:pt x="206597" y="4129080"/>
                  <a:pt x="203797" y="4086781"/>
                </a:cubicBezTo>
                <a:cubicBezTo>
                  <a:pt x="216334" y="4065199"/>
                  <a:pt x="201740" y="4058317"/>
                  <a:pt x="218344" y="4018957"/>
                </a:cubicBezTo>
                <a:cubicBezTo>
                  <a:pt x="216630" y="4017979"/>
                  <a:pt x="215034" y="4016614"/>
                  <a:pt x="213609" y="4014902"/>
                </a:cubicBezTo>
                <a:cubicBezTo>
                  <a:pt x="205325" y="4004955"/>
                  <a:pt x="204424" y="3985729"/>
                  <a:pt x="211594" y="3971964"/>
                </a:cubicBezTo>
                <a:cubicBezTo>
                  <a:pt x="233561" y="3910433"/>
                  <a:pt x="230991" y="3860613"/>
                  <a:pt x="234357" y="3812226"/>
                </a:cubicBezTo>
                <a:cubicBezTo>
                  <a:pt x="235501" y="3758242"/>
                  <a:pt x="209185" y="3801364"/>
                  <a:pt x="229596" y="3728573"/>
                </a:cubicBezTo>
                <a:cubicBezTo>
                  <a:pt x="219804" y="3724174"/>
                  <a:pt x="219047" y="3715890"/>
                  <a:pt x="223099" y="3700384"/>
                </a:cubicBezTo>
                <a:cubicBezTo>
                  <a:pt x="222942" y="3674360"/>
                  <a:pt x="199034" y="3683312"/>
                  <a:pt x="212511" y="3653063"/>
                </a:cubicBezTo>
                <a:cubicBezTo>
                  <a:pt x="207582" y="3623616"/>
                  <a:pt x="199349" y="3555881"/>
                  <a:pt x="193522" y="3523704"/>
                </a:cubicBezTo>
                <a:cubicBezTo>
                  <a:pt x="199728" y="3495169"/>
                  <a:pt x="185963" y="3494025"/>
                  <a:pt x="177551" y="3460001"/>
                </a:cubicBezTo>
                <a:cubicBezTo>
                  <a:pt x="184399" y="3442692"/>
                  <a:pt x="180138" y="3431687"/>
                  <a:pt x="172293" y="3422022"/>
                </a:cubicBezTo>
                <a:cubicBezTo>
                  <a:pt x="172567" y="3386386"/>
                  <a:pt x="159982" y="3357707"/>
                  <a:pt x="153640" y="3319632"/>
                </a:cubicBezTo>
                <a:cubicBezTo>
                  <a:pt x="117352" y="3267571"/>
                  <a:pt x="111308" y="3199530"/>
                  <a:pt x="102580" y="3174350"/>
                </a:cubicBezTo>
                <a:lnTo>
                  <a:pt x="101281" y="3168555"/>
                </a:lnTo>
                <a:cubicBezTo>
                  <a:pt x="101655" y="3163067"/>
                  <a:pt x="102030" y="3157580"/>
                  <a:pt x="102403" y="3152092"/>
                </a:cubicBezTo>
                <a:lnTo>
                  <a:pt x="103597" y="3145797"/>
                </a:lnTo>
                <a:cubicBezTo>
                  <a:pt x="104132" y="3141497"/>
                  <a:pt x="104119" y="3138691"/>
                  <a:pt x="103701" y="3136806"/>
                </a:cubicBezTo>
                <a:lnTo>
                  <a:pt x="108221" y="3088993"/>
                </a:lnTo>
                <a:cubicBezTo>
                  <a:pt x="109464" y="3064872"/>
                  <a:pt x="113188" y="3030250"/>
                  <a:pt x="111158" y="2992081"/>
                </a:cubicBezTo>
                <a:cubicBezTo>
                  <a:pt x="109031" y="2944441"/>
                  <a:pt x="104226" y="2942439"/>
                  <a:pt x="105565" y="2902844"/>
                </a:cubicBezTo>
                <a:cubicBezTo>
                  <a:pt x="107874" y="2897323"/>
                  <a:pt x="101362" y="2801618"/>
                  <a:pt x="105102" y="2797375"/>
                </a:cubicBezTo>
                <a:cubicBezTo>
                  <a:pt x="86174" y="2744941"/>
                  <a:pt x="109804" y="2750735"/>
                  <a:pt x="107241" y="2691357"/>
                </a:cubicBezTo>
                <a:cubicBezTo>
                  <a:pt x="107811" y="2665349"/>
                  <a:pt x="115946" y="2561129"/>
                  <a:pt x="145888" y="2542201"/>
                </a:cubicBezTo>
                <a:cubicBezTo>
                  <a:pt x="170455" y="2427400"/>
                  <a:pt x="123634" y="2367849"/>
                  <a:pt x="136292" y="2250554"/>
                </a:cubicBezTo>
                <a:cubicBezTo>
                  <a:pt x="110877" y="2215639"/>
                  <a:pt x="134601" y="2180816"/>
                  <a:pt x="130310" y="2141581"/>
                </a:cubicBezTo>
                <a:cubicBezTo>
                  <a:pt x="154051" y="2149219"/>
                  <a:pt x="117587" y="2094975"/>
                  <a:pt x="144587" y="2089095"/>
                </a:cubicBezTo>
                <a:cubicBezTo>
                  <a:pt x="142952" y="2082142"/>
                  <a:pt x="140513" y="2075590"/>
                  <a:pt x="137867" y="2069059"/>
                </a:cubicBezTo>
                <a:lnTo>
                  <a:pt x="136492" y="2065634"/>
                </a:lnTo>
                <a:cubicBezTo>
                  <a:pt x="136216" y="2060851"/>
                  <a:pt x="135939" y="2056067"/>
                  <a:pt x="135663" y="2051284"/>
                </a:cubicBezTo>
                <a:lnTo>
                  <a:pt x="124268" y="1960184"/>
                </a:lnTo>
                <a:cubicBezTo>
                  <a:pt x="138968" y="1926370"/>
                  <a:pt x="111716" y="1914873"/>
                  <a:pt x="131257" y="1873060"/>
                </a:cubicBezTo>
                <a:cubicBezTo>
                  <a:pt x="136329" y="1857442"/>
                  <a:pt x="139083" y="1807624"/>
                  <a:pt x="131724" y="1797311"/>
                </a:cubicBezTo>
                <a:cubicBezTo>
                  <a:pt x="130673" y="1786740"/>
                  <a:pt x="134293" y="1774954"/>
                  <a:pt x="126063" y="1769201"/>
                </a:cubicBezTo>
                <a:cubicBezTo>
                  <a:pt x="116300" y="1760126"/>
                  <a:pt x="134551" y="1725705"/>
                  <a:pt x="122085" y="1729500"/>
                </a:cubicBezTo>
                <a:cubicBezTo>
                  <a:pt x="134648" y="1705012"/>
                  <a:pt x="114449" y="1682158"/>
                  <a:pt x="110543" y="1659949"/>
                </a:cubicBezTo>
                <a:cubicBezTo>
                  <a:pt x="122664" y="1640913"/>
                  <a:pt x="102513" y="1613087"/>
                  <a:pt x="102892" y="1565607"/>
                </a:cubicBezTo>
                <a:cubicBezTo>
                  <a:pt x="116835" y="1544742"/>
                  <a:pt x="102976" y="1533616"/>
                  <a:pt x="122245" y="1494057"/>
                </a:cubicBezTo>
                <a:cubicBezTo>
                  <a:pt x="120629" y="1492563"/>
                  <a:pt x="119160" y="1490668"/>
                  <a:pt x="117883" y="1488429"/>
                </a:cubicBezTo>
                <a:cubicBezTo>
                  <a:pt x="110465" y="1475431"/>
                  <a:pt x="111002" y="1453942"/>
                  <a:pt x="119083" y="1440433"/>
                </a:cubicBezTo>
                <a:cubicBezTo>
                  <a:pt x="145274" y="1377630"/>
                  <a:pt x="146438" y="1321884"/>
                  <a:pt x="153340" y="1269148"/>
                </a:cubicBezTo>
                <a:cubicBezTo>
                  <a:pt x="158467" y="1209690"/>
                  <a:pt x="129360" y="1251077"/>
                  <a:pt x="154855" y="1175439"/>
                </a:cubicBezTo>
                <a:cubicBezTo>
                  <a:pt x="145538" y="1168218"/>
                  <a:pt x="145408" y="1158868"/>
                  <a:pt x="150548" y="1142685"/>
                </a:cubicBezTo>
                <a:cubicBezTo>
                  <a:pt x="152321" y="1113850"/>
                  <a:pt x="128121" y="1118007"/>
                  <a:pt x="143630" y="1087778"/>
                </a:cubicBezTo>
                <a:cubicBezTo>
                  <a:pt x="139451" y="1064261"/>
                  <a:pt x="125971" y="1018012"/>
                  <a:pt x="125476" y="1001580"/>
                </a:cubicBezTo>
                <a:cubicBezTo>
                  <a:pt x="123958" y="976962"/>
                  <a:pt x="134851" y="962709"/>
                  <a:pt x="134526" y="940069"/>
                </a:cubicBezTo>
                <a:cubicBezTo>
                  <a:pt x="142751" y="909988"/>
                  <a:pt x="129284" y="905409"/>
                  <a:pt x="123523" y="865739"/>
                </a:cubicBezTo>
                <a:cubicBezTo>
                  <a:pt x="131549" y="848234"/>
                  <a:pt x="128173" y="835030"/>
                  <a:pt x="121164" y="822450"/>
                </a:cubicBezTo>
                <a:cubicBezTo>
                  <a:pt x="124077" y="783082"/>
                  <a:pt x="113811" y="748321"/>
                  <a:pt x="110389" y="704665"/>
                </a:cubicBezTo>
                <a:cubicBezTo>
                  <a:pt x="120144" y="656264"/>
                  <a:pt x="99869" y="633697"/>
                  <a:pt x="96299" y="587032"/>
                </a:cubicBezTo>
                <a:cubicBezTo>
                  <a:pt x="87861" y="539988"/>
                  <a:pt x="66571" y="452493"/>
                  <a:pt x="59759" y="422399"/>
                </a:cubicBezTo>
                <a:cubicBezTo>
                  <a:pt x="62865" y="416491"/>
                  <a:pt x="59682" y="404768"/>
                  <a:pt x="55429" y="406467"/>
                </a:cubicBezTo>
                <a:cubicBezTo>
                  <a:pt x="56742" y="400038"/>
                  <a:pt x="64884" y="384166"/>
                  <a:pt x="58062" y="383409"/>
                </a:cubicBezTo>
                <a:cubicBezTo>
                  <a:pt x="57210" y="351894"/>
                  <a:pt x="61145" y="320031"/>
                  <a:pt x="69487" y="290892"/>
                </a:cubicBezTo>
                <a:cubicBezTo>
                  <a:pt x="57686" y="231306"/>
                  <a:pt x="89539" y="260845"/>
                  <a:pt x="86198" y="217175"/>
                </a:cubicBezTo>
                <a:cubicBezTo>
                  <a:pt x="72715" y="183379"/>
                  <a:pt x="83646" y="168958"/>
                  <a:pt x="74643" y="129155"/>
                </a:cubicBezTo>
                <a:cubicBezTo>
                  <a:pt x="96697" y="112411"/>
                  <a:pt x="72236" y="90977"/>
                  <a:pt x="78417" y="74202"/>
                </a:cubicBezTo>
                <a:cubicBezTo>
                  <a:pt x="59029" y="57686"/>
                  <a:pt x="81827" y="29115"/>
                  <a:pt x="94183" y="4683"/>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49667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26BD77-0786-C6A6-FF42-6EB48A5B6B28}"/>
              </a:ext>
            </a:extLst>
          </p:cNvPr>
          <p:cNvSpPr>
            <a:spLocks noGrp="1"/>
          </p:cNvSpPr>
          <p:nvPr>
            <p:ph type="title"/>
          </p:nvPr>
        </p:nvSpPr>
        <p:spPr>
          <a:xfrm>
            <a:off x="841248" y="256032"/>
            <a:ext cx="10506456" cy="1014984"/>
          </a:xfrm>
        </p:spPr>
        <p:txBody>
          <a:bodyPr anchor="b">
            <a:normAutofit/>
          </a:bodyPr>
          <a:lstStyle/>
          <a:p>
            <a:pPr algn="ctr"/>
            <a:r>
              <a:rPr lang="en-US" sz="3100" b="1" kern="0" dirty="0">
                <a:effectLst/>
                <a:latin typeface="Times New Roman" panose="02020603050405020304" pitchFamily="18" charset="0"/>
              </a:rPr>
              <a:t>BENEFITS OF TECHNOLOGY FOR EMPLOYEES IN LLOYDS</a:t>
            </a:r>
            <a:endParaRPr lang="en-US" sz="3100" dirty="0"/>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BF6D6B2C-ABC3-C731-4A76-E40CE49C3073}"/>
              </a:ext>
            </a:extLst>
          </p:cNvPr>
          <p:cNvGraphicFramePr>
            <a:graphicFrameLocks noGrp="1"/>
          </p:cNvGraphicFramePr>
          <p:nvPr>
            <p:ph idx="1"/>
            <p:extLst>
              <p:ext uri="{D42A27DB-BD31-4B8C-83A1-F6EECF244321}">
                <p14:modId xmlns:p14="http://schemas.microsoft.com/office/powerpoint/2010/main" val="2045238876"/>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444434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84" name="Rectangle 7183">
            <a:extLst>
              <a:ext uri="{FF2B5EF4-FFF2-40B4-BE49-F238E27FC236}">
                <a16:creationId xmlns:a16="http://schemas.microsoft.com/office/drawing/2014/main" id="{6ECA6DCB-B7E1-40A9-9524-540C6DA40B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A3FAB2-968D-4444-E71A-81C323516A4F}"/>
              </a:ext>
            </a:extLst>
          </p:cNvPr>
          <p:cNvSpPr>
            <a:spLocks noGrp="1"/>
          </p:cNvSpPr>
          <p:nvPr>
            <p:ph type="title"/>
          </p:nvPr>
        </p:nvSpPr>
        <p:spPr>
          <a:xfrm>
            <a:off x="589560" y="856180"/>
            <a:ext cx="5279408" cy="1128068"/>
          </a:xfrm>
        </p:spPr>
        <p:txBody>
          <a:bodyPr anchor="ctr">
            <a:normAutofit/>
          </a:bodyPr>
          <a:lstStyle/>
          <a:p>
            <a:r>
              <a:rPr lang="en-US" sz="2200" b="1" kern="0">
                <a:effectLst/>
                <a:latin typeface="Times New Roman" panose="02020603050405020304" pitchFamily="18" charset="0"/>
              </a:rPr>
              <a:t>THE BENEFITS OF TECHNOLOGY-BASED TRAINING PROGRAMMES FOR EMPLOYERS IN TESCO</a:t>
            </a:r>
            <a:endParaRPr lang="en-US" sz="2200"/>
          </a:p>
        </p:txBody>
      </p:sp>
      <p:grpSp>
        <p:nvGrpSpPr>
          <p:cNvPr id="7186" name="Group 7185">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187" name="Rectangle 7186">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8" name="Rectangle 7187">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190" name="Rectangle 7189">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3DA6351-D090-C26D-7F0B-4AC12725D989}"/>
              </a:ext>
            </a:extLst>
          </p:cNvPr>
          <p:cNvSpPr>
            <a:spLocks noGrp="1"/>
          </p:cNvSpPr>
          <p:nvPr>
            <p:ph idx="1"/>
          </p:nvPr>
        </p:nvSpPr>
        <p:spPr>
          <a:xfrm>
            <a:off x="590719" y="2330505"/>
            <a:ext cx="5278066" cy="3979585"/>
          </a:xfrm>
        </p:spPr>
        <p:txBody>
          <a:bodyPr anchor="ctr">
            <a:normAutofit/>
          </a:bodyPr>
          <a:lstStyle/>
          <a:p>
            <a:pPr marL="342900" marR="0" lvl="0" indent="-342900">
              <a:spcBef>
                <a:spcPts val="0"/>
              </a:spcBef>
              <a:spcAft>
                <a:spcPts val="0"/>
              </a:spcAft>
              <a:buFont typeface="Arial" panose="020B0604020202020204" pitchFamily="34" charset="0"/>
              <a:buChar char="●"/>
            </a:pPr>
            <a:r>
              <a:rPr lang="en-US" sz="2000" u="none" strike="noStrike" dirty="0">
                <a:effectLst/>
                <a:latin typeface="Times New Roman" panose="02020603050405020304" pitchFamily="18" charset="0"/>
                <a:ea typeface="Times New Roman" panose="02020603050405020304" pitchFamily="18" charset="0"/>
              </a:rPr>
              <a:t>Technology has been beneficial for employers in Tesco in its onboarding process (Tesco, 2024).</a:t>
            </a:r>
          </a:p>
          <a:p>
            <a:pPr marL="342900" marR="0" lvl="0" indent="-342900">
              <a:spcBef>
                <a:spcPts val="0"/>
              </a:spcBef>
              <a:spcAft>
                <a:spcPts val="0"/>
              </a:spcAft>
              <a:buFont typeface="Arial" panose="020B0604020202020204" pitchFamily="34" charset="0"/>
              <a:buChar char="●"/>
            </a:pPr>
            <a:r>
              <a:rPr lang="en-US" sz="2000" u="none" strike="noStrike" dirty="0">
                <a:effectLst/>
                <a:latin typeface="Times New Roman" panose="02020603050405020304" pitchFamily="18" charset="0"/>
                <a:ea typeface="Times New Roman" panose="02020603050405020304" pitchFamily="18" charset="0"/>
              </a:rPr>
              <a:t>Tesco </a:t>
            </a:r>
            <a:r>
              <a:rPr lang="en-US" sz="2000" u="none" strike="noStrike" dirty="0" err="1">
                <a:effectLst/>
                <a:latin typeface="Times New Roman" panose="02020603050405020304" pitchFamily="18" charset="0"/>
                <a:ea typeface="Times New Roman" panose="02020603050405020304" pitchFamily="18" charset="0"/>
              </a:rPr>
              <a:t>optimises</a:t>
            </a:r>
            <a:r>
              <a:rPr lang="en-US" sz="2000" u="none" strike="noStrike" dirty="0">
                <a:effectLst/>
                <a:latin typeface="Times New Roman" panose="02020603050405020304" pitchFamily="18" charset="0"/>
                <a:ea typeface="Times New Roman" panose="02020603050405020304" pitchFamily="18" charset="0"/>
              </a:rPr>
              <a:t> online onboarding technology in order to train and hire new talents.</a:t>
            </a:r>
          </a:p>
          <a:p>
            <a:pPr marL="342900" marR="0" lvl="0" indent="-342900">
              <a:spcBef>
                <a:spcPts val="0"/>
              </a:spcBef>
              <a:spcAft>
                <a:spcPts val="0"/>
              </a:spcAft>
              <a:buFont typeface="Arial" panose="020B0604020202020204" pitchFamily="34" charset="0"/>
              <a:buChar char="●"/>
            </a:pPr>
            <a:r>
              <a:rPr lang="en-US" sz="2000" u="none" strike="noStrike" dirty="0">
                <a:effectLst/>
                <a:latin typeface="Times New Roman" panose="02020603050405020304" pitchFamily="18" charset="0"/>
                <a:ea typeface="Times New Roman" panose="02020603050405020304" pitchFamily="18" charset="0"/>
              </a:rPr>
              <a:t>This has allowed employers to reduce the time to hire talents and ensures consistent training (Tesco, 2024).</a:t>
            </a:r>
          </a:p>
          <a:p>
            <a:pPr marL="342900" marR="0" lvl="0" indent="-342900">
              <a:spcBef>
                <a:spcPts val="0"/>
              </a:spcBef>
              <a:spcAft>
                <a:spcPts val="0"/>
              </a:spcAft>
              <a:buFont typeface="Arial" panose="020B0604020202020204" pitchFamily="34" charset="0"/>
              <a:buChar char="●"/>
            </a:pPr>
            <a:r>
              <a:rPr lang="en-US" sz="2000" u="none" strike="noStrike" dirty="0">
                <a:effectLst/>
                <a:latin typeface="Times New Roman" panose="02020603050405020304" pitchFamily="18" charset="0"/>
                <a:ea typeface="Times New Roman" panose="02020603050405020304" pitchFamily="18" charset="0"/>
              </a:rPr>
              <a:t>Online onboarding is cost-effective, reduces hiring costs and easily tracks the overall onboarding process (</a:t>
            </a:r>
            <a:r>
              <a:rPr lang="en-US" sz="2000" u="none" strike="noStrike" dirty="0" err="1">
                <a:effectLst/>
                <a:latin typeface="Times New Roman" panose="02020603050405020304" pitchFamily="18" charset="0"/>
                <a:ea typeface="Times New Roman" panose="02020603050405020304" pitchFamily="18" charset="0"/>
              </a:rPr>
              <a:t>Mikkonen</a:t>
            </a:r>
            <a:r>
              <a:rPr lang="en-US" sz="2000" u="none" strike="noStrike" dirty="0">
                <a:effectLst/>
                <a:latin typeface="Times New Roman" panose="02020603050405020304" pitchFamily="18" charset="0"/>
                <a:ea typeface="Times New Roman" panose="02020603050405020304" pitchFamily="18" charset="0"/>
              </a:rPr>
              <a:t>, 2021).</a:t>
            </a:r>
          </a:p>
          <a:p>
            <a:pPr marL="0" indent="0">
              <a:buNone/>
            </a:pPr>
            <a:endParaRPr lang="en-US" sz="2000" dirty="0"/>
          </a:p>
        </p:txBody>
      </p:sp>
      <p:sp>
        <p:nvSpPr>
          <p:cNvPr id="7192" name="Rectangle 7191">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94" name="Rectangle 7193">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2" name="Picture 4" descr="700+] Technology Wallpapers | Wallpapers.com">
            <a:extLst>
              <a:ext uri="{FF2B5EF4-FFF2-40B4-BE49-F238E27FC236}">
                <a16:creationId xmlns:a16="http://schemas.microsoft.com/office/drawing/2014/main" id="{6C416EDE-5344-8069-068F-3095DE48FDFC}"/>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p:blipFill>
        <p:spPr bwMode="auto">
          <a:xfrm>
            <a:off x="7083423" y="581892"/>
            <a:ext cx="4397433" cy="2518756"/>
          </a:xfrm>
          <a:prstGeom prst="rect">
            <a:avLst/>
          </a:prstGeom>
          <a:noFill/>
          <a:extLst>
            <a:ext uri="{909E8E84-426E-40DD-AFC4-6F175D3DCCD1}">
              <a14:hiddenFill xmlns:a14="http://schemas.microsoft.com/office/drawing/2010/main">
                <a:solidFill>
                  <a:srgbClr val="FFFFFF"/>
                </a:solidFill>
              </a14:hiddenFill>
            </a:ext>
          </a:extLst>
        </p:spPr>
      </p:pic>
      <p:sp>
        <p:nvSpPr>
          <p:cNvPr id="7196" name="Rectangle 7195">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Technology HD Background Wallpaper 23338 - Baltana">
            <a:extLst>
              <a:ext uri="{FF2B5EF4-FFF2-40B4-BE49-F238E27FC236}">
                <a16:creationId xmlns:a16="http://schemas.microsoft.com/office/drawing/2014/main" id="{33D7CDA8-C7AA-3B42-2F46-0614F739F0C4}"/>
              </a:ext>
            </a:extLst>
          </p:cNvPr>
          <p:cNvPicPr>
            <a:picLocks noChangeAspect="1" noChangeArrowheads="1"/>
          </p:cNvPicPr>
          <p:nvPr/>
        </p:nvPicPr>
        <p:blipFill>
          <a:blip r:embed="rId4" cstate="email">
            <a:extLst>
              <a:ext uri="{28A0092B-C50C-407E-A947-70E740481C1C}">
                <a14:useLocalDpi xmlns:a14="http://schemas.microsoft.com/office/drawing/2010/main"/>
              </a:ext>
            </a:extLst>
          </a:blip>
          <a:srcRect/>
          <a:stretch/>
        </p:blipFill>
        <p:spPr bwMode="auto">
          <a:xfrm>
            <a:off x="7083423" y="3707894"/>
            <a:ext cx="4395569" cy="25187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70641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38468727-63BE-4191-B4A6-C30C82C0E9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5A1030-C035-F88F-63A5-9A4CE9546B1F}"/>
              </a:ext>
            </a:extLst>
          </p:cNvPr>
          <p:cNvSpPr>
            <a:spLocks noGrp="1"/>
          </p:cNvSpPr>
          <p:nvPr>
            <p:ph type="title"/>
          </p:nvPr>
        </p:nvSpPr>
        <p:spPr>
          <a:xfrm>
            <a:off x="457201" y="412454"/>
            <a:ext cx="2381250" cy="2101850"/>
          </a:xfrm>
        </p:spPr>
        <p:txBody>
          <a:bodyPr>
            <a:normAutofit/>
          </a:bodyPr>
          <a:lstStyle/>
          <a:p>
            <a:r>
              <a:rPr lang="en-US" sz="1800" b="1" kern="0">
                <a:effectLst/>
                <a:latin typeface="Times New Roman" panose="02020603050405020304" pitchFamily="18" charset="0"/>
              </a:rPr>
              <a:t>ANALYSE THE BENEFITS OF TECHNOLOGY-BASED TRAINING PROGRAMMES FOR EMPLOYERS (IBM) </a:t>
            </a:r>
            <a:endParaRPr lang="en-US" sz="1800"/>
          </a:p>
        </p:txBody>
      </p:sp>
      <p:sp>
        <p:nvSpPr>
          <p:cNvPr id="8201" name="Rectangle 8200">
            <a:extLst>
              <a:ext uri="{FF2B5EF4-FFF2-40B4-BE49-F238E27FC236}">
                <a16:creationId xmlns:a16="http://schemas.microsoft.com/office/drawing/2014/main" id="{9D355BB6-1BB8-4828-B246-CFB31742D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34839"/>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8203" name="Rectangle 8202">
            <a:extLst>
              <a:ext uri="{FF2B5EF4-FFF2-40B4-BE49-F238E27FC236}">
                <a16:creationId xmlns:a16="http://schemas.microsoft.com/office/drawing/2014/main" id="{CA52A9B9-B2B3-46F0-9D53-0EFF9905BF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45238" y="1452646"/>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3E96344-5159-0233-6778-94A3D2B587C8}"/>
              </a:ext>
            </a:extLst>
          </p:cNvPr>
          <p:cNvSpPr>
            <a:spLocks noGrp="1"/>
          </p:cNvSpPr>
          <p:nvPr>
            <p:ph idx="1"/>
          </p:nvPr>
        </p:nvSpPr>
        <p:spPr>
          <a:xfrm>
            <a:off x="457201" y="2923580"/>
            <a:ext cx="5873966" cy="3521966"/>
          </a:xfrm>
        </p:spPr>
        <p:txBody>
          <a:bodyPr anchor="ctr">
            <a:normAutofit/>
          </a:bodyPr>
          <a:lstStyle/>
          <a:p>
            <a:pPr marL="342900" marR="0" lvl="0" indent="-342900">
              <a:lnSpc>
                <a:spcPct val="150000"/>
              </a:lnSpc>
              <a:spcBef>
                <a:spcPts val="0"/>
              </a:spcBef>
              <a:spcAft>
                <a:spcPts val="0"/>
              </a:spcAft>
              <a:buFont typeface="Symbol" panose="05050102010706020507" pitchFamily="18" charset="2"/>
              <a:buChar char=""/>
            </a:pPr>
            <a:r>
              <a:rPr lang="en-US" sz="1600" dirty="0">
                <a:effectLst/>
                <a:latin typeface="Times New Roman" panose="02020603050405020304" pitchFamily="18" charset="0"/>
                <a:ea typeface="Times New Roman" panose="02020603050405020304" pitchFamily="18" charset="0"/>
              </a:rPr>
              <a:t>IBM significantly </a:t>
            </a:r>
            <a:r>
              <a:rPr lang="en-US" sz="1600" dirty="0" err="1">
                <a:effectLst/>
                <a:latin typeface="Times New Roman" panose="02020603050405020304" pitchFamily="18" charset="0"/>
                <a:ea typeface="Times New Roman" panose="02020603050405020304" pitchFamily="18" charset="0"/>
              </a:rPr>
              <a:t>utilises</a:t>
            </a:r>
            <a:r>
              <a:rPr lang="en-US" sz="1600" dirty="0">
                <a:effectLst/>
                <a:latin typeface="Times New Roman" panose="02020603050405020304" pitchFamily="18" charset="0"/>
                <a:ea typeface="Times New Roman" panose="02020603050405020304" pitchFamily="18" charset="0"/>
              </a:rPr>
              <a:t> their </a:t>
            </a:r>
            <a:r>
              <a:rPr lang="en-US" sz="1600" dirty="0" err="1">
                <a:effectLst/>
                <a:latin typeface="Times New Roman" panose="02020603050405020304" pitchFamily="18" charset="0"/>
                <a:ea typeface="Times New Roman" panose="02020603050405020304" pitchFamily="18" charset="0"/>
              </a:rPr>
              <a:t>AI_driven</a:t>
            </a:r>
            <a:r>
              <a:rPr lang="en-US" sz="1600" dirty="0">
                <a:effectLst/>
                <a:latin typeface="Times New Roman" panose="02020603050405020304" pitchFamily="18" charset="0"/>
                <a:ea typeface="Times New Roman" panose="02020603050405020304" pitchFamily="18" charset="0"/>
              </a:rPr>
              <a:t> platform for streamlining their processes of training, thus catering to reduced time spent on the development of their employees (IBM, 2023).</a:t>
            </a:r>
          </a:p>
          <a:p>
            <a:pPr marL="342900" marR="0" lvl="0" indent="-342900">
              <a:lnSpc>
                <a:spcPct val="150000"/>
              </a:lnSpc>
              <a:spcBef>
                <a:spcPts val="0"/>
              </a:spcBef>
              <a:spcAft>
                <a:spcPts val="0"/>
              </a:spcAft>
              <a:buFont typeface="Symbol" panose="05050102010706020507" pitchFamily="18" charset="2"/>
              <a:buChar char=""/>
            </a:pPr>
            <a:r>
              <a:rPr lang="en-US" sz="1600" dirty="0">
                <a:effectLst/>
                <a:latin typeface="Times New Roman" panose="02020603050405020304" pitchFamily="18" charset="0"/>
                <a:ea typeface="Times New Roman" panose="02020603050405020304" pitchFamily="18" charset="0"/>
              </a:rPr>
              <a:t>The </a:t>
            </a:r>
            <a:r>
              <a:rPr lang="en-US" sz="1600" dirty="0" err="1">
                <a:effectLst/>
                <a:latin typeface="Times New Roman" panose="02020603050405020304" pitchFamily="18" charset="0"/>
                <a:ea typeface="Times New Roman" panose="02020603050405020304" pitchFamily="18" charset="0"/>
              </a:rPr>
              <a:t>utilisation</a:t>
            </a:r>
            <a:r>
              <a:rPr lang="en-US" sz="1600" dirty="0">
                <a:effectLst/>
                <a:latin typeface="Times New Roman" panose="02020603050405020304" pitchFamily="18" charset="0"/>
                <a:ea typeface="Times New Roman" panose="02020603050405020304" pitchFamily="18" charset="0"/>
              </a:rPr>
              <a:t> of data analytics tools helps the </a:t>
            </a:r>
            <a:r>
              <a:rPr lang="en-US" sz="1600" dirty="0" err="1">
                <a:effectLst/>
                <a:latin typeface="Times New Roman" panose="02020603050405020304" pitchFamily="18" charset="0"/>
                <a:ea typeface="Times New Roman" panose="02020603050405020304" pitchFamily="18" charset="0"/>
              </a:rPr>
              <a:t>organisation</a:t>
            </a:r>
            <a:r>
              <a:rPr lang="en-US" sz="1600" dirty="0">
                <a:effectLst/>
                <a:latin typeface="Times New Roman" panose="02020603050405020304" pitchFamily="18" charset="0"/>
                <a:ea typeface="Times New Roman" panose="02020603050405020304" pitchFamily="18" charset="0"/>
              </a:rPr>
              <a:t> to monitor the progress of their employees and identify the potential areas of improvement. </a:t>
            </a:r>
          </a:p>
          <a:p>
            <a:pPr marL="0" indent="0">
              <a:lnSpc>
                <a:spcPct val="150000"/>
              </a:lnSpc>
              <a:buNone/>
            </a:pPr>
            <a:endParaRPr lang="en-US" sz="1600" dirty="0"/>
          </a:p>
        </p:txBody>
      </p:sp>
      <p:pic>
        <p:nvPicPr>
          <p:cNvPr id="8194" name="Picture 2" descr="The Impact of Technology on Employee Training">
            <a:extLst>
              <a:ext uri="{FF2B5EF4-FFF2-40B4-BE49-F238E27FC236}">
                <a16:creationId xmlns:a16="http://schemas.microsoft.com/office/drawing/2014/main" id="{7955B1F8-9AA4-A502-55E9-F2718C6AE113}"/>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p:blipFill>
        <p:spPr bwMode="auto">
          <a:xfrm>
            <a:off x="3227744" y="412454"/>
            <a:ext cx="3121712" cy="190126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person wearing a hard hat working on a machine&#10;&#10;Description automatically generated">
            <a:extLst>
              <a:ext uri="{FF2B5EF4-FFF2-40B4-BE49-F238E27FC236}">
                <a16:creationId xmlns:a16="http://schemas.microsoft.com/office/drawing/2014/main" id="{0B56D3B1-944F-3AAB-9A92-3B65947D40B5}"/>
              </a:ext>
            </a:extLst>
          </p:cNvPr>
          <p:cNvPicPr>
            <a:picLocks noChangeAspect="1"/>
          </p:cNvPicPr>
          <p:nvPr/>
        </p:nvPicPr>
        <p:blipFill>
          <a:blip r:embed="rId4" cstate="email">
            <a:extLst>
              <a:ext uri="{28A0092B-C50C-407E-A947-70E740481C1C}">
                <a14:useLocalDpi xmlns:a14="http://schemas.microsoft.com/office/drawing/2010/main"/>
              </a:ext>
            </a:extLst>
          </a:blip>
          <a:srcRect/>
          <a:stretch/>
        </p:blipFill>
        <p:spPr>
          <a:xfrm>
            <a:off x="6591299" y="1"/>
            <a:ext cx="5600701" cy="6857999"/>
          </a:xfrm>
          <a:prstGeom prst="rect">
            <a:avLst/>
          </a:prstGeom>
        </p:spPr>
      </p:pic>
    </p:spTree>
    <p:extLst>
      <p:ext uri="{BB962C8B-B14F-4D97-AF65-F5344CB8AC3E}">
        <p14:creationId xmlns:p14="http://schemas.microsoft.com/office/powerpoint/2010/main" val="11672741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5" name="Rectangle 9224">
            <a:extLst>
              <a:ext uri="{FF2B5EF4-FFF2-40B4-BE49-F238E27FC236}">
                <a16:creationId xmlns:a16="http://schemas.microsoft.com/office/drawing/2014/main" id="{21516CB1-E8C8-4751-B6A6-46B2D1E72A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08E480-109F-F6C1-2E0C-5A74084E9EEF}"/>
              </a:ext>
            </a:extLst>
          </p:cNvPr>
          <p:cNvSpPr>
            <a:spLocks noGrp="1"/>
          </p:cNvSpPr>
          <p:nvPr>
            <p:ph type="title"/>
          </p:nvPr>
        </p:nvSpPr>
        <p:spPr>
          <a:xfrm>
            <a:off x="429768" y="411480"/>
            <a:ext cx="11131298" cy="1106424"/>
          </a:xfrm>
        </p:spPr>
        <p:txBody>
          <a:bodyPr>
            <a:normAutofit/>
          </a:bodyPr>
          <a:lstStyle/>
          <a:p>
            <a:r>
              <a:rPr lang="en-US" sz="2800" b="1" kern="0" dirty="0">
                <a:effectLst/>
                <a:latin typeface="Times New Roman" panose="02020603050405020304" pitchFamily="18" charset="0"/>
              </a:rPr>
              <a:t>ANALYSE THE BENEFITS OF TECHNOLOGY-BASED TRAINING PROGRAMMES FOR EMPLOYERS (BARCLAYS) </a:t>
            </a:r>
            <a:endParaRPr lang="en-US" sz="2800"/>
          </a:p>
        </p:txBody>
      </p:sp>
      <p:sp>
        <p:nvSpPr>
          <p:cNvPr id="9227" name="Rectangle 9226">
            <a:extLst>
              <a:ext uri="{FF2B5EF4-FFF2-40B4-BE49-F238E27FC236}">
                <a16:creationId xmlns:a16="http://schemas.microsoft.com/office/drawing/2014/main" id="{90C0C0D1-E79A-41FF-8322-256F6DD1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85216"/>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218" name="Picture 2" descr="Employee 1080P, 2K, 4K, 5K HD wallpapers free download | Wallpaper Flare">
            <a:extLst>
              <a:ext uri="{FF2B5EF4-FFF2-40B4-BE49-F238E27FC236}">
                <a16:creationId xmlns:a16="http://schemas.microsoft.com/office/drawing/2014/main" id="{FCA8E278-1442-9407-7F0C-19149D852A78}"/>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p:blipFill>
        <p:spPr bwMode="auto">
          <a:xfrm>
            <a:off x="429767" y="1721922"/>
            <a:ext cx="3419856" cy="4520560"/>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Colleagues Brainstorming a Business Project at a Meeting · Free Stock Photo">
            <a:extLst>
              <a:ext uri="{FF2B5EF4-FFF2-40B4-BE49-F238E27FC236}">
                <a16:creationId xmlns:a16="http://schemas.microsoft.com/office/drawing/2014/main" id="{08310325-EF4B-DA30-F7DB-62B16E186E67}"/>
              </a:ext>
            </a:extLst>
          </p:cNvPr>
          <p:cNvPicPr>
            <a:picLocks noChangeAspect="1" noChangeArrowheads="1"/>
          </p:cNvPicPr>
          <p:nvPr/>
        </p:nvPicPr>
        <p:blipFill>
          <a:blip r:embed="rId4" cstate="email">
            <a:extLst>
              <a:ext uri="{28A0092B-C50C-407E-A947-70E740481C1C}">
                <a14:useLocalDpi xmlns:a14="http://schemas.microsoft.com/office/drawing/2010/main"/>
              </a:ext>
            </a:extLst>
          </a:blip>
          <a:srcRect r="-2" b="-2"/>
          <a:stretch/>
        </p:blipFill>
        <p:spPr bwMode="auto">
          <a:xfrm>
            <a:off x="4226837" y="1721922"/>
            <a:ext cx="3420596" cy="4520560"/>
          </a:xfrm>
          <a:prstGeom prst="rect">
            <a:avLst/>
          </a:prstGeom>
          <a:noFill/>
          <a:extLst>
            <a:ext uri="{909E8E84-426E-40DD-AFC4-6F175D3DCCD1}">
              <a14:hiddenFill xmlns:a14="http://schemas.microsoft.com/office/drawing/2010/main">
                <a:solidFill>
                  <a:srgbClr val="FFFFFF"/>
                </a:solidFill>
              </a14:hiddenFill>
            </a:ext>
          </a:extLst>
        </p:spPr>
      </p:pic>
      <p:sp useBgFill="1">
        <p:nvSpPr>
          <p:cNvPr id="9229" name="Rectangle 9228">
            <a:extLst>
              <a:ext uri="{FF2B5EF4-FFF2-40B4-BE49-F238E27FC236}">
                <a16:creationId xmlns:a16="http://schemas.microsoft.com/office/drawing/2014/main" id="{395FA420-5595-49D1-9D5F-79EC43B55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24648" y="1721922"/>
            <a:ext cx="3609143" cy="4520560"/>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B0444D0-A11C-49A1-50B1-0ECCDFBC95D6}"/>
              </a:ext>
            </a:extLst>
          </p:cNvPr>
          <p:cNvSpPr>
            <a:spLocks noGrp="1"/>
          </p:cNvSpPr>
          <p:nvPr>
            <p:ph idx="1"/>
          </p:nvPr>
        </p:nvSpPr>
        <p:spPr>
          <a:xfrm>
            <a:off x="8309348" y="2020824"/>
            <a:ext cx="2956060" cy="3959352"/>
          </a:xfrm>
        </p:spPr>
        <p:txBody>
          <a:bodyPr anchor="ctr">
            <a:normAutofit/>
          </a:bodyPr>
          <a:lstStyle/>
          <a:p>
            <a:pPr marL="342900" marR="0" lvl="0" indent="-342900">
              <a:spcBef>
                <a:spcPts val="0"/>
              </a:spcBef>
              <a:spcAft>
                <a:spcPts val="0"/>
              </a:spcAft>
              <a:buFont typeface="Symbol" panose="05050102010706020507" pitchFamily="18" charset="2"/>
              <a:buChar char=""/>
            </a:pPr>
            <a:r>
              <a:rPr lang="en-US" sz="1700" dirty="0">
                <a:effectLst/>
                <a:latin typeface="Times New Roman" panose="02020603050405020304" pitchFamily="18" charset="0"/>
                <a:ea typeface="Times New Roman" panose="02020603050405020304" pitchFamily="18" charset="0"/>
              </a:rPr>
              <a:t>Barclays uses its online platform to ensure that its training materials are accessible to its employees. </a:t>
            </a:r>
          </a:p>
          <a:p>
            <a:pPr marL="342900" marR="0" lvl="0" indent="-342900">
              <a:spcBef>
                <a:spcPts val="0"/>
              </a:spcBef>
              <a:spcAft>
                <a:spcPts val="0"/>
              </a:spcAft>
              <a:buFont typeface="Symbol" panose="05050102010706020507" pitchFamily="18" charset="2"/>
              <a:buChar char=""/>
            </a:pPr>
            <a:r>
              <a:rPr lang="en-US" sz="1700" dirty="0">
                <a:effectLst/>
                <a:latin typeface="Times New Roman" panose="02020603050405020304" pitchFamily="18" charset="0"/>
                <a:ea typeface="Times New Roman" panose="02020603050405020304" pitchFamily="18" charset="0"/>
              </a:rPr>
              <a:t>Their virtual training programs help reduce the cost of venues, </a:t>
            </a:r>
            <a:r>
              <a:rPr lang="en-US" sz="1700" dirty="0" err="1">
                <a:effectLst/>
                <a:latin typeface="Times New Roman" panose="02020603050405020304" pitchFamily="18" charset="0"/>
                <a:ea typeface="Times New Roman" panose="02020603050405020304" pitchFamily="18" charset="0"/>
              </a:rPr>
              <a:t>optimise</a:t>
            </a:r>
            <a:r>
              <a:rPr lang="en-US" sz="1700" dirty="0">
                <a:effectLst/>
                <a:latin typeface="Times New Roman" panose="02020603050405020304" pitchFamily="18" charset="0"/>
                <a:ea typeface="Times New Roman" panose="02020603050405020304" pitchFamily="18" charset="0"/>
              </a:rPr>
              <a:t> the allocation of budget, and reduce travel costs (Barclays, 2023). </a:t>
            </a:r>
          </a:p>
          <a:p>
            <a:pPr marL="342900" marR="0" lvl="0" indent="-342900">
              <a:spcBef>
                <a:spcPts val="0"/>
              </a:spcBef>
              <a:spcAft>
                <a:spcPts val="0"/>
              </a:spcAft>
              <a:buFont typeface="Symbol" panose="05050102010706020507" pitchFamily="18" charset="2"/>
              <a:buChar char=""/>
            </a:pPr>
            <a:r>
              <a:rPr lang="en-US" sz="1700" dirty="0">
                <a:effectLst/>
                <a:latin typeface="Times New Roman" panose="02020603050405020304" pitchFamily="18" charset="0"/>
                <a:ea typeface="Times New Roman" panose="02020603050405020304" pitchFamily="18" charset="0"/>
              </a:rPr>
              <a:t>Inferring to the tools of data analytics helps in providing insights towards the enhancement of effectiveness within their training process. </a:t>
            </a:r>
          </a:p>
          <a:p>
            <a:pPr marL="0" indent="0">
              <a:buNone/>
            </a:pPr>
            <a:endParaRPr lang="en-US" sz="1700" dirty="0"/>
          </a:p>
        </p:txBody>
      </p:sp>
    </p:spTree>
    <p:extLst>
      <p:ext uri="{BB962C8B-B14F-4D97-AF65-F5344CB8AC3E}">
        <p14:creationId xmlns:p14="http://schemas.microsoft.com/office/powerpoint/2010/main" val="5236172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9" name="Rectangle 10248">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4" name="Picture 4" descr="Employee Wallpapers - Wallpaper Cave">
            <a:extLst>
              <a:ext uri="{FF2B5EF4-FFF2-40B4-BE49-F238E27FC236}">
                <a16:creationId xmlns:a16="http://schemas.microsoft.com/office/drawing/2014/main" id="{754D445C-8B54-EC04-889E-4E87B415C833}"/>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r="-2"/>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10242" name="Picture 2" descr="A Man and Woman Having a Meeting in the Office · Free Stock Photo">
            <a:extLst>
              <a:ext uri="{FF2B5EF4-FFF2-40B4-BE49-F238E27FC236}">
                <a16:creationId xmlns:a16="http://schemas.microsoft.com/office/drawing/2014/main" id="{B2134944-BA50-D593-9B06-29CD2A55C56C}"/>
              </a:ext>
            </a:extLst>
          </p:cNvPr>
          <p:cNvPicPr>
            <a:picLocks noChangeAspect="1" noChangeArrowheads="1"/>
          </p:cNvPicPr>
          <p:nvPr/>
        </p:nvPicPr>
        <p:blipFill>
          <a:blip r:embed="rId4" cstate="email">
            <a:extLst>
              <a:ext uri="{28A0092B-C50C-407E-A947-70E740481C1C}">
                <a14:useLocalDpi xmlns:a14="http://schemas.microsoft.com/office/drawing/2010/main"/>
              </a:ext>
            </a:extLst>
          </a:blip>
          <a:srcRect r="-2"/>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10251" name="Freeform: Shape 10250">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253" name="Freeform: Shape 10252">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B0350654-B78C-8030-2F04-93513F6433F0}"/>
              </a:ext>
            </a:extLst>
          </p:cNvPr>
          <p:cNvSpPr>
            <a:spLocks noGrp="1"/>
          </p:cNvSpPr>
          <p:nvPr>
            <p:ph type="title"/>
          </p:nvPr>
        </p:nvSpPr>
        <p:spPr>
          <a:xfrm>
            <a:off x="448056" y="859536"/>
            <a:ext cx="4832802" cy="1243584"/>
          </a:xfrm>
        </p:spPr>
        <p:txBody>
          <a:bodyPr>
            <a:normAutofit/>
          </a:bodyPr>
          <a:lstStyle/>
          <a:p>
            <a:r>
              <a:rPr lang="en-US" sz="2100" b="1" kern="0">
                <a:effectLst/>
                <a:latin typeface="Times New Roman" panose="02020603050405020304" pitchFamily="18" charset="0"/>
              </a:rPr>
              <a:t>ANALYSE THE BENEFITS OF TECHNOLOGY-BASED TRAINING PROGRAMMES FOR EMPLOYERS (VODAFONE) </a:t>
            </a:r>
            <a:endParaRPr lang="en-US" sz="2100"/>
          </a:p>
        </p:txBody>
      </p:sp>
      <p:sp>
        <p:nvSpPr>
          <p:cNvPr id="10255" name="Rectangle 10254">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0257" name="Rectangle 10256">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259" name="Rectangle 10258">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D72BC511-A7EC-9467-29AF-74B98528B923}"/>
              </a:ext>
            </a:extLst>
          </p:cNvPr>
          <p:cNvSpPr>
            <a:spLocks noGrp="1"/>
          </p:cNvSpPr>
          <p:nvPr>
            <p:ph idx="1"/>
          </p:nvPr>
        </p:nvSpPr>
        <p:spPr>
          <a:xfrm>
            <a:off x="448056" y="2512611"/>
            <a:ext cx="4832803" cy="3664351"/>
          </a:xfrm>
        </p:spPr>
        <p:txBody>
          <a:bodyPr>
            <a:normAutofit/>
          </a:bodyPr>
          <a:lstStyle/>
          <a:p>
            <a:pPr marL="342900" marR="0" lvl="0" indent="-342900">
              <a:spcBef>
                <a:spcPts val="0"/>
              </a:spcBef>
              <a:spcAft>
                <a:spcPts val="0"/>
              </a:spcAft>
              <a:buFont typeface="Symbol" panose="05050102010706020507" pitchFamily="18" charset="2"/>
              <a:buChar char=""/>
            </a:pPr>
            <a:r>
              <a:rPr lang="en-US" sz="2000" dirty="0">
                <a:effectLst/>
                <a:latin typeface="Times New Roman" panose="02020603050405020304" pitchFamily="18" charset="0"/>
                <a:ea typeface="Times New Roman" panose="02020603050405020304" pitchFamily="18" charset="0"/>
              </a:rPr>
              <a:t>The mobile-friendly module for training helps in allowing the employees to learn at their own convenience and pace (</a:t>
            </a:r>
            <a:r>
              <a:rPr lang="en-US" sz="2000" dirty="0" err="1">
                <a:effectLst/>
                <a:latin typeface="Times New Roman" panose="02020603050405020304" pitchFamily="18" charset="0"/>
                <a:ea typeface="Times New Roman" panose="02020603050405020304" pitchFamily="18" charset="0"/>
              </a:rPr>
              <a:t>Vyond</a:t>
            </a:r>
            <a:r>
              <a:rPr lang="en-US" sz="2000" dirty="0">
                <a:effectLst/>
                <a:latin typeface="Times New Roman" panose="02020603050405020304" pitchFamily="18" charset="0"/>
                <a:ea typeface="Times New Roman" panose="02020603050405020304" pitchFamily="18" charset="0"/>
              </a:rPr>
              <a:t>, 2020). </a:t>
            </a:r>
          </a:p>
          <a:p>
            <a:pPr marL="342900" marR="0" lvl="0" indent="-342900">
              <a:spcBef>
                <a:spcPts val="0"/>
              </a:spcBef>
              <a:spcAft>
                <a:spcPts val="0"/>
              </a:spcAft>
              <a:buFont typeface="Symbol" panose="05050102010706020507" pitchFamily="18" charset="2"/>
              <a:buChar char=""/>
            </a:pPr>
            <a:r>
              <a:rPr lang="en-US" sz="2000" dirty="0">
                <a:effectLst/>
                <a:latin typeface="Times New Roman" panose="02020603050405020304" pitchFamily="18" charset="0"/>
                <a:ea typeface="Times New Roman" panose="02020603050405020304" pitchFamily="18" charset="0"/>
              </a:rPr>
              <a:t>Their interactive content could help enhance the engagement of employees and foster the retention of knowledge.</a:t>
            </a:r>
          </a:p>
          <a:p>
            <a:pPr marL="0" indent="0">
              <a:buNone/>
            </a:pPr>
            <a:endParaRPr lang="en-US" sz="2000" dirty="0"/>
          </a:p>
        </p:txBody>
      </p:sp>
    </p:spTree>
    <p:extLst>
      <p:ext uri="{BB962C8B-B14F-4D97-AF65-F5344CB8AC3E}">
        <p14:creationId xmlns:p14="http://schemas.microsoft.com/office/powerpoint/2010/main" val="14676151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1" name="Rectangle 11270">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11266" name="Picture 2" descr="500+ Employee Pictures [HD] | Download Free Images on Unsplash">
            <a:extLst>
              <a:ext uri="{FF2B5EF4-FFF2-40B4-BE49-F238E27FC236}">
                <a16:creationId xmlns:a16="http://schemas.microsoft.com/office/drawing/2014/main" id="{58344580-4A81-453C-FF44-15DCE53A4906}"/>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b="-1"/>
          <a:stretch/>
        </p:blipFill>
        <p:spPr bwMode="auto">
          <a:xfrm>
            <a:off x="20" y="10"/>
            <a:ext cx="9947062" cy="6857990"/>
          </a:xfrm>
          <a:prstGeom prst="rect">
            <a:avLst/>
          </a:prstGeom>
          <a:noFill/>
          <a:extLst>
            <a:ext uri="{909E8E84-426E-40DD-AFC4-6F175D3DCCD1}">
              <a14:hiddenFill xmlns:a14="http://schemas.microsoft.com/office/drawing/2010/main">
                <a:solidFill>
                  <a:srgbClr val="FFFFFF"/>
                </a:solidFill>
              </a14:hiddenFill>
            </a:ext>
          </a:extLst>
        </p:spPr>
      </p:pic>
      <p:sp>
        <p:nvSpPr>
          <p:cNvPr id="11273" name="Freeform: Shape 11272">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1275" name="Freeform: Shape 11274">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11277" name="Freeform: Shape 11276">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02262BEF-6372-B984-3699-51B3FC2764C9}"/>
              </a:ext>
            </a:extLst>
          </p:cNvPr>
          <p:cNvSpPr>
            <a:spLocks noGrp="1"/>
          </p:cNvSpPr>
          <p:nvPr>
            <p:ph type="title"/>
          </p:nvPr>
        </p:nvSpPr>
        <p:spPr>
          <a:xfrm>
            <a:off x="8046720" y="1045597"/>
            <a:ext cx="3633746" cy="1588422"/>
          </a:xfrm>
        </p:spPr>
        <p:txBody>
          <a:bodyPr anchor="b">
            <a:normAutofit/>
          </a:bodyPr>
          <a:lstStyle/>
          <a:p>
            <a:r>
              <a:rPr lang="en-US" sz="3600" b="1" kern="0">
                <a:effectLst/>
                <a:latin typeface="Times New Roman" panose="02020603050405020304" pitchFamily="18" charset="0"/>
              </a:rPr>
              <a:t>CONCLUSION </a:t>
            </a:r>
            <a:endParaRPr lang="en-US" sz="3600"/>
          </a:p>
        </p:txBody>
      </p:sp>
      <p:sp>
        <p:nvSpPr>
          <p:cNvPr id="3" name="Content Placeholder 2">
            <a:extLst>
              <a:ext uri="{FF2B5EF4-FFF2-40B4-BE49-F238E27FC236}">
                <a16:creationId xmlns:a16="http://schemas.microsoft.com/office/drawing/2014/main" id="{5AB50DE7-1C8A-78EC-E82E-C5B8BC57B59A}"/>
              </a:ext>
            </a:extLst>
          </p:cNvPr>
          <p:cNvSpPr>
            <a:spLocks noGrp="1"/>
          </p:cNvSpPr>
          <p:nvPr>
            <p:ph idx="1"/>
          </p:nvPr>
        </p:nvSpPr>
        <p:spPr>
          <a:xfrm>
            <a:off x="8046719" y="2722729"/>
            <a:ext cx="3633747" cy="2700062"/>
          </a:xfrm>
        </p:spPr>
        <p:txBody>
          <a:bodyPr>
            <a:normAutofit/>
          </a:bodyPr>
          <a:lstStyle/>
          <a:p>
            <a:pPr marL="342900" marR="0" lvl="0" indent="-342900">
              <a:spcBef>
                <a:spcPts val="0"/>
              </a:spcBef>
              <a:spcAft>
                <a:spcPts val="0"/>
              </a:spcAft>
              <a:buFont typeface="Symbol" panose="05050102010706020507" pitchFamily="18" charset="2"/>
              <a:buChar char=""/>
            </a:pPr>
            <a:r>
              <a:rPr lang="en-US" sz="1900" dirty="0">
                <a:effectLst/>
                <a:latin typeface="Times New Roman" panose="02020603050405020304" pitchFamily="18" charset="0"/>
                <a:ea typeface="Times New Roman" panose="02020603050405020304" pitchFamily="18" charset="0"/>
              </a:rPr>
              <a:t>TESCO, Unilever, Lloyds, and IBM have exemplified their diverse benefits through the application of a technology-driven training program.</a:t>
            </a:r>
          </a:p>
          <a:p>
            <a:pPr marL="342900" marR="0" lvl="0" indent="-342900">
              <a:spcBef>
                <a:spcPts val="0"/>
              </a:spcBef>
              <a:spcAft>
                <a:spcPts val="0"/>
              </a:spcAft>
              <a:buFont typeface="Symbol" panose="05050102010706020507" pitchFamily="18" charset="2"/>
              <a:buChar char=""/>
            </a:pPr>
            <a:r>
              <a:rPr lang="en-US" sz="1900" dirty="0" err="1">
                <a:latin typeface="Times New Roman" panose="02020603050405020304" pitchFamily="18" charset="0"/>
                <a:ea typeface="Times New Roman" panose="02020603050405020304" pitchFamily="18" charset="0"/>
              </a:rPr>
              <a:t>Revolutionising</a:t>
            </a:r>
            <a:r>
              <a:rPr lang="en-US" sz="1900" dirty="0">
                <a:latin typeface="Times New Roman" panose="02020603050405020304" pitchFamily="18" charset="0"/>
                <a:ea typeface="Times New Roman" panose="02020603050405020304" pitchFamily="18" charset="0"/>
              </a:rPr>
              <a:t> the development of employees through increasing cost-effectiveness and accessibility.</a:t>
            </a:r>
          </a:p>
          <a:p>
            <a:pPr marL="342900" marR="0" lvl="0" indent="-342900">
              <a:spcBef>
                <a:spcPts val="0"/>
              </a:spcBef>
              <a:spcAft>
                <a:spcPts val="0"/>
              </a:spcAft>
              <a:buFont typeface="Symbol" panose="05050102010706020507" pitchFamily="18" charset="2"/>
              <a:buChar char=""/>
            </a:pPr>
            <a:endParaRPr lang="en-US" sz="1900" dirty="0">
              <a:effectLst/>
              <a:latin typeface="Times New Roman" panose="02020603050405020304" pitchFamily="18" charset="0"/>
              <a:ea typeface="Times New Roman" panose="02020603050405020304" pitchFamily="18" charset="0"/>
            </a:endParaRPr>
          </a:p>
          <a:p>
            <a:pPr marL="0" indent="0">
              <a:buNone/>
            </a:pPr>
            <a:endParaRPr lang="en-US" sz="1900" dirty="0"/>
          </a:p>
        </p:txBody>
      </p:sp>
    </p:spTree>
    <p:extLst>
      <p:ext uri="{BB962C8B-B14F-4D97-AF65-F5344CB8AC3E}">
        <p14:creationId xmlns:p14="http://schemas.microsoft.com/office/powerpoint/2010/main" val="24164199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918A3F-FBDF-086A-C9D1-FE1E7AF7B89D}"/>
              </a:ext>
            </a:extLst>
          </p:cNvPr>
          <p:cNvSpPr>
            <a:spLocks noGrp="1"/>
          </p:cNvSpPr>
          <p:nvPr>
            <p:ph type="title"/>
          </p:nvPr>
        </p:nvSpPr>
        <p:spPr>
          <a:xfrm>
            <a:off x="761803" y="350196"/>
            <a:ext cx="4646904" cy="1624520"/>
          </a:xfrm>
        </p:spPr>
        <p:txBody>
          <a:bodyPr anchor="ctr">
            <a:normAutofit/>
          </a:bodyPr>
          <a:lstStyle/>
          <a:p>
            <a:r>
              <a:rPr lang="en-US" sz="4000" b="1" kern="0">
                <a:effectLst/>
                <a:latin typeface="Times New Roman" panose="02020603050405020304" pitchFamily="18" charset="0"/>
              </a:rPr>
              <a:t>REFERENCES </a:t>
            </a:r>
            <a:endParaRPr lang="en-US" sz="4000"/>
          </a:p>
        </p:txBody>
      </p:sp>
      <p:sp>
        <p:nvSpPr>
          <p:cNvPr id="3" name="Content Placeholder 2">
            <a:extLst>
              <a:ext uri="{FF2B5EF4-FFF2-40B4-BE49-F238E27FC236}">
                <a16:creationId xmlns:a16="http://schemas.microsoft.com/office/drawing/2014/main" id="{06CCBF7E-43DC-619E-F707-24DBCD3CDC37}"/>
              </a:ext>
            </a:extLst>
          </p:cNvPr>
          <p:cNvSpPr>
            <a:spLocks noGrp="1"/>
          </p:cNvSpPr>
          <p:nvPr>
            <p:ph idx="1"/>
          </p:nvPr>
        </p:nvSpPr>
        <p:spPr>
          <a:xfrm>
            <a:off x="433137" y="2636196"/>
            <a:ext cx="5213683" cy="3871608"/>
          </a:xfrm>
        </p:spPr>
        <p:txBody>
          <a:bodyPr anchor="ctr">
            <a:normAutofit fontScale="92500" lnSpcReduction="10000"/>
          </a:bodyPr>
          <a:lstStyle/>
          <a:p>
            <a:pPr marL="0" marR="0">
              <a:spcBef>
                <a:spcPts val="0"/>
              </a:spcBef>
              <a:spcAft>
                <a:spcPts val="600"/>
              </a:spcAft>
            </a:pPr>
            <a:r>
              <a:rPr lang="en-US" sz="800" dirty="0">
                <a:effectLst/>
                <a:highlight>
                  <a:srgbClr val="FFFFFF"/>
                </a:highlight>
                <a:latin typeface="Times New Roman" panose="02020603050405020304" pitchFamily="18" charset="0"/>
                <a:ea typeface="Arial" panose="020B0604020202020204" pitchFamily="34" charset="0"/>
              </a:rPr>
              <a:t>Ajayi, F.A. and </a:t>
            </a:r>
            <a:r>
              <a:rPr lang="en-US" sz="800" dirty="0" err="1">
                <a:effectLst/>
                <a:highlight>
                  <a:srgbClr val="FFFFFF"/>
                </a:highlight>
                <a:latin typeface="Times New Roman" panose="02020603050405020304" pitchFamily="18" charset="0"/>
                <a:ea typeface="Arial" panose="020B0604020202020204" pitchFamily="34" charset="0"/>
              </a:rPr>
              <a:t>Udeh</a:t>
            </a:r>
            <a:r>
              <a:rPr lang="en-US" sz="800" dirty="0">
                <a:effectLst/>
                <a:highlight>
                  <a:srgbClr val="FFFFFF"/>
                </a:highlight>
                <a:latin typeface="Times New Roman" panose="02020603050405020304" pitchFamily="18" charset="0"/>
                <a:ea typeface="Arial" panose="020B0604020202020204" pitchFamily="34" charset="0"/>
              </a:rPr>
              <a:t>, C.A., 2024. Review of workforce upskilling initiatives for emerging technologies in IT. </a:t>
            </a:r>
            <a:r>
              <a:rPr lang="en-US" sz="800" i="1" dirty="0">
                <a:effectLst/>
                <a:highlight>
                  <a:srgbClr val="FFFFFF"/>
                </a:highlight>
                <a:latin typeface="Times New Roman" panose="02020603050405020304" pitchFamily="18" charset="0"/>
                <a:ea typeface="Arial" panose="020B0604020202020204" pitchFamily="34" charset="0"/>
              </a:rPr>
              <a:t>International Journal of Management &amp; Entrepreneurship Research</a:t>
            </a:r>
            <a:r>
              <a:rPr lang="en-US" sz="800" dirty="0">
                <a:effectLst/>
                <a:highlight>
                  <a:srgbClr val="FFFFFF"/>
                </a:highlight>
                <a:latin typeface="Times New Roman" panose="02020603050405020304" pitchFamily="18" charset="0"/>
                <a:ea typeface="Arial" panose="020B0604020202020204" pitchFamily="34" charset="0"/>
              </a:rPr>
              <a:t>, </a:t>
            </a:r>
            <a:r>
              <a:rPr lang="en-US" sz="800" i="1" dirty="0">
                <a:effectLst/>
                <a:highlight>
                  <a:srgbClr val="FFFFFF"/>
                </a:highlight>
                <a:latin typeface="Times New Roman" panose="02020603050405020304" pitchFamily="18" charset="0"/>
                <a:ea typeface="Arial" panose="020B0604020202020204" pitchFamily="34" charset="0"/>
              </a:rPr>
              <a:t>6</a:t>
            </a:r>
            <a:r>
              <a:rPr lang="en-US" sz="800" dirty="0">
                <a:effectLst/>
                <a:highlight>
                  <a:srgbClr val="FFFFFF"/>
                </a:highlight>
                <a:latin typeface="Times New Roman" panose="02020603050405020304" pitchFamily="18" charset="0"/>
                <a:ea typeface="Arial" panose="020B0604020202020204" pitchFamily="34" charset="0"/>
              </a:rPr>
              <a:t>(4), pp.1119-1137.</a:t>
            </a:r>
            <a:endParaRPr lang="en-US" sz="800" dirty="0">
              <a:effectLst/>
              <a:latin typeface="Times New Roman" panose="02020603050405020304" pitchFamily="18" charset="0"/>
              <a:ea typeface="Times New Roman" panose="02020603050405020304" pitchFamily="18" charset="0"/>
            </a:endParaRPr>
          </a:p>
          <a:p>
            <a:pPr marL="0" marR="0">
              <a:spcBef>
                <a:spcPts val="0"/>
              </a:spcBef>
              <a:spcAft>
                <a:spcPts val="600"/>
              </a:spcAft>
            </a:pPr>
            <a:r>
              <a:rPr lang="en-US" sz="800" dirty="0">
                <a:effectLst/>
                <a:latin typeface="Times New Roman" panose="02020603050405020304" pitchFamily="18" charset="0"/>
                <a:ea typeface="Arial" panose="020B0604020202020204" pitchFamily="34" charset="0"/>
              </a:rPr>
              <a:t>Barclays, 2023. </a:t>
            </a:r>
            <a:r>
              <a:rPr lang="en-US" sz="800" i="1" dirty="0">
                <a:effectLst/>
                <a:latin typeface="Times New Roman" panose="02020603050405020304" pitchFamily="18" charset="0"/>
                <a:ea typeface="Arial" panose="020B0604020202020204" pitchFamily="34" charset="0"/>
              </a:rPr>
              <a:t>Accessibility Browser-Based Design Standards</a:t>
            </a:r>
            <a:r>
              <a:rPr lang="en-US" sz="800" dirty="0">
                <a:effectLst/>
                <a:latin typeface="Times New Roman" panose="02020603050405020304" pitchFamily="18" charset="0"/>
                <a:ea typeface="Arial" panose="020B0604020202020204" pitchFamily="34" charset="0"/>
              </a:rPr>
              <a:t>. Available at: https://home.barclays/content/dam/home-barclays/documents/who-we-are/our-suppliers/Barclays%20Digital%20Accessibility%20standard.pdf</a:t>
            </a:r>
            <a:r>
              <a:rPr lang="en-US" sz="800" dirty="0">
                <a:effectLst/>
                <a:highlight>
                  <a:srgbClr val="FFFFFF"/>
                </a:highlight>
                <a:latin typeface="Times New Roman" panose="02020603050405020304" pitchFamily="18" charset="0"/>
                <a:ea typeface="Arial" panose="020B0604020202020204" pitchFamily="34" charset="0"/>
              </a:rPr>
              <a:t> (Accessed: 17 July 2024).</a:t>
            </a:r>
            <a:endParaRPr lang="en-US" sz="800" dirty="0">
              <a:effectLst/>
              <a:latin typeface="Times New Roman" panose="02020603050405020304" pitchFamily="18" charset="0"/>
              <a:ea typeface="Times New Roman" panose="02020603050405020304" pitchFamily="18" charset="0"/>
            </a:endParaRPr>
          </a:p>
          <a:p>
            <a:pPr marL="0" marR="0">
              <a:spcBef>
                <a:spcPts val="0"/>
              </a:spcBef>
              <a:spcAft>
                <a:spcPts val="600"/>
              </a:spcAft>
            </a:pPr>
            <a:r>
              <a:rPr lang="en-US" sz="800" dirty="0">
                <a:effectLst/>
                <a:highlight>
                  <a:srgbClr val="FFFFFF"/>
                </a:highlight>
                <a:latin typeface="Times New Roman" panose="02020603050405020304" pitchFamily="18" charset="0"/>
                <a:ea typeface="Arial" panose="020B0604020202020204" pitchFamily="34" charset="0"/>
              </a:rPr>
              <a:t>BT plc, 2024. </a:t>
            </a:r>
            <a:r>
              <a:rPr lang="en-US" sz="800" i="1" dirty="0">
                <a:effectLst/>
                <a:highlight>
                  <a:srgbClr val="FFFFFF"/>
                </a:highlight>
                <a:latin typeface="Times New Roman" panose="02020603050405020304" pitchFamily="18" charset="0"/>
                <a:ea typeface="Arial" panose="020B0604020202020204" pitchFamily="34" charset="0"/>
              </a:rPr>
              <a:t>BT Group's my campus personalised learning platform harnesses AI with degree</a:t>
            </a:r>
            <a:r>
              <a:rPr lang="en-US" sz="800" dirty="0">
                <a:effectLst/>
                <a:highlight>
                  <a:srgbClr val="FFFFFF"/>
                </a:highlight>
                <a:latin typeface="Times New Roman" panose="02020603050405020304" pitchFamily="18" charset="0"/>
                <a:ea typeface="Arial" panose="020B0604020202020204" pitchFamily="34" charset="0"/>
              </a:rPr>
              <a:t>. Available at: https://newsroom.bt.com/bt-groups-my-campus-personalised-learning-platform-harnesses-ai-with-degreed/#:~:text=The%20platform%20supports%20BT%20Group,over%20the%20past%2012%20months. (Accessed: 17 July 2024). </a:t>
            </a:r>
            <a:endParaRPr lang="en-US" sz="800" dirty="0">
              <a:effectLst/>
              <a:latin typeface="Times New Roman" panose="02020603050405020304" pitchFamily="18" charset="0"/>
              <a:ea typeface="Times New Roman" panose="02020603050405020304" pitchFamily="18" charset="0"/>
            </a:endParaRPr>
          </a:p>
          <a:p>
            <a:pPr marL="0" marR="0">
              <a:spcBef>
                <a:spcPts val="0"/>
              </a:spcBef>
              <a:spcAft>
                <a:spcPts val="600"/>
              </a:spcAft>
            </a:pPr>
            <a:r>
              <a:rPr lang="en-US" sz="800" dirty="0">
                <a:effectLst/>
                <a:highlight>
                  <a:srgbClr val="FFFFFF"/>
                </a:highlight>
                <a:latin typeface="Times New Roman" panose="02020603050405020304" pitchFamily="18" charset="0"/>
                <a:ea typeface="Arial" panose="020B0604020202020204" pitchFamily="34" charset="0"/>
              </a:rPr>
              <a:t>Dachner, A.M., Ellingson, J.E., Noe, R.A. and Saxton, B.M., 2021. The future of employee development. </a:t>
            </a:r>
            <a:r>
              <a:rPr lang="en-US" sz="800" i="1" dirty="0">
                <a:effectLst/>
                <a:highlight>
                  <a:srgbClr val="FFFFFF"/>
                </a:highlight>
                <a:latin typeface="Times New Roman" panose="02020603050405020304" pitchFamily="18" charset="0"/>
                <a:ea typeface="Arial" panose="020B0604020202020204" pitchFamily="34" charset="0"/>
              </a:rPr>
              <a:t>Human Resource Management Review</a:t>
            </a:r>
            <a:r>
              <a:rPr lang="en-US" sz="800" dirty="0">
                <a:effectLst/>
                <a:highlight>
                  <a:srgbClr val="FFFFFF"/>
                </a:highlight>
                <a:latin typeface="Times New Roman" panose="02020603050405020304" pitchFamily="18" charset="0"/>
                <a:ea typeface="Arial" panose="020B0604020202020204" pitchFamily="34" charset="0"/>
              </a:rPr>
              <a:t>, </a:t>
            </a:r>
            <a:r>
              <a:rPr lang="en-US" sz="800" i="1" dirty="0">
                <a:effectLst/>
                <a:highlight>
                  <a:srgbClr val="FFFFFF"/>
                </a:highlight>
                <a:latin typeface="Times New Roman" panose="02020603050405020304" pitchFamily="18" charset="0"/>
                <a:ea typeface="Arial" panose="020B0604020202020204" pitchFamily="34" charset="0"/>
              </a:rPr>
              <a:t>31</a:t>
            </a:r>
            <a:r>
              <a:rPr lang="en-US" sz="800" dirty="0">
                <a:effectLst/>
                <a:highlight>
                  <a:srgbClr val="FFFFFF"/>
                </a:highlight>
                <a:latin typeface="Times New Roman" panose="02020603050405020304" pitchFamily="18" charset="0"/>
                <a:ea typeface="Arial" panose="020B0604020202020204" pitchFamily="34" charset="0"/>
              </a:rPr>
              <a:t>(2), p.100732.</a:t>
            </a:r>
            <a:endParaRPr lang="en-US" sz="800" dirty="0">
              <a:effectLst/>
              <a:latin typeface="Times New Roman" panose="02020603050405020304" pitchFamily="18" charset="0"/>
              <a:ea typeface="Times New Roman" panose="02020603050405020304" pitchFamily="18" charset="0"/>
            </a:endParaRPr>
          </a:p>
          <a:p>
            <a:pPr marL="0" marR="0">
              <a:spcBef>
                <a:spcPts val="0"/>
              </a:spcBef>
              <a:spcAft>
                <a:spcPts val="600"/>
              </a:spcAft>
            </a:pPr>
            <a:r>
              <a:rPr lang="en-US" sz="800" dirty="0">
                <a:effectLst/>
                <a:highlight>
                  <a:srgbClr val="FFFFFF"/>
                </a:highlight>
                <a:latin typeface="Times New Roman" panose="02020603050405020304" pitchFamily="18" charset="0"/>
                <a:ea typeface="Arial" panose="020B0604020202020204" pitchFamily="34" charset="0"/>
              </a:rPr>
              <a:t>Garzón </a:t>
            </a:r>
            <a:r>
              <a:rPr lang="en-US" sz="800" dirty="0" err="1">
                <a:effectLst/>
                <a:highlight>
                  <a:srgbClr val="FFFFFF"/>
                </a:highlight>
                <a:latin typeface="Times New Roman" panose="02020603050405020304" pitchFamily="18" charset="0"/>
                <a:ea typeface="Arial" panose="020B0604020202020204" pitchFamily="34" charset="0"/>
              </a:rPr>
              <a:t>Artacho</a:t>
            </a:r>
            <a:r>
              <a:rPr lang="en-US" sz="800" dirty="0">
                <a:effectLst/>
                <a:highlight>
                  <a:srgbClr val="FFFFFF"/>
                </a:highlight>
                <a:latin typeface="Times New Roman" panose="02020603050405020304" pitchFamily="18" charset="0"/>
                <a:ea typeface="Arial" panose="020B0604020202020204" pitchFamily="34" charset="0"/>
              </a:rPr>
              <a:t>, E., Martínez, T.S., Ortega Martin, J.L., Marin </a:t>
            </a:r>
            <a:r>
              <a:rPr lang="en-US" sz="800" dirty="0" err="1">
                <a:effectLst/>
                <a:highlight>
                  <a:srgbClr val="FFFFFF"/>
                </a:highlight>
                <a:latin typeface="Times New Roman" panose="02020603050405020304" pitchFamily="18" charset="0"/>
                <a:ea typeface="Arial" panose="020B0604020202020204" pitchFamily="34" charset="0"/>
              </a:rPr>
              <a:t>Marin</a:t>
            </a:r>
            <a:r>
              <a:rPr lang="en-US" sz="800" dirty="0">
                <a:effectLst/>
                <a:highlight>
                  <a:srgbClr val="FFFFFF"/>
                </a:highlight>
                <a:latin typeface="Times New Roman" panose="02020603050405020304" pitchFamily="18" charset="0"/>
                <a:ea typeface="Arial" panose="020B0604020202020204" pitchFamily="34" charset="0"/>
              </a:rPr>
              <a:t>, J.A. and Gomez Garcia, G., 2020. Teacher training in lifelong learning—The importance of digital competence in the encouragement of teaching innovation. </a:t>
            </a:r>
            <a:r>
              <a:rPr lang="en-US" sz="800" i="1" dirty="0">
                <a:effectLst/>
                <a:highlight>
                  <a:srgbClr val="FFFFFF"/>
                </a:highlight>
                <a:latin typeface="Times New Roman" panose="02020603050405020304" pitchFamily="18" charset="0"/>
                <a:ea typeface="Arial" panose="020B0604020202020204" pitchFamily="34" charset="0"/>
              </a:rPr>
              <a:t>Sustainability</a:t>
            </a:r>
            <a:r>
              <a:rPr lang="en-US" sz="800" dirty="0">
                <a:effectLst/>
                <a:highlight>
                  <a:srgbClr val="FFFFFF"/>
                </a:highlight>
                <a:latin typeface="Times New Roman" panose="02020603050405020304" pitchFamily="18" charset="0"/>
                <a:ea typeface="Arial" panose="020B0604020202020204" pitchFamily="34" charset="0"/>
              </a:rPr>
              <a:t>, </a:t>
            </a:r>
            <a:r>
              <a:rPr lang="en-US" sz="800" i="1" dirty="0">
                <a:effectLst/>
                <a:highlight>
                  <a:srgbClr val="FFFFFF"/>
                </a:highlight>
                <a:latin typeface="Times New Roman" panose="02020603050405020304" pitchFamily="18" charset="0"/>
                <a:ea typeface="Arial" panose="020B0604020202020204" pitchFamily="34" charset="0"/>
              </a:rPr>
              <a:t>12</a:t>
            </a:r>
            <a:r>
              <a:rPr lang="en-US" sz="800" dirty="0">
                <a:effectLst/>
                <a:highlight>
                  <a:srgbClr val="FFFFFF"/>
                </a:highlight>
                <a:latin typeface="Times New Roman" panose="02020603050405020304" pitchFamily="18" charset="0"/>
                <a:ea typeface="Arial" panose="020B0604020202020204" pitchFamily="34" charset="0"/>
              </a:rPr>
              <a:t>(7), p.2852.</a:t>
            </a:r>
            <a:endParaRPr lang="en-US" sz="800" dirty="0">
              <a:effectLst/>
              <a:latin typeface="Times New Roman" panose="02020603050405020304" pitchFamily="18" charset="0"/>
              <a:ea typeface="Times New Roman" panose="02020603050405020304" pitchFamily="18" charset="0"/>
            </a:endParaRPr>
          </a:p>
          <a:p>
            <a:pPr marL="0" marR="0">
              <a:spcBef>
                <a:spcPts val="0"/>
              </a:spcBef>
              <a:spcAft>
                <a:spcPts val="600"/>
              </a:spcAft>
            </a:pPr>
            <a:r>
              <a:rPr lang="en-US" sz="800" dirty="0">
                <a:effectLst/>
                <a:highlight>
                  <a:srgbClr val="FFFFFF"/>
                </a:highlight>
                <a:latin typeface="Times New Roman" panose="02020603050405020304" pitchFamily="18" charset="0"/>
                <a:ea typeface="Arial" panose="020B0604020202020204" pitchFamily="34" charset="0"/>
              </a:rPr>
              <a:t>Lloyds Banking, 2024 </a:t>
            </a:r>
            <a:r>
              <a:rPr lang="en-US" sz="800" i="1" dirty="0">
                <a:effectLst/>
                <a:highlight>
                  <a:srgbClr val="FFFFFF"/>
                </a:highlight>
                <a:latin typeface="Times New Roman" panose="02020603050405020304" pitchFamily="18" charset="0"/>
                <a:ea typeface="Arial" panose="020B0604020202020204" pitchFamily="34" charset="0"/>
              </a:rPr>
              <a:t>Learning and development</a:t>
            </a:r>
            <a:r>
              <a:rPr lang="en-US" sz="800" dirty="0">
                <a:effectLst/>
                <a:highlight>
                  <a:srgbClr val="FFFFFF"/>
                </a:highlight>
                <a:latin typeface="Times New Roman" panose="02020603050405020304" pitchFamily="18" charset="0"/>
                <a:ea typeface="Arial" panose="020B0604020202020204" pitchFamily="34" charset="0"/>
              </a:rPr>
              <a:t>, </a:t>
            </a:r>
            <a:r>
              <a:rPr lang="en-US" sz="800" i="1" dirty="0">
                <a:effectLst/>
                <a:highlight>
                  <a:srgbClr val="FFFFFF"/>
                </a:highlight>
                <a:latin typeface="Times New Roman" panose="02020603050405020304" pitchFamily="18" charset="0"/>
                <a:ea typeface="Arial" panose="020B0604020202020204" pitchFamily="34" charset="0"/>
              </a:rPr>
              <a:t>Lloyds Banking Group plc</a:t>
            </a:r>
            <a:r>
              <a:rPr lang="en-US" sz="800" dirty="0">
                <a:effectLst/>
                <a:highlight>
                  <a:srgbClr val="FFFFFF"/>
                </a:highlight>
                <a:latin typeface="Times New Roman" panose="02020603050405020304" pitchFamily="18" charset="0"/>
                <a:ea typeface="Arial" panose="020B0604020202020204" pitchFamily="34" charset="0"/>
              </a:rPr>
              <a:t>. Available at: https://www.lloydsbankinggroup.com/careers/learn-and-develop.html (Accessed: 17 July 2024). </a:t>
            </a:r>
            <a:endParaRPr lang="en-US" sz="800" dirty="0">
              <a:effectLst/>
              <a:latin typeface="Times New Roman" panose="02020603050405020304" pitchFamily="18" charset="0"/>
              <a:ea typeface="Times New Roman" panose="02020603050405020304" pitchFamily="18" charset="0"/>
            </a:endParaRPr>
          </a:p>
          <a:p>
            <a:pPr marL="0" marR="0">
              <a:spcBef>
                <a:spcPts val="0"/>
              </a:spcBef>
              <a:spcAft>
                <a:spcPts val="600"/>
              </a:spcAft>
            </a:pPr>
            <a:r>
              <a:rPr lang="en-US" sz="800" dirty="0">
                <a:effectLst/>
                <a:latin typeface="Times New Roman" panose="02020603050405020304" pitchFamily="18" charset="0"/>
                <a:ea typeface="Arial" panose="020B0604020202020204" pitchFamily="34" charset="0"/>
              </a:rPr>
              <a:t>IBM, 2023. </a:t>
            </a:r>
            <a:r>
              <a:rPr lang="en-US" sz="800" i="1" dirty="0">
                <a:effectLst/>
                <a:latin typeface="Times New Roman" panose="02020603050405020304" pitchFamily="18" charset="0"/>
                <a:ea typeface="Arial" panose="020B0604020202020204" pitchFamily="34" charset="0"/>
              </a:rPr>
              <a:t>New IBM study reveals how AI is changing work</a:t>
            </a:r>
            <a:r>
              <a:rPr lang="en-US" sz="800" dirty="0">
                <a:effectLst/>
                <a:latin typeface="Times New Roman" panose="02020603050405020304" pitchFamily="18" charset="0"/>
                <a:ea typeface="Arial" panose="020B0604020202020204" pitchFamily="34" charset="0"/>
              </a:rPr>
              <a:t>. Available at: https://www.ibm.com/new-ibm-study-reveals-how-ai-is-changing-work-and-what-hr-leaders-should-do-about-it/</a:t>
            </a:r>
            <a:r>
              <a:rPr lang="en-US" sz="800" dirty="0">
                <a:effectLst/>
                <a:highlight>
                  <a:srgbClr val="FFFFFF"/>
                </a:highlight>
                <a:latin typeface="Times New Roman" panose="02020603050405020304" pitchFamily="18" charset="0"/>
                <a:ea typeface="Arial" panose="020B0604020202020204" pitchFamily="34" charset="0"/>
              </a:rPr>
              <a:t> (Accessed: 17 July 2024).</a:t>
            </a:r>
            <a:endParaRPr lang="en-US" sz="800" dirty="0">
              <a:effectLst/>
              <a:latin typeface="Times New Roman" panose="02020603050405020304" pitchFamily="18" charset="0"/>
              <a:ea typeface="Times New Roman" panose="02020603050405020304" pitchFamily="18" charset="0"/>
            </a:endParaRPr>
          </a:p>
          <a:p>
            <a:pPr marL="0" marR="0">
              <a:spcBef>
                <a:spcPts val="0"/>
              </a:spcBef>
              <a:spcAft>
                <a:spcPts val="600"/>
              </a:spcAft>
            </a:pPr>
            <a:r>
              <a:rPr lang="en-US" sz="800" dirty="0" err="1">
                <a:effectLst/>
                <a:highlight>
                  <a:srgbClr val="FFFFFF"/>
                </a:highlight>
                <a:latin typeface="Times New Roman" panose="02020603050405020304" pitchFamily="18" charset="0"/>
                <a:ea typeface="Arial" panose="020B0604020202020204" pitchFamily="34" charset="0"/>
              </a:rPr>
              <a:t>Mikkonen</a:t>
            </a:r>
            <a:r>
              <a:rPr lang="en-US" sz="800" dirty="0">
                <a:effectLst/>
                <a:highlight>
                  <a:srgbClr val="FFFFFF"/>
                </a:highlight>
                <a:latin typeface="Times New Roman" panose="02020603050405020304" pitchFamily="18" charset="0"/>
                <a:ea typeface="Arial" panose="020B0604020202020204" pitchFamily="34" charset="0"/>
              </a:rPr>
              <a:t>, M., 2021. Designing a standardized and scalable partner onboarding process for Channel Sales function in a global software company.</a:t>
            </a:r>
            <a:endParaRPr lang="en-US" sz="800" dirty="0">
              <a:effectLst/>
              <a:latin typeface="Times New Roman" panose="02020603050405020304" pitchFamily="18" charset="0"/>
              <a:ea typeface="Times New Roman" panose="02020603050405020304" pitchFamily="18" charset="0"/>
            </a:endParaRPr>
          </a:p>
          <a:p>
            <a:pPr marL="0" marR="0">
              <a:spcBef>
                <a:spcPts val="0"/>
              </a:spcBef>
              <a:spcAft>
                <a:spcPts val="600"/>
              </a:spcAft>
            </a:pPr>
            <a:r>
              <a:rPr lang="en-US" sz="800" dirty="0">
                <a:effectLst/>
                <a:highlight>
                  <a:srgbClr val="FFFFFF"/>
                </a:highlight>
                <a:latin typeface="Times New Roman" panose="02020603050405020304" pitchFamily="18" charset="0"/>
                <a:ea typeface="Arial" panose="020B0604020202020204" pitchFamily="34" charset="0"/>
              </a:rPr>
              <a:t>Rolls-Royce, 2023. </a:t>
            </a:r>
            <a:r>
              <a:rPr lang="en-US" sz="800" i="1" dirty="0" err="1">
                <a:effectLst/>
                <a:highlight>
                  <a:srgbClr val="FFFFFF"/>
                </a:highlight>
                <a:latin typeface="Times New Roman" panose="02020603050405020304" pitchFamily="18" charset="0"/>
                <a:ea typeface="Arial" panose="020B0604020202020204" pitchFamily="34" charset="0"/>
              </a:rPr>
              <a:t>Rolls-royce</a:t>
            </a:r>
            <a:r>
              <a:rPr lang="en-US" sz="800" i="1" dirty="0">
                <a:effectLst/>
                <a:highlight>
                  <a:srgbClr val="FFFFFF"/>
                </a:highlight>
                <a:latin typeface="Times New Roman" panose="02020603050405020304" pitchFamily="18" charset="0"/>
                <a:ea typeface="Arial" panose="020B0604020202020204" pitchFamily="34" charset="0"/>
              </a:rPr>
              <a:t> launches first immersive virtual reality training for business aviation customers | Rolls-Royce</a:t>
            </a:r>
            <a:r>
              <a:rPr lang="en-US" sz="800" dirty="0">
                <a:effectLst/>
                <a:highlight>
                  <a:srgbClr val="FFFFFF"/>
                </a:highlight>
                <a:latin typeface="Times New Roman" panose="02020603050405020304" pitchFamily="18" charset="0"/>
                <a:ea typeface="Arial" panose="020B0604020202020204" pitchFamily="34" charset="0"/>
              </a:rPr>
              <a:t>. Available at: https://www.rolls-royce.com/media/press-releases/2020/13-05-2020-intelligentengine-rr-launches-first-immersive-virtual-reality-training.aspx (Accessed: 17 July 2024). </a:t>
            </a:r>
            <a:endParaRPr lang="en-US" sz="800" dirty="0">
              <a:effectLst/>
              <a:latin typeface="Times New Roman" panose="02020603050405020304" pitchFamily="18" charset="0"/>
              <a:ea typeface="Times New Roman" panose="02020603050405020304" pitchFamily="18" charset="0"/>
            </a:endParaRPr>
          </a:p>
          <a:p>
            <a:pPr marL="0" marR="0">
              <a:spcBef>
                <a:spcPts val="0"/>
              </a:spcBef>
              <a:spcAft>
                <a:spcPts val="600"/>
              </a:spcAft>
            </a:pPr>
            <a:r>
              <a:rPr lang="en-US" sz="800" dirty="0">
                <a:effectLst/>
                <a:highlight>
                  <a:srgbClr val="FFFFFF"/>
                </a:highlight>
                <a:latin typeface="Times New Roman" panose="02020603050405020304" pitchFamily="18" charset="0"/>
                <a:ea typeface="Arial" panose="020B0604020202020204" pitchFamily="34" charset="0"/>
              </a:rPr>
              <a:t>Tesco, 2024. </a:t>
            </a:r>
            <a:r>
              <a:rPr lang="en-US" sz="800" i="1" dirty="0">
                <a:effectLst/>
                <a:highlight>
                  <a:srgbClr val="FFFFFF"/>
                </a:highlight>
                <a:latin typeface="Times New Roman" panose="02020603050405020304" pitchFamily="18" charset="0"/>
                <a:ea typeface="Arial" panose="020B0604020202020204" pitchFamily="34" charset="0"/>
              </a:rPr>
              <a:t>Our recruitment process</a:t>
            </a:r>
            <a:r>
              <a:rPr lang="en-US" sz="800" dirty="0">
                <a:effectLst/>
                <a:highlight>
                  <a:srgbClr val="FFFFFF"/>
                </a:highlight>
                <a:latin typeface="Times New Roman" panose="02020603050405020304" pitchFamily="18" charset="0"/>
                <a:ea typeface="Arial" panose="020B0604020202020204" pitchFamily="34" charset="0"/>
              </a:rPr>
              <a:t>, </a:t>
            </a:r>
            <a:r>
              <a:rPr lang="en-US" sz="800" i="1" dirty="0">
                <a:effectLst/>
                <a:highlight>
                  <a:srgbClr val="FFFFFF"/>
                </a:highlight>
                <a:latin typeface="Times New Roman" panose="02020603050405020304" pitchFamily="18" charset="0"/>
                <a:ea typeface="Arial" panose="020B0604020202020204" pitchFamily="34" charset="0"/>
              </a:rPr>
              <a:t>Tesco Underwriting</a:t>
            </a:r>
            <a:r>
              <a:rPr lang="en-US" sz="800" dirty="0">
                <a:effectLst/>
                <a:highlight>
                  <a:srgbClr val="FFFFFF"/>
                </a:highlight>
                <a:latin typeface="Times New Roman" panose="02020603050405020304" pitchFamily="18" charset="0"/>
                <a:ea typeface="Arial" panose="020B0604020202020204" pitchFamily="34" charset="0"/>
              </a:rPr>
              <a:t>. Available at: https://www.tescounderwriting.net/join-us/our-recruitment-process/#1596112368668-b38f89bf-2887 (Accessed: 17 July 2024). </a:t>
            </a:r>
            <a:endParaRPr lang="en-US" sz="800" dirty="0">
              <a:effectLst/>
              <a:latin typeface="Times New Roman" panose="02020603050405020304" pitchFamily="18" charset="0"/>
              <a:ea typeface="Times New Roman" panose="02020603050405020304" pitchFamily="18" charset="0"/>
            </a:endParaRPr>
          </a:p>
          <a:p>
            <a:pPr marL="0" marR="0">
              <a:spcBef>
                <a:spcPts val="0"/>
              </a:spcBef>
              <a:spcAft>
                <a:spcPts val="600"/>
              </a:spcAft>
            </a:pPr>
            <a:r>
              <a:rPr lang="en-US" sz="800" dirty="0">
                <a:effectLst/>
                <a:highlight>
                  <a:srgbClr val="FFFFFF"/>
                </a:highlight>
                <a:latin typeface="Times New Roman" panose="02020603050405020304" pitchFamily="18" charset="0"/>
                <a:ea typeface="Arial" panose="020B0604020202020204" pitchFamily="34" charset="0"/>
              </a:rPr>
              <a:t>Unilever PLC, 2024. </a:t>
            </a:r>
            <a:r>
              <a:rPr lang="en-US" sz="800" i="1" dirty="0">
                <a:effectLst/>
                <a:highlight>
                  <a:srgbClr val="FFFFFF"/>
                </a:highlight>
                <a:latin typeface="Times New Roman" panose="02020603050405020304" pitchFamily="18" charset="0"/>
                <a:ea typeface="Arial" panose="020B0604020202020204" pitchFamily="34" charset="0"/>
              </a:rPr>
              <a:t>Providing employability skills for life</a:t>
            </a:r>
            <a:r>
              <a:rPr lang="en-US" sz="800" dirty="0">
                <a:effectLst/>
                <a:highlight>
                  <a:srgbClr val="FFFFFF"/>
                </a:highlight>
                <a:latin typeface="Times New Roman" panose="02020603050405020304" pitchFamily="18" charset="0"/>
                <a:ea typeface="Arial" panose="020B0604020202020204" pitchFamily="34" charset="0"/>
              </a:rPr>
              <a:t>, </a:t>
            </a:r>
            <a:r>
              <a:rPr lang="en-US" sz="800" i="1" dirty="0">
                <a:effectLst/>
                <a:highlight>
                  <a:srgbClr val="FFFFFF"/>
                </a:highlight>
                <a:latin typeface="Times New Roman" panose="02020603050405020304" pitchFamily="18" charset="0"/>
                <a:ea typeface="Arial" panose="020B0604020202020204" pitchFamily="34" charset="0"/>
              </a:rPr>
              <a:t>Unilever</a:t>
            </a:r>
            <a:r>
              <a:rPr lang="en-US" sz="800" dirty="0">
                <a:effectLst/>
                <a:highlight>
                  <a:srgbClr val="FFFFFF"/>
                </a:highlight>
                <a:latin typeface="Times New Roman" panose="02020603050405020304" pitchFamily="18" charset="0"/>
                <a:ea typeface="Arial" panose="020B0604020202020204" pitchFamily="34" charset="0"/>
              </a:rPr>
              <a:t>. Available at: https://www.unilever.com/sustainability/future-of-work/providing-skills-for-life/ (Accessed: 17 July 2024). </a:t>
            </a:r>
            <a:endParaRPr lang="en-US" sz="800" dirty="0">
              <a:effectLst/>
              <a:latin typeface="Times New Roman" panose="02020603050405020304" pitchFamily="18" charset="0"/>
              <a:ea typeface="Times New Roman" panose="02020603050405020304" pitchFamily="18" charset="0"/>
            </a:endParaRPr>
          </a:p>
          <a:p>
            <a:pPr marL="0" marR="0">
              <a:spcBef>
                <a:spcPts val="0"/>
              </a:spcBef>
              <a:spcAft>
                <a:spcPts val="600"/>
              </a:spcAft>
            </a:pPr>
            <a:r>
              <a:rPr lang="en-US" sz="800" dirty="0">
                <a:effectLst/>
                <a:latin typeface="Times New Roman" panose="02020603050405020304" pitchFamily="18" charset="0"/>
                <a:ea typeface="Times New Roman" panose="02020603050405020304" pitchFamily="18" charset="0"/>
              </a:rPr>
              <a:t>Vahdat, S., 2022. The role of IT-based technologies on the management of human resources in the COVID-19 era. </a:t>
            </a:r>
            <a:r>
              <a:rPr lang="en-US" sz="800" i="1" dirty="0">
                <a:effectLst/>
                <a:latin typeface="Times New Roman" panose="02020603050405020304" pitchFamily="18" charset="0"/>
                <a:ea typeface="Times New Roman" panose="02020603050405020304" pitchFamily="18" charset="0"/>
              </a:rPr>
              <a:t>Kybernetes</a:t>
            </a:r>
            <a:r>
              <a:rPr lang="en-US" sz="800" dirty="0">
                <a:effectLst/>
                <a:latin typeface="Times New Roman" panose="02020603050405020304" pitchFamily="18" charset="0"/>
                <a:ea typeface="Times New Roman" panose="02020603050405020304" pitchFamily="18" charset="0"/>
              </a:rPr>
              <a:t>, </a:t>
            </a:r>
            <a:r>
              <a:rPr lang="en-US" sz="800" i="1" dirty="0">
                <a:effectLst/>
                <a:latin typeface="Times New Roman" panose="02020603050405020304" pitchFamily="18" charset="0"/>
                <a:ea typeface="Times New Roman" panose="02020603050405020304" pitchFamily="18" charset="0"/>
              </a:rPr>
              <a:t>51</a:t>
            </a:r>
            <a:r>
              <a:rPr lang="en-US" sz="800" dirty="0">
                <a:effectLst/>
                <a:latin typeface="Times New Roman" panose="02020603050405020304" pitchFamily="18" charset="0"/>
                <a:ea typeface="Times New Roman" panose="02020603050405020304" pitchFamily="18" charset="0"/>
              </a:rPr>
              <a:t>(6), pp.2065-2088.</a:t>
            </a:r>
          </a:p>
          <a:p>
            <a:pPr marL="0" marR="0">
              <a:spcBef>
                <a:spcPts val="0"/>
              </a:spcBef>
              <a:spcAft>
                <a:spcPts val="600"/>
              </a:spcAft>
            </a:pPr>
            <a:r>
              <a:rPr lang="en-US" sz="800" dirty="0" err="1">
                <a:effectLst/>
                <a:highlight>
                  <a:srgbClr val="FFFFFF"/>
                </a:highlight>
                <a:latin typeface="Times New Roman" panose="02020603050405020304" pitchFamily="18" charset="0"/>
                <a:ea typeface="Arial" panose="020B0604020202020204" pitchFamily="34" charset="0"/>
              </a:rPr>
              <a:t>Vanduhe</a:t>
            </a:r>
            <a:r>
              <a:rPr lang="en-US" sz="800" dirty="0">
                <a:effectLst/>
                <a:highlight>
                  <a:srgbClr val="FFFFFF"/>
                </a:highlight>
                <a:latin typeface="Times New Roman" panose="02020603050405020304" pitchFamily="18" charset="0"/>
                <a:ea typeface="Arial" panose="020B0604020202020204" pitchFamily="34" charset="0"/>
              </a:rPr>
              <a:t>, V.Z., Nat, M. and Hasan, H.F., 2020. Continuance intentions to use gamification for training in higher education: Integrating the technology acceptance model (TAM), social motivation, and task technology fit (TTF). </a:t>
            </a:r>
            <a:r>
              <a:rPr lang="en-US" sz="800" i="1" dirty="0">
                <a:effectLst/>
                <a:highlight>
                  <a:srgbClr val="FFFFFF"/>
                </a:highlight>
                <a:latin typeface="Times New Roman" panose="02020603050405020304" pitchFamily="18" charset="0"/>
                <a:ea typeface="Arial" panose="020B0604020202020204" pitchFamily="34" charset="0"/>
              </a:rPr>
              <a:t>Ieee Access</a:t>
            </a:r>
            <a:r>
              <a:rPr lang="en-US" sz="800" dirty="0">
                <a:effectLst/>
                <a:highlight>
                  <a:srgbClr val="FFFFFF"/>
                </a:highlight>
                <a:latin typeface="Times New Roman" panose="02020603050405020304" pitchFamily="18" charset="0"/>
                <a:ea typeface="Arial" panose="020B0604020202020204" pitchFamily="34" charset="0"/>
              </a:rPr>
              <a:t>, </a:t>
            </a:r>
            <a:r>
              <a:rPr lang="en-US" sz="800" i="1" dirty="0">
                <a:effectLst/>
                <a:highlight>
                  <a:srgbClr val="FFFFFF"/>
                </a:highlight>
                <a:latin typeface="Times New Roman" panose="02020603050405020304" pitchFamily="18" charset="0"/>
                <a:ea typeface="Arial" panose="020B0604020202020204" pitchFamily="34" charset="0"/>
              </a:rPr>
              <a:t>8</a:t>
            </a:r>
            <a:r>
              <a:rPr lang="en-US" sz="800" dirty="0">
                <a:effectLst/>
                <a:highlight>
                  <a:srgbClr val="FFFFFF"/>
                </a:highlight>
                <a:latin typeface="Times New Roman" panose="02020603050405020304" pitchFamily="18" charset="0"/>
                <a:ea typeface="Arial" panose="020B0604020202020204" pitchFamily="34" charset="0"/>
              </a:rPr>
              <a:t>, pp.21473-21484.</a:t>
            </a:r>
            <a:endParaRPr lang="en-US" sz="800" dirty="0">
              <a:effectLst/>
              <a:latin typeface="Times New Roman" panose="02020603050405020304" pitchFamily="18" charset="0"/>
              <a:ea typeface="Times New Roman" panose="02020603050405020304" pitchFamily="18" charset="0"/>
            </a:endParaRPr>
          </a:p>
          <a:p>
            <a:pPr marL="0" marR="0">
              <a:spcBef>
                <a:spcPts val="0"/>
              </a:spcBef>
              <a:spcAft>
                <a:spcPts val="600"/>
              </a:spcAft>
            </a:pPr>
            <a:r>
              <a:rPr lang="en-US" sz="800" dirty="0" err="1">
                <a:effectLst/>
                <a:latin typeface="Times New Roman" panose="02020603050405020304" pitchFamily="18" charset="0"/>
                <a:ea typeface="Arial" panose="020B0604020202020204" pitchFamily="34" charset="0"/>
              </a:rPr>
              <a:t>Vynod</a:t>
            </a:r>
            <a:r>
              <a:rPr lang="en-US" sz="800" dirty="0">
                <a:effectLst/>
                <a:latin typeface="Times New Roman" panose="02020603050405020304" pitchFamily="18" charset="0"/>
                <a:ea typeface="Arial" panose="020B0604020202020204" pitchFamily="34" charset="0"/>
              </a:rPr>
              <a:t>, 2020. </a:t>
            </a:r>
            <a:r>
              <a:rPr lang="en-US" sz="800" i="1" dirty="0">
                <a:effectLst/>
                <a:latin typeface="Times New Roman" panose="02020603050405020304" pitchFamily="18" charset="0"/>
                <a:ea typeface="Arial" panose="020B0604020202020204" pitchFamily="34" charset="0"/>
              </a:rPr>
              <a:t>Vodafone Transforms Dry Trainings into Fun Learning</a:t>
            </a:r>
            <a:r>
              <a:rPr lang="en-US" sz="800" dirty="0">
                <a:effectLst/>
                <a:latin typeface="Times New Roman" panose="02020603050405020304" pitchFamily="18" charset="0"/>
                <a:ea typeface="Arial" panose="020B0604020202020204" pitchFamily="34" charset="0"/>
              </a:rPr>
              <a:t>. Available at: https://www.vyond.com/resources/vodafone-transforms-system-trainings-learning-modules-vyond/</a:t>
            </a:r>
            <a:r>
              <a:rPr lang="en-US" sz="800" dirty="0">
                <a:effectLst/>
                <a:highlight>
                  <a:srgbClr val="FFFFFF"/>
                </a:highlight>
                <a:latin typeface="Times New Roman" panose="02020603050405020304" pitchFamily="18" charset="0"/>
                <a:ea typeface="Arial" panose="020B0604020202020204" pitchFamily="34" charset="0"/>
              </a:rPr>
              <a:t> (Accessed: 17 July 2024).</a:t>
            </a:r>
            <a:endParaRPr lang="en-US" sz="800" dirty="0">
              <a:effectLst/>
              <a:latin typeface="Times New Roman" panose="02020603050405020304" pitchFamily="18" charset="0"/>
              <a:ea typeface="Times New Roman" panose="02020603050405020304" pitchFamily="18" charset="0"/>
            </a:endParaRPr>
          </a:p>
        </p:txBody>
      </p:sp>
      <p:pic>
        <p:nvPicPr>
          <p:cNvPr id="5" name="Picture 4" descr="Light bulb on yellow background with sketched light beams and cord">
            <a:extLst>
              <a:ext uri="{FF2B5EF4-FFF2-40B4-BE49-F238E27FC236}">
                <a16:creationId xmlns:a16="http://schemas.microsoft.com/office/drawing/2014/main" id="{E0B6F730-69F8-3762-A303-DB2058496842}"/>
              </a:ext>
            </a:extLst>
          </p:cNvPr>
          <p:cNvPicPr>
            <a:picLocks noChangeAspect="1"/>
          </p:cNvPicPr>
          <p:nvPr/>
        </p:nvPicPr>
        <p:blipFill>
          <a:blip r:embed="rId2" cstate="email">
            <a:extLst>
              <a:ext uri="{28A0092B-C50C-407E-A947-70E740481C1C}">
                <a14:useLocalDpi xmlns:a14="http://schemas.microsoft.com/office/drawing/2010/main"/>
              </a:ext>
            </a:extLst>
          </a:blip>
          <a:srcRect/>
          <a:stretch/>
        </p:blipFill>
        <p:spPr>
          <a:xfrm>
            <a:off x="6096000" y="1"/>
            <a:ext cx="6102825" cy="6858000"/>
          </a:xfrm>
          <a:prstGeom prst="rect">
            <a:avLst/>
          </a:prstGeom>
        </p:spPr>
      </p:pic>
    </p:spTree>
    <p:extLst>
      <p:ext uri="{BB962C8B-B14F-4D97-AF65-F5344CB8AC3E}">
        <p14:creationId xmlns:p14="http://schemas.microsoft.com/office/powerpoint/2010/main" val="40557654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0DBF48-0026-8D57-436D-C24672A824D4}"/>
              </a:ext>
            </a:extLst>
          </p:cNvPr>
          <p:cNvSpPr>
            <a:spLocks noGrp="1"/>
          </p:cNvSpPr>
          <p:nvPr>
            <p:ph type="title"/>
          </p:nvPr>
        </p:nvSpPr>
        <p:spPr>
          <a:xfrm>
            <a:off x="761803" y="350196"/>
            <a:ext cx="4646904" cy="1624520"/>
          </a:xfrm>
        </p:spPr>
        <p:txBody>
          <a:bodyPr anchor="ctr">
            <a:normAutofit/>
          </a:bodyPr>
          <a:lstStyle/>
          <a:p>
            <a:r>
              <a:rPr lang="en-US" sz="4000" b="1">
                <a:latin typeface="Times New Roman" panose="02020603050405020304" pitchFamily="18" charset="0"/>
                <a:cs typeface="Times New Roman" panose="02020603050405020304" pitchFamily="18" charset="0"/>
              </a:rPr>
              <a:t>THANK YOU</a:t>
            </a:r>
          </a:p>
        </p:txBody>
      </p:sp>
      <p:sp>
        <p:nvSpPr>
          <p:cNvPr id="3" name="Content Placeholder 2">
            <a:extLst>
              <a:ext uri="{FF2B5EF4-FFF2-40B4-BE49-F238E27FC236}">
                <a16:creationId xmlns:a16="http://schemas.microsoft.com/office/drawing/2014/main" id="{10092B33-367F-5646-973B-3BA7CFBC5D8C}"/>
              </a:ext>
            </a:extLst>
          </p:cNvPr>
          <p:cNvSpPr>
            <a:spLocks noGrp="1"/>
          </p:cNvSpPr>
          <p:nvPr>
            <p:ph idx="1"/>
          </p:nvPr>
        </p:nvSpPr>
        <p:spPr>
          <a:xfrm>
            <a:off x="761802" y="2743200"/>
            <a:ext cx="4646905" cy="3613149"/>
          </a:xfrm>
        </p:spPr>
        <p:txBody>
          <a:bodyPr anchor="ctr">
            <a:normAutofit/>
          </a:bodyPr>
          <a:lstStyle/>
          <a:p>
            <a:r>
              <a:rPr lang="en-US" sz="2000" dirty="0">
                <a:latin typeface="Times New Roman" panose="02020603050405020304" pitchFamily="18" charset="0"/>
                <a:cs typeface="Times New Roman" panose="02020603050405020304" pitchFamily="18" charset="0"/>
              </a:rPr>
              <a:t>Thank you for your time!!</a:t>
            </a:r>
          </a:p>
          <a:p>
            <a:r>
              <a:rPr lang="en-US" sz="2000" dirty="0">
                <a:latin typeface="Times New Roman" panose="02020603050405020304" pitchFamily="18" charset="0"/>
                <a:cs typeface="Times New Roman" panose="02020603050405020304" pitchFamily="18" charset="0"/>
              </a:rPr>
              <a:t>Any Questions??</a:t>
            </a:r>
          </a:p>
        </p:txBody>
      </p:sp>
      <p:pic>
        <p:nvPicPr>
          <p:cNvPr id="5" name="Picture 4" descr="Books, pens, and a wall clock">
            <a:extLst>
              <a:ext uri="{FF2B5EF4-FFF2-40B4-BE49-F238E27FC236}">
                <a16:creationId xmlns:a16="http://schemas.microsoft.com/office/drawing/2014/main" id="{21936786-65B1-5B6D-6B50-444564B5AB00}"/>
              </a:ext>
            </a:extLst>
          </p:cNvPr>
          <p:cNvPicPr>
            <a:picLocks noChangeAspect="1"/>
          </p:cNvPicPr>
          <p:nvPr/>
        </p:nvPicPr>
        <p:blipFill>
          <a:blip r:embed="rId2" cstate="email">
            <a:extLst>
              <a:ext uri="{28A0092B-C50C-407E-A947-70E740481C1C}">
                <a14:useLocalDpi xmlns:a14="http://schemas.microsoft.com/office/drawing/2010/main"/>
              </a:ext>
            </a:extLst>
          </a:blip>
          <a:srcRect/>
          <a:stretch/>
        </p:blipFill>
        <p:spPr>
          <a:xfrm>
            <a:off x="6096000" y="1"/>
            <a:ext cx="6102825" cy="6858000"/>
          </a:xfrm>
          <a:prstGeom prst="rect">
            <a:avLst/>
          </a:prstGeom>
        </p:spPr>
      </p:pic>
    </p:spTree>
    <p:extLst>
      <p:ext uri="{BB962C8B-B14F-4D97-AF65-F5344CB8AC3E}">
        <p14:creationId xmlns:p14="http://schemas.microsoft.com/office/powerpoint/2010/main" val="17616741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2515</Words>
  <Application>Microsoft Office PowerPoint</Application>
  <PresentationFormat>Widescreen</PresentationFormat>
  <Paragraphs>92</Paragraphs>
  <Slides>15</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Meiryo</vt:lpstr>
      <vt:lpstr>Arial</vt:lpstr>
      <vt:lpstr>Calibri</vt:lpstr>
      <vt:lpstr>Calibri Light</vt:lpstr>
      <vt:lpstr>Symbol</vt:lpstr>
      <vt:lpstr>Times New Roman</vt:lpstr>
      <vt:lpstr>Office Theme</vt:lpstr>
      <vt:lpstr>ASSIGNMENT TITLE: COMPONENT 1: PRACTICAL: INDIVIDUAL PRESENTATION</vt:lpstr>
      <vt:lpstr>INTRODUCTION</vt:lpstr>
      <vt:lpstr>OVERVIEW OF TECHNOLOGY IN TRAINING AND DEVELOPMENT</vt:lpstr>
      <vt:lpstr>IMPORTANCE OF TECHNOLOGY IN TRAINING AND DEVELOPMENT</vt:lpstr>
      <vt:lpstr>BENEFITS OF TECHNOLOGY FOR EMPLOYEES IN BT GROUP</vt:lpstr>
      <vt:lpstr>BENEFITS OF TECHNOLOGY FOR EMPLOYEES IN UNILEVER </vt:lpstr>
      <vt:lpstr>BENEFITS OF TECHNOLOGY FOR EMPLOYEES IN ROLLS ROYCE </vt:lpstr>
      <vt:lpstr>BENEFITS OF TECHNOLOGY FOR EMPLOYEES IN LLOYDS</vt:lpstr>
      <vt:lpstr>THE BENEFITS OF TECHNOLOGY-BASED TRAINING PROGRAMMES FOR EMPLOYERS IN TESCO</vt:lpstr>
      <vt:lpstr>ANALYSE THE BENEFITS OF TECHNOLOGY-BASED TRAINING PROGRAMMES FOR EMPLOYERS (IBM) </vt:lpstr>
      <vt:lpstr>ANALYSE THE BENEFITS OF TECHNOLOGY-BASED TRAINING PROGRAMMES FOR EMPLOYERS (BARCLAYS) </vt:lpstr>
      <vt:lpstr>ANALYSE THE BENEFITS OF TECHNOLOGY-BASED TRAINING PROGRAMMES FOR EMPLOYERS (VODAFONE) </vt:lpstr>
      <vt:lpstr>CONCLUSION </vt:lpstr>
      <vt:lpstr>REFERENCES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TITLE: COMPONENT 1: PRACTICAL: INDIVIDUAL PRESENTATION</dc:title>
  <dc:creator/>
  <cp:lastModifiedBy/>
  <cp:revision>8</cp:revision>
  <dcterms:created xsi:type="dcterms:W3CDTF">2024-07-18T05:01:01Z</dcterms:created>
  <dcterms:modified xsi:type="dcterms:W3CDTF">2024-07-20T17:41:07Z</dcterms:modified>
</cp:coreProperties>
</file>