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3"/>
  </p:sldMasterIdLst>
  <p:notesMasterIdLst>
    <p:notesMasterId r:id="rId30"/>
  </p:notesMasterIdLst>
  <p:handoutMasterIdLst>
    <p:handoutMasterId r:id="rId31"/>
  </p:handoutMasterIdLst>
  <p:sldIdLst>
    <p:sldId id="277" r:id="rId4"/>
    <p:sldId id="310" r:id="rId5"/>
    <p:sldId id="311" r:id="rId6"/>
    <p:sldId id="312" r:id="rId7"/>
    <p:sldId id="300" r:id="rId8"/>
    <p:sldId id="313" r:id="rId9"/>
    <p:sldId id="286" r:id="rId10"/>
    <p:sldId id="315" r:id="rId11"/>
    <p:sldId id="282" r:id="rId12"/>
    <p:sldId id="262" r:id="rId13"/>
    <p:sldId id="263" r:id="rId14"/>
    <p:sldId id="268" r:id="rId15"/>
    <p:sldId id="285" r:id="rId16"/>
    <p:sldId id="275" r:id="rId17"/>
    <p:sldId id="289" r:id="rId18"/>
    <p:sldId id="276" r:id="rId19"/>
    <p:sldId id="290" r:id="rId20"/>
    <p:sldId id="319" r:id="rId21"/>
    <p:sldId id="336" r:id="rId22"/>
    <p:sldId id="332" r:id="rId23"/>
    <p:sldId id="335" r:id="rId24"/>
    <p:sldId id="331" r:id="rId25"/>
    <p:sldId id="329" r:id="rId26"/>
    <p:sldId id="330" r:id="rId27"/>
    <p:sldId id="333" r:id="rId28"/>
    <p:sldId id="334" r:id="rId2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666" autoAdjust="0"/>
    <p:restoredTop sz="95865" autoAdjust="0"/>
  </p:normalViewPr>
  <p:slideViewPr>
    <p:cSldViewPr>
      <p:cViewPr varScale="1">
        <p:scale>
          <a:sx n="75" d="100"/>
          <a:sy n="75" d="100"/>
        </p:scale>
        <p:origin x="1632" y="4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C0BF4EA7-F215-4490-8E5F-BBEAC1CA725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24EBA94-77E6-4AE3-B443-7CD2F401283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8FE2C08-07E9-4E34-A91D-904631F964A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92C117EE-E5A9-4429-A307-8864071DFC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88BD260-C43A-054A-9979-51CF3D106E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907C0488-4FA5-4B12-8AC4-FE249DE574C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1077858-8B5B-49A0-8961-2E4B5AF1776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3071F18B-7576-8AF8-C6EF-80112567201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A92A1AD1-5C85-4597-9BE6-8C82A0BD9F4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E42470F-2577-4C6B-BCA6-1C064572DD2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EBFAC931-3851-4D2F-A1F2-D24037F465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808D4476-45CA-2044-A8D9-5AC14342E0A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346CCDB1-C485-7E55-8304-3113BCBE83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</a:pPr>
            <a:fld id="{D8F83E5C-FB4C-7D48-AA84-0A7E4413B81E}" type="slidenum">
              <a:rPr kumimoji="0" lang="en-US" altLang="en-US">
                <a:latin typeface="Times New Roman" panose="02020603050405020304" pitchFamily="18" charset="0"/>
              </a:rPr>
              <a:pPr eaLnBrk="0" hangingPunct="0">
                <a:spcBef>
                  <a:spcPct val="0"/>
                </a:spcBef>
              </a:pPr>
              <a:t>14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AFC15F69-5DCD-FE99-61DD-8975C9AEB2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E1DF5D63-6396-A289-B0DD-B4ED1899E8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4F0E6EF3-23B2-E059-A57F-A10E619FAC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</a:pPr>
            <a:fld id="{57FD4354-F2C3-774B-8E22-ABD7E3861CA6}" type="slidenum">
              <a:rPr kumimoji="0" lang="en-US" altLang="en-US">
                <a:latin typeface="Times New Roman" panose="02020603050405020304" pitchFamily="18" charset="0"/>
              </a:rPr>
              <a:pPr eaLnBrk="0" hangingPunct="0">
                <a:spcBef>
                  <a:spcPct val="0"/>
                </a:spcBef>
              </a:pPr>
              <a:t>15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6A416308-2A8D-BA34-E263-C372E646FA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52856796-F77F-FFE7-B79C-4EB6722B3E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01618DF2-C7BB-EC87-0939-DA1BB80246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</a:pPr>
            <a:fld id="{D818BD56-E66A-D94E-B6BB-6E40EB2DEE87}" type="slidenum">
              <a:rPr kumimoji="0" lang="en-US" altLang="en-US">
                <a:latin typeface="Times New Roman" panose="02020603050405020304" pitchFamily="18" charset="0"/>
              </a:rPr>
              <a:pPr eaLnBrk="0" hangingPunct="0">
                <a:spcBef>
                  <a:spcPct val="0"/>
                </a:spcBef>
              </a:pPr>
              <a:t>16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20D1AB43-234F-552B-105E-6696327BCF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28EE01E5-CF29-7F65-3F97-E8B637FDEC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9103F4E7-604B-758B-F972-4053B2AADC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</a:pPr>
            <a:fld id="{68C9D3FF-9417-DF4B-A40A-7BAE45CAFD57}" type="slidenum">
              <a:rPr kumimoji="0" lang="en-US" altLang="en-US">
                <a:latin typeface="Times New Roman" panose="02020603050405020304" pitchFamily="18" charset="0"/>
              </a:rPr>
              <a:pPr eaLnBrk="0" hangingPunct="0">
                <a:spcBef>
                  <a:spcPct val="0"/>
                </a:spcBef>
              </a:pPr>
              <a:t>17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2DE0EA5F-AF8F-8432-9D48-E9B8E44DF1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6CDF673F-AB52-ABB0-A929-94998F424E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31458C6C-05F5-EBC4-8247-D0119FBDCE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</a:pPr>
            <a:fld id="{C3C34543-F805-AA4F-82F3-8E86258CCFB4}" type="slidenum">
              <a:rPr kumimoji="0" lang="en-US" altLang="en-US">
                <a:latin typeface="Times New Roman" panose="02020603050405020304" pitchFamily="18" charset="0"/>
              </a:rPr>
              <a:pPr eaLnBrk="0" hangingPunct="0">
                <a:spcBef>
                  <a:spcPct val="0"/>
                </a:spcBef>
              </a:pPr>
              <a:t>18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74027888-1A78-EF9E-8207-D01298D0F9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F9B3F75B-84C6-BA6D-3637-4805157E01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69593-D14D-3198-1886-1398E458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C72C26-331E-3C47-8BE2-E4BA2F33B67F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EA803-7FBC-6244-2340-8C10DC392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AAC11-AC40-3D30-F979-0FE663F59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A759D9-1280-6241-A1A7-7DB6682ABAF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1693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7632D-8F13-B97B-BA36-F053A863D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F0485-522B-A847-805E-08E58C2275EF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9D4A0-5C31-3991-4C70-4D96BCA03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33E48-BA32-0734-47AF-95348D9B7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7DEA08-CFEC-D143-BB8B-8EBF4DD29D0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4896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60C80-714F-B31F-516E-81B71B74C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9045B-F795-564A-A8A2-0F2099EEBB6F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00D6F-EB4A-FF80-9B24-0E9DB619D5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D716D1A-9569-AC47-93EA-C0E0281B569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362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7B132A8-7C5B-7687-F2A4-41AF67BF9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0E27D-63EC-9545-9611-063E66F705F7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D3991-4E15-0C46-7B2C-10056046D6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FB0183-AE86-2A41-98FE-2A95E5CD0C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0561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7DB87FA-5BE8-4972-9F96-0C139120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C60D7-8C03-0549-A7FB-6E2EC56013E6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BFF9A34-65A1-CFA4-81C2-255F7A32C8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E48766B-D0CE-F746-95AE-9919237EB62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649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828DF94-C56A-2E2E-8775-D674EB00B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5E4D8-06F6-604A-8641-9D79803B0CAD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DE0EA63-DF5B-734A-4DCD-65EA66B1D4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FE29E63-3842-664E-9A4E-E88B0A6B236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3140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F1834E3-4B68-CE0C-EA5D-01221F9E3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B8B61-6DC8-3246-A863-813302356A35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E6FDE2A-4DB7-4CA9-81C0-657AAFB7C2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E01CF29-984F-CD4A-8EC0-DD6ADF33C09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749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FE5F9D-6BD4-DCF9-01C8-0F782C208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FCB43-7F05-E74C-867F-B7634CC3D10A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AC4AC5-F811-62A3-C666-D64FFAAC11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DBCDED-ABE5-3140-827F-BABABB78086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1001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252DAA3-EB86-01BF-E0DB-79762EAE6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33EA9-231C-7E49-87A4-6640C503C0CE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05C29-1B22-930F-5C31-1BCF4091D5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A901-2AB5-F64B-83D7-67FDD9E0612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569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E9E32-D98F-15A0-53C8-5F8AEE869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15510-8642-D54D-B66C-CC8A293E2803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101A316-180E-D0AD-FB2D-CCC669822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2E2F5ED-CEE7-3A43-9328-EE3FC8CF6A9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8383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2BA22-23D5-2289-F2F0-3F0435BBC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2D978-5A80-B443-8C37-9C28FCFB0B62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521CF07-19C4-2DB2-8268-E89BA4E1DB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8FC5CCA-BC27-D94E-A63D-B3F774C6AAE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2095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39763"/>
            <a:ext cx="8229600" cy="8842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221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221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FFD643-ADC8-8B09-D88F-537B3BE59B9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776DA-46AE-1850-E591-0D431E1B6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5656FA-88EB-D19B-9CC7-6AE01E01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1EE3080-CCA8-4547-A1DC-5FC57A49248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7717524"/>
      </p:ext>
    </p:extLst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B3BD5B1-A7E5-077A-775C-B1E6BDD8C4D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4A5DD61-97FE-CB83-FA39-B710E371ADE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F97AB-FCD7-43D0-BDBA-F36FE85491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336F93-A91C-B54F-B608-2AE895481DA8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A65A3-8B9B-480F-9FC5-6F8A289A42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A210B0A-C94B-DA40-9014-1F6C51FBA68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  <p:sldLayoutId id="214748392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http://fass.kingston.ac.uk/images/ug_PS.jpg" TargetMode="Externa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gif"/><Relationship Id="rId4" Type="http://schemas.openxmlformats.org/officeDocument/2006/relationships/image" Target="../media/image18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http://www.llu.edu/llu/grad/psychology/programs/clinic/images/Clinic007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psychologyschools.com/clinical-psychology/career-in-cogn" TargetMode="External"/><Relationship Id="rId2" Type="http://schemas.openxmlformats.org/officeDocument/2006/relationships/hyperlink" Target="https://www.bps.org.uk/public/what-is-psychology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Z0lbvTsvnI?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55692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738033A-081C-4B8B-56A0-EE3ABC89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1D2125"/>
                </a:solidFill>
                <a:latin typeface="+mn-lt"/>
              </a:rPr>
              <a:t>Psychology in Health and Social Care (LCHS4010_LON)</a:t>
            </a:r>
            <a:endParaRPr lang="en-GB" altLang="en-US" dirty="0">
              <a:latin typeface="+mn-lt"/>
            </a:endParaRPr>
          </a:p>
        </p:txBody>
      </p:sp>
      <p:sp>
        <p:nvSpPr>
          <p:cNvPr id="7171" name="Subtitle 4">
            <a:extLst>
              <a:ext uri="{FF2B5EF4-FFF2-40B4-BE49-F238E27FC236}">
                <a16:creationId xmlns:a16="http://schemas.microsoft.com/office/drawing/2014/main" id="{E90D9357-0FF0-B86D-74D7-484AD7635D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7813" y="3013075"/>
            <a:ext cx="7772400" cy="3363913"/>
          </a:xfrm>
        </p:spPr>
        <p:txBody>
          <a:bodyPr/>
          <a:lstStyle/>
          <a:p>
            <a:endParaRPr lang="en-GB" altLang="en-US" sz="1100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2800" dirty="0">
                <a:solidFill>
                  <a:schemeClr val="tx1"/>
                </a:solidFill>
              </a:rPr>
              <a:t>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AC9211-F237-4199-A10C-6D53674DDBD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A519850-D023-E3CD-C7A6-F9AFB91EC9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FB8F63-23EF-144F-9FEC-03FE066C208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7174" name="Rectangle 1">
            <a:extLst>
              <a:ext uri="{FF2B5EF4-FFF2-40B4-BE49-F238E27FC236}">
                <a16:creationId xmlns:a16="http://schemas.microsoft.com/office/drawing/2014/main" id="{47D64EED-352F-F3F8-AD87-C40ED0AE23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3689" y="2565400"/>
            <a:ext cx="5688632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br>
              <a:rPr lang="en-GB" altLang="en-US" sz="1800" dirty="0">
                <a:latin typeface="Arial" panose="020B0604020202020204" pitchFamily="34" charset="0"/>
              </a:rPr>
            </a:br>
            <a:r>
              <a:rPr lang="en-GB" altLang="en-US" sz="3600" b="1" dirty="0">
                <a:latin typeface="+mn-lt"/>
              </a:rPr>
              <a:t>WEEK 1: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3600" b="1" dirty="0">
                <a:latin typeface="+mn-lt"/>
              </a:rPr>
              <a:t>Introduction to Psychology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866DEE13-BB91-4962-85AB-31254780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Objectives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0C243D68-429A-AD48-B60D-C89C7B307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3950"/>
            <a:ext cx="8229600" cy="3384550"/>
          </a:xfrm>
        </p:spPr>
        <p:txBody>
          <a:bodyPr/>
          <a:lstStyle/>
          <a:p>
            <a:r>
              <a:rPr lang="en-US" altLang="en-US" sz="2800" dirty="0"/>
              <a:t>To understand the scientific nature of psychology</a:t>
            </a:r>
          </a:p>
          <a:p>
            <a:r>
              <a:rPr lang="en-US" altLang="en-US" sz="2800" dirty="0"/>
              <a:t>To discuss the goals of psychology</a:t>
            </a:r>
          </a:p>
          <a:p>
            <a:r>
              <a:rPr lang="en-US" altLang="en-US" sz="2800" dirty="0"/>
              <a:t>To briefly trace the historical developments in psychology</a:t>
            </a:r>
          </a:p>
          <a:p>
            <a:r>
              <a:rPr lang="en-US" altLang="en-US" sz="2800" dirty="0"/>
              <a:t>To outline different schools of thought and contemporary approaches in psychology</a:t>
            </a:r>
          </a:p>
          <a:p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7F45BD57-7F11-43D5-95D5-1E01D6783E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Definition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39324430-297C-94E9-EA62-6F8FB948E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38400"/>
            <a:ext cx="8229600" cy="4221163"/>
          </a:xfrm>
        </p:spPr>
        <p:txBody>
          <a:bodyPr/>
          <a:lstStyle/>
          <a:p>
            <a:pPr algn="just">
              <a:buFontTx/>
              <a:buNone/>
            </a:pP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</a:rPr>
              <a:t>Psychology </a:t>
            </a:r>
            <a:r>
              <a:rPr lang="en-US" altLang="en-US" dirty="0">
                <a:solidFill>
                  <a:srgbClr val="0432FF"/>
                </a:solidFill>
                <a:latin typeface="Arial Narrow" panose="020B0604020202020204" pitchFamily="34" charset="0"/>
              </a:rPr>
              <a:t>– A scientific study of human </a:t>
            </a: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</a:rPr>
              <a:t>behavior </a:t>
            </a:r>
            <a:r>
              <a:rPr lang="en-US" altLang="en-US" dirty="0">
                <a:solidFill>
                  <a:srgbClr val="0432FF"/>
                </a:solidFill>
                <a:latin typeface="Arial Narrow" panose="020B0604020202020204" pitchFamily="34" charset="0"/>
              </a:rPr>
              <a:t>and mental processes. </a:t>
            </a:r>
          </a:p>
          <a:p>
            <a:pPr algn="just">
              <a:buFontTx/>
              <a:buNone/>
            </a:pPr>
            <a:endParaRPr lang="en-US" altLang="en-US" sz="1000" dirty="0">
              <a:latin typeface="Arial Narrow" panose="020B0604020202020204" pitchFamily="34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Etymologically, it came from the Greek words, </a:t>
            </a:r>
            <a:r>
              <a:rPr lang="en-US" altLang="en-US" i="1" dirty="0">
                <a:latin typeface="Arial Narrow" panose="020B0604020202020204" pitchFamily="34" charset="0"/>
              </a:rPr>
              <a:t>Psyche</a:t>
            </a:r>
            <a:r>
              <a:rPr lang="en-US" altLang="en-US" dirty="0">
                <a:latin typeface="Arial Narrow" panose="020B0604020202020204" pitchFamily="34" charset="0"/>
              </a:rPr>
              <a:t> which means “soul” or “mind”, and </a:t>
            </a:r>
            <a:r>
              <a:rPr lang="en-US" altLang="en-US" i="1" dirty="0">
                <a:latin typeface="Arial Narrow" panose="020B0604020202020204" pitchFamily="34" charset="0"/>
              </a:rPr>
              <a:t>Logos </a:t>
            </a:r>
            <a:r>
              <a:rPr lang="en-US" altLang="en-US" dirty="0">
                <a:latin typeface="Arial Narrow" panose="020B0604020202020204" pitchFamily="34" charset="0"/>
              </a:rPr>
              <a:t>which means “the study of.”  </a:t>
            </a:r>
          </a:p>
          <a:p>
            <a:endParaRPr lang="en-US" altLang="en-US" dirty="0">
              <a:latin typeface="Arial Narrow" panose="020B0604020202020204" pitchFamily="34" charset="0"/>
            </a:endParaRPr>
          </a:p>
        </p:txBody>
      </p:sp>
      <p:pic>
        <p:nvPicPr>
          <p:cNvPr id="11268" name="Picture 5" descr="Picture to illustrate Psychology field">
            <a:extLst>
              <a:ext uri="{FF2B5EF4-FFF2-40B4-BE49-F238E27FC236}">
                <a16:creationId xmlns:a16="http://schemas.microsoft.com/office/drawing/2014/main" id="{85753DAD-6A36-AD61-5D96-AEB5B2D39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76200"/>
            <a:ext cx="24384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985AC73-CB01-40F6-8CBC-94ABC9C398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Definition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11567FF6-73EB-0B89-7173-312C6656B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8925"/>
          </a:xfrm>
        </p:spPr>
        <p:txBody>
          <a:bodyPr/>
          <a:lstStyle/>
          <a:p>
            <a:pPr marL="0" indent="0" algn="just">
              <a:buNone/>
            </a:pP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</a:rPr>
              <a:t>Behavior -</a:t>
            </a:r>
            <a:r>
              <a:rPr lang="en-US" altLang="en-US" dirty="0">
                <a:solidFill>
                  <a:srgbClr val="0432FF"/>
                </a:solidFill>
                <a:latin typeface="Arial Narrow" panose="020B0604020202020204" pitchFamily="34" charset="0"/>
              </a:rPr>
              <a:t> Any response or activity of an organism. </a:t>
            </a:r>
          </a:p>
          <a:p>
            <a:pPr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It can either be simple or complex; overt or covert; conscious or unconscious; voluntary or involuntary; rational or irrational.</a:t>
            </a:r>
          </a:p>
        </p:txBody>
      </p:sp>
      <p:pic>
        <p:nvPicPr>
          <p:cNvPr id="12292" name="Picture 1031" descr="pharaoh_dance_pose_hg_clr">
            <a:extLst>
              <a:ext uri="{FF2B5EF4-FFF2-40B4-BE49-F238E27FC236}">
                <a16:creationId xmlns:a16="http://schemas.microsoft.com/office/drawing/2014/main" id="{7295A26A-9E84-21A7-27B8-869E3FFB000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3505200"/>
            <a:ext cx="1630363" cy="2011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1032" descr="rockstar_wailing_on_guitar_hg_clr">
            <a:extLst>
              <a:ext uri="{FF2B5EF4-FFF2-40B4-BE49-F238E27FC236}">
                <a16:creationId xmlns:a16="http://schemas.microsoft.com/office/drawing/2014/main" id="{B636BAA0-C13C-AAF6-8EB8-56B0CB6BC70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475" y="3886200"/>
            <a:ext cx="1635125" cy="163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1033" descr="arizona_bob_looking_at_map_hg_clr">
            <a:extLst>
              <a:ext uri="{FF2B5EF4-FFF2-40B4-BE49-F238E27FC236}">
                <a16:creationId xmlns:a16="http://schemas.microsoft.com/office/drawing/2014/main" id="{71350EC9-9924-CC43-42AA-F5A05D0490E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505200"/>
            <a:ext cx="2743200" cy="186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F0CACA2-196B-4A79-8A2E-151AEDD0A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Goals of Psychology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EC9BF2C-BFB9-EC6E-C217-5EAC01647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108" y="1268760"/>
            <a:ext cx="8579296" cy="4320480"/>
          </a:xfrm>
        </p:spPr>
        <p:txBody>
          <a:bodyPr/>
          <a:lstStyle/>
          <a:p>
            <a:pPr marL="419100" indent="-382588">
              <a:buFont typeface="Wingdings 2" pitchFamily="2" charset="2"/>
              <a:buChar char=""/>
            </a:pPr>
            <a:r>
              <a:rPr lang="en-US" altLang="en-US" sz="2800" dirty="0"/>
              <a:t>To </a:t>
            </a:r>
            <a:r>
              <a:rPr lang="en-US" altLang="en-US" sz="2800" b="1" dirty="0"/>
              <a:t>Describe </a:t>
            </a:r>
          </a:p>
          <a:p>
            <a:pPr marL="419100" indent="-382588">
              <a:buFont typeface="Wingdings 2" pitchFamily="2" charset="2"/>
              <a:buChar char=""/>
            </a:pPr>
            <a:r>
              <a:rPr lang="en-US" altLang="en-US" sz="2800" dirty="0"/>
              <a:t>To </a:t>
            </a:r>
            <a:r>
              <a:rPr lang="en-US" altLang="en-US" sz="2800" b="1" dirty="0"/>
              <a:t>Explain</a:t>
            </a:r>
          </a:p>
          <a:p>
            <a:pPr marL="419100" indent="-382588">
              <a:buFont typeface="Wingdings 2" pitchFamily="2" charset="2"/>
              <a:buChar char=""/>
            </a:pPr>
            <a:r>
              <a:rPr lang="en-US" altLang="en-US" sz="2800" dirty="0"/>
              <a:t>To </a:t>
            </a:r>
            <a:r>
              <a:rPr lang="en-US" altLang="en-US" sz="2800" b="1" dirty="0"/>
              <a:t>Predict</a:t>
            </a:r>
          </a:p>
          <a:p>
            <a:pPr marL="419100" indent="-382588">
              <a:buFont typeface="Wingdings 2" pitchFamily="2" charset="2"/>
              <a:buChar char=""/>
            </a:pPr>
            <a:r>
              <a:rPr lang="en-US" altLang="en-US" sz="2800" dirty="0"/>
              <a:t>To </a:t>
            </a:r>
            <a:r>
              <a:rPr lang="en-US" altLang="en-US" sz="2800" b="1" dirty="0"/>
              <a:t>Manage</a:t>
            </a:r>
            <a:r>
              <a:rPr lang="en-US" altLang="en-US" sz="2800" dirty="0"/>
              <a:t>/</a:t>
            </a:r>
            <a:r>
              <a:rPr lang="en-US" altLang="en-US" sz="2800" b="1" dirty="0"/>
              <a:t>modify</a:t>
            </a:r>
            <a:r>
              <a:rPr lang="en-US" altLang="en-US" sz="2800" dirty="0"/>
              <a:t> thoughts, feelings, and behaviors</a:t>
            </a:r>
          </a:p>
          <a:p>
            <a:pPr marL="419100" indent="-382588">
              <a:buFont typeface="Wingdings 2" pitchFamily="2" charset="2"/>
              <a:buChar char=""/>
            </a:pPr>
            <a:r>
              <a:rPr lang="en-US" altLang="en-US" sz="2800" dirty="0"/>
              <a:t>Psychologists use scientific methods to find answers that are far more valid and legitimate than those resulting from intuition and speculation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8B92287-5550-4E44-AB0D-90EEE9B5EE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rgbClr val="0432FF"/>
                </a:solidFill>
              </a:rPr>
              <a:t>Important People in the </a:t>
            </a:r>
            <a:br>
              <a:rPr lang="en-US" dirty="0">
                <a:solidFill>
                  <a:srgbClr val="0432FF"/>
                </a:solidFill>
              </a:rPr>
            </a:br>
            <a:r>
              <a:rPr lang="en-US" dirty="0">
                <a:solidFill>
                  <a:srgbClr val="0432FF"/>
                </a:solidFill>
              </a:rPr>
              <a:t>Development of Psychology</a:t>
            </a:r>
          </a:p>
        </p:txBody>
      </p:sp>
      <p:pic>
        <p:nvPicPr>
          <p:cNvPr id="16387" name="Picture 6">
            <a:extLst>
              <a:ext uri="{FF2B5EF4-FFF2-40B4-BE49-F238E27FC236}">
                <a16:creationId xmlns:a16="http://schemas.microsoft.com/office/drawing/2014/main" id="{B92FEA63-351C-F270-E496-2BE0BA54BE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81200"/>
            <a:ext cx="6248400" cy="331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F7E097D5-D850-491D-9862-741FC82CDF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solidFill>
                  <a:srgbClr val="0432FF"/>
                </a:solidFill>
              </a:rPr>
              <a:t>Important People in the </a:t>
            </a:r>
            <a:br>
              <a:rPr lang="en-US" sz="3600" dirty="0">
                <a:solidFill>
                  <a:srgbClr val="0432FF"/>
                </a:solidFill>
              </a:rPr>
            </a:br>
            <a:r>
              <a:rPr lang="en-US" sz="3600" dirty="0">
                <a:solidFill>
                  <a:srgbClr val="0432FF"/>
                </a:solidFill>
              </a:rPr>
              <a:t>Development of Psychology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23AF09A-6338-DBED-586C-E04B1BAC4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16076"/>
            <a:ext cx="8892480" cy="4430712"/>
          </a:xfrm>
        </p:spPr>
        <p:txBody>
          <a:bodyPr/>
          <a:lstStyle/>
          <a:p>
            <a:pPr marL="722313" lvl="1" indent="-273050" algn="just">
              <a:buFontTx/>
              <a:buNone/>
            </a:pP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</a:rPr>
              <a:t>Aristotle (384 –322 BC) </a:t>
            </a:r>
          </a:p>
          <a:p>
            <a:pPr marL="906463" lvl="1" indent="-457200"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Believed that all beings, humans included, have souls, which animate them.  Humans, however, compared to other animal, have </a:t>
            </a:r>
            <a:r>
              <a:rPr lang="en-US" altLang="en-US" i="1" dirty="0">
                <a:latin typeface="Arial Narrow" panose="020B0604020202020204" pitchFamily="34" charset="0"/>
              </a:rPr>
              <a:t>rational</a:t>
            </a:r>
            <a:r>
              <a:rPr lang="en-US" altLang="en-US" dirty="0">
                <a:latin typeface="Arial Narrow" panose="020B0604020202020204" pitchFamily="34" charset="0"/>
              </a:rPr>
              <a:t> souls.  Thus, humans are not only, physical, but also rational.  </a:t>
            </a:r>
          </a:p>
          <a:p>
            <a:pPr marL="906463" lvl="1" indent="-457200"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Theorized about learning, memory, motivation, emotion, perception and personality.</a:t>
            </a:r>
          </a:p>
          <a:p>
            <a:pPr marL="419100" indent="-382588">
              <a:buFontTx/>
              <a:buNone/>
            </a:pPr>
            <a:endParaRPr lang="en-US" altLang="en-US" dirty="0">
              <a:latin typeface="Arial Narrow" panose="020B0604020202020204" pitchFamily="34" charset="0"/>
            </a:endParaRPr>
          </a:p>
        </p:txBody>
      </p:sp>
      <p:pic>
        <p:nvPicPr>
          <p:cNvPr id="17412" name="Picture 4">
            <a:extLst>
              <a:ext uri="{FF2B5EF4-FFF2-40B4-BE49-F238E27FC236}">
                <a16:creationId xmlns:a16="http://schemas.microsoft.com/office/drawing/2014/main" id="{AEE8A80D-AD98-89C3-6393-A999C35D5B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5400" y="76200"/>
            <a:ext cx="14224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D920056B-AD3B-4CFD-97B4-FA2206CD79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791" y="187155"/>
            <a:ext cx="8906418" cy="93759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 dirty="0">
                <a:solidFill>
                  <a:srgbClr val="0432FF"/>
                </a:solidFill>
              </a:rPr>
              <a:t>Important People in the Development of Psychology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50ED1BEA-14A7-4888-4AAE-ACFA26FB821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323527" y="1124744"/>
            <a:ext cx="6286327" cy="5544615"/>
          </a:xfrm>
        </p:spPr>
        <p:txBody>
          <a:bodyPr/>
          <a:lstStyle/>
          <a:p>
            <a:pPr marL="457200" lvl="1" indent="0" algn="just">
              <a:buNone/>
            </a:pP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John Locke </a:t>
            </a:r>
            <a:r>
              <a:rPr lang="en-US" altLang="en-US" dirty="0">
                <a:latin typeface="Arial Narrow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(1632–1704)</a:t>
            </a:r>
            <a:r>
              <a:rPr lang="en-US" altLang="en-US" b="1" dirty="0">
                <a:latin typeface="Arial Narrow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</a:p>
          <a:p>
            <a:pPr marL="457200" lvl="1" indent="0" algn="just">
              <a:buNone/>
            </a:pPr>
            <a:r>
              <a:rPr lang="en-US" altLang="en-US" sz="2400" dirty="0">
                <a:latin typeface="Arial Narrow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Believed that at birth the human mind is a “</a:t>
            </a:r>
            <a:r>
              <a:rPr lang="en-US" altLang="en-US" sz="2400" i="1" dirty="0">
                <a:latin typeface="Arial Narrow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tabula rasa”</a:t>
            </a:r>
            <a:r>
              <a:rPr lang="en-US" altLang="en-US" sz="2400" dirty="0">
                <a:latin typeface="Arial Narrow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or a blank slate, on which experience “writes” knowledge. </a:t>
            </a:r>
          </a:p>
          <a:p>
            <a:pPr lvl="1">
              <a:buFontTx/>
              <a:buNone/>
            </a:pPr>
            <a:endParaRPr lang="en-US" altLang="en-US" dirty="0">
              <a:latin typeface="Arial Narrow" panose="020B0604020202020204" pitchFamily="34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lvl="1">
              <a:buFontTx/>
              <a:buNone/>
            </a:pPr>
            <a:endParaRPr lang="en-US" altLang="en-US" dirty="0">
              <a:latin typeface="Arial Narrow" panose="020B0604020202020204" pitchFamily="34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lvl="1" algn="just">
              <a:buFontTx/>
              <a:buNone/>
            </a:pPr>
            <a:endParaRPr lang="en-US" altLang="en-US" sz="3200" b="1" dirty="0">
              <a:latin typeface="Arial Narrow" panose="020B0604020202020204" pitchFamily="34" charset="0"/>
            </a:endParaRPr>
          </a:p>
        </p:txBody>
      </p:sp>
      <p:pic>
        <p:nvPicPr>
          <p:cNvPr id="19460" name="Picture 3" descr="Locke180">
            <a:extLst>
              <a:ext uri="{FF2B5EF4-FFF2-40B4-BE49-F238E27FC236}">
                <a16:creationId xmlns:a16="http://schemas.microsoft.com/office/drawing/2014/main" id="{6E0434BA-F7C2-3E6D-64CE-D9EDBE106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2076945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7">
            <a:extLst>
              <a:ext uri="{FF2B5EF4-FFF2-40B4-BE49-F238E27FC236}">
                <a16:creationId xmlns:a16="http://schemas.microsoft.com/office/drawing/2014/main" id="{2CAF346F-0471-E2FC-CC40-28CAF21C98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6336704" cy="3745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657FCB01-060C-4A6E-82EB-4B96C7E9E4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5450" y="407988"/>
            <a:ext cx="8261350" cy="10398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rgbClr val="0432FF"/>
                </a:solidFill>
              </a:rPr>
              <a:t>Important People in the </a:t>
            </a:r>
            <a:br>
              <a:rPr lang="en-US" dirty="0">
                <a:solidFill>
                  <a:srgbClr val="0432FF"/>
                </a:solidFill>
              </a:rPr>
            </a:br>
            <a:r>
              <a:rPr lang="en-US" dirty="0">
                <a:solidFill>
                  <a:srgbClr val="0432FF"/>
                </a:solidFill>
              </a:rPr>
              <a:t>Development of Psychology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A3A2516D-03D7-CEBA-20D8-311F7F726E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2" y="2103438"/>
            <a:ext cx="4751884" cy="3243262"/>
          </a:xfrm>
        </p:spPr>
        <p:txBody>
          <a:bodyPr/>
          <a:lstStyle/>
          <a:p>
            <a:pPr lvl="1">
              <a:buFontTx/>
              <a:buNone/>
            </a:pPr>
            <a:r>
              <a:rPr lang="en-US" altLang="en-US" sz="3200" dirty="0">
                <a:latin typeface="Arial Narrow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</a:rPr>
              <a:t>Charles Darwin </a:t>
            </a:r>
            <a:r>
              <a:rPr lang="en-US" altLang="en-US" dirty="0">
                <a:latin typeface="Arial Narrow" panose="020B0604020202020204" pitchFamily="34" charset="0"/>
              </a:rPr>
              <a:t>(1809 – 1882) </a:t>
            </a:r>
          </a:p>
          <a:p>
            <a:pPr lvl="1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He is the author of the </a:t>
            </a:r>
            <a:r>
              <a:rPr lang="en-US" altLang="en-US" i="1" dirty="0">
                <a:latin typeface="Arial Narrow" panose="020B0604020202020204" pitchFamily="34" charset="0"/>
              </a:rPr>
              <a:t>Law of Natural Selection </a:t>
            </a:r>
            <a:r>
              <a:rPr lang="en-US" altLang="en-US" dirty="0">
                <a:latin typeface="Arial Narrow" panose="020B0604020202020204" pitchFamily="34" charset="0"/>
              </a:rPr>
              <a:t>or </a:t>
            </a:r>
            <a:r>
              <a:rPr lang="en-US" altLang="en-US" i="1" dirty="0">
                <a:latin typeface="Arial Narrow" panose="020B0604020202020204" pitchFamily="34" charset="0"/>
              </a:rPr>
              <a:t>Theory of Evolution</a:t>
            </a:r>
            <a:r>
              <a:rPr lang="en-US" altLang="en-US" dirty="0">
                <a:latin typeface="Arial Narrow" panose="020B0604020202020204" pitchFamily="34" charset="0"/>
              </a:rPr>
              <a:t>; </a:t>
            </a:r>
          </a:p>
          <a:p>
            <a:pPr lvl="1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Inspired the Psychological school of thought, </a:t>
            </a:r>
            <a:r>
              <a:rPr lang="en-US" altLang="en-US" i="1" dirty="0">
                <a:latin typeface="Arial Narrow" panose="020B0604020202020204" pitchFamily="34" charset="0"/>
              </a:rPr>
              <a:t>Functionalism</a:t>
            </a:r>
            <a:r>
              <a:rPr lang="en-US" altLang="en-US" sz="3200" dirty="0">
                <a:latin typeface="Arial Narrow" panose="020B0604020202020204" pitchFamily="34" charset="0"/>
              </a:rPr>
              <a:t>.</a:t>
            </a:r>
          </a:p>
        </p:txBody>
      </p:sp>
      <p:pic>
        <p:nvPicPr>
          <p:cNvPr id="21508" name="Picture 5">
            <a:extLst>
              <a:ext uri="{FF2B5EF4-FFF2-40B4-BE49-F238E27FC236}">
                <a16:creationId xmlns:a16="http://schemas.microsoft.com/office/drawing/2014/main" id="{50F4F720-D686-5BCF-D862-07B030FEA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2103438"/>
            <a:ext cx="3384550" cy="324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D976DE2D-DAC2-4EBA-B95E-FB178F4284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748" y="321544"/>
            <a:ext cx="8908503" cy="56207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200" dirty="0">
                <a:solidFill>
                  <a:srgbClr val="0432FF"/>
                </a:solidFill>
              </a:rPr>
              <a:t>Important People in the Development of Psychology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053A981-B24D-8082-D53B-C17988317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24544" y="908720"/>
            <a:ext cx="6912768" cy="5263480"/>
          </a:xfrm>
        </p:spPr>
        <p:txBody>
          <a:bodyPr/>
          <a:lstStyle/>
          <a:p>
            <a:pPr lvl="1">
              <a:buFontTx/>
              <a:buNone/>
            </a:pP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</a:rPr>
              <a:t>Francis Galton </a:t>
            </a:r>
            <a:r>
              <a:rPr lang="en-US" altLang="en-US" sz="3200" dirty="0">
                <a:latin typeface="Arial Narrow" panose="020B0604020202020204" pitchFamily="34" charset="0"/>
              </a:rPr>
              <a:t>(1822–1911)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He was concerned with the study of individual differences.  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Is most famous on his studies on fingerprints, human intelligence and eugenics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Eugenics- a set of beliefs and practices that aim to improve the genetic quality of a human population. </a:t>
            </a:r>
          </a:p>
          <a:p>
            <a:pPr lvl="1" algn="just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He was considered as the “Father of Mental tests”</a:t>
            </a:r>
          </a:p>
          <a:p>
            <a:pPr lvl="1">
              <a:buFontTx/>
              <a:buNone/>
            </a:pPr>
            <a:endParaRPr lang="en-US" altLang="en-US" sz="1000" dirty="0">
              <a:latin typeface="Arial Narrow" panose="020B0604020202020204" pitchFamily="34" charset="0"/>
            </a:endParaRPr>
          </a:p>
        </p:txBody>
      </p:sp>
      <p:pic>
        <p:nvPicPr>
          <p:cNvPr id="22532" name="Picture 7" descr="GALTON">
            <a:extLst>
              <a:ext uri="{FF2B5EF4-FFF2-40B4-BE49-F238E27FC236}">
                <a16:creationId xmlns:a16="http://schemas.microsoft.com/office/drawing/2014/main" id="{380DD6C7-8E12-A9ED-D19B-E9B59DCD5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124" y="1052737"/>
            <a:ext cx="2243379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CBC40837-0CF4-48CE-8708-DDF8566F01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1"/>
            <a:ext cx="7355160" cy="1243012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solidFill>
                  <a:srgbClr val="0432FF"/>
                </a:solidFill>
              </a:rPr>
              <a:t>Important People in the </a:t>
            </a:r>
            <a:br>
              <a:rPr lang="en-US" sz="3600" dirty="0">
                <a:solidFill>
                  <a:srgbClr val="0432FF"/>
                </a:solidFill>
              </a:rPr>
            </a:br>
            <a:r>
              <a:rPr lang="en-US" sz="3600" dirty="0">
                <a:solidFill>
                  <a:srgbClr val="0432FF"/>
                </a:solidFill>
              </a:rPr>
              <a:t>Development of Psychology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B2CFE1DD-B609-FDF1-AB0E-5BE6835DD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6200" y="1319213"/>
            <a:ext cx="8763000" cy="4776788"/>
          </a:xfrm>
        </p:spPr>
        <p:txBody>
          <a:bodyPr/>
          <a:lstStyle/>
          <a:p>
            <a:pPr marL="722313" lvl="1" indent="-273050">
              <a:buFontTx/>
              <a:buNone/>
            </a:pP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</a:rPr>
              <a:t>Wilhelm Wundt</a:t>
            </a:r>
            <a:r>
              <a:rPr lang="en-US" altLang="en-US" dirty="0">
                <a:solidFill>
                  <a:srgbClr val="0432FF"/>
                </a:solidFill>
                <a:latin typeface="Arial Narrow" panose="020B0604020202020204" pitchFamily="34" charset="0"/>
              </a:rPr>
              <a:t> </a:t>
            </a:r>
          </a:p>
          <a:p>
            <a:pPr marL="906463" lvl="1" indent="-457200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 Considered as the “</a:t>
            </a:r>
            <a:r>
              <a:rPr lang="en-US" altLang="en-US" i="1" dirty="0">
                <a:latin typeface="Arial Narrow" panose="020B0604020202020204" pitchFamily="34" charset="0"/>
              </a:rPr>
              <a:t>Father of Modern Psychology.”</a:t>
            </a:r>
            <a:r>
              <a:rPr lang="en-US" altLang="en-US" dirty="0">
                <a:latin typeface="Arial Narrow" panose="020B0604020202020204" pitchFamily="34" charset="0"/>
              </a:rPr>
              <a:t>  </a:t>
            </a:r>
          </a:p>
          <a:p>
            <a:pPr marL="906463" lvl="1" indent="-457200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He established the first experimental laboratory for the study of Psychology, in </a:t>
            </a:r>
            <a:r>
              <a:rPr lang="en-US" altLang="en-US" i="1" dirty="0">
                <a:latin typeface="Arial Narrow" panose="020B0604020202020204" pitchFamily="34" charset="0"/>
              </a:rPr>
              <a:t>Leipzig, Germany, 1879.</a:t>
            </a:r>
            <a:r>
              <a:rPr lang="en-US" altLang="en-US" dirty="0">
                <a:latin typeface="Arial Narrow" panose="020B0604020202020204" pitchFamily="34" charset="0"/>
              </a:rPr>
              <a:t> </a:t>
            </a:r>
          </a:p>
          <a:p>
            <a:pPr marL="906463" lvl="1" indent="-457200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Wundt aimed to measure the “atoms of the mind” – the fastest and simplest mental processes. </a:t>
            </a:r>
          </a:p>
          <a:p>
            <a:pPr marL="906463" lvl="1" indent="-457200">
              <a:buFont typeface="Wingdings" pitchFamily="2" charset="2"/>
              <a:buChar char="Ø"/>
            </a:pPr>
            <a:r>
              <a:rPr lang="en-US" altLang="en-US" sz="2800" b="1" dirty="0">
                <a:latin typeface="Arial Narrow" panose="020B0604020202020204" pitchFamily="34" charset="0"/>
              </a:rPr>
              <a:t>Wilhelm Wundt - </a:t>
            </a:r>
            <a:r>
              <a:rPr lang="en-US" altLang="en-US" sz="2800" dirty="0">
                <a:latin typeface="Arial Narrow" panose="020B0604020202020204" pitchFamily="34" charset="0"/>
              </a:rPr>
              <a:t>in his laboratory in Leipzig, Germany</a:t>
            </a:r>
          </a:p>
          <a:p>
            <a:pPr marL="906463" lvl="1" indent="-457200" algn="just">
              <a:buFont typeface="Wingdings" pitchFamily="2" charset="2"/>
              <a:buChar char="Ø"/>
            </a:pPr>
            <a:endParaRPr lang="en-US" altLang="en-US" dirty="0">
              <a:latin typeface="Arial Narrow" panose="020B0604020202020204" pitchFamily="34" charset="0"/>
            </a:endParaRPr>
          </a:p>
        </p:txBody>
      </p:sp>
      <p:pic>
        <p:nvPicPr>
          <p:cNvPr id="24580" name="Picture 5">
            <a:extLst>
              <a:ext uri="{FF2B5EF4-FFF2-40B4-BE49-F238E27FC236}">
                <a16:creationId xmlns:a16="http://schemas.microsoft.com/office/drawing/2014/main" id="{8944B7D3-F86B-770B-49A0-9841C3A42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76200"/>
            <a:ext cx="1255440" cy="181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2" name="Picture 6" descr="WundtLab180">
            <a:extLst>
              <a:ext uri="{FF2B5EF4-FFF2-40B4-BE49-F238E27FC236}">
                <a16:creationId xmlns:a16="http://schemas.microsoft.com/office/drawing/2014/main" id="{DE58F43E-8D6C-F8A3-D733-69637F2B2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260" y="4756746"/>
            <a:ext cx="2479040" cy="1821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7A6DBDEF-97F3-46F1-83F1-097396EE0C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5450" y="407988"/>
            <a:ext cx="8261350" cy="10398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0432FF"/>
                </a:solidFill>
              </a:rPr>
              <a:t>Schools of Thought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B92333C9-6FCF-6592-BCB0-B63290BFE6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676400"/>
            <a:ext cx="5796136" cy="3121025"/>
          </a:xfrm>
        </p:spPr>
        <p:txBody>
          <a:bodyPr/>
          <a:lstStyle/>
          <a:p>
            <a:pPr lvl="1">
              <a:buFontTx/>
              <a:buNone/>
            </a:pPr>
            <a:r>
              <a:rPr lang="en-US" altLang="en-US" sz="2800" b="1" dirty="0">
                <a:solidFill>
                  <a:srgbClr val="0432FF"/>
                </a:solidFill>
                <a:latin typeface="Arial Narrow" panose="020B0604020202020204" pitchFamily="34" charset="0"/>
              </a:rPr>
              <a:t>Behaviorism </a:t>
            </a:r>
            <a:r>
              <a:rPr lang="en-US" altLang="en-US" sz="2800" b="1" dirty="0">
                <a:latin typeface="Arial Narrow" panose="020B0604020202020204" pitchFamily="34" charset="0"/>
              </a:rPr>
              <a:t>(John B. Watson) </a:t>
            </a:r>
          </a:p>
          <a:p>
            <a:pPr lvl="1">
              <a:buFont typeface="Wingdings" pitchFamily="2" charset="2"/>
              <a:buChar char="Ø"/>
            </a:pPr>
            <a:r>
              <a:rPr lang="en-US" altLang="en-US" sz="2800" b="1" dirty="0">
                <a:latin typeface="Arial Narrow" panose="020B0604020202020204" pitchFamily="34" charset="0"/>
              </a:rPr>
              <a:t> </a:t>
            </a:r>
            <a:r>
              <a:rPr lang="en-US" altLang="en-US" sz="2800" dirty="0">
                <a:latin typeface="Arial Narrow" panose="020B0604020202020204" pitchFamily="34" charset="0"/>
              </a:rPr>
              <a:t>Emphasized the need to study what is observable.  Its objective was to </a:t>
            </a:r>
            <a:r>
              <a:rPr lang="en-US" altLang="en-US" sz="2800" i="1" dirty="0">
                <a:latin typeface="Arial Narrow" panose="020B0604020202020204" pitchFamily="34" charset="0"/>
              </a:rPr>
              <a:t>predict and control</a:t>
            </a:r>
            <a:r>
              <a:rPr lang="en-US" altLang="en-US" sz="2800" dirty="0">
                <a:latin typeface="Arial Narrow" panose="020B0604020202020204" pitchFamily="34" charset="0"/>
              </a:rPr>
              <a:t> behavior.  </a:t>
            </a:r>
          </a:p>
          <a:p>
            <a:pPr lvl="1">
              <a:buFont typeface="Wingdings" pitchFamily="2" charset="2"/>
              <a:buChar char="Ø"/>
            </a:pPr>
            <a:r>
              <a:rPr lang="en-US" altLang="en-US" sz="2800" i="1" dirty="0">
                <a:latin typeface="Arial Narrow" panose="020B0604020202020204" pitchFamily="34" charset="0"/>
              </a:rPr>
              <a:t>S-R (stimulus-response) Psychology.</a:t>
            </a:r>
          </a:p>
          <a:p>
            <a:pPr lvl="1">
              <a:buFontTx/>
              <a:buNone/>
            </a:pPr>
            <a:endParaRPr lang="en-US" altLang="en-US" sz="3200" i="1" dirty="0">
              <a:latin typeface="Arial Narrow" panose="020B0604020202020204" pitchFamily="34" charset="0"/>
            </a:endParaRPr>
          </a:p>
          <a:p>
            <a:pPr>
              <a:buFontTx/>
              <a:buNone/>
            </a:pPr>
            <a:endParaRPr lang="en-US" altLang="en-US" sz="3200" dirty="0">
              <a:latin typeface="Arial Narrow" panose="020B0604020202020204" pitchFamily="34" charset="0"/>
            </a:endParaRPr>
          </a:p>
        </p:txBody>
      </p:sp>
      <p:pic>
        <p:nvPicPr>
          <p:cNvPr id="31748" name="Picture 8">
            <a:extLst>
              <a:ext uri="{FF2B5EF4-FFF2-40B4-BE49-F238E27FC236}">
                <a16:creationId xmlns:a16="http://schemas.microsoft.com/office/drawing/2014/main" id="{F09CFC5C-BD19-F204-0C53-D7932ECA16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76400"/>
            <a:ext cx="3240360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EFE6A5C9-8DB4-4993-B213-934230471B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5450" y="407988"/>
            <a:ext cx="8261350" cy="10398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0432FF"/>
                </a:solidFill>
              </a:rPr>
              <a:t>Schools of Thought</a:t>
            </a:r>
          </a:p>
        </p:txBody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8866C531-818C-4C97-BB4F-B0E3DF82987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0" y="1447800"/>
            <a:ext cx="6228184" cy="4357464"/>
          </a:xfrm>
        </p:spPr>
        <p:txBody>
          <a:bodyPr rtlCol="0">
            <a:normAutofit/>
          </a:bodyPr>
          <a:lstStyle/>
          <a:p>
            <a:pPr marL="457200" lvl="1" indent="0" fontAlgn="auto">
              <a:spcAft>
                <a:spcPts val="0"/>
              </a:spcAft>
              <a:buNone/>
              <a:defRPr/>
            </a:pPr>
            <a:r>
              <a:rPr lang="en-US" sz="3200" b="1" dirty="0">
                <a:solidFill>
                  <a:srgbClr val="0432FF"/>
                </a:solidFill>
                <a:latin typeface="Arial Narrow" pitchFamily="34" charset="0"/>
              </a:rPr>
              <a:t>Psychoanalysis </a:t>
            </a:r>
            <a:r>
              <a:rPr lang="en-US" sz="3200" b="1" dirty="0">
                <a:latin typeface="Arial Narrow" pitchFamily="34" charset="0"/>
              </a:rPr>
              <a:t>(Sigmund Freud) </a:t>
            </a:r>
          </a:p>
          <a:p>
            <a:pPr lvl="1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800" dirty="0">
                <a:latin typeface="Arial Narrow" pitchFamily="34" charset="0"/>
              </a:rPr>
              <a:t>Much of our behavior is governed by unconscious motive and primitive biological instincts.</a:t>
            </a:r>
          </a:p>
          <a:p>
            <a:pPr marL="457200" lvl="1" indent="0" fontAlgn="auto">
              <a:spcAft>
                <a:spcPts val="0"/>
              </a:spcAft>
              <a:buNone/>
              <a:defRPr/>
            </a:pPr>
            <a:endParaRPr lang="en-US" sz="2800" dirty="0">
              <a:latin typeface="Arial Narrow" pitchFamily="34" charset="0"/>
            </a:endParaRPr>
          </a:p>
          <a:p>
            <a:pPr lvl="1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800" dirty="0">
                <a:latin typeface="Arial Narrow" pitchFamily="34" charset="0"/>
              </a:rPr>
              <a:t>It considered all humans basically would like to </a:t>
            </a:r>
            <a:r>
              <a:rPr lang="en-US" sz="2800" i="1" dirty="0">
                <a:latin typeface="Arial Narrow" pitchFamily="34" charset="0"/>
              </a:rPr>
              <a:t>gain pleasure and avoid pain</a:t>
            </a:r>
            <a:r>
              <a:rPr lang="en-US" sz="2800" dirty="0">
                <a:latin typeface="Arial Narrow" pitchFamily="34" charset="0"/>
              </a:rPr>
              <a:t>.</a:t>
            </a:r>
          </a:p>
          <a:p>
            <a:pPr marL="381000" indent="-381000" algn="just" fontAlgn="auto">
              <a:spcAft>
                <a:spcPts val="0"/>
              </a:spcAft>
              <a:buFontTx/>
              <a:buNone/>
              <a:defRPr/>
            </a:pPr>
            <a:endParaRPr lang="en-US" sz="3200" dirty="0">
              <a:latin typeface="Arial Narrow" pitchFamily="34" charset="0"/>
            </a:endParaRPr>
          </a:p>
        </p:txBody>
      </p:sp>
      <p:pic>
        <p:nvPicPr>
          <p:cNvPr id="32772" name="Picture 5">
            <a:extLst>
              <a:ext uri="{FF2B5EF4-FFF2-40B4-BE49-F238E27FC236}">
                <a16:creationId xmlns:a16="http://schemas.microsoft.com/office/drawing/2014/main" id="{95FECB7F-0232-AE50-DA43-CFF8DFF9E4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00932"/>
            <a:ext cx="2808312" cy="325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E1019A4B-5F32-4D46-9718-012DCBCA83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0432FF"/>
                </a:solidFill>
              </a:rPr>
              <a:t>Fields in Psychology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2CCFD338-D6FB-9C76-5601-57425EE9E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700809"/>
            <a:ext cx="8610600" cy="1704380"/>
          </a:xfrm>
        </p:spPr>
        <p:txBody>
          <a:bodyPr/>
          <a:lstStyle/>
          <a:p>
            <a:pPr lvl="1">
              <a:buFontTx/>
              <a:buNone/>
            </a:pP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  <a:cs typeface="Times New Roman" panose="02020603050405020304" pitchFamily="18" charset="0"/>
              </a:rPr>
              <a:t>1.	 </a:t>
            </a: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</a:rPr>
              <a:t>Developmental Psychology</a:t>
            </a:r>
            <a:r>
              <a:rPr lang="en-US" altLang="en-US" sz="3200" dirty="0">
                <a:solidFill>
                  <a:srgbClr val="0432FF"/>
                </a:solidFill>
                <a:latin typeface="Arial Narrow" panose="020B0604020202020204" pitchFamily="34" charset="0"/>
              </a:rPr>
              <a:t> </a:t>
            </a:r>
            <a:r>
              <a:rPr lang="en-US" altLang="en-US" sz="3200" dirty="0">
                <a:latin typeface="Arial Narrow" panose="020B0604020202020204" pitchFamily="34" charset="0"/>
              </a:rPr>
              <a:t>– the study of human development and the factors that shape behavior form birth to old age.</a:t>
            </a:r>
          </a:p>
        </p:txBody>
      </p:sp>
      <p:pic>
        <p:nvPicPr>
          <p:cNvPr id="33796" name="Picture 3" descr="charlie_ethel_playing_a_hc">
            <a:extLst>
              <a:ext uri="{FF2B5EF4-FFF2-40B4-BE49-F238E27FC236}">
                <a16:creationId xmlns:a16="http://schemas.microsoft.com/office/drawing/2014/main" id="{37D5D47B-2A96-B3D7-622A-1DF99098B263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2922588"/>
            <a:ext cx="3333750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7" name="Picture 5" descr="timbo_playing_with_to_a_hc">
            <a:extLst>
              <a:ext uri="{FF2B5EF4-FFF2-40B4-BE49-F238E27FC236}">
                <a16:creationId xmlns:a16="http://schemas.microsoft.com/office/drawing/2014/main" id="{4A2861D4-87B2-4A37-72AB-59AFE1C8C8C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3405188"/>
            <a:ext cx="19812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8" name="Picture 7" descr="baby_reaching_for_sip_a_hc">
            <a:extLst>
              <a:ext uri="{FF2B5EF4-FFF2-40B4-BE49-F238E27FC236}">
                <a16:creationId xmlns:a16="http://schemas.microsoft.com/office/drawing/2014/main" id="{F7004F5D-9B57-ABD1-B584-15A9DDE71FE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3829050"/>
            <a:ext cx="1498600" cy="158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DDA0B464-AFEF-481D-85AF-73783DD5F4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0432FF"/>
                </a:solidFill>
              </a:rPr>
              <a:t>Fields in Psychology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08CC6578-BF84-B256-06A3-0A0EAADDF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700213"/>
            <a:ext cx="8610600" cy="4167187"/>
          </a:xfrm>
        </p:spPr>
        <p:txBody>
          <a:bodyPr/>
          <a:lstStyle/>
          <a:p>
            <a:pPr marL="722313" lvl="1" indent="-273050">
              <a:lnSpc>
                <a:spcPct val="90000"/>
              </a:lnSpc>
              <a:buFontTx/>
              <a:buNone/>
            </a:pPr>
            <a:endParaRPr lang="en-US" altLang="en-US" sz="3200" b="1" dirty="0">
              <a:latin typeface="Arial Narrow" panose="020B0604020202020204" pitchFamily="34" charset="0"/>
              <a:cs typeface="Times New Roman" panose="02020603050405020304" pitchFamily="18" charset="0"/>
            </a:endParaRPr>
          </a:p>
          <a:p>
            <a:pPr marL="722313" lvl="1" indent="-273050">
              <a:lnSpc>
                <a:spcPct val="90000"/>
              </a:lnSpc>
              <a:buFontTx/>
              <a:buNone/>
            </a:pP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  <a:cs typeface="Times New Roman" panose="02020603050405020304" pitchFamily="18" charset="0"/>
              </a:rPr>
              <a:t>2. </a:t>
            </a: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</a:rPr>
              <a:t>Social Psychology</a:t>
            </a:r>
            <a:r>
              <a:rPr lang="en-US" altLang="en-US" sz="3200" dirty="0">
                <a:solidFill>
                  <a:srgbClr val="0432FF"/>
                </a:solidFill>
                <a:latin typeface="Arial Narrow" panose="020B0604020202020204" pitchFamily="34" charset="0"/>
              </a:rPr>
              <a:t> </a:t>
            </a:r>
            <a:r>
              <a:rPr lang="en-US" altLang="en-US" sz="3200" dirty="0">
                <a:latin typeface="Arial Narrow" panose="020B0604020202020204" pitchFamily="34" charset="0"/>
              </a:rPr>
              <a:t>– the study of how people think about, influence, relate with one another, and the ways interaction with other people influence attitudes and behavior.</a:t>
            </a:r>
          </a:p>
          <a:p>
            <a:pPr marL="722313" lvl="1" indent="-273050">
              <a:lnSpc>
                <a:spcPct val="90000"/>
              </a:lnSpc>
              <a:buFontTx/>
              <a:buNone/>
            </a:pPr>
            <a:endParaRPr lang="en-US" altLang="en-US" sz="3200" dirty="0">
              <a:latin typeface="Arial Narrow" panose="020B0604020202020204" pitchFamily="34" charset="0"/>
            </a:endParaRPr>
          </a:p>
          <a:p>
            <a:pPr marL="722313" lvl="1" indent="-273050">
              <a:lnSpc>
                <a:spcPct val="90000"/>
              </a:lnSpc>
              <a:buFontTx/>
              <a:buNone/>
            </a:pP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  <a:cs typeface="Times New Roman" panose="02020603050405020304" pitchFamily="18" charset="0"/>
              </a:rPr>
              <a:t>3.	 </a:t>
            </a: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</a:rPr>
              <a:t>Personality Psychology</a:t>
            </a:r>
            <a:r>
              <a:rPr lang="en-US" altLang="en-US" sz="3200" dirty="0">
                <a:solidFill>
                  <a:srgbClr val="0432FF"/>
                </a:solidFill>
                <a:latin typeface="Arial Narrow" panose="020B0604020202020204" pitchFamily="34" charset="0"/>
              </a:rPr>
              <a:t> </a:t>
            </a:r>
            <a:r>
              <a:rPr lang="en-US" altLang="en-US" sz="3200" dirty="0">
                <a:latin typeface="Arial Narrow" panose="020B0604020202020204" pitchFamily="34" charset="0"/>
              </a:rPr>
              <a:t>– The study of individual differences.</a:t>
            </a:r>
          </a:p>
          <a:p>
            <a:pPr marL="419100" indent="-382588">
              <a:lnSpc>
                <a:spcPct val="90000"/>
              </a:lnSpc>
              <a:buFontTx/>
              <a:buNone/>
            </a:pPr>
            <a:endParaRPr lang="en-US" altLang="en-US" dirty="0">
              <a:latin typeface="Arial Narrow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4C499716-3E2B-4BD0-8DA1-2571E81899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0432FF"/>
                </a:solidFill>
              </a:rPr>
              <a:t>Fields in Psychology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34401C21-F3CE-7468-330C-AA2744E45E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176" y="1607061"/>
            <a:ext cx="4476824" cy="3960441"/>
          </a:xfrm>
        </p:spPr>
        <p:txBody>
          <a:bodyPr wrap="square" anchor="t">
            <a:normAutofit/>
          </a:bodyPr>
          <a:lstStyle/>
          <a:p>
            <a:pPr lvl="1">
              <a:buFontTx/>
              <a:buNone/>
            </a:pPr>
            <a:r>
              <a:rPr lang="en-US" altLang="en-US" sz="2600" b="1" dirty="0">
                <a:solidFill>
                  <a:srgbClr val="0432FF"/>
                </a:solidFill>
              </a:rPr>
              <a:t>4.	 Clinical Psychology</a:t>
            </a:r>
            <a:r>
              <a:rPr lang="en-US" altLang="en-US" sz="2600" dirty="0">
                <a:solidFill>
                  <a:srgbClr val="0432FF"/>
                </a:solidFill>
              </a:rPr>
              <a:t> </a:t>
            </a:r>
            <a:r>
              <a:rPr lang="en-US" altLang="en-US" sz="2600" dirty="0"/>
              <a:t>The study of the diagnosis and treatment of emotional and behavioral problems (</a:t>
            </a:r>
            <a:r>
              <a:rPr lang="en-US" altLang="en-US" sz="2600" i="1" dirty="0"/>
              <a:t>mental illness, drug addiction, marital and family conflict</a:t>
            </a:r>
            <a:r>
              <a:rPr lang="en-US" altLang="en-US" sz="2600" dirty="0"/>
              <a:t>).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1026" name="Picture 2" descr="Clinical Psychologist">
            <a:extLst>
              <a:ext uri="{FF2B5EF4-FFF2-40B4-BE49-F238E27FC236}">
                <a16:creationId xmlns:a16="http://schemas.microsoft.com/office/drawing/2014/main" id="{D0F16879-DBC8-9142-F813-02D9B2DD79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229"/>
          <a:stretch>
            <a:fillRect/>
          </a:stretch>
        </p:blipFill>
        <p:spPr bwMode="auto">
          <a:xfrm>
            <a:off x="4876552" y="1375306"/>
            <a:ext cx="4244280" cy="419219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4039" name="Date Placeholder 4">
            <a:extLst>
              <a:ext uri="{FF2B5EF4-FFF2-40B4-BE49-F238E27FC236}">
                <a16:creationId xmlns:a16="http://schemas.microsoft.com/office/drawing/2014/main" id="{F0FA6370-2E1D-E188-D6DF-454A4435DA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0A80E27D-63EC-9545-9611-063E66F705F7}" type="datetime1">
              <a:rPr lang="en-GB" altLang="en-US"/>
              <a:pPr>
                <a:spcAft>
                  <a:spcPts val="600"/>
                </a:spcAft>
                <a:defRPr/>
              </a:pPr>
              <a:t>09/10/2025</a:t>
            </a:fld>
            <a:endParaRPr lang="en-GB" altLang="en-US"/>
          </a:p>
        </p:txBody>
      </p:sp>
      <p:sp>
        <p:nvSpPr>
          <p:cNvPr id="44041" name="Slide Number Placeholder 5">
            <a:extLst>
              <a:ext uri="{FF2B5EF4-FFF2-40B4-BE49-F238E27FC236}">
                <a16:creationId xmlns:a16="http://schemas.microsoft.com/office/drawing/2014/main" id="{BFDBB712-FD1C-95E2-E493-A126B4DA4D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7FB0183-AE86-2A41-98FE-2A95E5CD0C5F}" type="slidenum">
              <a:rPr lang="en-GB" altLang="en-US"/>
              <a:pPr>
                <a:spcAft>
                  <a:spcPts val="600"/>
                </a:spcAft>
              </a:pPr>
              <a:t>16</a:t>
            </a:fld>
            <a:endParaRPr lang="en-GB" altLang="en-US"/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8BD3C36-8DAB-45E8-B18D-9B9388D8F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0432FF"/>
                </a:solidFill>
              </a:rPr>
              <a:t>Fields in Psychology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EE18D29E-8D5F-61A1-CAA9-56D491E5D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828800"/>
            <a:ext cx="5787752" cy="3736975"/>
          </a:xfrm>
        </p:spPr>
        <p:txBody>
          <a:bodyPr/>
          <a:lstStyle/>
          <a:p>
            <a:pPr lvl="1">
              <a:buFontTx/>
              <a:buNone/>
            </a:pP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  <a:cs typeface="Times New Roman" panose="02020603050405020304" pitchFamily="18" charset="0"/>
              </a:rPr>
              <a:t>5. </a:t>
            </a:r>
            <a:r>
              <a:rPr lang="en-US" altLang="en-US" b="1" dirty="0">
                <a:solidFill>
                  <a:srgbClr val="0432FF"/>
                </a:solidFill>
                <a:latin typeface="Arial Narrow" panose="020B0604020202020204" pitchFamily="34" charset="0"/>
              </a:rPr>
              <a:t>Counseling Psychology</a:t>
            </a:r>
            <a:r>
              <a:rPr lang="en-US" altLang="en-US" dirty="0">
                <a:solidFill>
                  <a:srgbClr val="0432FF"/>
                </a:solidFill>
                <a:latin typeface="Arial Narrow" panose="020B0604020202020204" pitchFamily="34" charset="0"/>
              </a:rPr>
              <a:t> </a:t>
            </a:r>
            <a:r>
              <a:rPr lang="en-US" altLang="en-US" dirty="0">
                <a:latin typeface="Arial Narrow" panose="020B0604020202020204" pitchFamily="34" charset="0"/>
              </a:rPr>
              <a:t>– the study that deals with personal problems such as academics, social or vocational problems.</a:t>
            </a:r>
          </a:p>
          <a:p>
            <a:pPr lvl="1">
              <a:buFontTx/>
              <a:buNone/>
            </a:pPr>
            <a:endParaRPr lang="en-US" altLang="en-US" dirty="0">
              <a:latin typeface="Arial Narrow" panose="020B0604020202020204" pitchFamily="34" charset="0"/>
            </a:endParaRPr>
          </a:p>
          <a:p>
            <a:pPr lvl="1">
              <a:buFont typeface="Wingdings" pitchFamily="2" charset="2"/>
              <a:buChar char="Ø"/>
            </a:pPr>
            <a:r>
              <a:rPr lang="en-US" altLang="en-US" dirty="0">
                <a:latin typeface="Arial Narrow" panose="020B0604020202020204" pitchFamily="34" charset="0"/>
              </a:rPr>
              <a:t>counseling psychologists deal with less serious problems compared to clinical psychologists.</a:t>
            </a:r>
          </a:p>
          <a:p>
            <a:pPr>
              <a:buFontTx/>
              <a:buNone/>
            </a:pPr>
            <a:endParaRPr lang="en-US" altLang="en-US" dirty="0">
              <a:latin typeface="Arial Narrow" panose="020B0604020202020204" pitchFamily="34" charset="0"/>
            </a:endParaRPr>
          </a:p>
        </p:txBody>
      </p:sp>
      <p:pic>
        <p:nvPicPr>
          <p:cNvPr id="39940" name="Picture 4" descr="http://www.llu.edu/llu/grad/psychology/programs/clinic/images/Clinic007.jpg">
            <a:extLst>
              <a:ext uri="{FF2B5EF4-FFF2-40B4-BE49-F238E27FC236}">
                <a16:creationId xmlns:a16="http://schemas.microsoft.com/office/drawing/2014/main" id="{16B1ECB9-5FEB-E5EF-B2ED-F0A6F1A760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8840"/>
            <a:ext cx="2763416" cy="259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1C895C80-2947-4055-A822-436DF2F0DC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>
                <a:solidFill>
                  <a:srgbClr val="0432FF"/>
                </a:solidFill>
              </a:rPr>
              <a:t>Fields in Psychology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9EE8DD1C-7A47-DB06-3A30-B2659A2D1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901825"/>
            <a:ext cx="8610600" cy="3736975"/>
          </a:xfrm>
        </p:spPr>
        <p:txBody>
          <a:bodyPr/>
          <a:lstStyle/>
          <a:p>
            <a:pPr lvl="1">
              <a:buFontTx/>
              <a:buNone/>
            </a:pP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  <a:cs typeface="Times New Roman" panose="02020603050405020304" pitchFamily="18" charset="0"/>
              </a:rPr>
              <a:t>6.	 </a:t>
            </a:r>
            <a:r>
              <a:rPr lang="en-US" altLang="en-US" sz="3200" b="1" dirty="0">
                <a:solidFill>
                  <a:srgbClr val="0432FF"/>
                </a:solidFill>
                <a:latin typeface="Arial Narrow" panose="020B0604020202020204" pitchFamily="34" charset="0"/>
              </a:rPr>
              <a:t>School and Educational Psychology </a:t>
            </a:r>
            <a:r>
              <a:rPr lang="en-US" altLang="en-US" sz="3200" dirty="0">
                <a:latin typeface="Arial Narrow" panose="020B0604020202020204" pitchFamily="34" charset="0"/>
              </a:rPr>
              <a:t>– the study that deals with the evaluation of learning and emotional problems of individuals in schools. </a:t>
            </a:r>
          </a:p>
          <a:p>
            <a:pPr lvl="1">
              <a:buFontTx/>
              <a:buNone/>
            </a:pPr>
            <a:endParaRPr lang="en-US" altLang="en-US" sz="3200" dirty="0">
              <a:latin typeface="Arial Narrow" panose="020B0604020202020204" pitchFamily="34" charset="0"/>
            </a:endParaRPr>
          </a:p>
          <a:p>
            <a:pPr>
              <a:buFontTx/>
              <a:buNone/>
            </a:pPr>
            <a:endParaRPr lang="en-US" altLang="en-US" dirty="0">
              <a:latin typeface="Arial Narrow" panose="020B0604020202020204" pitchFamily="34" charset="0"/>
            </a:endParaRPr>
          </a:p>
        </p:txBody>
      </p:sp>
      <p:pic>
        <p:nvPicPr>
          <p:cNvPr id="41988" name="Picture 6" descr="boy_stuck_school_locker_hc">
            <a:extLst>
              <a:ext uri="{FF2B5EF4-FFF2-40B4-BE49-F238E27FC236}">
                <a16:creationId xmlns:a16="http://schemas.microsoft.com/office/drawing/2014/main" id="{A31CF079-F622-FBBE-F22D-F148F7F35E2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3514725"/>
            <a:ext cx="151130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10824-AAB1-AA5D-F628-89CF8DAA3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altLang="en-US" dirty="0">
                <a:solidFill>
                  <a:srgbClr val="0432FF"/>
                </a:solidFill>
              </a:rPr>
              <a:t>Fields in Psychology</a:t>
            </a:r>
            <a:endParaRPr lang="en-GB" dirty="0">
              <a:solidFill>
                <a:srgbClr val="0432FF"/>
              </a:solidFill>
            </a:endParaRPr>
          </a:p>
        </p:txBody>
      </p:sp>
      <p:pic>
        <p:nvPicPr>
          <p:cNvPr id="7" name="Picture 6" descr="A diagram of a health diagram&#10;&#10;AI-generated content may be incorrect.">
            <a:extLst>
              <a:ext uri="{FF2B5EF4-FFF2-40B4-BE49-F238E27FC236}">
                <a16:creationId xmlns:a16="http://schemas.microsoft.com/office/drawing/2014/main" id="{49AACDC0-FDC3-EC2F-A9A7-12F3694634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62" b="6413"/>
          <a:stretch>
            <a:fillRect/>
          </a:stretch>
        </p:blipFill>
        <p:spPr>
          <a:xfrm>
            <a:off x="168016" y="1226282"/>
            <a:ext cx="4305750" cy="440543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F468F-99E8-3BD3-DA24-DE0E33CDA8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432FF"/>
                </a:solidFill>
              </a:rPr>
              <a:t>7. Health </a:t>
            </a:r>
            <a:r>
              <a:rPr lang="en-US" b="1" dirty="0">
                <a:solidFill>
                  <a:srgbClr val="0432FF"/>
                </a:solidFill>
              </a:rPr>
              <a:t>p</a:t>
            </a:r>
            <a:r>
              <a:rPr lang="en-US" altLang="en-US" b="1" dirty="0">
                <a:solidFill>
                  <a:srgbClr val="0432FF"/>
                </a:solidFill>
              </a:rPr>
              <a:t>sychology - </a:t>
            </a:r>
          </a:p>
          <a:p>
            <a:pPr marL="0" indent="0">
              <a:buNone/>
            </a:pPr>
            <a:r>
              <a:rPr lang="en-US"/>
              <a:t>People’s perception </a:t>
            </a:r>
            <a:r>
              <a:rPr lang="en-US" dirty="0"/>
              <a:t>and approach to managing their health and any health conditions they may have. 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8C967-4A33-B6AE-0F5E-FC17B0EFC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0BF0485-522B-A847-805E-08E58C2275EF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09/10/2025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A27FF7-20FC-9A2F-4E6F-F278B9CACD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477DEA08-CFEC-D143-BB8B-8EBF4DD29D02}" type="slidenum">
              <a:rPr lang="en-GB" altLang="en-US" smtClean="0"/>
              <a:pPr>
                <a:spcAft>
                  <a:spcPts val="600"/>
                </a:spcAft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17691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6D041-C6BD-8575-CD2B-15C5D6B3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354162"/>
          </a:xfrm>
        </p:spPr>
        <p:txBody>
          <a:bodyPr/>
          <a:lstStyle/>
          <a:p>
            <a:r>
              <a:rPr lang="en-GB" dirty="0">
                <a:solidFill>
                  <a:srgbClr val="0432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dirty="0">
                <a:solidFill>
                  <a:srgbClr val="0432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ifferent life stages people pass through during the life course</a:t>
            </a:r>
            <a:r>
              <a:rPr lang="en-GB" dirty="0">
                <a:solidFill>
                  <a:srgbClr val="0432FF"/>
                </a:solidFill>
                <a:effectLst/>
              </a:rPr>
              <a:t> </a:t>
            </a:r>
            <a:endParaRPr lang="en-US" dirty="0">
              <a:solidFill>
                <a:srgbClr val="0432FF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F3619-7689-6770-041F-551CA8C07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F2E0B2-90C2-3D8C-F20B-0E0C4AE9D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20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68A410-6B62-5D63-FB38-AD2CEF172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061047"/>
          </a:xfrm>
        </p:spPr>
        <p:txBody>
          <a:bodyPr/>
          <a:lstStyle/>
          <a:p>
            <a:r>
              <a:rPr lang="en-GB" dirty="0"/>
              <a:t>Infancy 0-2 </a:t>
            </a:r>
          </a:p>
          <a:p>
            <a:r>
              <a:rPr lang="en-GB" dirty="0"/>
              <a:t>Early childhood 3-5</a:t>
            </a:r>
          </a:p>
          <a:p>
            <a:r>
              <a:rPr lang="en-GB" dirty="0"/>
              <a:t>Childhood 6-12</a:t>
            </a:r>
          </a:p>
          <a:p>
            <a:r>
              <a:rPr lang="en-GB" dirty="0"/>
              <a:t>Adolescence 13-18</a:t>
            </a:r>
          </a:p>
          <a:p>
            <a:r>
              <a:rPr lang="en-GB" dirty="0"/>
              <a:t>Early Adulthood 19-29</a:t>
            </a:r>
          </a:p>
          <a:p>
            <a:r>
              <a:rPr lang="en-GB" dirty="0"/>
              <a:t>Adulthood 30-59</a:t>
            </a:r>
          </a:p>
          <a:p>
            <a:r>
              <a:rPr lang="en-GB" dirty="0"/>
              <a:t>Late adulthood 60+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712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E5076-E6BA-A6FE-1FAA-AEE16C153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srgbClr val="0432FF"/>
                </a:solidFill>
              </a:rPr>
              <a:t>PIES</a:t>
            </a:r>
            <a:r>
              <a:rPr lang="en-GB" sz="4400" dirty="0">
                <a:solidFill>
                  <a:srgbClr val="0432FF"/>
                </a:solidFill>
              </a:rPr>
              <a:t> development</a:t>
            </a:r>
            <a:endParaRPr lang="en-US" dirty="0">
              <a:solidFill>
                <a:srgbClr val="0432FF"/>
              </a:solidFill>
            </a:endParaRPr>
          </a:p>
        </p:txBody>
      </p:sp>
      <p:pic>
        <p:nvPicPr>
          <p:cNvPr id="7" name="Content Placeholder 6" descr="A group of words and symbols&#10;&#10;Description automatically generated with medium confidence">
            <a:extLst>
              <a:ext uri="{FF2B5EF4-FFF2-40B4-BE49-F238E27FC236}">
                <a16:creationId xmlns:a16="http://schemas.microsoft.com/office/drawing/2014/main" id="{DAC71F61-0937-A232-8030-A776231E1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3" y="1484784"/>
            <a:ext cx="9099359" cy="41764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0F88F-1F9E-24C4-F935-0F77A437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2E9EB7-906B-0F6A-4F31-7EB83FCC9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8971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3F24C-8860-1F49-FF6A-3606D1F91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/>
              <a:t>Developmental changes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CC2EA09-66A9-C368-AC37-BEC336CA6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1033685"/>
              </p:ext>
            </p:extLst>
          </p:nvPr>
        </p:nvGraphicFramePr>
        <p:xfrm>
          <a:off x="467544" y="1600200"/>
          <a:ext cx="8219256" cy="3196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2219174042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20971221"/>
                    </a:ext>
                  </a:extLst>
                </a:gridCol>
              </a:tblGrid>
              <a:tr h="799238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Physical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Intellectual/language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984938"/>
                  </a:ext>
                </a:extLst>
              </a:tr>
              <a:tr h="79923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9588926"/>
                  </a:ext>
                </a:extLst>
              </a:tr>
              <a:tr h="799238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Emotional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Social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0191219"/>
                  </a:ext>
                </a:extLst>
              </a:tr>
              <a:tr h="79923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9972678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30084-F855-4B08-ADA9-7A0D50522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D2AC63-C227-1FD2-E186-6CE75B5E9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6567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98753A36-D471-07E4-1674-594642212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References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2E1EB5BC-F7A9-3A73-A296-1A06F8250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British Psychological Society (2019) Available at: https://www.bps.org.uk/public/what-is-psychology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13 February 2024)</a:t>
            </a:r>
          </a:p>
          <a:p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Griggs, R. A.(2014) </a:t>
            </a:r>
            <a:r>
              <a:rPr lang="en-GB" altLang="en-US" sz="1800" i="1" u="sng" dirty="0">
                <a:latin typeface="Arial" panose="020B0604020202020204" pitchFamily="34" charset="0"/>
                <a:cs typeface="Arial" panose="020B0604020202020204" pitchFamily="34" charset="0"/>
              </a:rPr>
              <a:t>Psychology: A Concise Introduction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altLang="en-US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Oxford: Worth Publishers.</a:t>
            </a:r>
          </a:p>
          <a:p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All Psychology Schools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(2021) 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What Exactly Is a Cognitive Psychologist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? Available at:   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https://www.allpsychologyschools.com/clinical-psychology/career-in-cogn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13 February 2024).</a:t>
            </a:r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EAB32-57B1-4B5F-84F2-FB5AB5EF86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CE99635-AB45-4B12-8D5C-C2F364BCFB09}" type="datetime1">
              <a:rPr lang="en-GB" altLang="en-US" smtClean="0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44037" name="Slide Number Placeholder 4">
            <a:extLst>
              <a:ext uri="{FF2B5EF4-FFF2-40B4-BE49-F238E27FC236}">
                <a16:creationId xmlns:a16="http://schemas.microsoft.com/office/drawing/2014/main" id="{B79A4CD1-E4D5-1EA8-6F41-5A362A5468A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7C79F75-A346-1647-B4F6-45F20190E1E6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23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7A133-F6E7-2C95-5926-174195D9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Continuous induction</a:t>
            </a:r>
            <a:br>
              <a:rPr lang="en-US" b="1" dirty="0"/>
            </a:br>
            <a:r>
              <a:rPr lang="en-US" b="1" dirty="0"/>
              <a:t>Academic Misconduct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BB6E6-4E7C-785C-0962-C941A36A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16ADAF-CD0D-B8E7-1930-52CFDF666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24</a:t>
            </a:fld>
            <a:endParaRPr lang="en-GB" altLang="en-US"/>
          </a:p>
        </p:txBody>
      </p:sp>
      <p:pic>
        <p:nvPicPr>
          <p:cNvPr id="10" name="Online Media 9" descr="Academic Misconduct | UWTSD">
            <a:hlinkClick r:id="" action="ppaction://media"/>
            <a:extLst>
              <a:ext uri="{FF2B5EF4-FFF2-40B4-BE49-F238E27FC236}">
                <a16:creationId xmlns:a16="http://schemas.microsoft.com/office/drawing/2014/main" id="{883F0A89-3A86-2538-358F-E86B3C96ADF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10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345F6-6CFF-3492-E4FD-9E73359ED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9254E3-78D4-AF70-6D04-EF70603B4C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311" b="18952"/>
          <a:stretch/>
        </p:blipFill>
        <p:spPr>
          <a:xfrm>
            <a:off x="107504" y="476672"/>
            <a:ext cx="8852511" cy="408864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E40890-02F2-0370-777F-917197F4D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11B6B-DB19-E68A-7310-260C0DB92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148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9C869-4A1C-D086-20BE-C211E8EF5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A white card with black text&#10;&#10;Description automatically generated">
            <a:extLst>
              <a:ext uri="{FF2B5EF4-FFF2-40B4-BE49-F238E27FC236}">
                <a16:creationId xmlns:a16="http://schemas.microsoft.com/office/drawing/2014/main" id="{5887262F-9D8D-C7C8-C09E-BB3DE694C6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1" y="404664"/>
            <a:ext cx="8958104" cy="423934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FF589-4BC9-DA03-BF16-6AB483BAF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09/10/2025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4C8A46-017B-2BF5-E998-78183E0B7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5116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7FCDE2454B5D4AA3EF5C4450A090BD" ma:contentTypeVersion="7" ma:contentTypeDescription="Create a new document." ma:contentTypeScope="" ma:versionID="27d99757db8e4755225cc613ff1fc519">
  <xsd:schema xmlns:xsd="http://www.w3.org/2001/XMLSchema" xmlns:xs="http://www.w3.org/2001/XMLSchema" xmlns:p="http://schemas.microsoft.com/office/2006/metadata/properties" xmlns:ns3="8b38c207-d33f-48c3-9051-834cdbb76a3f" xmlns:ns4="47edf517-a845-4767-9843-da4f74c86aaa" targetNamespace="http://schemas.microsoft.com/office/2006/metadata/properties" ma:root="true" ma:fieldsID="d255ebf4ab84ab40fc26f95d462ffd31" ns3:_="" ns4:_="">
    <xsd:import namespace="8b38c207-d33f-48c3-9051-834cdbb76a3f"/>
    <xsd:import namespace="47edf517-a845-4767-9843-da4f74c86aa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38c207-d33f-48c3-9051-834cdbb76a3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edf517-a845-4767-9843-da4f74c86aa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D2D7F5-87E8-495E-90AE-C3B3639E87C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EFED6C-E6B2-49AC-8283-4399755222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b38c207-d33f-48c3-9051-834cdbb76a3f"/>
    <ds:schemaRef ds:uri="47edf517-a845-4767-9843-da4f74c86aa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2279</TotalTime>
  <Words>879</Words>
  <Application>Microsoft Macintosh PowerPoint</Application>
  <PresentationFormat>On-screen Show (4:3)</PresentationFormat>
  <Paragraphs>122</Paragraphs>
  <Slides>26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Arial Narrow</vt:lpstr>
      <vt:lpstr>Calibri</vt:lpstr>
      <vt:lpstr>Myriad Pro</vt:lpstr>
      <vt:lpstr>Times New Roman</vt:lpstr>
      <vt:lpstr>Verdana</vt:lpstr>
      <vt:lpstr>Wingdings</vt:lpstr>
      <vt:lpstr>Wingdings 2</vt:lpstr>
      <vt:lpstr>20140311PresentationUWTSDTemplate</vt:lpstr>
      <vt:lpstr>Psychology in Health and Social Care (LCHS4010_LON)</vt:lpstr>
      <vt:lpstr>Objectives</vt:lpstr>
      <vt:lpstr>Definition</vt:lpstr>
      <vt:lpstr>Definition</vt:lpstr>
      <vt:lpstr>Goals of Psychology</vt:lpstr>
      <vt:lpstr>Important People in the  Development of Psychology</vt:lpstr>
      <vt:lpstr>Important People in the  Development of Psychology</vt:lpstr>
      <vt:lpstr>Important People in the Development of Psychology</vt:lpstr>
      <vt:lpstr>Important People in the  Development of Psychology</vt:lpstr>
      <vt:lpstr>Important People in the Development of Psychology</vt:lpstr>
      <vt:lpstr>Important People in the  Development of Psychology</vt:lpstr>
      <vt:lpstr>Schools of Thought</vt:lpstr>
      <vt:lpstr>Schools of Thought</vt:lpstr>
      <vt:lpstr>Fields in Psychology</vt:lpstr>
      <vt:lpstr>Fields in Psychology</vt:lpstr>
      <vt:lpstr>Fields in Psychology</vt:lpstr>
      <vt:lpstr>Fields in Psychology</vt:lpstr>
      <vt:lpstr>Fields in Psychology</vt:lpstr>
      <vt:lpstr>Fields in Psychology</vt:lpstr>
      <vt:lpstr>Different life stages people pass through during the life course </vt:lpstr>
      <vt:lpstr>PIES development</vt:lpstr>
      <vt:lpstr>Developmental changes</vt:lpstr>
      <vt:lpstr>References</vt:lpstr>
      <vt:lpstr>Continuous induction Academic Misconduct 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Farah Wiita</cp:lastModifiedBy>
  <cp:revision>75</cp:revision>
  <cp:lastPrinted>1601-01-01T00:00:00Z</cp:lastPrinted>
  <dcterms:created xsi:type="dcterms:W3CDTF">2002-10-07T19:43:58Z</dcterms:created>
  <dcterms:modified xsi:type="dcterms:W3CDTF">2025-10-09T18:35:23Z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0x010100937FCDE2454B5D4AA3EF5C4450A090BD</vt:lpwstr>
  </property>
</Properties>
</file>