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6" r:id="rId3"/>
    <p:sldId id="267" r:id="rId4"/>
    <p:sldId id="280" r:id="rId5"/>
    <p:sldId id="268" r:id="rId6"/>
    <p:sldId id="269" r:id="rId7"/>
    <p:sldId id="274" r:id="rId8"/>
    <p:sldId id="276" r:id="rId9"/>
    <p:sldId id="281" r:id="rId10"/>
    <p:sldId id="277" r:id="rId11"/>
    <p:sldId id="256" r:id="rId12"/>
    <p:sldId id="258" r:id="rId13"/>
    <p:sldId id="259" r:id="rId14"/>
    <p:sldId id="262" r:id="rId15"/>
    <p:sldId id="261" r:id="rId16"/>
    <p:sldId id="263" r:id="rId17"/>
    <p:sldId id="278" r:id="rId18"/>
    <p:sldId id="260" r:id="rId19"/>
    <p:sldId id="28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61" autoAdjust="0"/>
    <p:restoredTop sz="94660"/>
  </p:normalViewPr>
  <p:slideViewPr>
    <p:cSldViewPr snapToGrid="0">
      <p:cViewPr varScale="1">
        <p:scale>
          <a:sx n="69" d="100"/>
          <a:sy n="69"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664658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192365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223657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EF4E96-9017-40F7-89F8-DA6D2FF745BD}"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2081024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EF4E96-9017-40F7-89F8-DA6D2FF745BD}"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2244987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EF4E96-9017-40F7-89F8-DA6D2FF745BD}"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3410825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F4E96-9017-40F7-89F8-DA6D2FF745BD}"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2168294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EF4E96-9017-40F7-89F8-DA6D2FF745BD}"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735113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EF4E96-9017-40F7-89F8-DA6D2FF745BD}"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109611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797112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94933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2649535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1449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18122545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4066510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EF4E96-9017-40F7-89F8-DA6D2FF745BD}"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8489C5-0BA3-40D5-A025-796E187F6660}" type="slidenum">
              <a:rPr lang="en-GB" smtClean="0"/>
              <a:t>‹#›</a:t>
            </a:fld>
            <a:endParaRPr lang="en-GB"/>
          </a:p>
        </p:txBody>
      </p:sp>
    </p:spTree>
    <p:extLst>
      <p:ext uri="{BB962C8B-B14F-4D97-AF65-F5344CB8AC3E}">
        <p14:creationId xmlns:p14="http://schemas.microsoft.com/office/powerpoint/2010/main" val="2122931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EF4E96-9017-40F7-89F8-DA6D2FF745BD}" type="datetimeFigureOut">
              <a:rPr lang="en-GB" smtClean="0"/>
              <a:t>24/03/2020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68489C5-0BA3-40D5-A025-796E187F6660}" type="slidenum">
              <a:rPr lang="en-GB" smtClean="0"/>
              <a:t>‹#›</a:t>
            </a:fld>
            <a:endParaRPr lang="en-GB"/>
          </a:p>
        </p:txBody>
      </p:sp>
    </p:spTree>
    <p:extLst>
      <p:ext uri="{BB962C8B-B14F-4D97-AF65-F5344CB8AC3E}">
        <p14:creationId xmlns:p14="http://schemas.microsoft.com/office/powerpoint/2010/main" val="24863899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77BFAB-D296-4192-BD8A-7BCCBC739BF0}"/>
              </a:ext>
            </a:extLst>
          </p:cNvPr>
          <p:cNvSpPr/>
          <p:nvPr/>
        </p:nvSpPr>
        <p:spPr>
          <a:xfrm>
            <a:off x="543339" y="556591"/>
            <a:ext cx="8600661" cy="2535438"/>
          </a:xfrm>
          <a:prstGeom prst="rect">
            <a:avLst/>
          </a:prstGeom>
        </p:spPr>
        <p:txBody>
          <a:bodyPr wrap="square">
            <a:spAutoFit/>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Understanding and Engaging in the Customers Experience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Module Code: BMSW5103</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Student ID: 1709339</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Student Name: Md Shahidur Rahman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Lecturer: Dr </a:t>
            </a:r>
            <a:r>
              <a:rPr lang="en-GB" dirty="0" err="1">
                <a:latin typeface="Arial" panose="020B0604020202020204" pitchFamily="34" charset="0"/>
                <a:ea typeface="Calibri" panose="020F0502020204030204" pitchFamily="34" charset="0"/>
                <a:cs typeface="Times New Roman" panose="02020603050405020304" pitchFamily="18" charset="0"/>
              </a:rPr>
              <a:t>Olu</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err="1">
                <a:latin typeface="Arial" panose="020B0604020202020204" pitchFamily="34" charset="0"/>
                <a:ea typeface="Calibri" panose="020F0502020204030204" pitchFamily="34" charset="0"/>
                <a:cs typeface="Times New Roman" panose="02020603050405020304" pitchFamily="18" charset="0"/>
              </a:rPr>
              <a:t>Adegbite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66655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2E64-DFA1-46FD-B4BA-21D4030E7CAC}"/>
              </a:ext>
            </a:extLst>
          </p:cNvPr>
          <p:cNvSpPr>
            <a:spLocks noGrp="1"/>
          </p:cNvSpPr>
          <p:nvPr>
            <p:ph type="title"/>
          </p:nvPr>
        </p:nvSpPr>
        <p:spPr>
          <a:xfrm>
            <a:off x="677333" y="682169"/>
            <a:ext cx="9032723" cy="5123544"/>
          </a:xfrm>
        </p:spPr>
        <p:txBody>
          <a:bodyPr>
            <a:normAutofit/>
          </a:bodyPr>
          <a:lstStyle/>
          <a:p>
            <a:r>
              <a:rPr lang="en-GB" dirty="0"/>
              <a:t>Customer Relationship Management (CRM):</a:t>
            </a:r>
            <a:br>
              <a:rPr lang="en-GB" dirty="0"/>
            </a:br>
            <a:r>
              <a:rPr lang="en-GB" sz="2200" dirty="0"/>
              <a:t>CRM is continue approach  for corporate to fulfil customer needs, CRM is there for engage customer to its product and brand(Sachdeva, 2020). </a:t>
            </a:r>
            <a:br>
              <a:rPr lang="en-GB" sz="2200" dirty="0"/>
            </a:br>
            <a:r>
              <a:rPr lang="en-GB" sz="2200" dirty="0"/>
              <a:t>CRM concept can be bottom up witch is carefully data mining for tactical purpose and top-down customer centric, witch is to maintain good relationship with very important customers (Ellis, 2011), an operational management where key part of the of the operation is automated, for example, barcode reader. </a:t>
            </a:r>
            <a:br>
              <a:rPr lang="en-GB" sz="2200" dirty="0"/>
            </a:br>
            <a:br>
              <a:rPr lang="en-GB" dirty="0"/>
            </a:br>
            <a:endParaRPr lang="en-GB" dirty="0"/>
          </a:p>
        </p:txBody>
      </p:sp>
    </p:spTree>
    <p:extLst>
      <p:ext uri="{BB962C8B-B14F-4D97-AF65-F5344CB8AC3E}">
        <p14:creationId xmlns:p14="http://schemas.microsoft.com/office/powerpoint/2010/main" val="3788793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4DCBF-202D-484E-A3DE-4A1CA761F2CF}"/>
              </a:ext>
            </a:extLst>
          </p:cNvPr>
          <p:cNvSpPr>
            <a:spLocks noGrp="1"/>
          </p:cNvSpPr>
          <p:nvPr>
            <p:ph type="title"/>
          </p:nvPr>
        </p:nvSpPr>
        <p:spPr>
          <a:xfrm>
            <a:off x="677334" y="609599"/>
            <a:ext cx="8596668" cy="4306957"/>
          </a:xfrm>
        </p:spPr>
        <p:txBody>
          <a:bodyPr/>
          <a:lstStyle/>
          <a:p>
            <a:r>
              <a:rPr lang="en-GB" dirty="0"/>
              <a:t>Define Ethics: </a:t>
            </a:r>
            <a:br>
              <a:rPr lang="en-GB" dirty="0"/>
            </a:br>
            <a:r>
              <a:rPr lang="en-GB" sz="2000" dirty="0"/>
              <a:t>1. Ethics is what is right and what is wrong morally. Every individual has their own way of looking at things. There are many situation can influence individual ethical sensitivity and they are, personal, situational and cultural (Hume and Smith, 2006). Commonly divided two dimension of ethics (moral) and they are, idealism and relativism, idealism will go with the majority plus they will not look for the reason or question, even if its not appropriate for the time being, and on other hand relativism will give current circumstances priority (</a:t>
            </a:r>
            <a:r>
              <a:rPr lang="en-GB" sz="2000" dirty="0" err="1"/>
              <a:t>Schlenker</a:t>
            </a:r>
            <a:r>
              <a:rPr lang="en-GB" sz="2000" dirty="0"/>
              <a:t> and Forsyth, 1977).</a:t>
            </a:r>
          </a:p>
        </p:txBody>
      </p:sp>
    </p:spTree>
    <p:extLst>
      <p:ext uri="{BB962C8B-B14F-4D97-AF65-F5344CB8AC3E}">
        <p14:creationId xmlns:p14="http://schemas.microsoft.com/office/powerpoint/2010/main" val="2012909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4DCBF-202D-484E-A3DE-4A1CA761F2CF}"/>
              </a:ext>
            </a:extLst>
          </p:cNvPr>
          <p:cNvSpPr>
            <a:spLocks noGrp="1"/>
          </p:cNvSpPr>
          <p:nvPr>
            <p:ph type="title"/>
          </p:nvPr>
        </p:nvSpPr>
        <p:spPr>
          <a:xfrm>
            <a:off x="677334" y="609600"/>
            <a:ext cx="8596668" cy="6248400"/>
          </a:xfrm>
        </p:spPr>
        <p:txBody>
          <a:bodyPr>
            <a:normAutofit/>
          </a:bodyPr>
          <a:lstStyle/>
          <a:p>
            <a:r>
              <a:rPr lang="en-GB" dirty="0"/>
              <a:t>Define Sustainability:</a:t>
            </a:r>
            <a:br>
              <a:rPr lang="en-GB" dirty="0"/>
            </a:br>
            <a:br>
              <a:rPr lang="en-GB" dirty="0"/>
            </a:br>
            <a:r>
              <a:rPr lang="en-GB" dirty="0"/>
              <a:t>1.</a:t>
            </a:r>
            <a:r>
              <a:rPr lang="en-GB" sz="2000" dirty="0"/>
              <a:t>Sustainability is to live life in the boundary of nature (Sadler, 1999),</a:t>
            </a:r>
            <a:br>
              <a:rPr lang="en-GB" sz="2000" dirty="0"/>
            </a:br>
            <a:r>
              <a:rPr lang="en-GB" sz="2000" dirty="0"/>
              <a:t>Organisation must not take more from natural resources that is provided by nature itself. Asda was asked question regarding their palm oil sourcing and they where found guilty of deforestation. </a:t>
            </a:r>
            <a:br>
              <a:rPr lang="en-GB" dirty="0"/>
            </a:br>
            <a:br>
              <a:rPr lang="en-GB" dirty="0"/>
            </a:br>
            <a:r>
              <a:rPr lang="en-GB" dirty="0"/>
              <a:t> </a:t>
            </a:r>
          </a:p>
        </p:txBody>
      </p:sp>
    </p:spTree>
    <p:extLst>
      <p:ext uri="{BB962C8B-B14F-4D97-AF65-F5344CB8AC3E}">
        <p14:creationId xmlns:p14="http://schemas.microsoft.com/office/powerpoint/2010/main" val="3646190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FE98F-8DF0-454A-A55F-E6B4CE581581}"/>
              </a:ext>
            </a:extLst>
          </p:cNvPr>
          <p:cNvSpPr>
            <a:spLocks noGrp="1"/>
          </p:cNvSpPr>
          <p:nvPr>
            <p:ph type="title"/>
          </p:nvPr>
        </p:nvSpPr>
        <p:spPr>
          <a:xfrm>
            <a:off x="677334" y="609600"/>
            <a:ext cx="8596668" cy="3949148"/>
          </a:xfrm>
        </p:spPr>
        <p:txBody>
          <a:bodyPr>
            <a:normAutofit fontScale="90000"/>
          </a:bodyPr>
          <a:lstStyle/>
          <a:p>
            <a:r>
              <a:rPr lang="en-GB" dirty="0"/>
              <a:t>Defining Quality:</a:t>
            </a:r>
            <a:br>
              <a:rPr lang="en-GB" dirty="0"/>
            </a:br>
            <a:r>
              <a:rPr lang="en-GB" sz="2000" dirty="0"/>
              <a:t>1. The quality can define as, no defect, it can be product or service which is superior and faultless (Kotler, et al, 2017, pg. 231). The Quality is present in business in form of attraction, customer will engage in a business if they have Quality (unique product, value for customer), the Quality can be tangible or intangible, for example  service industry known for their service, witch can be massage witch is intangible and baying rice from supermarket is tangible. Instead of cutting other plant they could have ask their suppliers to plant palm oil plants with other plantation. </a:t>
            </a:r>
            <a:br>
              <a:rPr lang="en-GB" sz="2000" dirty="0"/>
            </a:br>
            <a:br>
              <a:rPr lang="en-GB" sz="2000" dirty="0"/>
            </a:br>
            <a:r>
              <a:rPr lang="en-GB" sz="2000" dirty="0"/>
              <a:t> </a:t>
            </a:r>
          </a:p>
        </p:txBody>
      </p:sp>
    </p:spTree>
    <p:extLst>
      <p:ext uri="{BB962C8B-B14F-4D97-AF65-F5344CB8AC3E}">
        <p14:creationId xmlns:p14="http://schemas.microsoft.com/office/powerpoint/2010/main" val="4199475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4D86-E098-4413-83D7-ED179E404F33}"/>
              </a:ext>
            </a:extLst>
          </p:cNvPr>
          <p:cNvSpPr>
            <a:spLocks noGrp="1"/>
          </p:cNvSpPr>
          <p:nvPr>
            <p:ph type="title"/>
          </p:nvPr>
        </p:nvSpPr>
        <p:spPr/>
        <p:txBody>
          <a:bodyPr/>
          <a:lstStyle/>
          <a:p>
            <a:r>
              <a:rPr lang="en-GB" dirty="0"/>
              <a:t>Benefits and Drawback of Ethics:</a:t>
            </a:r>
          </a:p>
        </p:txBody>
      </p:sp>
      <p:sp>
        <p:nvSpPr>
          <p:cNvPr id="4" name="Text Placeholder 3">
            <a:extLst>
              <a:ext uri="{FF2B5EF4-FFF2-40B4-BE49-F238E27FC236}">
                <a16:creationId xmlns:a16="http://schemas.microsoft.com/office/drawing/2014/main" id="{F2ACBC79-5A39-4FEF-9D77-60B07A5EB85D}"/>
              </a:ext>
            </a:extLst>
          </p:cNvPr>
          <p:cNvSpPr>
            <a:spLocks noGrp="1"/>
          </p:cNvSpPr>
          <p:nvPr>
            <p:ph type="body" idx="1"/>
          </p:nvPr>
        </p:nvSpPr>
        <p:spPr/>
        <p:txBody>
          <a:bodyPr/>
          <a:lstStyle/>
          <a:p>
            <a:r>
              <a:rPr lang="en-GB" dirty="0"/>
              <a:t>Benefits </a:t>
            </a:r>
          </a:p>
        </p:txBody>
      </p:sp>
      <p:sp>
        <p:nvSpPr>
          <p:cNvPr id="5" name="Content Placeholder 4">
            <a:extLst>
              <a:ext uri="{FF2B5EF4-FFF2-40B4-BE49-F238E27FC236}">
                <a16:creationId xmlns:a16="http://schemas.microsoft.com/office/drawing/2014/main" id="{6F49DFA0-454B-4C47-A25F-3A6C32B39A4D}"/>
              </a:ext>
            </a:extLst>
          </p:cNvPr>
          <p:cNvSpPr>
            <a:spLocks noGrp="1"/>
          </p:cNvSpPr>
          <p:nvPr>
            <p:ph sz="half" idx="2"/>
          </p:nvPr>
        </p:nvSpPr>
        <p:spPr/>
        <p:txBody>
          <a:bodyPr/>
          <a:lstStyle/>
          <a:p>
            <a:r>
              <a:rPr lang="en-GB" dirty="0"/>
              <a:t>Community will be with the organisation. </a:t>
            </a:r>
          </a:p>
        </p:txBody>
      </p:sp>
      <p:sp>
        <p:nvSpPr>
          <p:cNvPr id="6" name="Text Placeholder 5">
            <a:extLst>
              <a:ext uri="{FF2B5EF4-FFF2-40B4-BE49-F238E27FC236}">
                <a16:creationId xmlns:a16="http://schemas.microsoft.com/office/drawing/2014/main" id="{42EC5D48-3C63-4C91-B01B-01739281637B}"/>
              </a:ext>
            </a:extLst>
          </p:cNvPr>
          <p:cNvSpPr>
            <a:spLocks noGrp="1"/>
          </p:cNvSpPr>
          <p:nvPr>
            <p:ph type="body" sz="quarter" idx="3"/>
          </p:nvPr>
        </p:nvSpPr>
        <p:spPr/>
        <p:txBody>
          <a:bodyPr/>
          <a:lstStyle/>
          <a:p>
            <a:r>
              <a:rPr lang="en-GB" dirty="0"/>
              <a:t>Drawback </a:t>
            </a:r>
          </a:p>
        </p:txBody>
      </p:sp>
      <p:sp>
        <p:nvSpPr>
          <p:cNvPr id="7" name="Content Placeholder 6">
            <a:extLst>
              <a:ext uri="{FF2B5EF4-FFF2-40B4-BE49-F238E27FC236}">
                <a16:creationId xmlns:a16="http://schemas.microsoft.com/office/drawing/2014/main" id="{0C41A75D-D104-4CF7-9826-3DB7E2573DC0}"/>
              </a:ext>
            </a:extLst>
          </p:cNvPr>
          <p:cNvSpPr>
            <a:spLocks noGrp="1"/>
          </p:cNvSpPr>
          <p:nvPr>
            <p:ph sz="quarter" idx="4"/>
          </p:nvPr>
        </p:nvSpPr>
        <p:spPr/>
        <p:txBody>
          <a:bodyPr/>
          <a:lstStyle/>
          <a:p>
            <a:r>
              <a:rPr lang="en-GB" dirty="0"/>
              <a:t>It might come for bigger cost, ethically, eating fish is good source of protein but not from sustainable source will cost people more if fish in not available for catch.  </a:t>
            </a:r>
          </a:p>
        </p:txBody>
      </p:sp>
    </p:spTree>
    <p:extLst>
      <p:ext uri="{BB962C8B-B14F-4D97-AF65-F5344CB8AC3E}">
        <p14:creationId xmlns:p14="http://schemas.microsoft.com/office/powerpoint/2010/main" val="3177455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4D86-E098-4413-83D7-ED179E404F33}"/>
              </a:ext>
            </a:extLst>
          </p:cNvPr>
          <p:cNvSpPr>
            <a:spLocks noGrp="1"/>
          </p:cNvSpPr>
          <p:nvPr>
            <p:ph type="title"/>
          </p:nvPr>
        </p:nvSpPr>
        <p:spPr/>
        <p:txBody>
          <a:bodyPr/>
          <a:lstStyle/>
          <a:p>
            <a:r>
              <a:rPr lang="en-GB" dirty="0"/>
              <a:t>Benefits and Drawback of CRM:</a:t>
            </a:r>
          </a:p>
        </p:txBody>
      </p:sp>
      <p:sp>
        <p:nvSpPr>
          <p:cNvPr id="4" name="Text Placeholder 3">
            <a:extLst>
              <a:ext uri="{FF2B5EF4-FFF2-40B4-BE49-F238E27FC236}">
                <a16:creationId xmlns:a16="http://schemas.microsoft.com/office/drawing/2014/main" id="{3DE55BB5-98BD-480E-8A9C-3368EB67468C}"/>
              </a:ext>
            </a:extLst>
          </p:cNvPr>
          <p:cNvSpPr>
            <a:spLocks noGrp="1"/>
          </p:cNvSpPr>
          <p:nvPr>
            <p:ph type="body" idx="1"/>
          </p:nvPr>
        </p:nvSpPr>
        <p:spPr/>
        <p:txBody>
          <a:bodyPr/>
          <a:lstStyle/>
          <a:p>
            <a:r>
              <a:rPr lang="en-GB" dirty="0"/>
              <a:t>Benefits 					</a:t>
            </a:r>
          </a:p>
        </p:txBody>
      </p:sp>
      <p:sp>
        <p:nvSpPr>
          <p:cNvPr id="5" name="Content Placeholder 4">
            <a:extLst>
              <a:ext uri="{FF2B5EF4-FFF2-40B4-BE49-F238E27FC236}">
                <a16:creationId xmlns:a16="http://schemas.microsoft.com/office/drawing/2014/main" id="{076FE478-340E-4C03-B6D5-2DE8BE7DC504}"/>
              </a:ext>
            </a:extLst>
          </p:cNvPr>
          <p:cNvSpPr>
            <a:spLocks noGrp="1"/>
          </p:cNvSpPr>
          <p:nvPr>
            <p:ph sz="half" idx="2"/>
          </p:nvPr>
        </p:nvSpPr>
        <p:spPr/>
        <p:txBody>
          <a:bodyPr/>
          <a:lstStyle/>
          <a:p>
            <a:r>
              <a:rPr lang="en-GB" dirty="0"/>
              <a:t>Communicate with customer. Communicate the product and service with customer, and by knowing customer buying organisation can use their strategy to attract customer, by offering vouchers and special offer leaflet. </a:t>
            </a:r>
          </a:p>
        </p:txBody>
      </p:sp>
      <p:sp>
        <p:nvSpPr>
          <p:cNvPr id="6" name="Text Placeholder 5">
            <a:extLst>
              <a:ext uri="{FF2B5EF4-FFF2-40B4-BE49-F238E27FC236}">
                <a16:creationId xmlns:a16="http://schemas.microsoft.com/office/drawing/2014/main" id="{02916BFD-F9AF-42DF-BFB3-9E6F5EE124F5}"/>
              </a:ext>
            </a:extLst>
          </p:cNvPr>
          <p:cNvSpPr>
            <a:spLocks noGrp="1"/>
          </p:cNvSpPr>
          <p:nvPr>
            <p:ph type="body" sz="quarter" idx="3"/>
          </p:nvPr>
        </p:nvSpPr>
        <p:spPr/>
        <p:txBody>
          <a:bodyPr/>
          <a:lstStyle/>
          <a:p>
            <a:r>
              <a:rPr lang="en-GB" dirty="0"/>
              <a:t>Drawback </a:t>
            </a:r>
          </a:p>
        </p:txBody>
      </p:sp>
      <p:sp>
        <p:nvSpPr>
          <p:cNvPr id="7" name="Content Placeholder 6">
            <a:extLst>
              <a:ext uri="{FF2B5EF4-FFF2-40B4-BE49-F238E27FC236}">
                <a16:creationId xmlns:a16="http://schemas.microsoft.com/office/drawing/2014/main" id="{4BE09749-5977-48EF-957E-0C60F2D2B2DA}"/>
              </a:ext>
            </a:extLst>
          </p:cNvPr>
          <p:cNvSpPr>
            <a:spLocks noGrp="1"/>
          </p:cNvSpPr>
          <p:nvPr>
            <p:ph sz="quarter" idx="4"/>
          </p:nvPr>
        </p:nvSpPr>
        <p:spPr/>
        <p:txBody>
          <a:bodyPr/>
          <a:lstStyle/>
          <a:p>
            <a:r>
              <a:rPr lang="en-GB" dirty="0"/>
              <a:t>If customer relationship management employee leave the company, they might take organisation internal knowledge and if the employee get job in their competitors, and because he or she know how ASDA supermarket communicate with customer and that employee might better competitors CRM. </a:t>
            </a:r>
          </a:p>
        </p:txBody>
      </p:sp>
    </p:spTree>
    <p:extLst>
      <p:ext uri="{BB962C8B-B14F-4D97-AF65-F5344CB8AC3E}">
        <p14:creationId xmlns:p14="http://schemas.microsoft.com/office/powerpoint/2010/main" val="4247696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4D86-E098-4413-83D7-ED179E404F33}"/>
              </a:ext>
            </a:extLst>
          </p:cNvPr>
          <p:cNvSpPr>
            <a:spLocks noGrp="1"/>
          </p:cNvSpPr>
          <p:nvPr>
            <p:ph type="title"/>
          </p:nvPr>
        </p:nvSpPr>
        <p:spPr/>
        <p:txBody>
          <a:bodyPr/>
          <a:lstStyle/>
          <a:p>
            <a:r>
              <a:rPr lang="en-GB" dirty="0"/>
              <a:t>Benefits and Drawback of Sustainability:</a:t>
            </a:r>
          </a:p>
        </p:txBody>
      </p:sp>
      <p:sp>
        <p:nvSpPr>
          <p:cNvPr id="4" name="Text Placeholder 3">
            <a:extLst>
              <a:ext uri="{FF2B5EF4-FFF2-40B4-BE49-F238E27FC236}">
                <a16:creationId xmlns:a16="http://schemas.microsoft.com/office/drawing/2014/main" id="{64C15297-0324-42CA-97E0-0627484E0637}"/>
              </a:ext>
            </a:extLst>
          </p:cNvPr>
          <p:cNvSpPr>
            <a:spLocks noGrp="1"/>
          </p:cNvSpPr>
          <p:nvPr>
            <p:ph type="body" idx="1"/>
          </p:nvPr>
        </p:nvSpPr>
        <p:spPr/>
        <p:txBody>
          <a:bodyPr/>
          <a:lstStyle/>
          <a:p>
            <a:r>
              <a:rPr lang="en-GB" dirty="0"/>
              <a:t>Benefits </a:t>
            </a:r>
          </a:p>
        </p:txBody>
      </p:sp>
      <p:sp>
        <p:nvSpPr>
          <p:cNvPr id="5" name="Content Placeholder 4">
            <a:extLst>
              <a:ext uri="{FF2B5EF4-FFF2-40B4-BE49-F238E27FC236}">
                <a16:creationId xmlns:a16="http://schemas.microsoft.com/office/drawing/2014/main" id="{8FB33C91-B46F-421C-AB67-65850EE04A36}"/>
              </a:ext>
            </a:extLst>
          </p:cNvPr>
          <p:cNvSpPr>
            <a:spLocks noGrp="1"/>
          </p:cNvSpPr>
          <p:nvPr>
            <p:ph sz="half" idx="2"/>
          </p:nvPr>
        </p:nvSpPr>
        <p:spPr/>
        <p:txBody>
          <a:bodyPr/>
          <a:lstStyle/>
          <a:p>
            <a:r>
              <a:rPr lang="en-GB" dirty="0"/>
              <a:t>Save and create resource. </a:t>
            </a:r>
          </a:p>
          <a:p>
            <a:r>
              <a:rPr lang="en-GB" dirty="0"/>
              <a:t>Future generation will have for them. </a:t>
            </a:r>
          </a:p>
          <a:p>
            <a:r>
              <a:rPr lang="en-GB" dirty="0"/>
              <a:t>Sea level will not rise if people cut emission and plant trees. </a:t>
            </a:r>
          </a:p>
        </p:txBody>
      </p:sp>
      <p:sp>
        <p:nvSpPr>
          <p:cNvPr id="6" name="Text Placeholder 5">
            <a:extLst>
              <a:ext uri="{FF2B5EF4-FFF2-40B4-BE49-F238E27FC236}">
                <a16:creationId xmlns:a16="http://schemas.microsoft.com/office/drawing/2014/main" id="{B5B24F94-268F-48BB-8B1D-A241D8CE6F3A}"/>
              </a:ext>
            </a:extLst>
          </p:cNvPr>
          <p:cNvSpPr>
            <a:spLocks noGrp="1"/>
          </p:cNvSpPr>
          <p:nvPr>
            <p:ph type="body" sz="quarter" idx="3"/>
          </p:nvPr>
        </p:nvSpPr>
        <p:spPr/>
        <p:txBody>
          <a:bodyPr/>
          <a:lstStyle/>
          <a:p>
            <a:r>
              <a:rPr lang="en-GB" dirty="0"/>
              <a:t>Drawback </a:t>
            </a:r>
          </a:p>
        </p:txBody>
      </p:sp>
      <p:sp>
        <p:nvSpPr>
          <p:cNvPr id="7" name="Content Placeholder 6">
            <a:extLst>
              <a:ext uri="{FF2B5EF4-FFF2-40B4-BE49-F238E27FC236}">
                <a16:creationId xmlns:a16="http://schemas.microsoft.com/office/drawing/2014/main" id="{6A4B07E8-BD78-4C66-B22E-102AE52B142F}"/>
              </a:ext>
            </a:extLst>
          </p:cNvPr>
          <p:cNvSpPr>
            <a:spLocks noGrp="1"/>
          </p:cNvSpPr>
          <p:nvPr>
            <p:ph sz="quarter" idx="4"/>
          </p:nvPr>
        </p:nvSpPr>
        <p:spPr/>
        <p:txBody>
          <a:bodyPr/>
          <a:lstStyle/>
          <a:p>
            <a:r>
              <a:rPr lang="en-GB" dirty="0"/>
              <a:t>Time consuming for organisation as it is long term program. </a:t>
            </a:r>
          </a:p>
          <a:p>
            <a:r>
              <a:rPr lang="en-GB" dirty="0"/>
              <a:t>Too much competition and that’s why don’t have enough finance for investing in sustainability resource. </a:t>
            </a:r>
          </a:p>
        </p:txBody>
      </p:sp>
    </p:spTree>
    <p:extLst>
      <p:ext uri="{BB962C8B-B14F-4D97-AF65-F5344CB8AC3E}">
        <p14:creationId xmlns:p14="http://schemas.microsoft.com/office/powerpoint/2010/main" val="2944355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4D86-E098-4413-83D7-ED179E404F33}"/>
              </a:ext>
            </a:extLst>
          </p:cNvPr>
          <p:cNvSpPr>
            <a:spLocks noGrp="1"/>
          </p:cNvSpPr>
          <p:nvPr>
            <p:ph type="title"/>
          </p:nvPr>
        </p:nvSpPr>
        <p:spPr>
          <a:xfrm>
            <a:off x="677333" y="552052"/>
            <a:ext cx="8596668" cy="1320800"/>
          </a:xfrm>
        </p:spPr>
        <p:txBody>
          <a:bodyPr/>
          <a:lstStyle/>
          <a:p>
            <a:r>
              <a:rPr lang="en-GB" dirty="0"/>
              <a:t>Benefits and Drawback of Quality:</a:t>
            </a:r>
          </a:p>
        </p:txBody>
      </p:sp>
      <p:sp>
        <p:nvSpPr>
          <p:cNvPr id="4" name="Text Placeholder 3">
            <a:extLst>
              <a:ext uri="{FF2B5EF4-FFF2-40B4-BE49-F238E27FC236}">
                <a16:creationId xmlns:a16="http://schemas.microsoft.com/office/drawing/2014/main" id="{64C15297-0324-42CA-97E0-0627484E0637}"/>
              </a:ext>
            </a:extLst>
          </p:cNvPr>
          <p:cNvSpPr>
            <a:spLocks noGrp="1"/>
          </p:cNvSpPr>
          <p:nvPr>
            <p:ph type="body" idx="1"/>
          </p:nvPr>
        </p:nvSpPr>
        <p:spPr/>
        <p:txBody>
          <a:bodyPr/>
          <a:lstStyle/>
          <a:p>
            <a:r>
              <a:rPr lang="en-GB" dirty="0"/>
              <a:t>Benefits </a:t>
            </a:r>
          </a:p>
        </p:txBody>
      </p:sp>
      <p:sp>
        <p:nvSpPr>
          <p:cNvPr id="5" name="Content Placeholder 4">
            <a:extLst>
              <a:ext uri="{FF2B5EF4-FFF2-40B4-BE49-F238E27FC236}">
                <a16:creationId xmlns:a16="http://schemas.microsoft.com/office/drawing/2014/main" id="{8FB33C91-B46F-421C-AB67-65850EE04A36}"/>
              </a:ext>
            </a:extLst>
          </p:cNvPr>
          <p:cNvSpPr>
            <a:spLocks noGrp="1"/>
          </p:cNvSpPr>
          <p:nvPr>
            <p:ph sz="half" idx="2"/>
          </p:nvPr>
        </p:nvSpPr>
        <p:spPr>
          <a:xfrm>
            <a:off x="675745" y="2737245"/>
            <a:ext cx="4185623" cy="3304117"/>
          </a:xfrm>
        </p:spPr>
        <p:txBody>
          <a:bodyPr>
            <a:normAutofit fontScale="85000" lnSpcReduction="10000"/>
          </a:bodyPr>
          <a:lstStyle/>
          <a:p>
            <a:r>
              <a:rPr lang="en-GB" dirty="0"/>
              <a:t>Customer retentions will increase and will attract new customers will practice properly.  </a:t>
            </a:r>
          </a:p>
          <a:p>
            <a:r>
              <a:rPr lang="en-GB" dirty="0"/>
              <a:t>If Deming 14 followed by organisation, they will make their customer coming back, in Deming 14 point, Deming was telling managers or owners to train their employees and encourage employees for further education and give the customer product witch has value (value for money or value in exchange) for customer(Agrawal, 2019; Anderson, </a:t>
            </a:r>
            <a:r>
              <a:rPr lang="en-GB" dirty="0" err="1"/>
              <a:t>Rungtusanatham</a:t>
            </a:r>
            <a:r>
              <a:rPr lang="en-GB" dirty="0"/>
              <a:t> and Schroeder, 1994).</a:t>
            </a:r>
          </a:p>
          <a:p>
            <a:endParaRPr lang="en-GB" dirty="0"/>
          </a:p>
        </p:txBody>
      </p:sp>
      <p:sp>
        <p:nvSpPr>
          <p:cNvPr id="6" name="Text Placeholder 5">
            <a:extLst>
              <a:ext uri="{FF2B5EF4-FFF2-40B4-BE49-F238E27FC236}">
                <a16:creationId xmlns:a16="http://schemas.microsoft.com/office/drawing/2014/main" id="{B5B24F94-268F-48BB-8B1D-A241D8CE6F3A}"/>
              </a:ext>
            </a:extLst>
          </p:cNvPr>
          <p:cNvSpPr>
            <a:spLocks noGrp="1"/>
          </p:cNvSpPr>
          <p:nvPr>
            <p:ph type="body" sz="quarter" idx="3"/>
          </p:nvPr>
        </p:nvSpPr>
        <p:spPr/>
        <p:txBody>
          <a:bodyPr/>
          <a:lstStyle/>
          <a:p>
            <a:r>
              <a:rPr lang="en-GB" dirty="0"/>
              <a:t>Drawback </a:t>
            </a:r>
          </a:p>
        </p:txBody>
      </p:sp>
      <p:sp>
        <p:nvSpPr>
          <p:cNvPr id="7" name="Content Placeholder 6">
            <a:extLst>
              <a:ext uri="{FF2B5EF4-FFF2-40B4-BE49-F238E27FC236}">
                <a16:creationId xmlns:a16="http://schemas.microsoft.com/office/drawing/2014/main" id="{6A4B07E8-BD78-4C66-B22E-102AE52B142F}"/>
              </a:ext>
            </a:extLst>
          </p:cNvPr>
          <p:cNvSpPr>
            <a:spLocks noGrp="1"/>
          </p:cNvSpPr>
          <p:nvPr>
            <p:ph sz="quarter" idx="4"/>
          </p:nvPr>
        </p:nvSpPr>
        <p:spPr/>
        <p:txBody>
          <a:bodyPr>
            <a:normAutofit fontScale="85000" lnSpcReduction="10000"/>
          </a:bodyPr>
          <a:lstStyle/>
          <a:p>
            <a:r>
              <a:rPr lang="en-GB" dirty="0"/>
              <a:t>Continues investment on product employees development </a:t>
            </a:r>
          </a:p>
          <a:p>
            <a:r>
              <a:rPr lang="en-GB" dirty="0"/>
              <a:t>Trained employees might leave job, that will be lost investment for the organisation.</a:t>
            </a:r>
          </a:p>
          <a:p>
            <a:pPr marL="0" indent="0">
              <a:buNone/>
            </a:pPr>
            <a:endParaRPr lang="en-GB" dirty="0"/>
          </a:p>
        </p:txBody>
      </p:sp>
    </p:spTree>
    <p:extLst>
      <p:ext uri="{BB962C8B-B14F-4D97-AF65-F5344CB8AC3E}">
        <p14:creationId xmlns:p14="http://schemas.microsoft.com/office/powerpoint/2010/main" val="12061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4D86-E098-4413-83D7-ED179E404F33}"/>
              </a:ext>
            </a:extLst>
          </p:cNvPr>
          <p:cNvSpPr>
            <a:spLocks noGrp="1"/>
          </p:cNvSpPr>
          <p:nvPr>
            <p:ph type="title"/>
          </p:nvPr>
        </p:nvSpPr>
        <p:spPr/>
        <p:txBody>
          <a:bodyPr/>
          <a:lstStyle/>
          <a:p>
            <a:r>
              <a:rPr lang="en-GB" dirty="0"/>
              <a:t>Link between Sustainability, ethics and Quality:</a:t>
            </a:r>
          </a:p>
        </p:txBody>
      </p:sp>
      <p:sp>
        <p:nvSpPr>
          <p:cNvPr id="3" name="Content Placeholder 2">
            <a:extLst>
              <a:ext uri="{FF2B5EF4-FFF2-40B4-BE49-F238E27FC236}">
                <a16:creationId xmlns:a16="http://schemas.microsoft.com/office/drawing/2014/main" id="{3F959F77-3A67-4633-A4FC-F9D6E43BB3AD}"/>
              </a:ext>
            </a:extLst>
          </p:cNvPr>
          <p:cNvSpPr>
            <a:spLocks noGrp="1"/>
          </p:cNvSpPr>
          <p:nvPr>
            <p:ph idx="1"/>
          </p:nvPr>
        </p:nvSpPr>
        <p:spPr/>
        <p:txBody>
          <a:bodyPr/>
          <a:lstStyle/>
          <a:p>
            <a:r>
              <a:rPr lang="en-GB" dirty="0"/>
              <a:t>If organisation source their foods from sustainable farmer or sustainable certificate holder, of manufacturing farm, it will be ethical, for present  circumstances. Ethically produced and sustainable source of raw material, appropriate  training to employees will produce Quality product. The process it self can be Quality for some consumer, some consumer might a product only because it was made ethically from sustainable ingredient ( raw material), even if the price is high. </a:t>
            </a:r>
          </a:p>
        </p:txBody>
      </p:sp>
    </p:spTree>
    <p:extLst>
      <p:ext uri="{BB962C8B-B14F-4D97-AF65-F5344CB8AC3E}">
        <p14:creationId xmlns:p14="http://schemas.microsoft.com/office/powerpoint/2010/main" val="2796301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EABC9-3CF7-4983-AD24-A05F0BD87D65}"/>
              </a:ext>
            </a:extLst>
          </p:cNvPr>
          <p:cNvSpPr>
            <a:spLocks noGrp="1"/>
          </p:cNvSpPr>
          <p:nvPr>
            <p:ph type="ctrTitle" idx="4294967295"/>
          </p:nvPr>
        </p:nvSpPr>
        <p:spPr>
          <a:xfrm>
            <a:off x="0" y="2405063"/>
            <a:ext cx="7767638" cy="1646237"/>
          </a:xfrm>
        </p:spPr>
        <p:txBody>
          <a:bodyPr/>
          <a:lstStyle/>
          <a:p>
            <a:r>
              <a:rPr lang="en-GB" dirty="0"/>
              <a:t>SWOT ANALYSIS OF ASDA SUPERMARKET</a:t>
            </a:r>
          </a:p>
        </p:txBody>
      </p:sp>
    </p:spTree>
    <p:extLst>
      <p:ext uri="{BB962C8B-B14F-4D97-AF65-F5344CB8AC3E}">
        <p14:creationId xmlns:p14="http://schemas.microsoft.com/office/powerpoint/2010/main" val="4169934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9AD2-4E0E-46DB-8C46-479C1656E070}"/>
              </a:ext>
            </a:extLst>
          </p:cNvPr>
          <p:cNvSpPr>
            <a:spLocks noGrp="1"/>
          </p:cNvSpPr>
          <p:nvPr>
            <p:ph type="title"/>
          </p:nvPr>
        </p:nvSpPr>
        <p:spPr>
          <a:xfrm>
            <a:off x="677334" y="609600"/>
            <a:ext cx="8596668" cy="4903304"/>
          </a:xfrm>
        </p:spPr>
        <p:txBody>
          <a:bodyPr>
            <a:normAutofit fontScale="90000"/>
          </a:bodyPr>
          <a:lstStyle/>
          <a:p>
            <a:r>
              <a:rPr lang="en-GB" sz="2800" dirty="0"/>
              <a:t>What is SWOT Analysis? </a:t>
            </a:r>
            <a:br>
              <a:rPr lang="en-GB" sz="2800" dirty="0"/>
            </a:br>
            <a:br>
              <a:rPr lang="en-GB" sz="2800" dirty="0"/>
            </a:br>
            <a:r>
              <a:rPr lang="en-GB" dirty="0"/>
              <a:t>SWOT analysis is to identify shortcoming of the organisation in order to strengthen the operation, SWOT analysis can be use by individuals as well as the corporate. The SWOT analysis consist of strength, weakness, opportunity and threat (Valentin, 2001). </a:t>
            </a:r>
            <a:br>
              <a:rPr lang="en-GB" dirty="0"/>
            </a:br>
            <a:br>
              <a:rPr lang="en-GB" sz="2800" dirty="0"/>
            </a:br>
            <a:br>
              <a:rPr lang="en-GB" sz="2800" dirty="0"/>
            </a:br>
            <a:endParaRPr lang="en-GB" sz="2800" dirty="0"/>
          </a:p>
        </p:txBody>
      </p:sp>
    </p:spTree>
    <p:extLst>
      <p:ext uri="{BB962C8B-B14F-4D97-AF65-F5344CB8AC3E}">
        <p14:creationId xmlns:p14="http://schemas.microsoft.com/office/powerpoint/2010/main" val="1524853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2EBF-3E45-4135-8217-3B1DEFFB5786}"/>
              </a:ext>
            </a:extLst>
          </p:cNvPr>
          <p:cNvSpPr>
            <a:spLocks noGrp="1"/>
          </p:cNvSpPr>
          <p:nvPr>
            <p:ph type="title"/>
          </p:nvPr>
        </p:nvSpPr>
        <p:spPr>
          <a:xfrm>
            <a:off x="677334" y="609599"/>
            <a:ext cx="8596668" cy="5804453"/>
          </a:xfrm>
        </p:spPr>
        <p:txBody>
          <a:bodyPr>
            <a:normAutofit fontScale="90000"/>
          </a:bodyPr>
          <a:lstStyle/>
          <a:p>
            <a:r>
              <a:rPr lang="en-GB" dirty="0"/>
              <a:t>Strengths:</a:t>
            </a:r>
            <a:br>
              <a:rPr lang="en-GB" dirty="0"/>
            </a:br>
            <a:br>
              <a:rPr lang="en-GB" dirty="0"/>
            </a:br>
            <a:r>
              <a:rPr lang="en-GB" dirty="0"/>
              <a:t>1. Brand reputation </a:t>
            </a:r>
            <a:br>
              <a:rPr lang="en-GB" dirty="0"/>
            </a:br>
            <a:r>
              <a:rPr lang="en-GB" dirty="0"/>
              <a:t>2. Cost leadership/ cheapest.  </a:t>
            </a:r>
            <a:br>
              <a:rPr lang="en-GB" dirty="0"/>
            </a:br>
            <a:r>
              <a:rPr lang="en-GB" dirty="0"/>
              <a:t>3. Choose of products/ verity product of</a:t>
            </a:r>
            <a:br>
              <a:rPr lang="en-GB" dirty="0"/>
            </a:br>
            <a:r>
              <a:rPr lang="en-GB" dirty="0"/>
              <a:t>4. Own by Walmart, power of suppliers are less. They can ask for same price as Walmart witch will be great for ASDA to get product for as same as Walmart.</a:t>
            </a:r>
            <a:br>
              <a:rPr lang="en-GB" dirty="0"/>
            </a:br>
            <a:r>
              <a:rPr lang="en-GB" dirty="0"/>
              <a:t>6. Logo is green. </a:t>
            </a:r>
            <a:br>
              <a:rPr lang="en-GB" dirty="0"/>
            </a:br>
            <a:br>
              <a:rPr lang="en-GB" dirty="0"/>
            </a:br>
            <a:endParaRPr lang="en-GB" dirty="0"/>
          </a:p>
        </p:txBody>
      </p:sp>
    </p:spTree>
    <p:extLst>
      <p:ext uri="{BB962C8B-B14F-4D97-AF65-F5344CB8AC3E}">
        <p14:creationId xmlns:p14="http://schemas.microsoft.com/office/powerpoint/2010/main" val="2076232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2EBF-3E45-4135-8217-3B1DEFFB5786}"/>
              </a:ext>
            </a:extLst>
          </p:cNvPr>
          <p:cNvSpPr>
            <a:spLocks noGrp="1"/>
          </p:cNvSpPr>
          <p:nvPr>
            <p:ph type="title"/>
          </p:nvPr>
        </p:nvSpPr>
        <p:spPr>
          <a:xfrm>
            <a:off x="677334" y="609599"/>
            <a:ext cx="8596668" cy="4505325"/>
          </a:xfrm>
        </p:spPr>
        <p:txBody>
          <a:bodyPr>
            <a:normAutofit fontScale="90000"/>
          </a:bodyPr>
          <a:lstStyle/>
          <a:p>
            <a:r>
              <a:rPr lang="en-GB" dirty="0"/>
              <a:t>Weaknesses:</a:t>
            </a:r>
            <a:br>
              <a:rPr lang="en-GB" dirty="0"/>
            </a:br>
            <a:r>
              <a:rPr lang="en-GB" dirty="0"/>
              <a:t>1. The race of being cheapest cost Asda their employee, because they did not make much profit. </a:t>
            </a:r>
            <a:br>
              <a:rPr lang="en-GB" dirty="0">
                <a:latin typeface="Arial" panose="020B0604020202020204" pitchFamily="34" charset="0"/>
                <a:ea typeface="Calibri" panose="020F0502020204030204" pitchFamily="34" charset="0"/>
                <a:cs typeface="Times New Roman" panose="02020603050405020304" pitchFamily="18" charset="0"/>
              </a:rPr>
            </a:br>
            <a:r>
              <a:rPr lang="en-GB" dirty="0">
                <a:latin typeface="Arial" panose="020B0604020202020204" pitchFamily="34" charset="0"/>
                <a:ea typeface="Calibri" panose="020F0502020204030204" pitchFamily="34" charset="0"/>
                <a:cs typeface="Times New Roman" panose="02020603050405020304" pitchFamily="18" charset="0"/>
              </a:rPr>
              <a:t>2. Voted worse on sustainable fish sourcing. </a:t>
            </a:r>
            <a:br>
              <a:rPr lang="en-GB" dirty="0">
                <a:latin typeface="Arial" panose="020B0604020202020204" pitchFamily="34" charset="0"/>
                <a:ea typeface="Calibri" panose="020F0502020204030204" pitchFamily="34" charset="0"/>
                <a:cs typeface="Times New Roman" panose="02020603050405020304" pitchFamily="18" charset="0"/>
              </a:rPr>
            </a:br>
            <a:r>
              <a:rPr lang="en-GB" dirty="0">
                <a:latin typeface="Arial" panose="020B0604020202020204" pitchFamily="34" charset="0"/>
                <a:ea typeface="Calibri" panose="020F0502020204030204" pitchFamily="34" charset="0"/>
                <a:cs typeface="Times New Roman" panose="02020603050405020304" pitchFamily="18" charset="0"/>
              </a:rPr>
              <a:t>3. Misleading customer on sale Multi buying product </a:t>
            </a:r>
            <a:r>
              <a:rPr lang="en-GB" dirty="0"/>
              <a:t>(Smithers, 2016).</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197298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2EBF-3E45-4135-8217-3B1DEFFB5786}"/>
              </a:ext>
            </a:extLst>
          </p:cNvPr>
          <p:cNvSpPr>
            <a:spLocks noGrp="1"/>
          </p:cNvSpPr>
          <p:nvPr>
            <p:ph type="title"/>
          </p:nvPr>
        </p:nvSpPr>
        <p:spPr>
          <a:xfrm>
            <a:off x="677334" y="609599"/>
            <a:ext cx="8596668" cy="5102088"/>
          </a:xfrm>
        </p:spPr>
        <p:txBody>
          <a:bodyPr>
            <a:normAutofit/>
          </a:bodyPr>
          <a:lstStyle/>
          <a:p>
            <a:r>
              <a:rPr lang="en-GB" dirty="0">
                <a:solidFill>
                  <a:srgbClr val="92D050"/>
                </a:solidFill>
              </a:rPr>
              <a:t>Opportunities:</a:t>
            </a:r>
            <a:br>
              <a:rPr lang="en-GB" dirty="0"/>
            </a:br>
            <a:r>
              <a:rPr lang="en-GB" dirty="0"/>
              <a:t>1. Walmart</a:t>
            </a:r>
            <a:r>
              <a:rPr lang="en-GB" dirty="0">
                <a:solidFill>
                  <a:srgbClr val="92D050"/>
                </a:solidFill>
              </a:rPr>
              <a:t>/ support </a:t>
            </a:r>
            <a:r>
              <a:rPr lang="en-GB" dirty="0">
                <a:solidFill>
                  <a:srgbClr val="92D050"/>
                </a:solidFill>
                <a:latin typeface="Arial" panose="020B0604020202020204" pitchFamily="34" charset="0"/>
                <a:ea typeface="Calibri" panose="020F0502020204030204" pitchFamily="34" charset="0"/>
                <a:cs typeface="Times New Roman" panose="02020603050405020304" pitchFamily="18" charset="0"/>
              </a:rPr>
              <a:t>negotiation with suppliers  and use their resources, like IT and software. </a:t>
            </a:r>
            <a:br>
              <a:rPr lang="en-GB" dirty="0">
                <a:solidFill>
                  <a:srgbClr val="92D050"/>
                </a:solidFill>
                <a:latin typeface="Calibri" panose="020F0502020204030204" pitchFamily="34" charset="0"/>
                <a:ea typeface="Calibri" panose="020F0502020204030204" pitchFamily="34" charset="0"/>
                <a:cs typeface="Times New Roman" panose="02020603050405020304" pitchFamily="18" charset="0"/>
              </a:rPr>
            </a:br>
            <a:r>
              <a:rPr lang="en-GB" dirty="0">
                <a:solidFill>
                  <a:srgbClr val="92D050"/>
                </a:solidFill>
              </a:rPr>
              <a:t> 2. International Market.</a:t>
            </a:r>
            <a:br>
              <a:rPr lang="en-GB" dirty="0">
                <a:solidFill>
                  <a:srgbClr val="92D050"/>
                </a:solidFill>
              </a:rPr>
            </a:br>
            <a:r>
              <a:rPr lang="en-GB" dirty="0">
                <a:solidFill>
                  <a:srgbClr val="92D050"/>
                </a:solidFill>
              </a:rPr>
              <a:t>3. Win customers loyalty by live by its logo, witch is produce more green product with out burning more fuel, local produced goods. </a:t>
            </a:r>
          </a:p>
        </p:txBody>
      </p:sp>
    </p:spTree>
    <p:extLst>
      <p:ext uri="{BB962C8B-B14F-4D97-AF65-F5344CB8AC3E}">
        <p14:creationId xmlns:p14="http://schemas.microsoft.com/office/powerpoint/2010/main" val="2990417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E3A4E-8C3A-4354-9B07-DEC9275DD5BA}"/>
              </a:ext>
            </a:extLst>
          </p:cNvPr>
          <p:cNvSpPr>
            <a:spLocks noGrp="1"/>
          </p:cNvSpPr>
          <p:nvPr>
            <p:ph type="title"/>
          </p:nvPr>
        </p:nvSpPr>
        <p:spPr>
          <a:xfrm>
            <a:off x="677334" y="609599"/>
            <a:ext cx="8596668" cy="6639339"/>
          </a:xfrm>
        </p:spPr>
        <p:txBody>
          <a:bodyPr>
            <a:normAutofit/>
          </a:bodyPr>
          <a:lstStyle/>
          <a:p>
            <a:r>
              <a:rPr lang="en-GB" dirty="0"/>
              <a:t>Threats:</a:t>
            </a:r>
            <a:br>
              <a:rPr lang="en-GB" dirty="0"/>
            </a:br>
            <a:br>
              <a:rPr lang="en-GB" dirty="0"/>
            </a:br>
            <a:r>
              <a:rPr lang="en-GB" dirty="0"/>
              <a:t>1 Existing competition are at peak and Tesco is leading. </a:t>
            </a:r>
            <a:br>
              <a:rPr lang="en-GB" dirty="0"/>
            </a:br>
            <a:r>
              <a:rPr lang="en-GB" dirty="0"/>
              <a:t>2. Competitor trading in international market, witch is Tesco. </a:t>
            </a:r>
            <a:br>
              <a:rPr lang="en-GB" dirty="0"/>
            </a:br>
            <a:r>
              <a:rPr lang="en-GB" dirty="0"/>
              <a:t>3. Time to rebuilt reputation after the scandal of price-fixing as well as sourcing fish from unsustainable way.</a:t>
            </a:r>
            <a:br>
              <a:rPr lang="en-GB" dirty="0"/>
            </a:br>
            <a:r>
              <a:rPr lang="en-GB" dirty="0"/>
              <a:t>4. Substitute product and service (Tesco)</a:t>
            </a:r>
            <a:br>
              <a:rPr lang="en-GB" dirty="0"/>
            </a:br>
            <a:endParaRPr lang="en-GB" dirty="0"/>
          </a:p>
        </p:txBody>
      </p:sp>
    </p:spTree>
    <p:extLst>
      <p:ext uri="{BB962C8B-B14F-4D97-AF65-F5344CB8AC3E}">
        <p14:creationId xmlns:p14="http://schemas.microsoft.com/office/powerpoint/2010/main" val="545533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E5F0-2A15-4242-AF1B-A62B29AA874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D0ABFD3-1C4E-4F4C-988C-BFFD0C0E442D}"/>
              </a:ext>
            </a:extLst>
          </p:cNvPr>
          <p:cNvSpPr>
            <a:spLocks noGrp="1"/>
          </p:cNvSpPr>
          <p:nvPr>
            <p:ph idx="1"/>
          </p:nvPr>
        </p:nvSpPr>
        <p:spPr/>
        <p:txBody>
          <a:bodyPr/>
          <a:lstStyle/>
          <a:p>
            <a:r>
              <a:rPr lang="en-GB" dirty="0">
                <a:solidFill>
                  <a:schemeClr val="accent1"/>
                </a:solidFill>
              </a:rPr>
              <a:t>This presentation has defined what is ethic and what are the two dimension of ethic and what actually play vital role on ethical sensitivity. This presentation also explore sustainability as well as Quality. This presentation has identify what is strength, weakness, opportunities and treats of Asda by using SWOT analysis. At the end of the presentation, recommendation will be included. </a:t>
            </a:r>
          </a:p>
        </p:txBody>
      </p:sp>
    </p:spTree>
    <p:extLst>
      <p:ext uri="{BB962C8B-B14F-4D97-AF65-F5344CB8AC3E}">
        <p14:creationId xmlns:p14="http://schemas.microsoft.com/office/powerpoint/2010/main" val="620827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9BB0-E1AC-4B00-8C3F-C2EEBF99405F}"/>
              </a:ext>
            </a:extLst>
          </p:cNvPr>
          <p:cNvSpPr>
            <a:spLocks noGrp="1"/>
          </p:cNvSpPr>
          <p:nvPr>
            <p:ph type="title"/>
          </p:nvPr>
        </p:nvSpPr>
        <p:spPr/>
        <p:txBody>
          <a:bodyPr>
            <a:normAutofit fontScale="90000"/>
          </a:bodyPr>
          <a:lstStyle/>
          <a:p>
            <a:r>
              <a:rPr lang="en-GB" dirty="0"/>
              <a:t>Reference list</a:t>
            </a:r>
            <a:br>
              <a:rPr lang="en-GB" dirty="0"/>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9B7FC1-7A6F-4735-8945-A6CE3448EC45}"/>
              </a:ext>
            </a:extLst>
          </p:cNvPr>
          <p:cNvSpPr>
            <a:spLocks noGrp="1"/>
          </p:cNvSpPr>
          <p:nvPr>
            <p:ph idx="1"/>
          </p:nvPr>
        </p:nvSpPr>
        <p:spPr>
          <a:xfrm>
            <a:off x="365731" y="1460954"/>
            <a:ext cx="8596668" cy="5877386"/>
          </a:xfrm>
        </p:spPr>
        <p:txBody>
          <a:bodyPr>
            <a:normAutofit fontScale="92500" lnSpcReduction="20000"/>
          </a:bodyPr>
          <a:lstStyle/>
          <a:p>
            <a:pPr marL="0" indent="0">
              <a:buNone/>
            </a:pPr>
            <a:r>
              <a:rPr lang="en-GB" sz="1600" dirty="0">
                <a:latin typeface="Arial" panose="020B0604020202020204" pitchFamily="34" charset="0"/>
                <a:cs typeface="Arial" panose="020B0604020202020204" pitchFamily="34" charset="0"/>
              </a:rPr>
              <a:t>1. Agrawal, N.M., 2019. </a:t>
            </a:r>
            <a:r>
              <a:rPr lang="en-GB" sz="1600" dirty="0" err="1">
                <a:latin typeface="Arial" panose="020B0604020202020204" pitchFamily="34" charset="0"/>
                <a:cs typeface="Arial" panose="020B0604020202020204" pitchFamily="34" charset="0"/>
              </a:rPr>
              <a:t>Modeling</a:t>
            </a:r>
            <a:r>
              <a:rPr lang="en-GB" sz="1600" dirty="0">
                <a:latin typeface="Arial" panose="020B0604020202020204" pitchFamily="34" charset="0"/>
                <a:cs typeface="Arial" panose="020B0604020202020204" pitchFamily="34" charset="0"/>
              </a:rPr>
              <a:t> Deming’s quality principles to improve performance using interpretive structural </a:t>
            </a:r>
            <a:r>
              <a:rPr lang="en-GB" sz="1600" dirty="0" err="1">
                <a:latin typeface="Arial" panose="020B0604020202020204" pitchFamily="34" charset="0"/>
                <a:cs typeface="Arial" panose="020B0604020202020204" pitchFamily="34" charset="0"/>
              </a:rPr>
              <a:t>modeling</a:t>
            </a:r>
            <a:r>
              <a:rPr lang="en-GB" sz="1600" dirty="0">
                <a:latin typeface="Arial" panose="020B0604020202020204" pitchFamily="34" charset="0"/>
                <a:cs typeface="Arial" panose="020B0604020202020204" pitchFamily="34" charset="0"/>
              </a:rPr>
              <a:t> and MICMAC analysis. </a:t>
            </a:r>
            <a:r>
              <a:rPr lang="en-GB" sz="1600" i="1" dirty="0">
                <a:latin typeface="Arial" panose="020B0604020202020204" pitchFamily="34" charset="0"/>
                <a:cs typeface="Arial" panose="020B0604020202020204" pitchFamily="34" charset="0"/>
              </a:rPr>
              <a:t>International Journal of Quality &amp; Reliability Management</a:t>
            </a:r>
          </a:p>
          <a:p>
            <a:pPr marL="0" indent="0">
              <a:buNone/>
            </a:pPr>
            <a:r>
              <a:rPr lang="en-GB" sz="1600" dirty="0">
                <a:latin typeface="Arial" panose="020B0604020202020204" pitchFamily="34" charset="0"/>
                <a:cs typeface="Arial" panose="020B0604020202020204" pitchFamily="34" charset="0"/>
              </a:rPr>
              <a:t>2. Anderson, J.C., </a:t>
            </a:r>
            <a:r>
              <a:rPr lang="en-GB" sz="1600" dirty="0" err="1">
                <a:latin typeface="Arial" panose="020B0604020202020204" pitchFamily="34" charset="0"/>
                <a:cs typeface="Arial" panose="020B0604020202020204" pitchFamily="34" charset="0"/>
              </a:rPr>
              <a:t>Rungtusanatham</a:t>
            </a:r>
            <a:r>
              <a:rPr lang="en-GB" sz="1600" dirty="0">
                <a:latin typeface="Arial" panose="020B0604020202020204" pitchFamily="34" charset="0"/>
                <a:cs typeface="Arial" panose="020B0604020202020204" pitchFamily="34" charset="0"/>
              </a:rPr>
              <a:t>, M. and Schroeder, R.G., 1994. A theory of quality management underlying the Deming management method. </a:t>
            </a:r>
            <a:r>
              <a:rPr lang="en-GB" sz="1600" i="1" dirty="0">
                <a:latin typeface="Arial" panose="020B0604020202020204" pitchFamily="34" charset="0"/>
                <a:cs typeface="Arial" panose="020B0604020202020204" pitchFamily="34" charset="0"/>
              </a:rPr>
              <a:t>Academy of management Review</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19</a:t>
            </a:r>
            <a:r>
              <a:rPr lang="en-GB" sz="1600" dirty="0">
                <a:latin typeface="Arial" panose="020B0604020202020204" pitchFamily="34" charset="0"/>
                <a:cs typeface="Arial" panose="020B0604020202020204" pitchFamily="34" charset="0"/>
              </a:rPr>
              <a:t>(3), pp.472-509.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t>3. </a:t>
            </a:r>
            <a:r>
              <a:rPr lang="en-GB" sz="1600" dirty="0" err="1"/>
              <a:t>Buttle</a:t>
            </a:r>
            <a:r>
              <a:rPr lang="en-GB" sz="1600" dirty="0"/>
              <a:t>, F. and </a:t>
            </a:r>
            <a:r>
              <a:rPr lang="en-GB" sz="1600" dirty="0" err="1"/>
              <a:t>Maklan</a:t>
            </a:r>
            <a:r>
              <a:rPr lang="en-GB" sz="1600" dirty="0"/>
              <a:t>, S., 2019. </a:t>
            </a:r>
            <a:r>
              <a:rPr lang="en-GB" sz="1600" i="1" dirty="0"/>
              <a:t>Customer relationship management: concepts and technologies</a:t>
            </a:r>
            <a:r>
              <a:rPr lang="en-GB" sz="1600" dirty="0"/>
              <a:t>. Routledge.</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4. Ellis, N., 2010. </a:t>
            </a:r>
            <a:r>
              <a:rPr lang="en-GB" sz="1600" i="1" dirty="0">
                <a:latin typeface="Arial" panose="020B0604020202020204" pitchFamily="34" charset="0"/>
                <a:cs typeface="Arial" panose="020B0604020202020204" pitchFamily="34" charset="0"/>
              </a:rPr>
              <a:t>Business to business marketing: Relationships, networks and strategies</a:t>
            </a:r>
            <a:r>
              <a:rPr lang="en-GB" sz="1600" dirty="0">
                <a:latin typeface="Arial" panose="020B0604020202020204" pitchFamily="34" charset="0"/>
                <a:cs typeface="Arial" panose="020B0604020202020204" pitchFamily="34" charset="0"/>
              </a:rPr>
              <a:t>. Oxford University Press.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5. Hunt, S.D. and Vitell, S., 1986. A general theory of marketing ethics. </a:t>
            </a:r>
            <a:r>
              <a:rPr lang="en-GB" sz="1600" i="1" dirty="0">
                <a:latin typeface="Arial" panose="020B0604020202020204" pitchFamily="34" charset="0"/>
                <a:cs typeface="Arial" panose="020B0604020202020204" pitchFamily="34" charset="0"/>
              </a:rPr>
              <a:t>Journal of </a:t>
            </a:r>
            <a:r>
              <a:rPr lang="en-GB" sz="1600" i="1" dirty="0" err="1">
                <a:latin typeface="Arial" panose="020B0604020202020204" pitchFamily="34" charset="0"/>
                <a:cs typeface="Arial" panose="020B0604020202020204" pitchFamily="34" charset="0"/>
              </a:rPr>
              <a:t>macromarketing</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6</a:t>
            </a:r>
            <a:r>
              <a:rPr lang="en-GB" sz="1600" dirty="0">
                <a:latin typeface="Arial" panose="020B0604020202020204" pitchFamily="34" charset="0"/>
                <a:cs typeface="Arial" panose="020B0604020202020204" pitchFamily="34" charset="0"/>
              </a:rPr>
              <a:t>(1), pp.5-16.</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6. Kotler, P., Armstrong, G., Harris, L.C. and Piercy, N., 2017. Principles of Marketing (7th European ed. ed.).</a:t>
            </a:r>
          </a:p>
          <a:p>
            <a:pPr marL="0" indent="0">
              <a:buNone/>
            </a:pPr>
            <a:endParaRPr lang="en-GB" sz="1100" dirty="0">
              <a:latin typeface="Arial" panose="020B0604020202020204" pitchFamily="34" charset="0"/>
              <a:cs typeface="Arial" panose="020B0604020202020204" pitchFamily="34" charset="0"/>
            </a:endParaRPr>
          </a:p>
          <a:p>
            <a:pPr marL="0" indent="0">
              <a:buNone/>
            </a:pP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indent="0">
              <a:buNone/>
            </a:pPr>
            <a:br>
              <a:rPr lang="en-GB" sz="1100" dirty="0">
                <a:latin typeface="Arial" panose="020B0604020202020204" pitchFamily="34" charset="0"/>
                <a:cs typeface="Arial" panose="020B0604020202020204" pitchFamily="34" charset="0"/>
              </a:rPr>
            </a:br>
            <a:endParaRPr lang="en-GB" sz="1100" dirty="0"/>
          </a:p>
        </p:txBody>
      </p:sp>
    </p:spTree>
    <p:extLst>
      <p:ext uri="{BB962C8B-B14F-4D97-AF65-F5344CB8AC3E}">
        <p14:creationId xmlns:p14="http://schemas.microsoft.com/office/powerpoint/2010/main" val="3715518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187B-F325-4EAF-9943-CADEC7B2BBF1}"/>
              </a:ext>
            </a:extLst>
          </p:cNvPr>
          <p:cNvSpPr>
            <a:spLocks noGrp="1"/>
          </p:cNvSpPr>
          <p:nvPr>
            <p:ph type="title"/>
          </p:nvPr>
        </p:nvSpPr>
        <p:spPr/>
        <p:txBody>
          <a:bodyPr>
            <a:normAutofit fontScale="90000"/>
          </a:bodyPr>
          <a:lstStyle/>
          <a:p>
            <a:r>
              <a:rPr lang="en-GB" dirty="0"/>
              <a:t>Reference list</a:t>
            </a:r>
            <a:br>
              <a:rPr lang="en-GB" dirty="0"/>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4AE7012-C1D4-420C-BA8E-FB50854F3074}"/>
              </a:ext>
            </a:extLst>
          </p:cNvPr>
          <p:cNvSpPr>
            <a:spLocks noGrp="1"/>
          </p:cNvSpPr>
          <p:nvPr>
            <p:ph idx="1"/>
          </p:nvPr>
        </p:nvSpPr>
        <p:spPr>
          <a:xfrm>
            <a:off x="677334" y="1204687"/>
            <a:ext cx="8596668" cy="5167084"/>
          </a:xfrm>
        </p:spPr>
        <p:txBody>
          <a:bodyPr>
            <a:normAutofit fontScale="85000" lnSpcReduction="10000"/>
          </a:bodyPr>
          <a:lstStyle/>
          <a:p>
            <a:pPr marL="0" indent="0">
              <a:buNone/>
            </a:pPr>
            <a:r>
              <a:rPr lang="en-GB" sz="1900" dirty="0">
                <a:latin typeface="Arial" panose="020B0604020202020204" pitchFamily="34" charset="0"/>
                <a:cs typeface="Arial" panose="020B0604020202020204" pitchFamily="34" charset="0"/>
              </a:rPr>
              <a:t>7. Sachdeva, G., 2020. Tools and Techniques Used for Customer Relationship Management: Review and Case Studies. In </a:t>
            </a:r>
            <a:r>
              <a:rPr lang="en-GB" sz="1900" i="1" dirty="0">
                <a:latin typeface="Arial" panose="020B0604020202020204" pitchFamily="34" charset="0"/>
                <a:cs typeface="Arial" panose="020B0604020202020204" pitchFamily="34" charset="0"/>
              </a:rPr>
              <a:t>Strategies and Tools for Managing Connected Consumers</a:t>
            </a:r>
            <a:r>
              <a:rPr lang="en-GB" sz="1900" dirty="0">
                <a:latin typeface="Arial" panose="020B0604020202020204" pitchFamily="34" charset="0"/>
                <a:cs typeface="Arial" panose="020B0604020202020204" pitchFamily="34" charset="0"/>
              </a:rPr>
              <a:t> (pp. 232-251). IGI Global. </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8. Sadler, B., 1999. A framework for environmental sustainability assessment and assurance. </a:t>
            </a:r>
            <a:r>
              <a:rPr lang="en-GB" sz="1900" i="1" dirty="0">
                <a:latin typeface="Arial" panose="020B0604020202020204" pitchFamily="34" charset="0"/>
                <a:cs typeface="Arial" panose="020B0604020202020204" pitchFamily="34" charset="0"/>
              </a:rPr>
              <a:t>Handbook of environmental impact assessment</a:t>
            </a:r>
            <a:r>
              <a:rPr lang="en-GB" sz="1900" dirty="0">
                <a:latin typeface="Arial" panose="020B0604020202020204" pitchFamily="34" charset="0"/>
                <a:cs typeface="Arial" panose="020B0604020202020204" pitchFamily="34" charset="0"/>
              </a:rPr>
              <a:t>, </a:t>
            </a:r>
            <a:r>
              <a:rPr lang="en-GB" sz="1900" i="1" dirty="0">
                <a:latin typeface="Arial" panose="020B0604020202020204" pitchFamily="34" charset="0"/>
                <a:cs typeface="Arial" panose="020B0604020202020204" pitchFamily="34" charset="0"/>
              </a:rPr>
              <a:t>1</a:t>
            </a:r>
            <a:r>
              <a:rPr lang="en-GB" sz="1900" dirty="0">
                <a:latin typeface="Arial" panose="020B0604020202020204" pitchFamily="34" charset="0"/>
                <a:cs typeface="Arial" panose="020B0604020202020204" pitchFamily="34" charset="0"/>
              </a:rPr>
              <a:t>, pp.12-32. </a:t>
            </a:r>
          </a:p>
          <a:p>
            <a:pPr marL="0" indent="0">
              <a:buNone/>
            </a:pPr>
            <a:endParaRPr lang="en-GB" sz="19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9. </a:t>
            </a:r>
            <a:r>
              <a:rPr lang="en-GB" sz="1900" dirty="0" err="1">
                <a:latin typeface="Arial" panose="020B0604020202020204" pitchFamily="34" charset="0"/>
                <a:cs typeface="Arial" panose="020B0604020202020204" pitchFamily="34" charset="0"/>
              </a:rPr>
              <a:t>Schlenker</a:t>
            </a:r>
            <a:r>
              <a:rPr lang="en-GB" sz="1900" dirty="0">
                <a:latin typeface="Arial" panose="020B0604020202020204" pitchFamily="34" charset="0"/>
                <a:cs typeface="Arial" panose="020B0604020202020204" pitchFamily="34" charset="0"/>
              </a:rPr>
              <a:t>, B.R. and Forsyth, D.R., 1977. On the ethics of psychological research. </a:t>
            </a:r>
            <a:r>
              <a:rPr lang="en-GB" sz="1900" i="1" dirty="0">
                <a:latin typeface="Arial" panose="020B0604020202020204" pitchFamily="34" charset="0"/>
                <a:cs typeface="Arial" panose="020B0604020202020204" pitchFamily="34" charset="0"/>
              </a:rPr>
              <a:t>Journal of Experimental Social Psychology</a:t>
            </a:r>
            <a:r>
              <a:rPr lang="en-GB" sz="1900" dirty="0">
                <a:latin typeface="Arial" panose="020B0604020202020204" pitchFamily="34" charset="0"/>
                <a:cs typeface="Arial" panose="020B0604020202020204" pitchFamily="34" charset="0"/>
              </a:rPr>
              <a:t>, </a:t>
            </a:r>
            <a:r>
              <a:rPr lang="en-GB" sz="1900" i="1" dirty="0">
                <a:latin typeface="Arial" panose="020B0604020202020204" pitchFamily="34" charset="0"/>
                <a:cs typeface="Arial" panose="020B0604020202020204" pitchFamily="34" charset="0"/>
              </a:rPr>
              <a:t>13</a:t>
            </a:r>
            <a:r>
              <a:rPr lang="en-GB" sz="1900" dirty="0">
                <a:latin typeface="Arial" panose="020B0604020202020204" pitchFamily="34" charset="0"/>
                <a:cs typeface="Arial" panose="020B0604020202020204" pitchFamily="34" charset="0"/>
              </a:rPr>
              <a:t>(4), pp.369-396.</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10. Smithers, R., 2016. </a:t>
            </a:r>
            <a:r>
              <a:rPr lang="en-GB" sz="1900" i="1" dirty="0">
                <a:latin typeface="Arial" panose="020B0604020202020204" pitchFamily="34" charset="0"/>
                <a:cs typeface="Arial" panose="020B0604020202020204" pitchFamily="34" charset="0"/>
              </a:rPr>
              <a:t>Asda Singled Out In Criticism Of Supermarket Pricing Tactics</a:t>
            </a:r>
            <a:r>
              <a:rPr lang="en-GB" sz="1900" dirty="0">
                <a:latin typeface="Arial" panose="020B0604020202020204" pitchFamily="34" charset="0"/>
                <a:cs typeface="Arial" panose="020B0604020202020204" pitchFamily="34" charset="0"/>
              </a:rPr>
              <a:t>. [online] the Guardian. Available at: &lt;https://www.theguardian.com/business/2016/apr/27/asda-pricing-tactics-singled-out-by-watchdog-which&gt; [Accessed 12 March 2020].</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11. Valentin, E., 2001. Swot Analysis from a Resource-Based View. </a:t>
            </a:r>
            <a:r>
              <a:rPr lang="en-GB" sz="1900" i="1" dirty="0">
                <a:latin typeface="Arial" panose="020B0604020202020204" pitchFamily="34" charset="0"/>
                <a:cs typeface="Arial" panose="020B0604020202020204" pitchFamily="34" charset="0"/>
              </a:rPr>
              <a:t>Journal of Marketing Theory and Practice</a:t>
            </a:r>
            <a:r>
              <a:rPr lang="en-GB" sz="1900" dirty="0">
                <a:latin typeface="Arial" panose="020B0604020202020204" pitchFamily="34" charset="0"/>
                <a:cs typeface="Arial" panose="020B0604020202020204" pitchFamily="34" charset="0"/>
              </a:rPr>
              <a:t>, 9(2), pp.54-69.</a:t>
            </a:r>
          </a:p>
          <a:p>
            <a:endParaRPr lang="en-GB" dirty="0"/>
          </a:p>
          <a:p>
            <a:pPr marL="0" indent="0">
              <a:buNone/>
            </a:pPr>
            <a:endParaRPr lang="en-GB" dirty="0"/>
          </a:p>
        </p:txBody>
      </p:sp>
    </p:spTree>
    <p:extLst>
      <p:ext uri="{BB962C8B-B14F-4D97-AF65-F5344CB8AC3E}">
        <p14:creationId xmlns:p14="http://schemas.microsoft.com/office/powerpoint/2010/main" val="22899114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2616</TotalTime>
  <Words>1562</Words>
  <Application>Microsoft Office PowerPoint</Application>
  <PresentationFormat>Widescreen</PresentationFormat>
  <Paragraphs>69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Trebuchet MS</vt:lpstr>
      <vt:lpstr>Wingdings 3</vt:lpstr>
      <vt:lpstr>Facet</vt:lpstr>
      <vt:lpstr>PowerPoint Presentation</vt:lpstr>
      <vt:lpstr>Customer Relationship Management (CRM): CRM is continue approach  for corporate to fulfil customer needs, CRM is there for engage customer to its product and brand(Sachdeva, 2020).  CRM concept can be bottom up witch is carefully data mining for tactical purpose and top-down customer centric, witch is to maintain good relationship with very important customers (Ellis, 2011), an operational management where key part of the of the operation is automated, for example, barcode reader.   </vt:lpstr>
      <vt:lpstr>Define Ethics:  1. Ethics is what is right and what is wrong morally. Every individual has their own way of looking at things. There are many situation can influence individual ethical sensitivity and they are, personal, situational and cultural (Hume and Smith, 2006). Commonly divided two dimension of ethics (moral) and they are, idealism and relativism, idealism will go with the majority plus they will not look for the reason or question, even if its not appropriate for the time being, and on other hand relativism will give current circumstances priority (Schlenker and Forsyth, 1977).</vt:lpstr>
      <vt:lpstr>Define Sustainability:  1.Sustainability is to live life in the boundary of nature (Sadler, 1999), Organisation must not take more from natural resources that is provided by nature itself. Asda was asked question regarding their palm oil sourcing and they where found guilty of deforestation.    </vt:lpstr>
      <vt:lpstr>Defining Quality: 1. The quality can define as, no defect, it can be product or service which is superior and faultless (Kotler, et al, 2017, pg. 231). The Quality is present in business in form of attraction, customer will engage in a business if they have Quality (unique product, value for customer), the Quality can be tangible or intangible, for example  service industry known for their service, witch can be massage witch is intangible and baying rice from supermarket is tangible. Instead of cutting other plant they could have ask their suppliers to plant palm oil plants with other plantation.    </vt:lpstr>
      <vt:lpstr>Benefits and Drawback of Ethics:</vt:lpstr>
      <vt:lpstr>Benefits and Drawback of CRM:</vt:lpstr>
      <vt:lpstr>Benefits and Drawback of Sustainability:</vt:lpstr>
      <vt:lpstr>Benefits and Drawback of Quality:</vt:lpstr>
      <vt:lpstr>Link between Sustainability, ethics and Quality:</vt:lpstr>
      <vt:lpstr>SWOT ANALYSIS OF ASDA SUPERMARKET</vt:lpstr>
      <vt:lpstr>What is SWOT Analysis?   SWOT analysis is to identify shortcoming of the organisation in order to strengthen the operation, SWOT analysis can be use by individuals as well as the corporate. The SWOT analysis consist of strength, weakness, opportunity and threat (Valentin, 2001).    </vt:lpstr>
      <vt:lpstr>Strengths:  1. Brand reputation  2. Cost leadership/ cheapest.   3. Choose of products/ verity product of 4. Own by Walmart, power of suppliers are less. They can ask for same price as Walmart witch will be great for ASDA to get product for as same as Walmart. 6. Logo is green.   </vt:lpstr>
      <vt:lpstr>Weaknesses: 1. The race of being cheapest cost Asda their employee, because they did not make much profit.  2. Voted worse on sustainable fish sourcing.  3. Misleading customer on sale Multi buying product (Smithers, 2016). </vt:lpstr>
      <vt:lpstr>Opportunities: 1. Walmart/ support negotiation with suppliers  and use their resources, like IT and software.   2. International Market. 3. Win customers loyalty by live by its logo, witch is produce more green product with out burning more fuel, local produced goods. </vt:lpstr>
      <vt:lpstr>Threats:  1 Existing competition are at peak and Tesco is leading.  2. Competitor trading in international market, witch is Tesco.  3. Time to rebuilt reputation after the scandal of price-fixing as well as sourcing fish from unsustainable way. 4. Substitute product and service (Tesco) </vt:lpstr>
      <vt:lpstr>Conclusion:</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shahidur rahman</dc:creator>
  <cp:lastModifiedBy>shahidur rahman</cp:lastModifiedBy>
  <cp:revision>50</cp:revision>
  <dcterms:created xsi:type="dcterms:W3CDTF">2020-03-12T15:34:47Z</dcterms:created>
  <dcterms:modified xsi:type="dcterms:W3CDTF">2020-03-24T23:57:10Z</dcterms:modified>
</cp:coreProperties>
</file>