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47"/>
  </p:notesMasterIdLst>
  <p:sldIdLst>
    <p:sldId id="256" r:id="rId2"/>
    <p:sldId id="300" r:id="rId3"/>
    <p:sldId id="258" r:id="rId4"/>
    <p:sldId id="257" r:id="rId5"/>
    <p:sldId id="259" r:id="rId6"/>
    <p:sldId id="260" r:id="rId7"/>
    <p:sldId id="262" r:id="rId8"/>
    <p:sldId id="261" r:id="rId9"/>
    <p:sldId id="263" r:id="rId10"/>
    <p:sldId id="264" r:id="rId11"/>
    <p:sldId id="265" r:id="rId12"/>
    <p:sldId id="266" r:id="rId13"/>
    <p:sldId id="267" r:id="rId14"/>
    <p:sldId id="268" r:id="rId15"/>
    <p:sldId id="270" r:id="rId16"/>
    <p:sldId id="271" r:id="rId17"/>
    <p:sldId id="272" r:id="rId18"/>
    <p:sldId id="273" r:id="rId19"/>
    <p:sldId id="274" r:id="rId20"/>
    <p:sldId id="275" r:id="rId21"/>
    <p:sldId id="276" r:id="rId22"/>
    <p:sldId id="277" r:id="rId23"/>
    <p:sldId id="278" r:id="rId24"/>
    <p:sldId id="279" r:id="rId25"/>
    <p:sldId id="281" r:id="rId26"/>
    <p:sldId id="282" r:id="rId27"/>
    <p:sldId id="283" r:id="rId28"/>
    <p:sldId id="284" r:id="rId29"/>
    <p:sldId id="285" r:id="rId30"/>
    <p:sldId id="286" r:id="rId31"/>
    <p:sldId id="287" r:id="rId32"/>
    <p:sldId id="288" r:id="rId33"/>
    <p:sldId id="290" r:id="rId34"/>
    <p:sldId id="291" r:id="rId35"/>
    <p:sldId id="292" r:id="rId36"/>
    <p:sldId id="293" r:id="rId37"/>
    <p:sldId id="294" r:id="rId38"/>
    <p:sldId id="295" r:id="rId39"/>
    <p:sldId id="296" r:id="rId40"/>
    <p:sldId id="297" r:id="rId41"/>
    <p:sldId id="298" r:id="rId42"/>
    <p:sldId id="269" r:id="rId43"/>
    <p:sldId id="280" r:id="rId44"/>
    <p:sldId id="289" r:id="rId45"/>
    <p:sldId id="299"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4B5CC4-0D3E-4D1C-A6F7-EEE34EB703AD}" v="2" dt="2026-08-11T20:53:33.2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tal Patel" userId="2398bfff5d8d68ca" providerId="LiveId" clId="{76A21C82-4620-4E73-9FBF-3EBC22EFD6AE}"/>
    <pc:docChg chg="custSel modSld">
      <pc:chgData name="Hetal Patel" userId="2398bfff5d8d68ca" providerId="LiveId" clId="{76A21C82-4620-4E73-9FBF-3EBC22EFD6AE}" dt="2026-08-11T20:59:57.924" v="256" actId="1076"/>
      <pc:docMkLst>
        <pc:docMk/>
      </pc:docMkLst>
      <pc:sldChg chg="modSp mod">
        <pc:chgData name="Hetal Patel" userId="2398bfff5d8d68ca" providerId="LiveId" clId="{76A21C82-4620-4E73-9FBF-3EBC22EFD6AE}" dt="2026-08-11T20:59:57.924" v="256" actId="1076"/>
        <pc:sldMkLst>
          <pc:docMk/>
          <pc:sldMk cId="2889713928" sldId="256"/>
        </pc:sldMkLst>
        <pc:spChg chg="mod">
          <ac:chgData name="Hetal Patel" userId="2398bfff5d8d68ca" providerId="LiveId" clId="{76A21C82-4620-4E73-9FBF-3EBC22EFD6AE}" dt="2026-08-11T20:58:07.418" v="237" actId="1076"/>
          <ac:spMkLst>
            <pc:docMk/>
            <pc:sldMk cId="2889713928" sldId="256"/>
            <ac:spMk id="9" creationId="{011DE6F1-6089-D589-A667-0375E5E6AA04}"/>
          </ac:spMkLst>
        </pc:spChg>
        <pc:spChg chg="mod">
          <ac:chgData name="Hetal Patel" userId="2398bfff5d8d68ca" providerId="LiveId" clId="{76A21C82-4620-4E73-9FBF-3EBC22EFD6AE}" dt="2026-08-11T20:59:57.924" v="256" actId="1076"/>
          <ac:spMkLst>
            <pc:docMk/>
            <pc:sldMk cId="2889713928" sldId="256"/>
            <ac:spMk id="13" creationId="{B9F0AF92-A4BE-4C70-0BD2-D8706C7C3FF8}"/>
          </ac:spMkLst>
        </pc:spChg>
        <pc:graphicFrameChg chg="mod modGraphic">
          <ac:chgData name="Hetal Patel" userId="2398bfff5d8d68ca" providerId="LiveId" clId="{76A21C82-4620-4E73-9FBF-3EBC22EFD6AE}" dt="2026-08-11T20:58:36.939" v="254" actId="20577"/>
          <ac:graphicFrameMkLst>
            <pc:docMk/>
            <pc:sldMk cId="2889713928" sldId="256"/>
            <ac:graphicFrameMk id="16" creationId="{1634A81C-7F8B-75C5-8117-2730479FDA86}"/>
          </ac:graphicFrameMkLst>
        </pc:graphicFrameChg>
      </pc:sldChg>
      <pc:sldChg chg="modSp mod">
        <pc:chgData name="Hetal Patel" userId="2398bfff5d8d68ca" providerId="LiveId" clId="{76A21C82-4620-4E73-9FBF-3EBC22EFD6AE}" dt="2026-08-11T20:53:37.177" v="139" actId="14100"/>
        <pc:sldMkLst>
          <pc:docMk/>
          <pc:sldMk cId="3690510822" sldId="270"/>
        </pc:sldMkLst>
        <pc:spChg chg="mod">
          <ac:chgData name="Hetal Patel" userId="2398bfff5d8d68ca" providerId="LiveId" clId="{76A21C82-4620-4E73-9FBF-3EBC22EFD6AE}" dt="2026-08-11T20:53:37.177" v="139" actId="14100"/>
          <ac:spMkLst>
            <pc:docMk/>
            <pc:sldMk cId="3690510822" sldId="270"/>
            <ac:spMk id="2" creationId="{48DA8130-E6ED-FF12-D469-A311741F30F1}"/>
          </ac:spMkLst>
        </pc:spChg>
        <pc:spChg chg="mod">
          <ac:chgData name="Hetal Patel" userId="2398bfff5d8d68ca" providerId="LiveId" clId="{76A21C82-4620-4E73-9FBF-3EBC22EFD6AE}" dt="2026-08-11T20:53:33.276" v="138"/>
          <ac:spMkLst>
            <pc:docMk/>
            <pc:sldMk cId="3690510822" sldId="270"/>
            <ac:spMk id="3" creationId="{09367741-81D9-D0EE-BAE4-B1329BEF8DB3}"/>
          </ac:spMkLst>
        </pc:spChg>
      </pc:sldChg>
      <pc:sldChg chg="modSp mod">
        <pc:chgData name="Hetal Patel" userId="2398bfff5d8d68ca" providerId="LiveId" clId="{76A21C82-4620-4E73-9FBF-3EBC22EFD6AE}" dt="2026-08-11T20:55:35.481" v="186" actId="255"/>
        <pc:sldMkLst>
          <pc:docMk/>
          <pc:sldMk cId="4279914996" sldId="281"/>
        </pc:sldMkLst>
        <pc:spChg chg="mod">
          <ac:chgData name="Hetal Patel" userId="2398bfff5d8d68ca" providerId="LiveId" clId="{76A21C82-4620-4E73-9FBF-3EBC22EFD6AE}" dt="2026-08-11T20:54:56.885" v="182" actId="14100"/>
          <ac:spMkLst>
            <pc:docMk/>
            <pc:sldMk cId="4279914996" sldId="281"/>
            <ac:spMk id="2" creationId="{100757E9-46C6-D893-C36C-B06B89C16FB8}"/>
          </ac:spMkLst>
        </pc:spChg>
        <pc:spChg chg="mod">
          <ac:chgData name="Hetal Patel" userId="2398bfff5d8d68ca" providerId="LiveId" clId="{76A21C82-4620-4E73-9FBF-3EBC22EFD6AE}" dt="2026-08-11T20:55:35.481" v="186" actId="255"/>
          <ac:spMkLst>
            <pc:docMk/>
            <pc:sldMk cId="4279914996" sldId="281"/>
            <ac:spMk id="4" creationId="{89ABF5B2-4530-71E8-C645-4565EDEC51E4}"/>
          </ac:spMkLst>
        </pc:spChg>
      </pc:sldChg>
      <pc:sldChg chg="modSp mod">
        <pc:chgData name="Hetal Patel" userId="2398bfff5d8d68ca" providerId="LiveId" clId="{76A21C82-4620-4E73-9FBF-3EBC22EFD6AE}" dt="2026-08-11T20:57:23.356" v="234" actId="1076"/>
        <pc:sldMkLst>
          <pc:docMk/>
          <pc:sldMk cId="680777426" sldId="290"/>
        </pc:sldMkLst>
        <pc:spChg chg="mod">
          <ac:chgData name="Hetal Patel" userId="2398bfff5d8d68ca" providerId="LiveId" clId="{76A21C82-4620-4E73-9FBF-3EBC22EFD6AE}" dt="2026-08-11T20:56:23.130" v="198" actId="1076"/>
          <ac:spMkLst>
            <pc:docMk/>
            <pc:sldMk cId="680777426" sldId="290"/>
            <ac:spMk id="2" creationId="{B10001AB-DB41-626F-A39A-05C85F66FCF1}"/>
          </ac:spMkLst>
        </pc:spChg>
        <pc:spChg chg="mod">
          <ac:chgData name="Hetal Patel" userId="2398bfff5d8d68ca" providerId="LiveId" clId="{76A21C82-4620-4E73-9FBF-3EBC22EFD6AE}" dt="2026-08-11T20:57:23.356" v="234" actId="1076"/>
          <ac:spMkLst>
            <pc:docMk/>
            <pc:sldMk cId="680777426" sldId="290"/>
            <ac:spMk id="4" creationId="{9C03A498-3753-389D-2533-598F9F632A6A}"/>
          </ac:spMkLst>
        </pc:spChg>
      </pc:sldChg>
      <pc:sldChg chg="modSp mod">
        <pc:chgData name="Hetal Patel" userId="2398bfff5d8d68ca" providerId="LiveId" clId="{76A21C82-4620-4E73-9FBF-3EBC22EFD6AE}" dt="2026-08-11T20:52:10.147" v="91"/>
        <pc:sldMkLst>
          <pc:docMk/>
          <pc:sldMk cId="2904790784" sldId="300"/>
        </pc:sldMkLst>
        <pc:spChg chg="mod">
          <ac:chgData name="Hetal Patel" userId="2398bfff5d8d68ca" providerId="LiveId" clId="{76A21C82-4620-4E73-9FBF-3EBC22EFD6AE}" dt="2026-08-11T20:52:10.147" v="91"/>
          <ac:spMkLst>
            <pc:docMk/>
            <pc:sldMk cId="2904790784" sldId="300"/>
            <ac:spMk id="3" creationId="{1445F737-992B-1702-79DB-6571CB494B0B}"/>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51F618-BB96-40F2-A41B-D8085CB58C2F}" type="doc">
      <dgm:prSet loTypeId="urn:microsoft.com/office/officeart/2005/8/layout/vList2" loCatId="list" qsTypeId="urn:microsoft.com/office/officeart/2005/8/quickstyle/simple1" qsCatId="simple" csTypeId="urn:microsoft.com/office/officeart/2005/8/colors/accent3_1" csCatId="accent3"/>
      <dgm:spPr/>
      <dgm:t>
        <a:bodyPr/>
        <a:lstStyle/>
        <a:p>
          <a:endParaRPr lang="en-US"/>
        </a:p>
      </dgm:t>
    </dgm:pt>
    <dgm:pt modelId="{254499FC-D447-462C-83CD-0157F6024422}">
      <dgm:prSet/>
      <dgm:spPr/>
      <dgm:t>
        <a:bodyPr/>
        <a:lstStyle/>
        <a:p>
          <a:r>
            <a:rPr lang="gu-IN" b="1" i="0"/>
            <a:t>Personalised</a:t>
          </a:r>
          <a:r>
            <a:rPr lang="gu-IN" b="0" i="0"/>
            <a:t> </a:t>
          </a:r>
          <a:r>
            <a:rPr lang="gu-IN" b="1" i="0"/>
            <a:t>Health Assessment</a:t>
          </a:r>
          <a:r>
            <a:rPr lang="en-GB" b="1" i="0"/>
            <a:t>: </a:t>
          </a:r>
          <a:r>
            <a:rPr lang="gu-IN" b="0" i="0"/>
            <a:t>AI evaluates diabetes risk and creates individual health goals.</a:t>
          </a:r>
          <a:endParaRPr lang="en-US"/>
        </a:p>
      </dgm:t>
    </dgm:pt>
    <dgm:pt modelId="{1085B8FF-58A2-4273-BA44-B8BF519CAEB4}" type="parTrans" cxnId="{EC80CA08-BC58-4BBC-AC6A-39DF6A583CE8}">
      <dgm:prSet/>
      <dgm:spPr/>
      <dgm:t>
        <a:bodyPr/>
        <a:lstStyle/>
        <a:p>
          <a:endParaRPr lang="en-US"/>
        </a:p>
      </dgm:t>
    </dgm:pt>
    <dgm:pt modelId="{F74DBEAC-B76F-484F-996B-C4219F5D84D8}" type="sibTrans" cxnId="{EC80CA08-BC58-4BBC-AC6A-39DF6A583CE8}">
      <dgm:prSet/>
      <dgm:spPr/>
      <dgm:t>
        <a:bodyPr/>
        <a:lstStyle/>
        <a:p>
          <a:endParaRPr lang="en-US"/>
        </a:p>
      </dgm:t>
    </dgm:pt>
    <dgm:pt modelId="{14B6D2E1-E951-4197-8B59-E196276E2C2E}">
      <dgm:prSet/>
      <dgm:spPr/>
      <dgm:t>
        <a:bodyPr/>
        <a:lstStyle/>
        <a:p>
          <a:r>
            <a:rPr lang="gu-IN" b="1" i="0"/>
            <a:t>Physical Activity Challenges</a:t>
          </a:r>
          <a:r>
            <a:rPr lang="en-GB" b="1" i="0"/>
            <a:t>:</a:t>
          </a:r>
          <a:r>
            <a:rPr lang="en-GB" b="0" i="0"/>
            <a:t> </a:t>
          </a:r>
          <a:r>
            <a:rPr lang="gu-IN" b="0" i="0"/>
            <a:t>Daily step targets and exercise programmes encourage active lifestyles.</a:t>
          </a:r>
          <a:endParaRPr lang="en-US"/>
        </a:p>
      </dgm:t>
    </dgm:pt>
    <dgm:pt modelId="{1D2CFF59-7761-49C7-82FB-A212B364464E}" type="parTrans" cxnId="{D9BE7AC6-17D2-4ED7-8817-70EB98F9E7C5}">
      <dgm:prSet/>
      <dgm:spPr/>
      <dgm:t>
        <a:bodyPr/>
        <a:lstStyle/>
        <a:p>
          <a:endParaRPr lang="en-US"/>
        </a:p>
      </dgm:t>
    </dgm:pt>
    <dgm:pt modelId="{4BA52F18-3E62-43C0-AEE9-EC6D1B1155E1}" type="sibTrans" cxnId="{D9BE7AC6-17D2-4ED7-8817-70EB98F9E7C5}">
      <dgm:prSet/>
      <dgm:spPr/>
      <dgm:t>
        <a:bodyPr/>
        <a:lstStyle/>
        <a:p>
          <a:endParaRPr lang="en-US"/>
        </a:p>
      </dgm:t>
    </dgm:pt>
    <dgm:pt modelId="{C34DFBCF-29F6-40F0-9948-B595922021AA}">
      <dgm:prSet/>
      <dgm:spPr/>
      <dgm:t>
        <a:bodyPr/>
        <a:lstStyle/>
        <a:p>
          <a:r>
            <a:rPr lang="gu-IN" b="1" i="0"/>
            <a:t>Healthy Eating Support</a:t>
          </a:r>
          <a:r>
            <a:rPr lang="en-GB" b="1" i="0"/>
            <a:t>: </a:t>
          </a:r>
          <a:r>
            <a:rPr lang="gu-IN" b="0" i="0"/>
            <a:t>Meal planning, barcode scanning, and nutrition advice promote healthier food choices.</a:t>
          </a:r>
          <a:endParaRPr lang="en-US"/>
        </a:p>
      </dgm:t>
    </dgm:pt>
    <dgm:pt modelId="{6B86435A-9246-4F22-9FF3-ED25411FD905}" type="parTrans" cxnId="{09D8EA12-51DD-4AC0-81AE-07460CBFC808}">
      <dgm:prSet/>
      <dgm:spPr/>
      <dgm:t>
        <a:bodyPr/>
        <a:lstStyle/>
        <a:p>
          <a:endParaRPr lang="en-US"/>
        </a:p>
      </dgm:t>
    </dgm:pt>
    <dgm:pt modelId="{1D24C0C1-1C21-41AE-9A74-B32A80A4D0A5}" type="sibTrans" cxnId="{09D8EA12-51DD-4AC0-81AE-07460CBFC808}">
      <dgm:prSet/>
      <dgm:spPr/>
      <dgm:t>
        <a:bodyPr/>
        <a:lstStyle/>
        <a:p>
          <a:endParaRPr lang="en-US"/>
        </a:p>
      </dgm:t>
    </dgm:pt>
    <dgm:pt modelId="{4D9DBAB0-9E28-4CA8-B579-DBDCE1DBD69D}">
      <dgm:prSet/>
      <dgm:spPr/>
      <dgm:t>
        <a:bodyPr/>
        <a:lstStyle/>
        <a:p>
          <a:r>
            <a:rPr lang="gu-IN" b="1" i="0"/>
            <a:t>Self-Monitoring and Feedback</a:t>
          </a:r>
          <a:r>
            <a:rPr lang="en-GB" b="1" i="0"/>
            <a:t>: </a:t>
          </a:r>
          <a:r>
            <a:rPr lang="gu-IN" b="0" i="0"/>
            <a:t>Wearable technology tracks health indicators and provides real-time progress updates.</a:t>
          </a:r>
          <a:endParaRPr lang="en-US"/>
        </a:p>
      </dgm:t>
    </dgm:pt>
    <dgm:pt modelId="{6F037735-4F13-49F9-A6E6-984AC23D3149}" type="parTrans" cxnId="{F083BA04-4EB0-4A91-8AB1-2164548D061A}">
      <dgm:prSet/>
      <dgm:spPr/>
      <dgm:t>
        <a:bodyPr/>
        <a:lstStyle/>
        <a:p>
          <a:endParaRPr lang="en-US"/>
        </a:p>
      </dgm:t>
    </dgm:pt>
    <dgm:pt modelId="{457AA767-A577-4585-91D5-9E1C6CA23C17}" type="sibTrans" cxnId="{F083BA04-4EB0-4A91-8AB1-2164548D061A}">
      <dgm:prSet/>
      <dgm:spPr/>
      <dgm:t>
        <a:bodyPr/>
        <a:lstStyle/>
        <a:p>
          <a:endParaRPr lang="en-US"/>
        </a:p>
      </dgm:t>
    </dgm:pt>
    <dgm:pt modelId="{43AE1276-6B06-48C8-8DE9-3C4D27DF7F3E}">
      <dgm:prSet/>
      <dgm:spPr/>
      <dgm:t>
        <a:bodyPr/>
        <a:lstStyle/>
        <a:p>
          <a:r>
            <a:rPr lang="gu-IN" b="1" i="0"/>
            <a:t>Health Education and Motivation</a:t>
          </a:r>
          <a:r>
            <a:rPr lang="en-GB" b="1" i="0"/>
            <a:t>: </a:t>
          </a:r>
          <a:r>
            <a:rPr lang="gu-IN" b="0" i="0"/>
            <a:t>Interactive learning modules, reminders, and reward badges improve engagement and self-management.</a:t>
          </a:r>
          <a:endParaRPr lang="en-US"/>
        </a:p>
      </dgm:t>
    </dgm:pt>
    <dgm:pt modelId="{E78AACA5-2511-4B9A-8F24-A50A0E3EDC84}" type="parTrans" cxnId="{6B4D9E52-1BEC-44AE-A8C0-4C4A128FA2D6}">
      <dgm:prSet/>
      <dgm:spPr/>
      <dgm:t>
        <a:bodyPr/>
        <a:lstStyle/>
        <a:p>
          <a:endParaRPr lang="en-US"/>
        </a:p>
      </dgm:t>
    </dgm:pt>
    <dgm:pt modelId="{EDB510A1-417C-4411-8EAB-603BEBA5DD81}" type="sibTrans" cxnId="{6B4D9E52-1BEC-44AE-A8C0-4C4A128FA2D6}">
      <dgm:prSet/>
      <dgm:spPr/>
      <dgm:t>
        <a:bodyPr/>
        <a:lstStyle/>
        <a:p>
          <a:endParaRPr lang="en-US"/>
        </a:p>
      </dgm:t>
    </dgm:pt>
    <dgm:pt modelId="{A570BA3E-9525-4106-8684-EE8AFB9E925E}" type="pres">
      <dgm:prSet presAssocID="{4851F618-BB96-40F2-A41B-D8085CB58C2F}" presName="linear" presStyleCnt="0">
        <dgm:presLayoutVars>
          <dgm:animLvl val="lvl"/>
          <dgm:resizeHandles val="exact"/>
        </dgm:presLayoutVars>
      </dgm:prSet>
      <dgm:spPr/>
    </dgm:pt>
    <dgm:pt modelId="{9E6B4B66-D682-4A07-9983-2BC2642F5509}" type="pres">
      <dgm:prSet presAssocID="{254499FC-D447-462C-83CD-0157F6024422}" presName="parentText" presStyleLbl="node1" presStyleIdx="0" presStyleCnt="5">
        <dgm:presLayoutVars>
          <dgm:chMax val="0"/>
          <dgm:bulletEnabled val="1"/>
        </dgm:presLayoutVars>
      </dgm:prSet>
      <dgm:spPr/>
    </dgm:pt>
    <dgm:pt modelId="{6291DE86-E272-4908-98B9-3000F898CB1A}" type="pres">
      <dgm:prSet presAssocID="{F74DBEAC-B76F-484F-996B-C4219F5D84D8}" presName="spacer" presStyleCnt="0"/>
      <dgm:spPr/>
    </dgm:pt>
    <dgm:pt modelId="{C7E5CAD5-406B-47E5-8B1A-1EBA955EBCE2}" type="pres">
      <dgm:prSet presAssocID="{14B6D2E1-E951-4197-8B59-E196276E2C2E}" presName="parentText" presStyleLbl="node1" presStyleIdx="1" presStyleCnt="5">
        <dgm:presLayoutVars>
          <dgm:chMax val="0"/>
          <dgm:bulletEnabled val="1"/>
        </dgm:presLayoutVars>
      </dgm:prSet>
      <dgm:spPr/>
    </dgm:pt>
    <dgm:pt modelId="{014C52AC-B0AA-48BF-9430-14F2B81486BB}" type="pres">
      <dgm:prSet presAssocID="{4BA52F18-3E62-43C0-AEE9-EC6D1B1155E1}" presName="spacer" presStyleCnt="0"/>
      <dgm:spPr/>
    </dgm:pt>
    <dgm:pt modelId="{4FF8989C-2007-4FF1-8FDA-7E1651A390DC}" type="pres">
      <dgm:prSet presAssocID="{C34DFBCF-29F6-40F0-9948-B595922021AA}" presName="parentText" presStyleLbl="node1" presStyleIdx="2" presStyleCnt="5">
        <dgm:presLayoutVars>
          <dgm:chMax val="0"/>
          <dgm:bulletEnabled val="1"/>
        </dgm:presLayoutVars>
      </dgm:prSet>
      <dgm:spPr/>
    </dgm:pt>
    <dgm:pt modelId="{6DD06CE7-749C-4B69-A57A-04079C719729}" type="pres">
      <dgm:prSet presAssocID="{1D24C0C1-1C21-41AE-9A74-B32A80A4D0A5}" presName="spacer" presStyleCnt="0"/>
      <dgm:spPr/>
    </dgm:pt>
    <dgm:pt modelId="{28EE7D36-9322-43BA-8BB8-6848BB24226C}" type="pres">
      <dgm:prSet presAssocID="{4D9DBAB0-9E28-4CA8-B579-DBDCE1DBD69D}" presName="parentText" presStyleLbl="node1" presStyleIdx="3" presStyleCnt="5">
        <dgm:presLayoutVars>
          <dgm:chMax val="0"/>
          <dgm:bulletEnabled val="1"/>
        </dgm:presLayoutVars>
      </dgm:prSet>
      <dgm:spPr/>
    </dgm:pt>
    <dgm:pt modelId="{0139156E-4592-44AF-9510-B30234BB0222}" type="pres">
      <dgm:prSet presAssocID="{457AA767-A577-4585-91D5-9E1C6CA23C17}" presName="spacer" presStyleCnt="0"/>
      <dgm:spPr/>
    </dgm:pt>
    <dgm:pt modelId="{3E94C0A4-F71E-4781-8B6C-7136A0611F39}" type="pres">
      <dgm:prSet presAssocID="{43AE1276-6B06-48C8-8DE9-3C4D27DF7F3E}" presName="parentText" presStyleLbl="node1" presStyleIdx="4" presStyleCnt="5">
        <dgm:presLayoutVars>
          <dgm:chMax val="0"/>
          <dgm:bulletEnabled val="1"/>
        </dgm:presLayoutVars>
      </dgm:prSet>
      <dgm:spPr/>
    </dgm:pt>
  </dgm:ptLst>
  <dgm:cxnLst>
    <dgm:cxn modelId="{F083BA04-4EB0-4A91-8AB1-2164548D061A}" srcId="{4851F618-BB96-40F2-A41B-D8085CB58C2F}" destId="{4D9DBAB0-9E28-4CA8-B579-DBDCE1DBD69D}" srcOrd="3" destOrd="0" parTransId="{6F037735-4F13-49F9-A6E6-984AC23D3149}" sibTransId="{457AA767-A577-4585-91D5-9E1C6CA23C17}"/>
    <dgm:cxn modelId="{EC80CA08-BC58-4BBC-AC6A-39DF6A583CE8}" srcId="{4851F618-BB96-40F2-A41B-D8085CB58C2F}" destId="{254499FC-D447-462C-83CD-0157F6024422}" srcOrd="0" destOrd="0" parTransId="{1085B8FF-58A2-4273-BA44-B8BF519CAEB4}" sibTransId="{F74DBEAC-B76F-484F-996B-C4219F5D84D8}"/>
    <dgm:cxn modelId="{7DCA560D-7CA0-4AE9-84C6-F0866B045891}" type="presOf" srcId="{4D9DBAB0-9E28-4CA8-B579-DBDCE1DBD69D}" destId="{28EE7D36-9322-43BA-8BB8-6848BB24226C}" srcOrd="0" destOrd="0" presId="urn:microsoft.com/office/officeart/2005/8/layout/vList2"/>
    <dgm:cxn modelId="{09D8EA12-51DD-4AC0-81AE-07460CBFC808}" srcId="{4851F618-BB96-40F2-A41B-D8085CB58C2F}" destId="{C34DFBCF-29F6-40F0-9948-B595922021AA}" srcOrd="2" destOrd="0" parTransId="{6B86435A-9246-4F22-9FF3-ED25411FD905}" sibTransId="{1D24C0C1-1C21-41AE-9A74-B32A80A4D0A5}"/>
    <dgm:cxn modelId="{00C66E6B-D64E-4585-9BDC-E94590DE700E}" type="presOf" srcId="{43AE1276-6B06-48C8-8DE9-3C4D27DF7F3E}" destId="{3E94C0A4-F71E-4781-8B6C-7136A0611F39}" srcOrd="0" destOrd="0" presId="urn:microsoft.com/office/officeart/2005/8/layout/vList2"/>
    <dgm:cxn modelId="{1C09B74D-C4B1-4EBA-8221-FFEC23E86F38}" type="presOf" srcId="{4851F618-BB96-40F2-A41B-D8085CB58C2F}" destId="{A570BA3E-9525-4106-8684-EE8AFB9E925E}" srcOrd="0" destOrd="0" presId="urn:microsoft.com/office/officeart/2005/8/layout/vList2"/>
    <dgm:cxn modelId="{6B4D9E52-1BEC-44AE-A8C0-4C4A128FA2D6}" srcId="{4851F618-BB96-40F2-A41B-D8085CB58C2F}" destId="{43AE1276-6B06-48C8-8DE9-3C4D27DF7F3E}" srcOrd="4" destOrd="0" parTransId="{E78AACA5-2511-4B9A-8F24-A50A0E3EDC84}" sibTransId="{EDB510A1-417C-4411-8EAB-603BEBA5DD81}"/>
    <dgm:cxn modelId="{DCA68973-2BFA-47F3-B39C-40C52DD67924}" type="presOf" srcId="{254499FC-D447-462C-83CD-0157F6024422}" destId="{9E6B4B66-D682-4A07-9983-2BC2642F5509}" srcOrd="0" destOrd="0" presId="urn:microsoft.com/office/officeart/2005/8/layout/vList2"/>
    <dgm:cxn modelId="{F5A796BC-34C1-421B-8ED3-489A0E4ED520}" type="presOf" srcId="{14B6D2E1-E951-4197-8B59-E196276E2C2E}" destId="{C7E5CAD5-406B-47E5-8B1A-1EBA955EBCE2}" srcOrd="0" destOrd="0" presId="urn:microsoft.com/office/officeart/2005/8/layout/vList2"/>
    <dgm:cxn modelId="{D9BE7AC6-17D2-4ED7-8817-70EB98F9E7C5}" srcId="{4851F618-BB96-40F2-A41B-D8085CB58C2F}" destId="{14B6D2E1-E951-4197-8B59-E196276E2C2E}" srcOrd="1" destOrd="0" parTransId="{1D2CFF59-7761-49C7-82FB-A212B364464E}" sibTransId="{4BA52F18-3E62-43C0-AEE9-EC6D1B1155E1}"/>
    <dgm:cxn modelId="{A16343EC-5BF2-45D4-B5A9-8CABD78ED269}" type="presOf" srcId="{C34DFBCF-29F6-40F0-9948-B595922021AA}" destId="{4FF8989C-2007-4FF1-8FDA-7E1651A390DC}" srcOrd="0" destOrd="0" presId="urn:microsoft.com/office/officeart/2005/8/layout/vList2"/>
    <dgm:cxn modelId="{9BB20CA0-DEF3-43DD-824F-6E6D1A216C89}" type="presParOf" srcId="{A570BA3E-9525-4106-8684-EE8AFB9E925E}" destId="{9E6B4B66-D682-4A07-9983-2BC2642F5509}" srcOrd="0" destOrd="0" presId="urn:microsoft.com/office/officeart/2005/8/layout/vList2"/>
    <dgm:cxn modelId="{9DB34219-A207-4DF2-A361-495B630EB631}" type="presParOf" srcId="{A570BA3E-9525-4106-8684-EE8AFB9E925E}" destId="{6291DE86-E272-4908-98B9-3000F898CB1A}" srcOrd="1" destOrd="0" presId="urn:microsoft.com/office/officeart/2005/8/layout/vList2"/>
    <dgm:cxn modelId="{07A8393C-5DA2-45A9-8805-831CF6D26DFB}" type="presParOf" srcId="{A570BA3E-9525-4106-8684-EE8AFB9E925E}" destId="{C7E5CAD5-406B-47E5-8B1A-1EBA955EBCE2}" srcOrd="2" destOrd="0" presId="urn:microsoft.com/office/officeart/2005/8/layout/vList2"/>
    <dgm:cxn modelId="{809FF215-5B06-4781-A683-ED68ED341B06}" type="presParOf" srcId="{A570BA3E-9525-4106-8684-EE8AFB9E925E}" destId="{014C52AC-B0AA-48BF-9430-14F2B81486BB}" srcOrd="3" destOrd="0" presId="urn:microsoft.com/office/officeart/2005/8/layout/vList2"/>
    <dgm:cxn modelId="{5A1584DA-13FA-4ACC-9122-3E74B2992A01}" type="presParOf" srcId="{A570BA3E-9525-4106-8684-EE8AFB9E925E}" destId="{4FF8989C-2007-4FF1-8FDA-7E1651A390DC}" srcOrd="4" destOrd="0" presId="urn:microsoft.com/office/officeart/2005/8/layout/vList2"/>
    <dgm:cxn modelId="{949A5412-804D-4D0E-B4F0-F9FE39BE2D16}" type="presParOf" srcId="{A570BA3E-9525-4106-8684-EE8AFB9E925E}" destId="{6DD06CE7-749C-4B69-A57A-04079C719729}" srcOrd="5" destOrd="0" presId="urn:microsoft.com/office/officeart/2005/8/layout/vList2"/>
    <dgm:cxn modelId="{7BE50933-8141-4B83-8CFE-3AB49F8DA4E2}" type="presParOf" srcId="{A570BA3E-9525-4106-8684-EE8AFB9E925E}" destId="{28EE7D36-9322-43BA-8BB8-6848BB24226C}" srcOrd="6" destOrd="0" presId="urn:microsoft.com/office/officeart/2005/8/layout/vList2"/>
    <dgm:cxn modelId="{A6523117-109F-45E1-BACC-EFF27E56431A}" type="presParOf" srcId="{A570BA3E-9525-4106-8684-EE8AFB9E925E}" destId="{0139156E-4592-44AF-9510-B30234BB0222}" srcOrd="7" destOrd="0" presId="urn:microsoft.com/office/officeart/2005/8/layout/vList2"/>
    <dgm:cxn modelId="{044ECACB-A051-4753-A7A6-827C8C88606B}" type="presParOf" srcId="{A570BA3E-9525-4106-8684-EE8AFB9E925E}" destId="{3E94C0A4-F71E-4781-8B6C-7136A0611F39}"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6B4B66-D682-4A07-9983-2BC2642F5509}">
      <dsp:nvSpPr>
        <dsp:cNvPr id="0" name=""/>
        <dsp:cNvSpPr/>
      </dsp:nvSpPr>
      <dsp:spPr>
        <a:xfrm>
          <a:off x="0" y="130669"/>
          <a:ext cx="6391275" cy="955597"/>
        </a:xfrm>
        <a:prstGeom prst="roundRect">
          <a:avLst/>
        </a:prstGeom>
        <a:solidFill>
          <a:schemeClr val="lt1">
            <a:hueOff val="0"/>
            <a:satOff val="0"/>
            <a:lumOff val="0"/>
            <a:alphaOff val="0"/>
          </a:schemeClr>
        </a:solidFill>
        <a:ln w="19050" cap="rnd"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gu-IN" sz="1800" b="1" i="0" kern="1200"/>
            <a:t>Personalised</a:t>
          </a:r>
          <a:r>
            <a:rPr lang="gu-IN" sz="1800" b="0" i="0" kern="1200"/>
            <a:t> </a:t>
          </a:r>
          <a:r>
            <a:rPr lang="gu-IN" sz="1800" b="1" i="0" kern="1200"/>
            <a:t>Health Assessment</a:t>
          </a:r>
          <a:r>
            <a:rPr lang="en-GB" sz="1800" b="1" i="0" kern="1200"/>
            <a:t>: </a:t>
          </a:r>
          <a:r>
            <a:rPr lang="gu-IN" sz="1800" b="0" i="0" kern="1200"/>
            <a:t>AI evaluates diabetes risk and creates individual health goals.</a:t>
          </a:r>
          <a:endParaRPr lang="en-US" sz="1800" kern="1200"/>
        </a:p>
      </dsp:txBody>
      <dsp:txXfrm>
        <a:off x="46648" y="177317"/>
        <a:ext cx="6297979" cy="862301"/>
      </dsp:txXfrm>
    </dsp:sp>
    <dsp:sp modelId="{C7E5CAD5-406B-47E5-8B1A-1EBA955EBCE2}">
      <dsp:nvSpPr>
        <dsp:cNvPr id="0" name=""/>
        <dsp:cNvSpPr/>
      </dsp:nvSpPr>
      <dsp:spPr>
        <a:xfrm>
          <a:off x="0" y="1138107"/>
          <a:ext cx="6391275" cy="955597"/>
        </a:xfrm>
        <a:prstGeom prst="roundRect">
          <a:avLst/>
        </a:prstGeom>
        <a:solidFill>
          <a:schemeClr val="lt1">
            <a:hueOff val="0"/>
            <a:satOff val="0"/>
            <a:lumOff val="0"/>
            <a:alphaOff val="0"/>
          </a:schemeClr>
        </a:solidFill>
        <a:ln w="19050" cap="rnd"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gu-IN" sz="1800" b="1" i="0" kern="1200"/>
            <a:t>Physical Activity Challenges</a:t>
          </a:r>
          <a:r>
            <a:rPr lang="en-GB" sz="1800" b="1" i="0" kern="1200"/>
            <a:t>:</a:t>
          </a:r>
          <a:r>
            <a:rPr lang="en-GB" sz="1800" b="0" i="0" kern="1200"/>
            <a:t> </a:t>
          </a:r>
          <a:r>
            <a:rPr lang="gu-IN" sz="1800" b="0" i="0" kern="1200"/>
            <a:t>Daily step targets and exercise programmes encourage active lifestyles.</a:t>
          </a:r>
          <a:endParaRPr lang="en-US" sz="1800" kern="1200"/>
        </a:p>
      </dsp:txBody>
      <dsp:txXfrm>
        <a:off x="46648" y="1184755"/>
        <a:ext cx="6297979" cy="862301"/>
      </dsp:txXfrm>
    </dsp:sp>
    <dsp:sp modelId="{4FF8989C-2007-4FF1-8FDA-7E1651A390DC}">
      <dsp:nvSpPr>
        <dsp:cNvPr id="0" name=""/>
        <dsp:cNvSpPr/>
      </dsp:nvSpPr>
      <dsp:spPr>
        <a:xfrm>
          <a:off x="0" y="2145544"/>
          <a:ext cx="6391275" cy="955597"/>
        </a:xfrm>
        <a:prstGeom prst="roundRect">
          <a:avLst/>
        </a:prstGeom>
        <a:solidFill>
          <a:schemeClr val="lt1">
            <a:hueOff val="0"/>
            <a:satOff val="0"/>
            <a:lumOff val="0"/>
            <a:alphaOff val="0"/>
          </a:schemeClr>
        </a:solidFill>
        <a:ln w="19050" cap="rnd"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gu-IN" sz="1800" b="1" i="0" kern="1200"/>
            <a:t>Healthy Eating Support</a:t>
          </a:r>
          <a:r>
            <a:rPr lang="en-GB" sz="1800" b="1" i="0" kern="1200"/>
            <a:t>: </a:t>
          </a:r>
          <a:r>
            <a:rPr lang="gu-IN" sz="1800" b="0" i="0" kern="1200"/>
            <a:t>Meal planning, barcode scanning, and nutrition advice promote healthier food choices.</a:t>
          </a:r>
          <a:endParaRPr lang="en-US" sz="1800" kern="1200"/>
        </a:p>
      </dsp:txBody>
      <dsp:txXfrm>
        <a:off x="46648" y="2192192"/>
        <a:ext cx="6297979" cy="862301"/>
      </dsp:txXfrm>
    </dsp:sp>
    <dsp:sp modelId="{28EE7D36-9322-43BA-8BB8-6848BB24226C}">
      <dsp:nvSpPr>
        <dsp:cNvPr id="0" name=""/>
        <dsp:cNvSpPr/>
      </dsp:nvSpPr>
      <dsp:spPr>
        <a:xfrm>
          <a:off x="0" y="3152982"/>
          <a:ext cx="6391275" cy="955597"/>
        </a:xfrm>
        <a:prstGeom prst="roundRect">
          <a:avLst/>
        </a:prstGeom>
        <a:solidFill>
          <a:schemeClr val="lt1">
            <a:hueOff val="0"/>
            <a:satOff val="0"/>
            <a:lumOff val="0"/>
            <a:alphaOff val="0"/>
          </a:schemeClr>
        </a:solidFill>
        <a:ln w="19050" cap="rnd"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gu-IN" sz="1800" b="1" i="0" kern="1200"/>
            <a:t>Self-Monitoring and Feedback</a:t>
          </a:r>
          <a:r>
            <a:rPr lang="en-GB" sz="1800" b="1" i="0" kern="1200"/>
            <a:t>: </a:t>
          </a:r>
          <a:r>
            <a:rPr lang="gu-IN" sz="1800" b="0" i="0" kern="1200"/>
            <a:t>Wearable technology tracks health indicators and provides real-time progress updates.</a:t>
          </a:r>
          <a:endParaRPr lang="en-US" sz="1800" kern="1200"/>
        </a:p>
      </dsp:txBody>
      <dsp:txXfrm>
        <a:off x="46648" y="3199630"/>
        <a:ext cx="6297979" cy="862301"/>
      </dsp:txXfrm>
    </dsp:sp>
    <dsp:sp modelId="{3E94C0A4-F71E-4781-8B6C-7136A0611F39}">
      <dsp:nvSpPr>
        <dsp:cNvPr id="0" name=""/>
        <dsp:cNvSpPr/>
      </dsp:nvSpPr>
      <dsp:spPr>
        <a:xfrm>
          <a:off x="0" y="4160419"/>
          <a:ext cx="6391275" cy="955597"/>
        </a:xfrm>
        <a:prstGeom prst="roundRect">
          <a:avLst/>
        </a:prstGeom>
        <a:solidFill>
          <a:schemeClr val="lt1">
            <a:hueOff val="0"/>
            <a:satOff val="0"/>
            <a:lumOff val="0"/>
            <a:alphaOff val="0"/>
          </a:schemeClr>
        </a:solidFill>
        <a:ln w="19050" cap="rnd"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gu-IN" sz="1800" b="1" i="0" kern="1200"/>
            <a:t>Health Education and Motivation</a:t>
          </a:r>
          <a:r>
            <a:rPr lang="en-GB" sz="1800" b="1" i="0" kern="1200"/>
            <a:t>: </a:t>
          </a:r>
          <a:r>
            <a:rPr lang="gu-IN" sz="1800" b="0" i="0" kern="1200"/>
            <a:t>Interactive learning modules, reminders, and reward badges improve engagement and self-management.</a:t>
          </a:r>
          <a:endParaRPr lang="en-US" sz="1800" kern="1200"/>
        </a:p>
      </dsp:txBody>
      <dsp:txXfrm>
        <a:off x="46648" y="4207067"/>
        <a:ext cx="6297979" cy="86230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gu-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DFB67F-63BE-45F6-9ECF-95C1CBFDC4E5}" type="datetimeFigureOut">
              <a:rPr lang="gu-IN" smtClean="0"/>
              <a:t>11-08-26</a:t>
            </a:fld>
            <a:endParaRPr lang="gu-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gu-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gu-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gu-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059FED-CE40-44D6-95F7-202F985C56FA}" type="slidenum">
              <a:rPr lang="gu-IN" smtClean="0"/>
              <a:t>‹#›</a:t>
            </a:fld>
            <a:endParaRPr lang="gu-IN"/>
          </a:p>
        </p:txBody>
      </p:sp>
    </p:spTree>
    <p:extLst>
      <p:ext uri="{BB962C8B-B14F-4D97-AF65-F5344CB8AC3E}">
        <p14:creationId xmlns:p14="http://schemas.microsoft.com/office/powerpoint/2010/main" val="696573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gu-IN" dirty="0"/>
          </a:p>
        </p:txBody>
      </p:sp>
      <p:sp>
        <p:nvSpPr>
          <p:cNvPr id="4" name="Slide Number Placeholder 3"/>
          <p:cNvSpPr>
            <a:spLocks noGrp="1"/>
          </p:cNvSpPr>
          <p:nvPr>
            <p:ph type="sldNum" sz="quarter" idx="5"/>
          </p:nvPr>
        </p:nvSpPr>
        <p:spPr/>
        <p:txBody>
          <a:bodyPr/>
          <a:lstStyle/>
          <a:p>
            <a:fld id="{7A059FED-CE40-44D6-95F7-202F985C56FA}" type="slidenum">
              <a:rPr lang="gu-IN" smtClean="0"/>
              <a:t>9</a:t>
            </a:fld>
            <a:endParaRPr lang="gu-IN"/>
          </a:p>
        </p:txBody>
      </p:sp>
    </p:spTree>
    <p:extLst>
      <p:ext uri="{BB962C8B-B14F-4D97-AF65-F5344CB8AC3E}">
        <p14:creationId xmlns:p14="http://schemas.microsoft.com/office/powerpoint/2010/main" val="16079594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D8C38B-456B-48B2-9A57-D885D2214B6D}" type="slidenum">
              <a:rPr lang="en-GB" smtClean="0"/>
              <a:t>43</a:t>
            </a:fld>
            <a:endParaRPr lang="en-GB"/>
          </a:p>
        </p:txBody>
      </p:sp>
    </p:spTree>
    <p:extLst>
      <p:ext uri="{BB962C8B-B14F-4D97-AF65-F5344CB8AC3E}">
        <p14:creationId xmlns:p14="http://schemas.microsoft.com/office/powerpoint/2010/main" val="23228443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gu-IN"/>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20F66491-927F-414E-80FF-817F76779716}" type="datetimeFigureOut">
              <a:rPr lang="gu-IN" smtClean="0"/>
              <a:t>11-08-26</a:t>
            </a:fld>
            <a:endParaRPr lang="gu-IN"/>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gu-IN"/>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2BFF3B74-F7D0-40E6-B696-93EFF1C54960}" type="slidenum">
              <a:rPr lang="gu-IN" smtClean="0"/>
              <a:t>‹#›</a:t>
            </a:fld>
            <a:endParaRPr lang="gu-IN"/>
          </a:p>
        </p:txBody>
      </p:sp>
    </p:spTree>
    <p:extLst>
      <p:ext uri="{BB962C8B-B14F-4D97-AF65-F5344CB8AC3E}">
        <p14:creationId xmlns:p14="http://schemas.microsoft.com/office/powerpoint/2010/main" val="3932947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0F66491-927F-414E-80FF-817F76779716}" type="datetimeFigureOut">
              <a:rPr lang="gu-IN" smtClean="0"/>
              <a:t>11-08-26</a:t>
            </a:fld>
            <a:endParaRPr lang="gu-IN"/>
          </a:p>
        </p:txBody>
      </p:sp>
      <p:sp>
        <p:nvSpPr>
          <p:cNvPr id="5" name="Footer Placeholder 4"/>
          <p:cNvSpPr>
            <a:spLocks noGrp="1"/>
          </p:cNvSpPr>
          <p:nvPr>
            <p:ph type="ftr" sz="quarter" idx="11"/>
          </p:nvPr>
        </p:nvSpPr>
        <p:spPr/>
        <p:txBody>
          <a:bodyPr/>
          <a:lstStyle/>
          <a:p>
            <a:endParaRPr lang="gu-IN"/>
          </a:p>
        </p:txBody>
      </p:sp>
      <p:sp>
        <p:nvSpPr>
          <p:cNvPr id="6" name="Slide Number Placeholder 5"/>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5119110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0F66491-927F-414E-80FF-817F76779716}" type="datetimeFigureOut">
              <a:rPr lang="gu-IN" smtClean="0"/>
              <a:t>11-08-26</a:t>
            </a:fld>
            <a:endParaRPr lang="gu-IN"/>
          </a:p>
        </p:txBody>
      </p:sp>
      <p:sp>
        <p:nvSpPr>
          <p:cNvPr id="5" name="Footer Placeholder 4"/>
          <p:cNvSpPr>
            <a:spLocks noGrp="1"/>
          </p:cNvSpPr>
          <p:nvPr>
            <p:ph type="ftr" sz="quarter" idx="11"/>
          </p:nvPr>
        </p:nvSpPr>
        <p:spPr/>
        <p:txBody>
          <a:bodyPr/>
          <a:lstStyle/>
          <a:p>
            <a:endParaRPr lang="gu-IN"/>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1855881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0F66491-927F-414E-80FF-817F76779716}" type="datetimeFigureOut">
              <a:rPr lang="gu-IN" smtClean="0"/>
              <a:t>11-08-26</a:t>
            </a:fld>
            <a:endParaRPr lang="gu-IN"/>
          </a:p>
        </p:txBody>
      </p:sp>
      <p:sp>
        <p:nvSpPr>
          <p:cNvPr id="6" name="Footer Placeholder 5"/>
          <p:cNvSpPr>
            <a:spLocks noGrp="1"/>
          </p:cNvSpPr>
          <p:nvPr>
            <p:ph type="ftr" sz="quarter" idx="11"/>
          </p:nvPr>
        </p:nvSpPr>
        <p:spPr/>
        <p:txBody>
          <a:bodyPr/>
          <a:lstStyle/>
          <a:p>
            <a:endParaRPr lang="gu-IN"/>
          </a:p>
        </p:txBody>
      </p:sp>
      <p:sp>
        <p:nvSpPr>
          <p:cNvPr id="7" name="Slide Number Placeholder 6"/>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549069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0F66491-927F-414E-80FF-817F76779716}" type="datetimeFigureOut">
              <a:rPr lang="gu-IN" smtClean="0"/>
              <a:t>11-08-26</a:t>
            </a:fld>
            <a:endParaRPr lang="gu-IN"/>
          </a:p>
        </p:txBody>
      </p:sp>
      <p:sp>
        <p:nvSpPr>
          <p:cNvPr id="8" name="Footer Placeholder 7"/>
          <p:cNvSpPr>
            <a:spLocks noGrp="1"/>
          </p:cNvSpPr>
          <p:nvPr>
            <p:ph type="ftr" sz="quarter" idx="11"/>
          </p:nvPr>
        </p:nvSpPr>
        <p:spPr/>
        <p:txBody>
          <a:bodyPr/>
          <a:lstStyle/>
          <a:p>
            <a:endParaRPr lang="gu-IN"/>
          </a:p>
        </p:txBody>
      </p:sp>
      <p:sp>
        <p:nvSpPr>
          <p:cNvPr id="9" name="Slide Number Placeholder 8"/>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2042278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0F66491-927F-414E-80FF-817F76779716}" type="datetimeFigureOut">
              <a:rPr lang="gu-IN" smtClean="0"/>
              <a:t>11-08-26</a:t>
            </a:fld>
            <a:endParaRPr lang="gu-IN"/>
          </a:p>
        </p:txBody>
      </p:sp>
      <p:sp>
        <p:nvSpPr>
          <p:cNvPr id="4" name="Footer Placeholder 3"/>
          <p:cNvSpPr>
            <a:spLocks noGrp="1"/>
          </p:cNvSpPr>
          <p:nvPr>
            <p:ph type="ftr" sz="quarter" idx="11"/>
          </p:nvPr>
        </p:nvSpPr>
        <p:spPr/>
        <p:txBody>
          <a:bodyPr/>
          <a:lstStyle/>
          <a:p>
            <a:endParaRPr lang="gu-IN"/>
          </a:p>
        </p:txBody>
      </p:sp>
      <p:sp>
        <p:nvSpPr>
          <p:cNvPr id="5" name="Slide Number Placeholder 4"/>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34681310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F66491-927F-414E-80FF-817F76779716}" type="datetimeFigureOut">
              <a:rPr lang="gu-IN" smtClean="0"/>
              <a:t>11-08-26</a:t>
            </a:fld>
            <a:endParaRPr lang="gu-IN"/>
          </a:p>
        </p:txBody>
      </p:sp>
      <p:sp>
        <p:nvSpPr>
          <p:cNvPr id="3" name="Footer Placeholder 2"/>
          <p:cNvSpPr>
            <a:spLocks noGrp="1"/>
          </p:cNvSpPr>
          <p:nvPr>
            <p:ph type="ftr" sz="quarter" idx="11"/>
          </p:nvPr>
        </p:nvSpPr>
        <p:spPr/>
        <p:txBody>
          <a:bodyPr/>
          <a:lstStyle/>
          <a:p>
            <a:endParaRPr lang="gu-IN"/>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4022215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0F66491-927F-414E-80FF-817F76779716}" type="datetimeFigureOut">
              <a:rPr lang="gu-IN" smtClean="0"/>
              <a:t>11-08-26</a:t>
            </a:fld>
            <a:endParaRPr lang="gu-IN"/>
          </a:p>
        </p:txBody>
      </p:sp>
      <p:sp>
        <p:nvSpPr>
          <p:cNvPr id="6" name="Footer Placeholder 5"/>
          <p:cNvSpPr>
            <a:spLocks noGrp="1"/>
          </p:cNvSpPr>
          <p:nvPr>
            <p:ph type="ftr" sz="quarter" idx="11"/>
          </p:nvPr>
        </p:nvSpPr>
        <p:spPr/>
        <p:txBody>
          <a:bodyPr/>
          <a:lstStyle/>
          <a:p>
            <a:endParaRPr lang="gu-IN"/>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14894048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0F66491-927F-414E-80FF-817F76779716}" type="datetimeFigureOut">
              <a:rPr lang="gu-IN" smtClean="0"/>
              <a:t>11-08-26</a:t>
            </a:fld>
            <a:endParaRPr lang="gu-IN"/>
          </a:p>
        </p:txBody>
      </p:sp>
      <p:sp>
        <p:nvSpPr>
          <p:cNvPr id="6" name="Footer Placeholder 5"/>
          <p:cNvSpPr>
            <a:spLocks noGrp="1"/>
          </p:cNvSpPr>
          <p:nvPr>
            <p:ph type="ftr" sz="quarter" idx="11"/>
          </p:nvPr>
        </p:nvSpPr>
        <p:spPr/>
        <p:txBody>
          <a:bodyPr/>
          <a:lstStyle/>
          <a:p>
            <a:endParaRPr lang="gu-IN"/>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178353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0F66491-927F-414E-80FF-817F76779716}" type="datetimeFigureOut">
              <a:rPr lang="gu-IN" smtClean="0"/>
              <a:t>11-08-26</a:t>
            </a:fld>
            <a:endParaRPr lang="gu-IN"/>
          </a:p>
        </p:txBody>
      </p:sp>
      <p:sp>
        <p:nvSpPr>
          <p:cNvPr id="6" name="Footer Placeholder 5"/>
          <p:cNvSpPr>
            <a:spLocks noGrp="1"/>
          </p:cNvSpPr>
          <p:nvPr>
            <p:ph type="ftr" sz="quarter" idx="11"/>
          </p:nvPr>
        </p:nvSpPr>
        <p:spPr/>
        <p:txBody>
          <a:bodyPr/>
          <a:lstStyle/>
          <a:p>
            <a:endParaRPr lang="gu-IN"/>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1480535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20F66491-927F-414E-80FF-817F76779716}" type="datetimeFigureOut">
              <a:rPr lang="gu-IN" smtClean="0"/>
              <a:t>11-08-26</a:t>
            </a:fld>
            <a:endParaRPr lang="gu-IN"/>
          </a:p>
        </p:txBody>
      </p:sp>
      <p:sp>
        <p:nvSpPr>
          <p:cNvPr id="5" name="Footer Placeholder 4"/>
          <p:cNvSpPr>
            <a:spLocks noGrp="1"/>
          </p:cNvSpPr>
          <p:nvPr>
            <p:ph type="ftr" sz="quarter" idx="11"/>
          </p:nvPr>
        </p:nvSpPr>
        <p:spPr/>
        <p:txBody>
          <a:bodyPr/>
          <a:lstStyle/>
          <a:p>
            <a:endParaRPr lang="gu-IN"/>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638474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GB"/>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20F66491-927F-414E-80FF-817F76779716}" type="datetimeFigureOut">
              <a:rPr lang="gu-IN" smtClean="0"/>
              <a:t>11-08-26</a:t>
            </a:fld>
            <a:endParaRPr lang="gu-IN"/>
          </a:p>
        </p:txBody>
      </p:sp>
      <p:sp>
        <p:nvSpPr>
          <p:cNvPr id="5" name="Footer Placeholder 4"/>
          <p:cNvSpPr>
            <a:spLocks noGrp="1"/>
          </p:cNvSpPr>
          <p:nvPr>
            <p:ph type="ftr" sz="quarter" idx="11"/>
          </p:nvPr>
        </p:nvSpPr>
        <p:spPr/>
        <p:txBody>
          <a:bodyPr/>
          <a:lstStyle/>
          <a:p>
            <a:endParaRPr lang="gu-IN"/>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28476379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0F66491-927F-414E-80FF-817F76779716}" type="datetimeFigureOut">
              <a:rPr lang="gu-IN" smtClean="0"/>
              <a:t>11-08-26</a:t>
            </a:fld>
            <a:endParaRPr lang="gu-IN"/>
          </a:p>
        </p:txBody>
      </p:sp>
      <p:sp>
        <p:nvSpPr>
          <p:cNvPr id="5" name="Footer Placeholder 4"/>
          <p:cNvSpPr>
            <a:spLocks noGrp="1"/>
          </p:cNvSpPr>
          <p:nvPr>
            <p:ph type="ftr" sz="quarter" idx="11"/>
          </p:nvPr>
        </p:nvSpPr>
        <p:spPr/>
        <p:txBody>
          <a:bodyPr/>
          <a:lstStyle/>
          <a:p>
            <a:endParaRPr lang="gu-IN"/>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39379499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0F66491-927F-414E-80FF-817F76779716}" type="datetimeFigureOut">
              <a:rPr lang="gu-IN" smtClean="0"/>
              <a:t>11-08-26</a:t>
            </a:fld>
            <a:endParaRPr lang="gu-IN"/>
          </a:p>
        </p:txBody>
      </p:sp>
      <p:sp>
        <p:nvSpPr>
          <p:cNvPr id="8" name="Footer Placeholder 7"/>
          <p:cNvSpPr>
            <a:spLocks noGrp="1"/>
          </p:cNvSpPr>
          <p:nvPr>
            <p:ph type="ftr" sz="quarter" idx="11"/>
          </p:nvPr>
        </p:nvSpPr>
        <p:spPr/>
        <p:txBody>
          <a:bodyPr/>
          <a:lstStyle/>
          <a:p>
            <a:endParaRPr lang="gu-IN"/>
          </a:p>
        </p:txBody>
      </p:sp>
      <p:sp>
        <p:nvSpPr>
          <p:cNvPr id="9" name="Slide Number Placeholder 8"/>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26938784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0F66491-927F-414E-80FF-817F76779716}" type="datetimeFigureOut">
              <a:rPr lang="gu-IN" smtClean="0"/>
              <a:t>11-08-26</a:t>
            </a:fld>
            <a:endParaRPr lang="gu-IN"/>
          </a:p>
        </p:txBody>
      </p:sp>
      <p:sp>
        <p:nvSpPr>
          <p:cNvPr id="8" name="Footer Placeholder 7"/>
          <p:cNvSpPr>
            <a:spLocks noGrp="1"/>
          </p:cNvSpPr>
          <p:nvPr>
            <p:ph type="ftr" sz="quarter" idx="11"/>
          </p:nvPr>
        </p:nvSpPr>
        <p:spPr/>
        <p:txBody>
          <a:bodyPr/>
          <a:lstStyle/>
          <a:p>
            <a:endParaRPr lang="gu-IN"/>
          </a:p>
        </p:txBody>
      </p:sp>
      <p:sp>
        <p:nvSpPr>
          <p:cNvPr id="9" name="Slide Number Placeholder 8"/>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19469248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0F66491-927F-414E-80FF-817F76779716}" type="datetimeFigureOut">
              <a:rPr lang="gu-IN" smtClean="0"/>
              <a:t>11-08-26</a:t>
            </a:fld>
            <a:endParaRPr lang="gu-IN"/>
          </a:p>
        </p:txBody>
      </p:sp>
      <p:sp>
        <p:nvSpPr>
          <p:cNvPr id="5" name="Footer Placeholder 4"/>
          <p:cNvSpPr>
            <a:spLocks noGrp="1"/>
          </p:cNvSpPr>
          <p:nvPr>
            <p:ph type="ftr" sz="quarter" idx="11"/>
          </p:nvPr>
        </p:nvSpPr>
        <p:spPr/>
        <p:txBody>
          <a:bodyPr/>
          <a:lstStyle/>
          <a:p>
            <a:endParaRPr lang="gu-IN"/>
          </a:p>
        </p:txBody>
      </p:sp>
      <p:sp>
        <p:nvSpPr>
          <p:cNvPr id="6" name="Slide Number Placeholder 5"/>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38820120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0F66491-927F-414E-80FF-817F76779716}" type="datetimeFigureOut">
              <a:rPr lang="gu-IN" smtClean="0"/>
              <a:t>11-08-26</a:t>
            </a:fld>
            <a:endParaRPr lang="gu-IN"/>
          </a:p>
        </p:txBody>
      </p:sp>
      <p:sp>
        <p:nvSpPr>
          <p:cNvPr id="5" name="Footer Placeholder 4"/>
          <p:cNvSpPr>
            <a:spLocks noGrp="1"/>
          </p:cNvSpPr>
          <p:nvPr>
            <p:ph type="ftr" sz="quarter" idx="11"/>
          </p:nvPr>
        </p:nvSpPr>
        <p:spPr/>
        <p:txBody>
          <a:bodyPr/>
          <a:lstStyle/>
          <a:p>
            <a:endParaRPr lang="gu-IN"/>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BFF3B74-F7D0-40E6-B696-93EFF1C54960}" type="slidenum">
              <a:rPr lang="gu-IN" smtClean="0"/>
              <a:t>‹#›</a:t>
            </a:fld>
            <a:endParaRPr lang="gu-IN"/>
          </a:p>
        </p:txBody>
      </p:sp>
    </p:spTree>
    <p:extLst>
      <p:ext uri="{BB962C8B-B14F-4D97-AF65-F5344CB8AC3E}">
        <p14:creationId xmlns:p14="http://schemas.microsoft.com/office/powerpoint/2010/main" val="1034407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gu-IN"/>
            </a:p>
          </p:txBody>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gu-IN"/>
            </a:p>
          </p:txBody>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gu-IN"/>
            </a:p>
          </p:txBody>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20F66491-927F-414E-80FF-817F76779716}" type="datetimeFigureOut">
              <a:rPr lang="gu-IN" smtClean="0"/>
              <a:t>11-08-26</a:t>
            </a:fld>
            <a:endParaRPr lang="gu-IN"/>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gu-IN"/>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2BFF3B74-F7D0-40E6-B696-93EFF1C54960}" type="slidenum">
              <a:rPr lang="gu-IN" smtClean="0"/>
              <a:t>‹#›</a:t>
            </a:fld>
            <a:endParaRPr lang="gu-IN"/>
          </a:p>
        </p:txBody>
      </p:sp>
    </p:spTree>
    <p:extLst>
      <p:ext uri="{BB962C8B-B14F-4D97-AF65-F5344CB8AC3E}">
        <p14:creationId xmlns:p14="http://schemas.microsoft.com/office/powerpoint/2010/main" val="105015937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hyperlink" Target="https://www.wwl.nhs.uk/media/Research/WHCRF/2025%2005%20Locality%20Work%20and%20the%20Diabetes%20Programme%20Board.pdf" TargetMode="External"/><Relationship Id="rId3" Type="http://schemas.openxmlformats.org/officeDocument/2006/relationships/hyperlink" Target="https://www.thelancet.com/journals/landia/article/PIIS2213-8587(17)30239-5/abstract" TargetMode="External"/><Relationship Id="rId7" Type="http://schemas.openxmlformats.org/officeDocument/2006/relationships/hyperlink" Target="https://www.sciencedirect.com/science/article/pii/S0168822719301676" TargetMode="External"/><Relationship Id="rId12" Type="http://schemas.openxmlformats.org/officeDocument/2006/relationships/hyperlink" Target="https://journals.plos.org/plosone/article?id=10.1371/journal.pone.0348266" TargetMode="External"/><Relationship Id="rId2" Type="http://schemas.openxmlformats.org/officeDocument/2006/relationships/hyperlink" Target="https://journals.plos.org/plosone/article?id=10.1371/journal.pone.0194127" TargetMode="External"/><Relationship Id="rId1" Type="http://schemas.openxmlformats.org/officeDocument/2006/relationships/slideLayout" Target="../slideLayouts/slideLayout2.xml"/><Relationship Id="rId6" Type="http://schemas.openxmlformats.org/officeDocument/2006/relationships/hyperlink" Target="https://pdfs.semanticscholar.org/6e3e/cd96dec1bc182512af91eaef891d74690056.pdf" TargetMode="External"/><Relationship Id="rId11" Type="http://schemas.openxmlformats.org/officeDocument/2006/relationships/hyperlink" Target="https://www.tandfonline.com/doi/abs/10.2147/DMSO.S331654" TargetMode="External"/><Relationship Id="rId5" Type="http://schemas.openxmlformats.org/officeDocument/2006/relationships/hyperlink" Target="https://www.jmir.org/2024/1/e55757/" TargetMode="External"/><Relationship Id="rId10" Type="http://schemas.openxmlformats.org/officeDocument/2006/relationships/hyperlink" Target="https://drc.bmj.com/content/10/3/e002736?trk=public_post_comment-text" TargetMode="External"/><Relationship Id="rId4" Type="http://schemas.openxmlformats.org/officeDocument/2006/relationships/hyperlink" Target="https://www.nature.com/articles/s41572-026-00687-w" TargetMode="External"/><Relationship Id="rId9" Type="http://schemas.openxmlformats.org/officeDocument/2006/relationships/hyperlink" Target="https://dergipark.org.tr/en/pub/apjes/article/660490?issue_id=57735" TargetMode="External"/></Relationships>
</file>

<file path=ppt/slides/_rels/slide43.xml.rels><?xml version="1.0" encoding="UTF-8" standalone="yes"?>
<Relationships xmlns="http://schemas.openxmlformats.org/package/2006/relationships"><Relationship Id="rId8" Type="http://schemas.openxmlformats.org/officeDocument/2006/relationships/hyperlink" Target="https://www.sciencedirect.com/science/article/pii/S1871402118303278" TargetMode="External"/><Relationship Id="rId3" Type="http://schemas.openxmlformats.org/officeDocument/2006/relationships/hyperlink" Target="https://pmc.ncbi.nlm.nih.gov/articles/PMC5614287/" TargetMode="External"/><Relationship Id="rId7" Type="http://schemas.openxmlformats.org/officeDocument/2006/relationships/hyperlink" Target="https://link.springer.com/article/10.1186/s12913-025-13538-3"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link.springer.com/article/10.1186/s12905-025-03883-0" TargetMode="External"/><Relationship Id="rId11" Type="http://schemas.openxmlformats.org/officeDocument/2006/relationships/hyperlink" Target="https://search.proquest.com/openview/358de258719f38c02f786767a1063f3e/1?pq-origsite=gscholar&amp;cbl=626342" TargetMode="External"/><Relationship Id="rId5" Type="http://schemas.openxmlformats.org/officeDocument/2006/relationships/hyperlink" Target="https://books.google.com/books?hl=en&amp;lr=&amp;id=OfZSEAAAQBAJ&amp;oi=fnd&amp;pg=PA390&amp;dq=PRECEDE-PROCEED+Model+Application+to+diabetes+mobile+app++&amp;ots=MYmR1A-CNr&amp;sig=PjVRxEzak1NAxlMjV__Tb3sM8Ag" TargetMode="External"/><Relationship Id="rId10" Type="http://schemas.openxmlformats.org/officeDocument/2006/relationships/hyperlink" Target="https://link.springer.com/article/10.1186/s12889-025-23073-9" TargetMode="External"/><Relationship Id="rId4" Type="http://schemas.openxmlformats.org/officeDocument/2006/relationships/hyperlink" Target="https://www.sciencedirect.com/science/article/pii/S1386505618301850" TargetMode="External"/><Relationship Id="rId9" Type="http://schemas.openxmlformats.org/officeDocument/2006/relationships/hyperlink" Target="https://www.theseus.fi/handle/10024/771152"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s://www.sciencedirect.com/science/article/pii/S0168822717313566" TargetMode="External"/><Relationship Id="rId3" Type="http://schemas.openxmlformats.org/officeDocument/2006/relationships/hyperlink" Target="https://journals.sagepub.com/doi/abs/10.1177/19322968251349851" TargetMode="External"/><Relationship Id="rId7" Type="http://schemas.openxmlformats.org/officeDocument/2006/relationships/hyperlink" Target="https://diabetes.jmir.org/2016/2/e5/" TargetMode="External"/><Relationship Id="rId2" Type="http://schemas.openxmlformats.org/officeDocument/2006/relationships/hyperlink" Target="https://mhealth.jmir.org/2018/6/e10115" TargetMode="External"/><Relationship Id="rId1" Type="http://schemas.openxmlformats.org/officeDocument/2006/relationships/slideLayout" Target="../slideLayouts/slideLayout7.xml"/><Relationship Id="rId6" Type="http://schemas.openxmlformats.org/officeDocument/2006/relationships/hyperlink" Target="https://diabetes.jmir.org/2024/1/e63393" TargetMode="External"/><Relationship Id="rId11" Type="http://schemas.openxmlformats.org/officeDocument/2006/relationships/hyperlink" Target="https://diabetes.jmir.org/2024/1/e56917" TargetMode="External"/><Relationship Id="rId5" Type="http://schemas.openxmlformats.org/officeDocument/2006/relationships/hyperlink" Target="https://www.jmir.org/2019/10/E13263" TargetMode="External"/><Relationship Id="rId10" Type="http://schemas.openxmlformats.org/officeDocument/2006/relationships/hyperlink" Target="https://diabetes.jmir.org/2026/1/e75689" TargetMode="External"/><Relationship Id="rId4" Type="http://schemas.openxmlformats.org/officeDocument/2006/relationships/hyperlink" Target="https://www.mdpi.com/2673-4540/7/1/17" TargetMode="External"/><Relationship Id="rId9" Type="http://schemas.openxmlformats.org/officeDocument/2006/relationships/hyperlink" Target="https://www.cambridge.org/core/journals/journal-of-law-medicine-and-ethics/article/unregulated-health-research-using-mobile-devices-ethical-considerations-and-policy-recommendations/83E805BE0F53360347C37D8FA8ACD37B" TargetMode="External"/></Relationships>
</file>

<file path=ppt/slides/_rels/slide45.xml.rels><?xml version="1.0" encoding="UTF-8" standalone="yes"?>
<Relationships xmlns="http://schemas.openxmlformats.org/package/2006/relationships"><Relationship Id="rId8" Type="http://schemas.openxmlformats.org/officeDocument/2006/relationships/hyperlink" Target="https://link.springer.com/article/10.1186/s13098-019-0480-4" TargetMode="External"/><Relationship Id="rId3" Type="http://schemas.openxmlformats.org/officeDocument/2006/relationships/hyperlink" Target="https://mhealth.jmir.org/2017/3/e4/" TargetMode="External"/><Relationship Id="rId7" Type="http://schemas.openxmlformats.org/officeDocument/2006/relationships/hyperlink" Target="https://link.springer.com/article/10.1007/s11886-016-0796-8" TargetMode="External"/><Relationship Id="rId2" Type="http://schemas.openxmlformats.org/officeDocument/2006/relationships/hyperlink" Target="https://journals.plos.org/plosone/article?id=10.1371/journal.pone.0208942" TargetMode="External"/><Relationship Id="rId1" Type="http://schemas.openxmlformats.org/officeDocument/2006/relationships/slideLayout" Target="../slideLayouts/slideLayout7.xml"/><Relationship Id="rId6" Type="http://schemas.openxmlformats.org/officeDocument/2006/relationships/hyperlink" Target="https://diabetesjournals.org/care/article-abstract/43/1/250/358" TargetMode="External"/><Relationship Id="rId11" Type="http://schemas.openxmlformats.org/officeDocument/2006/relationships/hyperlink" Target="https://mhealth.jmir.org/2017/3/e35" TargetMode="External"/><Relationship Id="rId5" Type="http://schemas.openxmlformats.org/officeDocument/2006/relationships/hyperlink" Target="https://journals.sagepub.com/doi/abs/10.1089/pop.2018.0129" TargetMode="External"/><Relationship Id="rId10" Type="http://schemas.openxmlformats.org/officeDocument/2006/relationships/hyperlink" Target="https://onlinelibrary.wiley.com/doi/abs/10.1002/hpm.2872" TargetMode="External"/><Relationship Id="rId4" Type="http://schemas.openxmlformats.org/officeDocument/2006/relationships/hyperlink" Target="https://link.springer.com/article/10.1007/s10916-016-0564-8?wt" TargetMode="External"/><Relationship Id="rId9" Type="http://schemas.openxmlformats.org/officeDocument/2006/relationships/hyperlink" Target="https://ieeexplore.ieee.org/abstract/document/1061990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11DE6F1-6089-D589-A667-0375E5E6AA04}"/>
              </a:ext>
            </a:extLst>
          </p:cNvPr>
          <p:cNvSpPr txBox="1"/>
          <p:nvPr/>
        </p:nvSpPr>
        <p:spPr>
          <a:xfrm>
            <a:off x="968756" y="5261896"/>
            <a:ext cx="10067544" cy="954107"/>
          </a:xfrm>
          <a:prstGeom prst="rect">
            <a:avLst/>
          </a:prstGeom>
          <a:noFill/>
        </p:spPr>
        <p:txBody>
          <a:bodyPr wrap="square" rtlCol="0">
            <a:spAutoFit/>
          </a:bodyPr>
          <a:lstStyle/>
          <a:p>
            <a:r>
              <a:rPr lang="en-GB" sz="1400" b="1" dirty="0">
                <a:solidFill>
                  <a:schemeClr val="bg2"/>
                </a:solidFill>
                <a:latin typeface="Arial" panose="020B0604020202020204" pitchFamily="34" charset="0"/>
                <a:cs typeface="Arial" panose="020B0604020202020204" pitchFamily="34" charset="0"/>
              </a:rPr>
              <a:t>Acknowledgement of the use of AI tools</a:t>
            </a:r>
          </a:p>
          <a:p>
            <a:r>
              <a:rPr lang="en-GB" sz="1400" dirty="0">
                <a:solidFill>
                  <a:schemeClr val="bg2"/>
                </a:solidFill>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AI-generated materials as my own work. I confirm I have copies of my drafts, notes, and other resources I used, which I may be asked to provide in evidence</a:t>
            </a:r>
          </a:p>
        </p:txBody>
      </p:sp>
      <p:pic>
        <p:nvPicPr>
          <p:cNvPr id="7" name="Picture 2" descr="UWTSD logo | Discover Dylan Thomas">
            <a:extLst>
              <a:ext uri="{FF2B5EF4-FFF2-40B4-BE49-F238E27FC236}">
                <a16:creationId xmlns:a16="http://schemas.microsoft.com/office/drawing/2014/main" id="{3AFE36B3-27B4-A206-1E14-CCD7D73D5F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8756" y="148344"/>
            <a:ext cx="3182648" cy="1184806"/>
          </a:xfrm>
          <a:prstGeom prst="rect">
            <a:avLst/>
          </a:prstGeom>
          <a:noFill/>
          <a:extLst>
            <a:ext uri="{909E8E84-426E-40DD-AFC4-6F175D3DCCD1}">
              <a14:hiddenFill xmlns:a14="http://schemas.microsoft.com/office/drawing/2010/main">
                <a:solidFill>
                  <a:srgbClr val="FFFFFF"/>
                </a:solidFill>
              </a14:hiddenFill>
            </a:ext>
          </a:extLst>
        </p:spPr>
      </p:pic>
      <p:sp>
        <p:nvSpPr>
          <p:cNvPr id="11" name="Text Placeholder 4">
            <a:extLst>
              <a:ext uri="{FF2B5EF4-FFF2-40B4-BE49-F238E27FC236}">
                <a16:creationId xmlns:a16="http://schemas.microsoft.com/office/drawing/2014/main" id="{87ACDA27-951C-2D69-88BD-4BA12930B22D}"/>
              </a:ext>
            </a:extLst>
          </p:cNvPr>
          <p:cNvSpPr txBox="1">
            <a:spLocks/>
          </p:cNvSpPr>
          <p:nvPr/>
        </p:nvSpPr>
        <p:spPr>
          <a:xfrm>
            <a:off x="1299412" y="2102223"/>
            <a:ext cx="8824913" cy="1692294"/>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accent1"/>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endParaRPr lang="en-US" sz="2000" b="1" dirty="0"/>
          </a:p>
        </p:txBody>
      </p:sp>
      <p:sp>
        <p:nvSpPr>
          <p:cNvPr id="13" name="TextBox 12">
            <a:extLst>
              <a:ext uri="{FF2B5EF4-FFF2-40B4-BE49-F238E27FC236}">
                <a16:creationId xmlns:a16="http://schemas.microsoft.com/office/drawing/2014/main" id="{B9F0AF92-A4BE-4C70-0BD2-D8706C7C3FF8}"/>
              </a:ext>
            </a:extLst>
          </p:cNvPr>
          <p:cNvSpPr txBox="1"/>
          <p:nvPr/>
        </p:nvSpPr>
        <p:spPr>
          <a:xfrm>
            <a:off x="1617853" y="1497029"/>
            <a:ext cx="8506472" cy="1200329"/>
          </a:xfrm>
          <a:prstGeom prst="rect">
            <a:avLst/>
          </a:prstGeom>
          <a:noFill/>
        </p:spPr>
        <p:txBody>
          <a:bodyPr wrap="square" rtlCol="0">
            <a:spAutoFit/>
          </a:bodyPr>
          <a:lstStyle/>
          <a:p>
            <a:pPr algn="ctr"/>
            <a:r>
              <a:rPr lang="en-IN" b="1" dirty="0">
                <a:solidFill>
                  <a:schemeClr val="bg1"/>
                </a:solidFill>
                <a:effectLst>
                  <a:outerShdw blurRad="38100" dist="38100" dir="2700000" algn="tl">
                    <a:srgbClr val="000000">
                      <a:alpha val="43137"/>
                    </a:srgbClr>
                  </a:outerShdw>
                </a:effectLst>
                <a:latin typeface="Amasis MT Pro Black" panose="02040A04050005020304" pitchFamily="18" charset="0"/>
                <a:cs typeface="+mj-cs"/>
              </a:rPr>
              <a:t>Population Health and Digital Health Promotion</a:t>
            </a:r>
          </a:p>
          <a:p>
            <a:pPr algn="ctr"/>
            <a:endParaRPr lang="en-GB" b="1" dirty="0">
              <a:solidFill>
                <a:schemeClr val="bg1"/>
              </a:solidFill>
              <a:effectLst>
                <a:outerShdw blurRad="38100" dist="38100" dir="2700000" algn="tl">
                  <a:srgbClr val="000000">
                    <a:alpha val="43137"/>
                  </a:srgbClr>
                </a:outerShdw>
              </a:effectLst>
              <a:latin typeface="Amasis MT Pro Black" panose="02040A04050005020304" pitchFamily="18" charset="0"/>
              <a:cs typeface="+mj-cs"/>
            </a:endParaRPr>
          </a:p>
          <a:p>
            <a:pPr algn="ctr"/>
            <a:r>
              <a:rPr lang="gu-IN" b="1" dirty="0">
                <a:solidFill>
                  <a:schemeClr val="bg1"/>
                </a:solidFill>
                <a:effectLst>
                  <a:outerShdw blurRad="38100" dist="38100" dir="2700000" algn="tl">
                    <a:srgbClr val="000000">
                      <a:alpha val="43137"/>
                    </a:srgbClr>
                  </a:outerShdw>
                </a:effectLst>
                <a:latin typeface="Amasis MT Pro Black" panose="02040A04050005020304" pitchFamily="18" charset="0"/>
                <a:cs typeface="+mj-cs"/>
              </a:rPr>
              <a:t>DiaBand UK</a:t>
            </a:r>
            <a:r>
              <a:rPr lang="en-GB" b="1" dirty="0">
                <a:solidFill>
                  <a:schemeClr val="bg1"/>
                </a:solidFill>
                <a:effectLst>
                  <a:outerShdw blurRad="38100" dist="38100" dir="2700000" algn="tl">
                    <a:srgbClr val="000000">
                      <a:alpha val="43137"/>
                    </a:srgbClr>
                  </a:outerShdw>
                </a:effectLst>
                <a:latin typeface="Amasis MT Pro Black" panose="02040A04050005020304" pitchFamily="18" charset="0"/>
                <a:cs typeface="+mj-cs"/>
              </a:rPr>
              <a:t> App: </a:t>
            </a:r>
            <a:r>
              <a:rPr lang="gu-IN" b="1" dirty="0">
                <a:solidFill>
                  <a:schemeClr val="bg1"/>
                </a:solidFill>
                <a:effectLst>
                  <a:outerShdw blurRad="38100" dist="38100" dir="2700000" algn="tl">
                    <a:srgbClr val="000000">
                      <a:alpha val="43137"/>
                    </a:srgbClr>
                  </a:outerShdw>
                </a:effectLst>
                <a:latin typeface="Amasis MT Pro Black" panose="02040A04050005020304" pitchFamily="18" charset="0"/>
                <a:cs typeface="+mj-cs"/>
              </a:rPr>
              <a:t>A Wearable Digital Health Intervention for Adults Aged 25–65 Years in the United Kingdom</a:t>
            </a:r>
            <a:endParaRPr lang="gu-IN" dirty="0">
              <a:solidFill>
                <a:schemeClr val="bg1"/>
              </a:solidFill>
              <a:effectLst>
                <a:outerShdw blurRad="38100" dist="38100" dir="2700000" algn="tl">
                  <a:srgbClr val="000000">
                    <a:alpha val="43137"/>
                  </a:srgbClr>
                </a:outerShdw>
              </a:effectLst>
              <a:latin typeface="Amasis MT Pro Black" panose="02040A04050005020304" pitchFamily="18" charset="0"/>
              <a:cs typeface="+mj-cs"/>
            </a:endParaRPr>
          </a:p>
        </p:txBody>
      </p:sp>
      <p:graphicFrame>
        <p:nvGraphicFramePr>
          <p:cNvPr id="16" name="Table 15">
            <a:extLst>
              <a:ext uri="{FF2B5EF4-FFF2-40B4-BE49-F238E27FC236}">
                <a16:creationId xmlns:a16="http://schemas.microsoft.com/office/drawing/2014/main" id="{1634A81C-7F8B-75C5-8117-2730479FDA86}"/>
              </a:ext>
            </a:extLst>
          </p:cNvPr>
          <p:cNvGraphicFramePr>
            <a:graphicFrameLocks noGrp="1"/>
          </p:cNvGraphicFramePr>
          <p:nvPr>
            <p:extLst>
              <p:ext uri="{D42A27DB-BD31-4B8C-83A1-F6EECF244321}">
                <p14:modId xmlns:p14="http://schemas.microsoft.com/office/powerpoint/2010/main" val="1634742216"/>
              </p:ext>
            </p:extLst>
          </p:nvPr>
        </p:nvGraphicFramePr>
        <p:xfrm>
          <a:off x="1205293" y="2948370"/>
          <a:ext cx="9594469" cy="2092666"/>
        </p:xfrm>
        <a:graphic>
          <a:graphicData uri="http://schemas.openxmlformats.org/drawingml/2006/table">
            <a:tbl>
              <a:tblPr firstRow="1" bandRow="1">
                <a:tableStyleId>{7DF18680-E054-41AD-8BC1-D1AEF772440D}</a:tableStyleId>
              </a:tblPr>
              <a:tblGrid>
                <a:gridCol w="2608676">
                  <a:extLst>
                    <a:ext uri="{9D8B030D-6E8A-4147-A177-3AD203B41FA5}">
                      <a16:colId xmlns:a16="http://schemas.microsoft.com/office/drawing/2014/main" val="366727590"/>
                    </a:ext>
                  </a:extLst>
                </a:gridCol>
                <a:gridCol w="2414343">
                  <a:extLst>
                    <a:ext uri="{9D8B030D-6E8A-4147-A177-3AD203B41FA5}">
                      <a16:colId xmlns:a16="http://schemas.microsoft.com/office/drawing/2014/main" val="359589253"/>
                    </a:ext>
                  </a:extLst>
                </a:gridCol>
                <a:gridCol w="4571450">
                  <a:extLst>
                    <a:ext uri="{9D8B030D-6E8A-4147-A177-3AD203B41FA5}">
                      <a16:colId xmlns:a16="http://schemas.microsoft.com/office/drawing/2014/main" val="1715917102"/>
                    </a:ext>
                  </a:extLst>
                </a:gridCol>
              </a:tblGrid>
              <a:tr h="388314">
                <a:tc>
                  <a:txBody>
                    <a:bodyPr/>
                    <a:lstStyle/>
                    <a:p>
                      <a:pPr algn="ctr"/>
                      <a:r>
                        <a:rPr lang="en-US" sz="1800" b="1" dirty="0">
                          <a:solidFill>
                            <a:schemeClr val="accent3"/>
                          </a:solidFill>
                          <a:effectLst>
                            <a:outerShdw blurRad="38100" dist="38100" dir="2700000" algn="tl">
                              <a:srgbClr val="000000">
                                <a:alpha val="43137"/>
                              </a:srgbClr>
                            </a:outerShdw>
                          </a:effectLst>
                        </a:rPr>
                        <a:t>STUDENT’S NAME</a:t>
                      </a:r>
                      <a:endParaRPr lang="gu-IN" b="1" dirty="0"/>
                    </a:p>
                  </a:txBody>
                  <a:tcPr anchor="ctr"/>
                </a:tc>
                <a:tc>
                  <a:txBody>
                    <a:bodyPr/>
                    <a:lstStyle/>
                    <a:p>
                      <a:pPr algn="ctr"/>
                      <a:r>
                        <a:rPr lang="en-US" sz="1800" b="1" dirty="0">
                          <a:solidFill>
                            <a:schemeClr val="accent3"/>
                          </a:solidFill>
                          <a:effectLst>
                            <a:outerShdw blurRad="38100" dist="38100" dir="2700000" algn="tl">
                              <a:srgbClr val="000000">
                                <a:alpha val="43137"/>
                              </a:srgbClr>
                            </a:outerShdw>
                          </a:effectLst>
                        </a:rPr>
                        <a:t>STUDENT ID </a:t>
                      </a:r>
                      <a:endParaRPr lang="gu-IN" b="1" dirty="0"/>
                    </a:p>
                  </a:txBody>
                  <a:tcPr anchor="ctr"/>
                </a:tc>
                <a:tc>
                  <a:txBody>
                    <a:bodyPr/>
                    <a:lstStyle/>
                    <a:p>
                      <a:pPr algn="ctr"/>
                      <a:r>
                        <a:rPr lang="en-US" sz="1800" b="1" dirty="0">
                          <a:solidFill>
                            <a:schemeClr val="accent3"/>
                          </a:solidFill>
                          <a:effectLst>
                            <a:outerShdw blurRad="38100" dist="38100" dir="2700000" algn="tl">
                              <a:srgbClr val="000000">
                                <a:alpha val="43137"/>
                              </a:srgbClr>
                            </a:outerShdw>
                          </a:effectLst>
                        </a:rPr>
                        <a:t>TASK</a:t>
                      </a:r>
                      <a:endParaRPr lang="gu-IN" b="1" dirty="0"/>
                    </a:p>
                  </a:txBody>
                  <a:tcPr anchor="ctr"/>
                </a:tc>
                <a:extLst>
                  <a:ext uri="{0D108BD9-81ED-4DB2-BD59-A6C34878D82A}">
                    <a16:rowId xmlns:a16="http://schemas.microsoft.com/office/drawing/2014/main" val="3254866517"/>
                  </a:ext>
                </a:extLst>
              </a:tr>
              <a:tr h="426088">
                <a:tc>
                  <a:txBody>
                    <a:bodyPr/>
                    <a:lstStyle/>
                    <a:p>
                      <a:pPr algn="ctr"/>
                      <a:r>
                        <a:rPr lang="en-US" sz="1800" b="1" dirty="0" err="1"/>
                        <a:t>Hetalben</a:t>
                      </a:r>
                      <a:r>
                        <a:rPr lang="en-US" sz="1800" b="1" dirty="0"/>
                        <a:t> Patel </a:t>
                      </a:r>
                      <a:endParaRPr lang="gu-IN" b="1" dirty="0"/>
                    </a:p>
                  </a:txBody>
                  <a:tcPr anchor="ctr"/>
                </a:tc>
                <a:tc>
                  <a:txBody>
                    <a:bodyPr/>
                    <a:lstStyle/>
                    <a:p>
                      <a:pPr algn="ctr"/>
                      <a:r>
                        <a:rPr lang="en-US" sz="1800" b="1" dirty="0"/>
                        <a:t>2508644</a:t>
                      </a:r>
                      <a:endParaRPr lang="gu-IN" b="1" dirty="0"/>
                    </a:p>
                  </a:txBody>
                  <a:tcPr anchor="ctr"/>
                </a:tc>
                <a:tc>
                  <a:txBody>
                    <a:bodyPr/>
                    <a:lstStyle/>
                    <a:p>
                      <a:pPr algn="ctr"/>
                      <a:r>
                        <a:rPr lang="en-GB" b="1" dirty="0"/>
                        <a:t>Introduction and Justification (Task 1)</a:t>
                      </a:r>
                      <a:endParaRPr lang="gu-IN" b="1" dirty="0"/>
                    </a:p>
                  </a:txBody>
                  <a:tcPr anchor="ctr"/>
                </a:tc>
                <a:extLst>
                  <a:ext uri="{0D108BD9-81ED-4DB2-BD59-A6C34878D82A}">
                    <a16:rowId xmlns:a16="http://schemas.microsoft.com/office/drawing/2014/main" val="2389707565"/>
                  </a:ext>
                </a:extLst>
              </a:tr>
              <a:tr h="4260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t>Darshankumar Patel</a:t>
                      </a:r>
                    </a:p>
                  </a:txBody>
                  <a:tcPr anchor="ctr"/>
                </a:tc>
                <a:tc>
                  <a:txBody>
                    <a:bodyPr/>
                    <a:lstStyle/>
                    <a:p>
                      <a:pPr algn="ctr"/>
                      <a:r>
                        <a:rPr lang="en-IN" b="1" dirty="0"/>
                        <a:t>2515501</a:t>
                      </a:r>
                      <a:endParaRPr lang="gu-IN" b="1" dirty="0"/>
                    </a:p>
                  </a:txBody>
                  <a:tcPr anchor="ctr"/>
                </a:tc>
                <a:tc>
                  <a:txBody>
                    <a:bodyPr/>
                    <a:lstStyle/>
                    <a:p>
                      <a:pPr algn="ctr"/>
                      <a:r>
                        <a:rPr lang="en-GB" b="1" dirty="0"/>
                        <a:t>Application (Task 2)</a:t>
                      </a:r>
                    </a:p>
                  </a:txBody>
                  <a:tcPr anchor="ctr"/>
                </a:tc>
                <a:extLst>
                  <a:ext uri="{0D108BD9-81ED-4DB2-BD59-A6C34878D82A}">
                    <a16:rowId xmlns:a16="http://schemas.microsoft.com/office/drawing/2014/main" val="1847365308"/>
                  </a:ext>
                </a:extLst>
              </a:tr>
              <a:tr h="4260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t>MD </a:t>
                      </a:r>
                      <a:r>
                        <a:rPr lang="en-US" sz="1800" b="1" dirty="0" err="1"/>
                        <a:t>Aseiqur</a:t>
                      </a:r>
                      <a:r>
                        <a:rPr lang="en-US" sz="1800" b="1" dirty="0"/>
                        <a:t> Rahaman</a:t>
                      </a:r>
                    </a:p>
                  </a:txBody>
                  <a:tcPr anchor="ctr"/>
                </a:tc>
                <a:tc>
                  <a:txBody>
                    <a:bodyPr/>
                    <a:lstStyle/>
                    <a:p>
                      <a:pPr algn="ctr"/>
                      <a:r>
                        <a:rPr lang="en-GB" b="1" dirty="0"/>
                        <a:t>2524402</a:t>
                      </a:r>
                      <a:endParaRPr lang="gu-IN" b="1" dirty="0"/>
                    </a:p>
                  </a:txBody>
                  <a:tcPr anchor="ctr"/>
                </a:tc>
                <a:tc>
                  <a:txBody>
                    <a:bodyPr/>
                    <a:lstStyle/>
                    <a:p>
                      <a:pPr algn="ctr"/>
                      <a:r>
                        <a:rPr lang="en-GB" b="1" dirty="0"/>
                        <a:t>Barriers (Task 3)</a:t>
                      </a:r>
                      <a:endParaRPr lang="gu-IN" b="1" dirty="0"/>
                    </a:p>
                  </a:txBody>
                  <a:tcPr anchor="ctr"/>
                </a:tc>
                <a:extLst>
                  <a:ext uri="{0D108BD9-81ED-4DB2-BD59-A6C34878D82A}">
                    <a16:rowId xmlns:a16="http://schemas.microsoft.com/office/drawing/2014/main" val="1306651620"/>
                  </a:ext>
                </a:extLst>
              </a:tr>
              <a:tr h="4260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t>Vignesh </a:t>
                      </a:r>
                      <a:r>
                        <a:rPr lang="en-US" sz="1800" b="1" dirty="0" err="1"/>
                        <a:t>Kalsariya</a:t>
                      </a:r>
                      <a:endParaRPr lang="en-US" sz="1800" b="1" dirty="0"/>
                    </a:p>
                  </a:txBody>
                  <a:tcPr anchor="ctr"/>
                </a:tc>
                <a:tc>
                  <a:txBody>
                    <a:bodyPr/>
                    <a:lstStyle/>
                    <a:p>
                      <a:pPr algn="ctr"/>
                      <a:r>
                        <a:rPr lang="en-IN" b="1" dirty="0"/>
                        <a:t>2525353</a:t>
                      </a:r>
                      <a:endParaRPr lang="gu-IN" b="1" dirty="0"/>
                    </a:p>
                  </a:txBody>
                  <a:tcPr anchor="ctr"/>
                </a:tc>
                <a:tc>
                  <a:txBody>
                    <a:bodyPr/>
                    <a:lstStyle/>
                    <a:p>
                      <a:pPr algn="ctr"/>
                      <a:r>
                        <a:rPr lang="en-GB" b="1" dirty="0"/>
                        <a:t>Benefits (Task 4)</a:t>
                      </a:r>
                      <a:endParaRPr lang="gu-IN" b="1" dirty="0"/>
                    </a:p>
                  </a:txBody>
                  <a:tcPr anchor="ctr"/>
                </a:tc>
                <a:extLst>
                  <a:ext uri="{0D108BD9-81ED-4DB2-BD59-A6C34878D82A}">
                    <a16:rowId xmlns:a16="http://schemas.microsoft.com/office/drawing/2014/main" val="4174144244"/>
                  </a:ext>
                </a:extLst>
              </a:tr>
            </a:tbl>
          </a:graphicData>
        </a:graphic>
      </p:graphicFrame>
    </p:spTree>
    <p:extLst>
      <p:ext uri="{BB962C8B-B14F-4D97-AF65-F5344CB8AC3E}">
        <p14:creationId xmlns:p14="http://schemas.microsoft.com/office/powerpoint/2010/main" val="2889713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1ECA4FE-7D2F-4576-B767-3A5F5ABFE9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useBgFill="1">
          <p:nvSpPr>
            <p:cNvPr id="9" name="Rectangle 8">
              <a:extLst>
                <a:ext uri="{FF2B5EF4-FFF2-40B4-BE49-F238E27FC236}">
                  <a16:creationId xmlns:a16="http://schemas.microsoft.com/office/drawing/2014/main" id="{5969441E-5462-4859-86CD-1737FDE360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10" name="Freeform 5">
              <a:extLst>
                <a:ext uri="{FF2B5EF4-FFF2-40B4-BE49-F238E27FC236}">
                  <a16:creationId xmlns:a16="http://schemas.microsoft.com/office/drawing/2014/main" id="{596BD4B5-6833-40CC-96FE-EDC67563426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gu-IN"/>
            </a:p>
          </p:txBody>
        </p:sp>
      </p:grpSp>
      <p:sp>
        <p:nvSpPr>
          <p:cNvPr id="2" name="Title 1">
            <a:extLst>
              <a:ext uri="{FF2B5EF4-FFF2-40B4-BE49-F238E27FC236}">
                <a16:creationId xmlns:a16="http://schemas.microsoft.com/office/drawing/2014/main" id="{E327A7DD-BF07-B4AE-CF48-3D65432E1C6F}"/>
              </a:ext>
            </a:extLst>
          </p:cNvPr>
          <p:cNvSpPr>
            <a:spLocks noGrp="1"/>
          </p:cNvSpPr>
          <p:nvPr>
            <p:ph type="ctrTitle"/>
          </p:nvPr>
        </p:nvSpPr>
        <p:spPr>
          <a:xfrm>
            <a:off x="1683171" y="1169773"/>
            <a:ext cx="8825658" cy="2870161"/>
          </a:xfrm>
        </p:spPr>
        <p:txBody>
          <a:bodyPr anchor="b">
            <a:normAutofit/>
          </a:bodyPr>
          <a:lstStyle/>
          <a:p>
            <a:pPr algn="ctr"/>
            <a:r>
              <a:rPr lang="en-GB" dirty="0">
                <a:solidFill>
                  <a:schemeClr val="tx1"/>
                </a:solidFill>
              </a:rPr>
              <a:t>TASK 1: Introduction and Justification</a:t>
            </a:r>
            <a:endParaRPr lang="gu-IN" dirty="0">
              <a:solidFill>
                <a:schemeClr val="tx1"/>
              </a:solidFill>
            </a:endParaRPr>
          </a:p>
        </p:txBody>
      </p:sp>
      <p:sp>
        <p:nvSpPr>
          <p:cNvPr id="3" name="Content Placeholder 2">
            <a:extLst>
              <a:ext uri="{FF2B5EF4-FFF2-40B4-BE49-F238E27FC236}">
                <a16:creationId xmlns:a16="http://schemas.microsoft.com/office/drawing/2014/main" id="{1445F737-992B-1702-79DB-6571CB494B0B}"/>
              </a:ext>
            </a:extLst>
          </p:cNvPr>
          <p:cNvSpPr>
            <a:spLocks noGrp="1"/>
          </p:cNvSpPr>
          <p:nvPr>
            <p:ph type="subTitle" idx="1"/>
          </p:nvPr>
        </p:nvSpPr>
        <p:spPr>
          <a:xfrm>
            <a:off x="1683171" y="4293441"/>
            <a:ext cx="8825658" cy="1234148"/>
          </a:xfrm>
        </p:spPr>
        <p:txBody>
          <a:bodyPr>
            <a:normAutofit/>
          </a:bodyPr>
          <a:lstStyle/>
          <a:p>
            <a:pPr marL="0" indent="0" algn="ctr">
              <a:buNone/>
            </a:pPr>
            <a:r>
              <a:rPr lang="en-US" sz="2800" b="1" cap="none" dirty="0">
                <a:effectLst>
                  <a:outerShdw blurRad="38100" dist="38100" dir="2700000" algn="tl">
                    <a:srgbClr val="000000">
                      <a:alpha val="43137"/>
                    </a:srgbClr>
                  </a:outerShdw>
                </a:effectLst>
              </a:rPr>
              <a:t>Name :</a:t>
            </a:r>
            <a:r>
              <a:rPr lang="en-US" sz="2800" b="1" cap="none" dirty="0" err="1">
                <a:effectLst>
                  <a:outerShdw blurRad="38100" dist="38100" dir="2700000" algn="tl">
                    <a:srgbClr val="000000">
                      <a:alpha val="43137"/>
                    </a:srgbClr>
                  </a:outerShdw>
                </a:effectLst>
              </a:rPr>
              <a:t>Hetalben</a:t>
            </a:r>
            <a:r>
              <a:rPr lang="en-US" sz="2800" b="1" cap="none" dirty="0">
                <a:effectLst>
                  <a:outerShdw blurRad="38100" dist="38100" dir="2700000" algn="tl">
                    <a:srgbClr val="000000">
                      <a:alpha val="43137"/>
                    </a:srgbClr>
                  </a:outerShdw>
                </a:effectLst>
              </a:rPr>
              <a:t> </a:t>
            </a:r>
            <a:r>
              <a:rPr lang="en-US" sz="2800" b="1" cap="none" dirty="0" err="1">
                <a:effectLst>
                  <a:outerShdw blurRad="38100" dist="38100" dir="2700000" algn="tl">
                    <a:srgbClr val="000000">
                      <a:alpha val="43137"/>
                    </a:srgbClr>
                  </a:outerShdw>
                </a:effectLst>
              </a:rPr>
              <a:t>Sandipkumar</a:t>
            </a:r>
            <a:r>
              <a:rPr lang="en-US" sz="2800" b="1" cap="none" dirty="0">
                <a:effectLst>
                  <a:outerShdw blurRad="38100" dist="38100" dir="2700000" algn="tl">
                    <a:srgbClr val="000000">
                      <a:alpha val="43137"/>
                    </a:srgbClr>
                  </a:outerShdw>
                </a:effectLst>
              </a:rPr>
              <a:t> Patel </a:t>
            </a:r>
          </a:p>
          <a:p>
            <a:pPr marL="0" indent="0" algn="ctr">
              <a:buNone/>
            </a:pPr>
            <a:r>
              <a:rPr lang="en-US" sz="2800" b="1" cap="none" dirty="0">
                <a:effectLst>
                  <a:outerShdw blurRad="38100" dist="38100" dir="2700000" algn="tl">
                    <a:srgbClr val="000000">
                      <a:alpha val="43137"/>
                    </a:srgbClr>
                  </a:outerShdw>
                </a:effectLst>
              </a:rPr>
              <a:t>Student Id :2508644</a:t>
            </a:r>
            <a:endParaRPr lang="gu-IN" sz="2800" b="1" cap="none" dirty="0">
              <a:effectLst>
                <a:outerShdw blurRad="38100" dist="38100" dir="2700000" algn="tl">
                  <a:srgbClr val="000000">
                    <a:alpha val="43137"/>
                  </a:srgbClr>
                </a:outerShdw>
              </a:effectLst>
            </a:endParaRPr>
          </a:p>
          <a:p>
            <a:pPr marL="0" indent="0" algn="ctr">
              <a:buNone/>
            </a:pPr>
            <a:endParaRPr lang="gu-IN" sz="3600" b="1" dirty="0">
              <a:effectLst>
                <a:outerShdw blurRad="38100" dist="38100" dir="2700000" algn="tl">
                  <a:srgbClr val="000000">
                    <a:alpha val="43137"/>
                  </a:srgbClr>
                </a:outerShdw>
              </a:effectLst>
            </a:endParaRPr>
          </a:p>
        </p:txBody>
      </p:sp>
      <p:cxnSp>
        <p:nvCxnSpPr>
          <p:cNvPr id="12" name="Straight Connector 11">
            <a:extLst>
              <a:ext uri="{FF2B5EF4-FFF2-40B4-BE49-F238E27FC236}">
                <a16:creationId xmlns:a16="http://schemas.microsoft.com/office/drawing/2014/main" id="{E81F53E2-F556-42FA-8D24-113839EE19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58249" y="4166888"/>
            <a:ext cx="675502"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479078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6E96C53-1010-48EB-8728-70CB58236E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5EE899E0-D27A-454B-8E91-14A292422D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11" name="Oval 10">
              <a:extLst>
                <a:ext uri="{FF2B5EF4-FFF2-40B4-BE49-F238E27FC236}">
                  <a16:creationId xmlns:a16="http://schemas.microsoft.com/office/drawing/2014/main" id="{4EDF8A7C-C5E2-42D4-884A-EC7DE68E7D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2" name="Oval 11">
              <a:extLst>
                <a:ext uri="{FF2B5EF4-FFF2-40B4-BE49-F238E27FC236}">
                  <a16:creationId xmlns:a16="http://schemas.microsoft.com/office/drawing/2014/main" id="{80ADD528-121C-4D05-B77B-54B31D7BAB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3" name="Rectangle 12">
              <a:extLst>
                <a:ext uri="{FF2B5EF4-FFF2-40B4-BE49-F238E27FC236}">
                  <a16:creationId xmlns:a16="http://schemas.microsoft.com/office/drawing/2014/main" id="{E7CF2869-5CDD-4AD2-8AC0-4AE179D39F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4" name="Freeform 5">
              <a:extLst>
                <a:ext uri="{FF2B5EF4-FFF2-40B4-BE49-F238E27FC236}">
                  <a16:creationId xmlns:a16="http://schemas.microsoft.com/office/drawing/2014/main" id="{0FD2D0A6-D3D4-4573-AD6B-2B5DBFF0C1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gu-IN"/>
            </a:p>
          </p:txBody>
        </p:sp>
        <p:sp>
          <p:nvSpPr>
            <p:cNvPr id="15" name="Freeform 5">
              <a:extLst>
                <a:ext uri="{FF2B5EF4-FFF2-40B4-BE49-F238E27FC236}">
                  <a16:creationId xmlns:a16="http://schemas.microsoft.com/office/drawing/2014/main" id="{39749B2A-2C8D-45C7-A857-30307A0899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gu-IN"/>
            </a:p>
          </p:txBody>
        </p:sp>
        <p:sp>
          <p:nvSpPr>
            <p:cNvPr id="16" name="Freeform 5">
              <a:extLst>
                <a:ext uri="{FF2B5EF4-FFF2-40B4-BE49-F238E27FC236}">
                  <a16:creationId xmlns:a16="http://schemas.microsoft.com/office/drawing/2014/main" id="{FEC28B8C-B40C-4618-823B-C6D730FE84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gu-IN"/>
            </a:p>
          </p:txBody>
        </p:sp>
      </p:grpSp>
      <p:sp>
        <p:nvSpPr>
          <p:cNvPr id="2" name="Title 1">
            <a:extLst>
              <a:ext uri="{FF2B5EF4-FFF2-40B4-BE49-F238E27FC236}">
                <a16:creationId xmlns:a16="http://schemas.microsoft.com/office/drawing/2014/main" id="{6708595D-8341-C26B-3572-C8DE80BF24D9}"/>
              </a:ext>
            </a:extLst>
          </p:cNvPr>
          <p:cNvSpPr>
            <a:spLocks noGrp="1"/>
          </p:cNvSpPr>
          <p:nvPr>
            <p:ph type="title"/>
          </p:nvPr>
        </p:nvSpPr>
        <p:spPr>
          <a:xfrm>
            <a:off x="639098" y="629265"/>
            <a:ext cx="5132438" cy="1622322"/>
          </a:xfrm>
        </p:spPr>
        <p:style>
          <a:lnRef idx="2">
            <a:schemeClr val="accent5"/>
          </a:lnRef>
          <a:fillRef idx="1">
            <a:schemeClr val="lt1"/>
          </a:fillRef>
          <a:effectRef idx="0">
            <a:schemeClr val="accent5"/>
          </a:effectRef>
          <a:fontRef idx="minor">
            <a:schemeClr val="dk1"/>
          </a:fontRef>
        </p:style>
        <p:txBody>
          <a:bodyPr>
            <a:normAutofit/>
          </a:bodyPr>
          <a:lstStyle/>
          <a:p>
            <a:pPr algn="ctr">
              <a:lnSpc>
                <a:spcPct val="90000"/>
              </a:lnSpc>
            </a:pPr>
            <a:r>
              <a:rPr lang="en-GB" sz="2000" b="1" dirty="0">
                <a:solidFill>
                  <a:schemeClr val="accent4">
                    <a:lumMod val="75000"/>
                  </a:schemeClr>
                </a:solidFill>
              </a:rPr>
              <a:t>OVERVIEW </a:t>
            </a:r>
            <a:br>
              <a:rPr lang="gu-IN" sz="2000" b="1" dirty="0">
                <a:solidFill>
                  <a:schemeClr val="accent4">
                    <a:lumMod val="75000"/>
                  </a:schemeClr>
                </a:solidFill>
              </a:rPr>
            </a:br>
            <a:endParaRPr lang="gu-IN" sz="2000" b="1" dirty="0">
              <a:solidFill>
                <a:schemeClr val="accent4">
                  <a:lumMod val="75000"/>
                </a:schemeClr>
              </a:solidFill>
            </a:endParaRPr>
          </a:p>
        </p:txBody>
      </p:sp>
      <p:sp>
        <p:nvSpPr>
          <p:cNvPr id="3" name="Content Placeholder 2">
            <a:extLst>
              <a:ext uri="{FF2B5EF4-FFF2-40B4-BE49-F238E27FC236}">
                <a16:creationId xmlns:a16="http://schemas.microsoft.com/office/drawing/2014/main" id="{ADA4AC91-E5BE-5464-5914-C2E875AD50B4}"/>
              </a:ext>
            </a:extLst>
          </p:cNvPr>
          <p:cNvSpPr>
            <a:spLocks noGrp="1"/>
          </p:cNvSpPr>
          <p:nvPr>
            <p:ph idx="1"/>
          </p:nvPr>
        </p:nvSpPr>
        <p:spPr>
          <a:xfrm>
            <a:off x="639098" y="2418735"/>
            <a:ext cx="5132439" cy="3811742"/>
          </a:xfrm>
        </p:spPr>
        <p:txBody>
          <a:bodyPr anchor="ctr">
            <a:normAutofit/>
          </a:bodyPr>
          <a:lstStyle/>
          <a:p>
            <a:pPr algn="just"/>
            <a:r>
              <a:rPr lang="gu-IN" b="1" dirty="0">
                <a:solidFill>
                  <a:schemeClr val="bg1"/>
                </a:solidFill>
              </a:rPr>
              <a:t>Target Group</a:t>
            </a:r>
            <a:r>
              <a:rPr lang="en-GB" b="1" dirty="0">
                <a:solidFill>
                  <a:schemeClr val="bg1"/>
                </a:solidFill>
              </a:rPr>
              <a:t>: </a:t>
            </a:r>
            <a:r>
              <a:rPr lang="gu-IN" dirty="0">
                <a:solidFill>
                  <a:schemeClr val="bg1"/>
                </a:solidFill>
              </a:rPr>
              <a:t>Adults aged </a:t>
            </a:r>
            <a:r>
              <a:rPr lang="gu-IN" b="1" dirty="0">
                <a:solidFill>
                  <a:schemeClr val="bg1"/>
                </a:solidFill>
              </a:rPr>
              <a:t>25–65 years</a:t>
            </a:r>
            <a:r>
              <a:rPr lang="gu-IN" dirty="0">
                <a:solidFill>
                  <a:schemeClr val="bg1"/>
                </a:solidFill>
              </a:rPr>
              <a:t> living with or at risk of Type 2 Diabetes Mellitus. </a:t>
            </a:r>
          </a:p>
          <a:p>
            <a:pPr algn="just"/>
            <a:r>
              <a:rPr lang="gu-IN" b="1" dirty="0">
                <a:solidFill>
                  <a:schemeClr val="bg1"/>
                </a:solidFill>
              </a:rPr>
              <a:t>Setting</a:t>
            </a:r>
            <a:r>
              <a:rPr lang="en-GB" b="1" dirty="0">
                <a:solidFill>
                  <a:schemeClr val="bg1"/>
                </a:solidFill>
              </a:rPr>
              <a:t>: </a:t>
            </a:r>
            <a:r>
              <a:rPr lang="gu-IN" dirty="0">
                <a:solidFill>
                  <a:schemeClr val="bg1"/>
                </a:solidFill>
              </a:rPr>
              <a:t>Community and primary healthcare settings across the United Kingdom. </a:t>
            </a:r>
          </a:p>
          <a:p>
            <a:pPr algn="just"/>
            <a:r>
              <a:rPr lang="gu-IN" b="1" dirty="0">
                <a:solidFill>
                  <a:schemeClr val="bg1"/>
                </a:solidFill>
              </a:rPr>
              <a:t>Public Health Problem</a:t>
            </a:r>
            <a:r>
              <a:rPr lang="en-GB" b="1" dirty="0">
                <a:solidFill>
                  <a:schemeClr val="bg1"/>
                </a:solidFill>
              </a:rPr>
              <a:t>: </a:t>
            </a:r>
            <a:r>
              <a:rPr lang="gu-IN" dirty="0">
                <a:solidFill>
                  <a:schemeClr val="bg1"/>
                </a:solidFill>
              </a:rPr>
              <a:t>Rising prevalence of Type 2 Diabetes Mellitus due to obesity, physical inactivity, unhealthy diet, and sedentary lifestyles. </a:t>
            </a:r>
          </a:p>
          <a:p>
            <a:pPr marL="0" indent="0" algn="just">
              <a:buNone/>
            </a:pPr>
            <a:endParaRPr lang="gu-IN" dirty="0">
              <a:solidFill>
                <a:schemeClr val="bg1"/>
              </a:solidFill>
            </a:endParaRPr>
          </a:p>
        </p:txBody>
      </p:sp>
      <p:pic>
        <p:nvPicPr>
          <p:cNvPr id="4" name="Picture 3" descr="Diabetes: Causes, Symptoms, Management and Complications">
            <a:extLst>
              <a:ext uri="{FF2B5EF4-FFF2-40B4-BE49-F238E27FC236}">
                <a16:creationId xmlns:a16="http://schemas.microsoft.com/office/drawing/2014/main" id="{96D2E9A8-4837-8896-5524-3F2B50B86211}"/>
              </a:ext>
            </a:extLst>
          </p:cNvPr>
          <p:cNvPicPr>
            <a:picLocks noChangeAspect="1"/>
          </p:cNvPicPr>
          <p:nvPr/>
        </p:nvPicPr>
        <p:blipFill>
          <a:blip r:embed="rId3"/>
          <a:srcRect l="29008" t="-2" r="8764" b="3"/>
          <a:stretch>
            <a:fillRect/>
          </a:stretch>
        </p:blipFill>
        <p:spPr>
          <a:xfrm>
            <a:off x="6472194" y="629265"/>
            <a:ext cx="5548259" cy="5585369"/>
          </a:xfrm>
          <a:prstGeom prst="rect">
            <a:avLst/>
          </a:prstGeom>
        </p:spPr>
      </p:pic>
      <p:sp>
        <p:nvSpPr>
          <p:cNvPr id="18" name="Rectangle 17">
            <a:extLst>
              <a:ext uri="{FF2B5EF4-FFF2-40B4-BE49-F238E27FC236}">
                <a16:creationId xmlns:a16="http://schemas.microsoft.com/office/drawing/2014/main" id="{10CC18C0-9A66-45AE-B534-B8D29AFEA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6" name="TextBox 5">
            <a:extLst>
              <a:ext uri="{FF2B5EF4-FFF2-40B4-BE49-F238E27FC236}">
                <a16:creationId xmlns:a16="http://schemas.microsoft.com/office/drawing/2014/main" id="{7B4B46BB-16C7-18B0-881F-D4C2EDFFAD69}"/>
              </a:ext>
            </a:extLst>
          </p:cNvPr>
          <p:cNvSpPr txBox="1"/>
          <p:nvPr/>
        </p:nvSpPr>
        <p:spPr>
          <a:xfrm>
            <a:off x="7515598" y="6382428"/>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(Healthline, 2026)</a:t>
            </a:r>
            <a:endParaRPr lang="gu-IN" sz="1400" dirty="0"/>
          </a:p>
        </p:txBody>
      </p:sp>
    </p:spTree>
    <p:extLst>
      <p:ext uri="{BB962C8B-B14F-4D97-AF65-F5344CB8AC3E}">
        <p14:creationId xmlns:p14="http://schemas.microsoft.com/office/powerpoint/2010/main" val="4561112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Diabetes in women: Expert recommends women should start monitoring blood  sugar early from 25 years of age - Times of India">
            <a:extLst>
              <a:ext uri="{FF2B5EF4-FFF2-40B4-BE49-F238E27FC236}">
                <a16:creationId xmlns:a16="http://schemas.microsoft.com/office/drawing/2014/main" id="{6E54D25B-3BC1-AC57-BB7C-CC8A757B63C0}"/>
              </a:ext>
            </a:extLst>
          </p:cNvPr>
          <p:cNvPicPr>
            <a:picLocks noChangeAspect="1"/>
          </p:cNvPicPr>
          <p:nvPr/>
        </p:nvPicPr>
        <p:blipFill>
          <a:blip r:embed="rId2"/>
          <a:srcRect l="15532" r="-3" b="-3"/>
          <a:stretch>
            <a:fillRect/>
          </a:stretch>
        </p:blipFill>
        <p:spPr>
          <a:xfrm>
            <a:off x="6887043" y="-1"/>
            <a:ext cx="4980491" cy="3104208"/>
          </a:xfrm>
          <a:prstGeom prst="rect">
            <a:avLst/>
          </a:prstGeom>
        </p:spPr>
      </p:pic>
      <p:pic>
        <p:nvPicPr>
          <p:cNvPr id="4" name="Picture 3" descr="6 Best Glucose Monitors: CGMs, apps, and more">
            <a:extLst>
              <a:ext uri="{FF2B5EF4-FFF2-40B4-BE49-F238E27FC236}">
                <a16:creationId xmlns:a16="http://schemas.microsoft.com/office/drawing/2014/main" id="{AE157FEC-9990-FF0F-95F3-4032BFD6A849}"/>
              </a:ext>
            </a:extLst>
          </p:cNvPr>
          <p:cNvPicPr>
            <a:picLocks noChangeAspect="1"/>
          </p:cNvPicPr>
          <p:nvPr/>
        </p:nvPicPr>
        <p:blipFill>
          <a:blip r:embed="rId3"/>
          <a:srcRect r="4044" b="3"/>
          <a:stretch>
            <a:fillRect/>
          </a:stretch>
        </p:blipFill>
        <p:spPr>
          <a:xfrm>
            <a:off x="5419263" y="3200783"/>
            <a:ext cx="6517098" cy="3592925"/>
          </a:xfrm>
          <a:prstGeom prst="rect">
            <a:avLst/>
          </a:prstGeom>
        </p:spPr>
      </p:pic>
      <p:pic>
        <p:nvPicPr>
          <p:cNvPr id="5" name="Picture 4" descr="Diabetes: Causes, Symptoms, Risk Factors and Treatment">
            <a:extLst>
              <a:ext uri="{FF2B5EF4-FFF2-40B4-BE49-F238E27FC236}">
                <a16:creationId xmlns:a16="http://schemas.microsoft.com/office/drawing/2014/main" id="{BF0797BF-2CB5-B76E-709E-91E677D338D7}"/>
              </a:ext>
            </a:extLst>
          </p:cNvPr>
          <p:cNvPicPr>
            <a:picLocks noChangeAspect="1"/>
          </p:cNvPicPr>
          <p:nvPr/>
        </p:nvPicPr>
        <p:blipFill>
          <a:blip r:embed="rId4"/>
          <a:srcRect r="1" b="3454"/>
          <a:stretch>
            <a:fillRect/>
          </a:stretch>
        </p:blipFill>
        <p:spPr>
          <a:xfrm>
            <a:off x="344130" y="-1"/>
            <a:ext cx="6504530" cy="3781426"/>
          </a:xfrm>
          <a:custGeom>
            <a:avLst/>
            <a:gdLst/>
            <a:ahLst/>
            <a:cxnLst/>
            <a:rect l="l" t="t" r="r" b="b"/>
            <a:pathLst>
              <a:path w="6082711" h="3920044">
                <a:moveTo>
                  <a:pt x="0" y="0"/>
                </a:moveTo>
                <a:lnTo>
                  <a:pt x="6082711" y="0"/>
                </a:lnTo>
                <a:lnTo>
                  <a:pt x="6082711" y="3103225"/>
                </a:lnTo>
                <a:lnTo>
                  <a:pt x="4614930" y="3103225"/>
                </a:lnTo>
                <a:lnTo>
                  <a:pt x="4614930" y="3920044"/>
                </a:lnTo>
                <a:lnTo>
                  <a:pt x="0" y="3920044"/>
                </a:lnTo>
                <a:close/>
              </a:path>
            </a:pathLst>
          </a:custGeom>
        </p:spPr>
      </p:pic>
      <p:pic>
        <p:nvPicPr>
          <p:cNvPr id="9" name="Picture 8" descr="Alzheimer's disease: How type 2 diabetes may increase the risk">
            <a:extLst>
              <a:ext uri="{FF2B5EF4-FFF2-40B4-BE49-F238E27FC236}">
                <a16:creationId xmlns:a16="http://schemas.microsoft.com/office/drawing/2014/main" id="{B73F8107-7E67-261E-AF31-666DCE05E065}"/>
              </a:ext>
            </a:extLst>
          </p:cNvPr>
          <p:cNvPicPr>
            <a:picLocks noChangeAspect="1"/>
          </p:cNvPicPr>
          <p:nvPr/>
        </p:nvPicPr>
        <p:blipFill>
          <a:blip r:embed="rId5"/>
          <a:srcRect t="3015" b="12597"/>
          <a:stretch>
            <a:fillRect/>
          </a:stretch>
        </p:blipFill>
        <p:spPr>
          <a:xfrm>
            <a:off x="344129" y="3657217"/>
            <a:ext cx="4913671" cy="3136491"/>
          </a:xfrm>
          <a:prstGeom prst="rect">
            <a:avLst/>
          </a:prstGeom>
        </p:spPr>
      </p:pic>
      <p:sp>
        <p:nvSpPr>
          <p:cNvPr id="2" name="TextBox 1">
            <a:extLst>
              <a:ext uri="{FF2B5EF4-FFF2-40B4-BE49-F238E27FC236}">
                <a16:creationId xmlns:a16="http://schemas.microsoft.com/office/drawing/2014/main" id="{B5B8B1AC-6205-CB22-43B6-80AE387E3E7A}"/>
              </a:ext>
            </a:extLst>
          </p:cNvPr>
          <p:cNvSpPr txBox="1"/>
          <p:nvPr/>
        </p:nvSpPr>
        <p:spPr>
          <a:xfrm>
            <a:off x="1295400" y="3163405"/>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(Dr </a:t>
            </a:r>
            <a:r>
              <a:rPr lang="en-GB" sz="1400" dirty="0" err="1"/>
              <a:t>Shubhashree</a:t>
            </a:r>
            <a:r>
              <a:rPr lang="en-GB" sz="1400" dirty="0"/>
              <a:t> Patil, 2025)</a:t>
            </a:r>
            <a:endParaRPr lang="gu-IN" sz="1400" dirty="0"/>
          </a:p>
        </p:txBody>
      </p:sp>
      <p:sp>
        <p:nvSpPr>
          <p:cNvPr id="7" name="TextBox 6">
            <a:extLst>
              <a:ext uri="{FF2B5EF4-FFF2-40B4-BE49-F238E27FC236}">
                <a16:creationId xmlns:a16="http://schemas.microsoft.com/office/drawing/2014/main" id="{F4D3CC33-DD5B-99EF-C6C4-A34688A20B97}"/>
              </a:ext>
            </a:extLst>
          </p:cNvPr>
          <p:cNvSpPr txBox="1"/>
          <p:nvPr/>
        </p:nvSpPr>
        <p:spPr>
          <a:xfrm>
            <a:off x="7172325" y="6402451"/>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(Healthline, 2026)</a:t>
            </a:r>
            <a:endParaRPr lang="gu-IN" sz="1400" dirty="0"/>
          </a:p>
        </p:txBody>
      </p:sp>
      <p:sp>
        <p:nvSpPr>
          <p:cNvPr id="10" name="TextBox 9">
            <a:extLst>
              <a:ext uri="{FF2B5EF4-FFF2-40B4-BE49-F238E27FC236}">
                <a16:creationId xmlns:a16="http://schemas.microsoft.com/office/drawing/2014/main" id="{F985F1A7-A9D9-ED89-0AC4-B99BB090B900}"/>
              </a:ext>
            </a:extLst>
          </p:cNvPr>
          <p:cNvSpPr txBox="1"/>
          <p:nvPr/>
        </p:nvSpPr>
        <p:spPr>
          <a:xfrm>
            <a:off x="7866109" y="2768960"/>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(Times of India, 2020)</a:t>
            </a:r>
            <a:endParaRPr lang="gu-IN" sz="1400" dirty="0"/>
          </a:p>
        </p:txBody>
      </p:sp>
      <p:sp>
        <p:nvSpPr>
          <p:cNvPr id="12" name="TextBox 11">
            <a:extLst>
              <a:ext uri="{FF2B5EF4-FFF2-40B4-BE49-F238E27FC236}">
                <a16:creationId xmlns:a16="http://schemas.microsoft.com/office/drawing/2014/main" id="{E640C639-2015-6AC8-E418-9715F720CD42}"/>
              </a:ext>
            </a:extLst>
          </p:cNvPr>
          <p:cNvSpPr txBox="1"/>
          <p:nvPr/>
        </p:nvSpPr>
        <p:spPr>
          <a:xfrm>
            <a:off x="176212" y="6479211"/>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(Eileen Bailey, 2024)</a:t>
            </a:r>
            <a:endParaRPr lang="gu-IN" sz="1400" dirty="0"/>
          </a:p>
        </p:txBody>
      </p:sp>
    </p:spTree>
    <p:extLst>
      <p:ext uri="{BB962C8B-B14F-4D97-AF65-F5344CB8AC3E}">
        <p14:creationId xmlns:p14="http://schemas.microsoft.com/office/powerpoint/2010/main" val="905152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1B1A260-8A72-4E08-82CC-DB3DB0A49F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11" name="Rectangle 10">
              <a:extLst>
                <a:ext uri="{FF2B5EF4-FFF2-40B4-BE49-F238E27FC236}">
                  <a16:creationId xmlns:a16="http://schemas.microsoft.com/office/drawing/2014/main" id="{F5EE446B-EFB2-4F6A-AC6E-936E92DB5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12" name="Oval 11">
              <a:extLst>
                <a:ext uri="{FF2B5EF4-FFF2-40B4-BE49-F238E27FC236}">
                  <a16:creationId xmlns:a16="http://schemas.microsoft.com/office/drawing/2014/main" id="{3483BA79-FCF5-4852-AF0E-CA634727E3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3" name="Oval 12">
              <a:extLst>
                <a:ext uri="{FF2B5EF4-FFF2-40B4-BE49-F238E27FC236}">
                  <a16:creationId xmlns:a16="http://schemas.microsoft.com/office/drawing/2014/main" id="{A2630BA5-8A74-4D0A-BB80-42BB6E2D0C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4" name="Oval 13">
              <a:extLst>
                <a:ext uri="{FF2B5EF4-FFF2-40B4-BE49-F238E27FC236}">
                  <a16:creationId xmlns:a16="http://schemas.microsoft.com/office/drawing/2014/main" id="{BD6109B2-DB31-43CB-950B-AB02BC17CF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5" name="Oval 14">
              <a:extLst>
                <a:ext uri="{FF2B5EF4-FFF2-40B4-BE49-F238E27FC236}">
                  <a16:creationId xmlns:a16="http://schemas.microsoft.com/office/drawing/2014/main" id="{4F4C0381-B807-4F22-9362-4CF1EA4ED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6" name="Oval 15">
              <a:extLst>
                <a:ext uri="{FF2B5EF4-FFF2-40B4-BE49-F238E27FC236}">
                  <a16:creationId xmlns:a16="http://schemas.microsoft.com/office/drawing/2014/main" id="{32DC58E5-A2AB-4AF3-BFDC-51F45B859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7" name="Rectangle 16">
              <a:extLst>
                <a:ext uri="{FF2B5EF4-FFF2-40B4-BE49-F238E27FC236}">
                  <a16:creationId xmlns:a16="http://schemas.microsoft.com/office/drawing/2014/main" id="{5A82E722-60BE-4C4A-93FB-ED5C9D25F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8" name="Freeform 5">
              <a:extLst>
                <a:ext uri="{FF2B5EF4-FFF2-40B4-BE49-F238E27FC236}">
                  <a16:creationId xmlns:a16="http://schemas.microsoft.com/office/drawing/2014/main" id="{BD917B57-2D0B-49F7-99D0-3E0D111382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gu-IN"/>
            </a:p>
          </p:txBody>
        </p:sp>
        <p:sp>
          <p:nvSpPr>
            <p:cNvPr id="19" name="Freeform 5">
              <a:extLst>
                <a:ext uri="{FF2B5EF4-FFF2-40B4-BE49-F238E27FC236}">
                  <a16:creationId xmlns:a16="http://schemas.microsoft.com/office/drawing/2014/main" id="{ED29444E-A895-4493-BEBA-CBD61CF471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gu-IN"/>
            </a:p>
          </p:txBody>
        </p:sp>
        <p:sp>
          <p:nvSpPr>
            <p:cNvPr id="20" name="Freeform 5">
              <a:extLst>
                <a:ext uri="{FF2B5EF4-FFF2-40B4-BE49-F238E27FC236}">
                  <a16:creationId xmlns:a16="http://schemas.microsoft.com/office/drawing/2014/main" id="{9237B3E9-B2D7-4C20-930D-6FD74FFB5C1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gu-IN"/>
            </a:p>
          </p:txBody>
        </p:sp>
      </p:grpSp>
      <p:sp>
        <p:nvSpPr>
          <p:cNvPr id="2" name="Title 1">
            <a:extLst>
              <a:ext uri="{FF2B5EF4-FFF2-40B4-BE49-F238E27FC236}">
                <a16:creationId xmlns:a16="http://schemas.microsoft.com/office/drawing/2014/main" id="{698A092D-C993-6C66-26E1-48AFF6366108}"/>
              </a:ext>
            </a:extLst>
          </p:cNvPr>
          <p:cNvSpPr>
            <a:spLocks noGrp="1"/>
          </p:cNvSpPr>
          <p:nvPr>
            <p:ph type="title"/>
          </p:nvPr>
        </p:nvSpPr>
        <p:spPr>
          <a:xfrm>
            <a:off x="994087" y="1130603"/>
            <a:ext cx="3342442" cy="4596794"/>
          </a:xfrm>
        </p:spPr>
        <p:txBody>
          <a:bodyPr anchor="ctr">
            <a:normAutofit/>
          </a:bodyPr>
          <a:lstStyle/>
          <a:p>
            <a:r>
              <a:rPr lang="gu-IN" sz="3200">
                <a:solidFill>
                  <a:srgbClr val="EBEBEB"/>
                </a:solidFill>
              </a:rPr>
              <a:t>Introduction</a:t>
            </a:r>
          </a:p>
        </p:txBody>
      </p:sp>
      <p:sp>
        <p:nvSpPr>
          <p:cNvPr id="3" name="Content Placeholder 2">
            <a:extLst>
              <a:ext uri="{FF2B5EF4-FFF2-40B4-BE49-F238E27FC236}">
                <a16:creationId xmlns:a16="http://schemas.microsoft.com/office/drawing/2014/main" id="{F25C35E9-9B00-55B3-82F8-865DB89CE50C}"/>
              </a:ext>
            </a:extLst>
          </p:cNvPr>
          <p:cNvSpPr>
            <a:spLocks noGrp="1"/>
          </p:cNvSpPr>
          <p:nvPr>
            <p:ph idx="1"/>
          </p:nvPr>
        </p:nvSpPr>
        <p:spPr>
          <a:xfrm>
            <a:off x="5290077" y="437513"/>
            <a:ext cx="5502614" cy="5954325"/>
          </a:xfrm>
        </p:spPr>
        <p:txBody>
          <a:bodyPr anchor="ctr">
            <a:normAutofit/>
          </a:bodyPr>
          <a:lstStyle/>
          <a:p>
            <a:pPr algn="just"/>
            <a:r>
              <a:rPr lang="gu-IN" sz="2000" dirty="0">
                <a:solidFill>
                  <a:schemeClr val="tx1"/>
                </a:solidFill>
              </a:rPr>
              <a:t>Type 2 Diabetes Mellitus is one of the fastest-growing long-term conditions affecting adults in the United Kingdom</a:t>
            </a:r>
            <a:r>
              <a:rPr lang="en-GB" sz="2000" dirty="0">
                <a:solidFill>
                  <a:schemeClr val="tx1"/>
                </a:solidFill>
              </a:rPr>
              <a:t> (</a:t>
            </a:r>
            <a:r>
              <a:rPr lang="gu-IN" sz="2000" dirty="0">
                <a:solidFill>
                  <a:schemeClr val="tx1"/>
                </a:solidFill>
              </a:rPr>
              <a:t>Zghebi</a:t>
            </a:r>
            <a:r>
              <a:rPr lang="en-GB" sz="2000" dirty="0">
                <a:solidFill>
                  <a:schemeClr val="tx1"/>
                </a:solidFill>
              </a:rPr>
              <a:t> et al, 2026)</a:t>
            </a:r>
            <a:r>
              <a:rPr lang="gu-IN" sz="2000" dirty="0">
                <a:solidFill>
                  <a:schemeClr val="tx1"/>
                </a:solidFill>
              </a:rPr>
              <a:t>.</a:t>
            </a:r>
          </a:p>
          <a:p>
            <a:pPr algn="just"/>
            <a:r>
              <a:rPr lang="gu-IN" sz="2000" dirty="0">
                <a:solidFill>
                  <a:schemeClr val="tx1"/>
                </a:solidFill>
              </a:rPr>
              <a:t>Many cases are preventable through healthy lifestyle behaviours, early detection, and regular self-management</a:t>
            </a:r>
            <a:r>
              <a:rPr lang="en-GB" sz="2000" dirty="0">
                <a:solidFill>
                  <a:schemeClr val="tx1"/>
                </a:solidFill>
              </a:rPr>
              <a:t> (</a:t>
            </a:r>
            <a:r>
              <a:rPr lang="gu-IN" sz="2000" dirty="0">
                <a:solidFill>
                  <a:schemeClr val="tx1"/>
                </a:solidFill>
              </a:rPr>
              <a:t>Zghebi</a:t>
            </a:r>
            <a:r>
              <a:rPr lang="en-GB" sz="2000" dirty="0">
                <a:solidFill>
                  <a:schemeClr val="tx1"/>
                </a:solidFill>
              </a:rPr>
              <a:t> et al, 2026)</a:t>
            </a:r>
            <a:r>
              <a:rPr lang="gu-IN" sz="2000" dirty="0">
                <a:solidFill>
                  <a:schemeClr val="tx1"/>
                </a:solidFill>
              </a:rPr>
              <a:t>.</a:t>
            </a:r>
          </a:p>
          <a:p>
            <a:pPr algn="just"/>
            <a:r>
              <a:rPr lang="gu-IN" sz="2000" dirty="0">
                <a:solidFill>
                  <a:schemeClr val="tx1"/>
                </a:solidFill>
              </a:rPr>
              <a:t>Digital health technologies provide personalised support to improve physical activity, nutrition, medication adherence, and blood glucose monitoring</a:t>
            </a:r>
            <a:r>
              <a:rPr lang="en-GB" sz="2000" dirty="0">
                <a:solidFill>
                  <a:schemeClr val="tx1"/>
                </a:solidFill>
              </a:rPr>
              <a:t> (</a:t>
            </a:r>
            <a:r>
              <a:rPr lang="gu-IN" sz="2000" dirty="0">
                <a:solidFill>
                  <a:schemeClr val="tx1"/>
                </a:solidFill>
              </a:rPr>
              <a:t>Kerr</a:t>
            </a:r>
            <a:r>
              <a:rPr lang="en-GB" sz="2000" dirty="0">
                <a:solidFill>
                  <a:schemeClr val="tx1"/>
                </a:solidFill>
              </a:rPr>
              <a:t> et al, 2024)</a:t>
            </a:r>
            <a:r>
              <a:rPr lang="gu-IN" sz="2000" dirty="0">
                <a:solidFill>
                  <a:schemeClr val="tx1"/>
                </a:solidFill>
              </a:rPr>
              <a:t>.</a:t>
            </a:r>
          </a:p>
          <a:p>
            <a:pPr algn="just"/>
            <a:r>
              <a:rPr lang="gu-IN" sz="2000" dirty="0">
                <a:solidFill>
                  <a:schemeClr val="tx1"/>
                </a:solidFill>
              </a:rPr>
              <a:t>DiaBand UK </a:t>
            </a:r>
            <a:r>
              <a:rPr lang="en-GB" sz="2000" dirty="0">
                <a:solidFill>
                  <a:schemeClr val="tx1"/>
                </a:solidFill>
              </a:rPr>
              <a:t>mobile app </a:t>
            </a:r>
            <a:r>
              <a:rPr lang="gu-IN" sz="2000" dirty="0">
                <a:solidFill>
                  <a:schemeClr val="tx1"/>
                </a:solidFill>
              </a:rPr>
              <a:t>combines artificial intelligence and wearable technology to encourage healthier behaviours and reduce diabetes-related complications.</a:t>
            </a:r>
          </a:p>
          <a:p>
            <a:pPr algn="just"/>
            <a:endParaRPr lang="gu-IN" sz="2000" dirty="0">
              <a:solidFill>
                <a:schemeClr val="tx1"/>
              </a:solidFill>
            </a:endParaRPr>
          </a:p>
        </p:txBody>
      </p:sp>
    </p:spTree>
    <p:extLst>
      <p:ext uri="{BB962C8B-B14F-4D97-AF65-F5344CB8AC3E}">
        <p14:creationId xmlns:p14="http://schemas.microsoft.com/office/powerpoint/2010/main" val="2500629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219AE65-9B94-44EA-BEF3-EF4BFA169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0C81A57-9CD5-461B-8FFE-4A8CB6CFBE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17539" y="467397"/>
            <a:ext cx="695829" cy="591911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grpSp>
        <p:nvGrpSpPr>
          <p:cNvPr id="12" name="Group 11">
            <a:extLst>
              <a:ext uri="{FF2B5EF4-FFF2-40B4-BE49-F238E27FC236}">
                <a16:creationId xmlns:a16="http://schemas.microsoft.com/office/drawing/2014/main" id="{3086C462-37F4-494D-8292-CCB95221CC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a:solidFill>
            <a:srgbClr val="FFFFFF"/>
          </a:solidFill>
        </p:grpSpPr>
        <p:sp>
          <p:nvSpPr>
            <p:cNvPr id="13" name="Rectangle 12">
              <a:extLst>
                <a:ext uri="{FF2B5EF4-FFF2-40B4-BE49-F238E27FC236}">
                  <a16:creationId xmlns:a16="http://schemas.microsoft.com/office/drawing/2014/main" id="{2C7D2D64-353F-4802-AA48-A70CE60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14" name="Freeform 5">
              <a:extLst>
                <a:ext uri="{FF2B5EF4-FFF2-40B4-BE49-F238E27FC236}">
                  <a16:creationId xmlns:a16="http://schemas.microsoft.com/office/drawing/2014/main" id="{30A6328F-CAA3-4052-BF4C-14BD47706E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ln>
              <a:noFill/>
            </a:ln>
          </p:spPr>
          <p:style>
            <a:lnRef idx="0">
              <a:scrgbClr r="0" g="0" b="0"/>
            </a:lnRef>
            <a:fillRef idx="1002">
              <a:schemeClr val="dk2"/>
            </a:fillRef>
            <a:effectRef idx="0">
              <a:scrgbClr r="0" g="0" b="0"/>
            </a:effectRef>
            <a:fontRef idx="major"/>
          </p:style>
          <p:txBody>
            <a:bodyPr/>
            <a:lstStyle/>
            <a:p>
              <a:endParaRPr lang="gu-IN"/>
            </a:p>
          </p:txBody>
        </p:sp>
      </p:grpSp>
      <p:sp>
        <p:nvSpPr>
          <p:cNvPr id="2" name="Title 1">
            <a:extLst>
              <a:ext uri="{FF2B5EF4-FFF2-40B4-BE49-F238E27FC236}">
                <a16:creationId xmlns:a16="http://schemas.microsoft.com/office/drawing/2014/main" id="{AAD0097B-47EE-BCD3-5968-F2DF393A2379}"/>
              </a:ext>
            </a:extLst>
          </p:cNvPr>
          <p:cNvSpPr>
            <a:spLocks noGrp="1"/>
          </p:cNvSpPr>
          <p:nvPr>
            <p:ph type="title"/>
          </p:nvPr>
        </p:nvSpPr>
        <p:spPr>
          <a:xfrm>
            <a:off x="1000372" y="1209957"/>
            <a:ext cx="3034580" cy="4438087"/>
          </a:xfrm>
        </p:spPr>
        <p:txBody>
          <a:bodyPr anchor="ctr">
            <a:normAutofit/>
          </a:bodyPr>
          <a:lstStyle/>
          <a:p>
            <a:pPr algn="r"/>
            <a:r>
              <a:rPr lang="gu-IN" sz="3200">
                <a:solidFill>
                  <a:schemeClr val="tx1"/>
                </a:solidFill>
              </a:rPr>
              <a:t>Aim</a:t>
            </a:r>
          </a:p>
        </p:txBody>
      </p:sp>
      <p:sp>
        <p:nvSpPr>
          <p:cNvPr id="3" name="Content Placeholder 2">
            <a:extLst>
              <a:ext uri="{FF2B5EF4-FFF2-40B4-BE49-F238E27FC236}">
                <a16:creationId xmlns:a16="http://schemas.microsoft.com/office/drawing/2014/main" id="{8B109B00-729A-CEDA-A3F5-152C4E022B62}"/>
              </a:ext>
            </a:extLst>
          </p:cNvPr>
          <p:cNvSpPr>
            <a:spLocks noGrp="1"/>
          </p:cNvSpPr>
          <p:nvPr>
            <p:ph idx="1"/>
          </p:nvPr>
        </p:nvSpPr>
        <p:spPr>
          <a:xfrm>
            <a:off x="4678424" y="1059025"/>
            <a:ext cx="5302189" cy="4739950"/>
          </a:xfrm>
        </p:spPr>
        <p:txBody>
          <a:bodyPr anchor="ctr">
            <a:normAutofit/>
          </a:bodyPr>
          <a:lstStyle/>
          <a:p>
            <a:pPr algn="just"/>
            <a:r>
              <a:rPr lang="gu-IN" sz="2000" dirty="0">
                <a:solidFill>
                  <a:schemeClr val="tx1"/>
                </a:solidFill>
              </a:rPr>
              <a:t>To improve diabetes prevention and self-management among adults aged 25–65 years in the United Kingdom by using an AI-powered wearable device and mobile application that promote healthy lifestyle behaviours, personalised monitoring, and continuous digital support.</a:t>
            </a:r>
          </a:p>
        </p:txBody>
      </p:sp>
      <p:cxnSp>
        <p:nvCxnSpPr>
          <p:cNvPr id="16" name="Straight Connector 15">
            <a:extLst>
              <a:ext uri="{FF2B5EF4-FFF2-40B4-BE49-F238E27FC236}">
                <a16:creationId xmlns:a16="http://schemas.microsoft.com/office/drawing/2014/main" id="{AD23B2CD-009B-425A-9616-1E1AD1D5AB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56687" y="1930986"/>
            <a:ext cx="0" cy="3200400"/>
          </a:xfrm>
          <a:prstGeom prst="line">
            <a:avLst/>
          </a:prstGeom>
          <a:ln w="15875" cap="sq">
            <a:solidFill>
              <a:schemeClr val="accent1">
                <a:lumMod val="75000"/>
              </a:schemeClr>
            </a:solidFill>
            <a:miter lim="800000"/>
          </a:ln>
        </p:spPr>
        <p:style>
          <a:lnRef idx="1">
            <a:schemeClr val="accent1"/>
          </a:lnRef>
          <a:fillRef idx="0">
            <a:schemeClr val="accent1"/>
          </a:fillRef>
          <a:effectRef idx="0">
            <a:schemeClr val="accent1"/>
          </a:effectRef>
          <a:fontRef idx="minor">
            <a:schemeClr val="tx1"/>
          </a:fontRef>
        </p:style>
      </p:cxnSp>
      <p:pic>
        <p:nvPicPr>
          <p:cNvPr id="4" name="Picture 3" descr="Aim Word Stock Illustrations – 9,357 Aim Word Stock Illustrations, Vectors &amp; Clipart - Dreamstime">
            <a:extLst>
              <a:ext uri="{FF2B5EF4-FFF2-40B4-BE49-F238E27FC236}">
                <a16:creationId xmlns:a16="http://schemas.microsoft.com/office/drawing/2014/main" id="{4ACC0ACA-5958-5A66-899C-DCD1336833B5}"/>
              </a:ext>
            </a:extLst>
          </p:cNvPr>
          <p:cNvPicPr>
            <a:picLocks noChangeAspect="1"/>
          </p:cNvPicPr>
          <p:nvPr/>
        </p:nvPicPr>
        <p:blipFill>
          <a:blip r:embed="rId2"/>
          <a:stretch>
            <a:fillRect/>
          </a:stretch>
        </p:blipFill>
        <p:spPr>
          <a:xfrm>
            <a:off x="739502" y="1360889"/>
            <a:ext cx="3556319" cy="4438086"/>
          </a:xfrm>
          <a:prstGeom prst="rect">
            <a:avLst/>
          </a:prstGeom>
        </p:spPr>
      </p:pic>
      <p:sp>
        <p:nvSpPr>
          <p:cNvPr id="6" name="TextBox 5">
            <a:extLst>
              <a:ext uri="{FF2B5EF4-FFF2-40B4-BE49-F238E27FC236}">
                <a16:creationId xmlns:a16="http://schemas.microsoft.com/office/drawing/2014/main" id="{2CDB12CC-29B0-C40D-6E96-D5B5299F16F3}"/>
              </a:ext>
            </a:extLst>
          </p:cNvPr>
          <p:cNvSpPr txBox="1"/>
          <p:nvPr/>
        </p:nvSpPr>
        <p:spPr>
          <a:xfrm>
            <a:off x="908616" y="5869779"/>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a:t>
            </a:r>
            <a:r>
              <a:rPr lang="en-GB" sz="1400" dirty="0" err="1"/>
              <a:t>Dreamstime</a:t>
            </a:r>
            <a:r>
              <a:rPr lang="en-GB" sz="1400" dirty="0"/>
              <a:t>, 2026)</a:t>
            </a:r>
            <a:endParaRPr lang="gu-IN" sz="1400" dirty="0"/>
          </a:p>
        </p:txBody>
      </p:sp>
    </p:spTree>
    <p:extLst>
      <p:ext uri="{BB962C8B-B14F-4D97-AF65-F5344CB8AC3E}">
        <p14:creationId xmlns:p14="http://schemas.microsoft.com/office/powerpoint/2010/main" val="35122743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CAF1E58-D170-4EF3-8E1A-992DA3688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11" name="Oval 10">
            <a:extLst>
              <a:ext uri="{FF2B5EF4-FFF2-40B4-BE49-F238E27FC236}">
                <a16:creationId xmlns:a16="http://schemas.microsoft.com/office/drawing/2014/main" id="{3EACCB19-3F29-416E-BD93-24BDDE37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3" name="Oval 12">
            <a:extLst>
              <a:ext uri="{FF2B5EF4-FFF2-40B4-BE49-F238E27FC236}">
                <a16:creationId xmlns:a16="http://schemas.microsoft.com/office/drawing/2014/main" id="{39C41423-F9F7-4333-A541-61582D3D2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5" name="Freeform 5">
            <a:extLst>
              <a:ext uri="{FF2B5EF4-FFF2-40B4-BE49-F238E27FC236}">
                <a16:creationId xmlns:a16="http://schemas.microsoft.com/office/drawing/2014/main" id="{A66DA090-6BD9-45CC-B782-02767069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gu-IN"/>
          </a:p>
        </p:txBody>
      </p:sp>
      <p:sp>
        <p:nvSpPr>
          <p:cNvPr id="17" name="Rectangle 16">
            <a:extLst>
              <a:ext uri="{FF2B5EF4-FFF2-40B4-BE49-F238E27FC236}">
                <a16:creationId xmlns:a16="http://schemas.microsoft.com/office/drawing/2014/main" id="{BA9F93AF-9489-4B8A-AA6B-1B00D3CA68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9" name="Freeform 5">
            <a:extLst>
              <a:ext uri="{FF2B5EF4-FFF2-40B4-BE49-F238E27FC236}">
                <a16:creationId xmlns:a16="http://schemas.microsoft.com/office/drawing/2014/main" id="{2F459F0B-865B-481D-9AC3-15C76A336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gu-IN"/>
          </a:p>
        </p:txBody>
      </p:sp>
      <p:sp>
        <p:nvSpPr>
          <p:cNvPr id="21" name="Freeform 5">
            <a:extLst>
              <a:ext uri="{FF2B5EF4-FFF2-40B4-BE49-F238E27FC236}">
                <a16:creationId xmlns:a16="http://schemas.microsoft.com/office/drawing/2014/main" id="{61CDB3A6-B686-4E1D-AD52-3DC038A45E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gu-IN"/>
          </a:p>
        </p:txBody>
      </p:sp>
      <p:sp>
        <p:nvSpPr>
          <p:cNvPr id="2" name="Title 1">
            <a:extLst>
              <a:ext uri="{FF2B5EF4-FFF2-40B4-BE49-F238E27FC236}">
                <a16:creationId xmlns:a16="http://schemas.microsoft.com/office/drawing/2014/main" id="{9A8D8445-4318-F1DD-6434-293FE029FE1F}"/>
              </a:ext>
            </a:extLst>
          </p:cNvPr>
          <p:cNvSpPr>
            <a:spLocks noGrp="1"/>
          </p:cNvSpPr>
          <p:nvPr>
            <p:ph type="title"/>
          </p:nvPr>
        </p:nvSpPr>
        <p:spPr>
          <a:xfrm>
            <a:off x="1154955" y="973667"/>
            <a:ext cx="2942210" cy="4833745"/>
          </a:xfrm>
        </p:spPr>
        <p:txBody>
          <a:bodyPr>
            <a:normAutofit/>
          </a:bodyPr>
          <a:lstStyle/>
          <a:p>
            <a:r>
              <a:rPr lang="gu-IN">
                <a:solidFill>
                  <a:srgbClr val="EBEBEB"/>
                </a:solidFill>
              </a:rPr>
              <a:t>Activities</a:t>
            </a:r>
          </a:p>
        </p:txBody>
      </p:sp>
      <p:sp>
        <p:nvSpPr>
          <p:cNvPr id="23" name="Rectangle 22">
            <a:extLst>
              <a:ext uri="{FF2B5EF4-FFF2-40B4-BE49-F238E27FC236}">
                <a16:creationId xmlns:a16="http://schemas.microsoft.com/office/drawing/2014/main" id="{3D38E400-4F30-481D-A5DC-5AA21A2CB8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gu-IN"/>
          </a:p>
        </p:txBody>
      </p:sp>
      <p:graphicFrame>
        <p:nvGraphicFramePr>
          <p:cNvPr id="5" name="Content Placeholder 2">
            <a:extLst>
              <a:ext uri="{FF2B5EF4-FFF2-40B4-BE49-F238E27FC236}">
                <a16:creationId xmlns:a16="http://schemas.microsoft.com/office/drawing/2014/main" id="{7D3A5B11-309C-D9E7-6506-460C053B8B8F}"/>
              </a:ext>
            </a:extLst>
          </p:cNvPr>
          <p:cNvGraphicFramePr>
            <a:graphicFrameLocks noGrp="1"/>
          </p:cNvGraphicFramePr>
          <p:nvPr>
            <p:ph idx="1"/>
            <p:extLst>
              <p:ext uri="{D42A27DB-BD31-4B8C-83A1-F6EECF244321}">
                <p14:modId xmlns:p14="http://schemas.microsoft.com/office/powerpoint/2010/main" val="2253138146"/>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28688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B8A26-7D6A-6394-EDEF-21A945BAB146}"/>
              </a:ext>
            </a:extLst>
          </p:cNvPr>
          <p:cNvSpPr>
            <a:spLocks noGrp="1"/>
          </p:cNvSpPr>
          <p:nvPr>
            <p:ph type="title"/>
          </p:nvPr>
        </p:nvSpPr>
        <p:spPr>
          <a:xfrm>
            <a:off x="1154953" y="620186"/>
            <a:ext cx="8761413" cy="706964"/>
          </a:xfrm>
        </p:spPr>
        <p:txBody>
          <a:bodyPr/>
          <a:lstStyle/>
          <a:p>
            <a:pPr algn="ctr"/>
            <a:r>
              <a:rPr lang="gu-IN" dirty="0">
                <a:solidFill>
                  <a:schemeClr val="bg1"/>
                </a:solidFill>
              </a:rPr>
              <a:t>DiaBand UK</a:t>
            </a:r>
            <a:r>
              <a:rPr lang="en-GB" dirty="0">
                <a:solidFill>
                  <a:schemeClr val="bg1"/>
                </a:solidFill>
              </a:rPr>
              <a:t> App</a:t>
            </a:r>
            <a:endParaRPr lang="gu-IN" dirty="0">
              <a:solidFill>
                <a:schemeClr val="bg1"/>
              </a:solidFill>
            </a:endParaRPr>
          </a:p>
        </p:txBody>
      </p:sp>
      <p:sp>
        <p:nvSpPr>
          <p:cNvPr id="3" name="Content Placeholder 2">
            <a:extLst>
              <a:ext uri="{FF2B5EF4-FFF2-40B4-BE49-F238E27FC236}">
                <a16:creationId xmlns:a16="http://schemas.microsoft.com/office/drawing/2014/main" id="{E1AC505A-67BF-909E-58BF-BF7BA0389F87}"/>
              </a:ext>
            </a:extLst>
          </p:cNvPr>
          <p:cNvSpPr>
            <a:spLocks noGrp="1"/>
          </p:cNvSpPr>
          <p:nvPr>
            <p:ph idx="1"/>
          </p:nvPr>
        </p:nvSpPr>
        <p:spPr>
          <a:xfrm>
            <a:off x="231648" y="1327150"/>
            <a:ext cx="9684717" cy="5378450"/>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just">
              <a:buNone/>
            </a:pPr>
            <a:r>
              <a:rPr lang="gu-IN" dirty="0">
                <a:solidFill>
                  <a:schemeClr val="tx1"/>
                </a:solidFill>
              </a:rPr>
              <a:t>DiaBand UK is an AI-powered digital health application integrated with a smart wearable device to support diabetes prevention and self-management through personalised monitoring, behaviour change, and real-time health feedback.</a:t>
            </a:r>
          </a:p>
          <a:p>
            <a:pPr marL="0" indent="0" algn="just">
              <a:buNone/>
            </a:pPr>
            <a:r>
              <a:rPr lang="gu-IN" b="1" dirty="0">
                <a:solidFill>
                  <a:schemeClr val="tx1"/>
                </a:solidFill>
              </a:rPr>
              <a:t>Key Features</a:t>
            </a:r>
          </a:p>
          <a:p>
            <a:pPr algn="just"/>
            <a:r>
              <a:rPr lang="gu-IN" b="1" dirty="0">
                <a:solidFill>
                  <a:schemeClr val="tx1"/>
                </a:solidFill>
              </a:rPr>
              <a:t>AI Health Coach</a:t>
            </a:r>
            <a:r>
              <a:rPr lang="en-GB" b="1" dirty="0">
                <a:solidFill>
                  <a:schemeClr val="tx1"/>
                </a:solidFill>
              </a:rPr>
              <a:t>: </a:t>
            </a:r>
            <a:r>
              <a:rPr lang="gu-IN" dirty="0">
                <a:solidFill>
                  <a:schemeClr val="tx1"/>
                </a:solidFill>
              </a:rPr>
              <a:t>Provides personalised lifestyle recommendations based on user data.</a:t>
            </a:r>
          </a:p>
          <a:p>
            <a:pPr algn="just"/>
            <a:r>
              <a:rPr lang="gu-IN" b="1" dirty="0">
                <a:solidFill>
                  <a:schemeClr val="tx1"/>
                </a:solidFill>
              </a:rPr>
              <a:t>Smart Wearable Monitoring</a:t>
            </a:r>
            <a:r>
              <a:rPr lang="en-GB" b="1" dirty="0">
                <a:solidFill>
                  <a:schemeClr val="tx1"/>
                </a:solidFill>
              </a:rPr>
              <a:t>: </a:t>
            </a:r>
            <a:r>
              <a:rPr lang="gu-IN" dirty="0">
                <a:solidFill>
                  <a:schemeClr val="tx1"/>
                </a:solidFill>
              </a:rPr>
              <a:t>Tracks physical activity, heart rate, sleep quality, and integrates with glucose monitoring devices.</a:t>
            </a:r>
          </a:p>
          <a:p>
            <a:pPr algn="just"/>
            <a:r>
              <a:rPr lang="gu-IN" b="1" dirty="0">
                <a:solidFill>
                  <a:schemeClr val="tx1"/>
                </a:solidFill>
              </a:rPr>
              <a:t>Medication and Appointment Reminders</a:t>
            </a:r>
            <a:r>
              <a:rPr lang="en-GB" b="1" dirty="0">
                <a:solidFill>
                  <a:schemeClr val="tx1"/>
                </a:solidFill>
              </a:rPr>
              <a:t>: </a:t>
            </a:r>
            <a:r>
              <a:rPr lang="gu-IN" dirty="0">
                <a:solidFill>
                  <a:schemeClr val="tx1"/>
                </a:solidFill>
              </a:rPr>
              <a:t>Supports treatment adherence through timely notifications.</a:t>
            </a:r>
          </a:p>
          <a:p>
            <a:pPr algn="just"/>
            <a:r>
              <a:rPr lang="gu-IN" b="1" dirty="0">
                <a:solidFill>
                  <a:schemeClr val="tx1"/>
                </a:solidFill>
              </a:rPr>
              <a:t>Healthy Meal Planner</a:t>
            </a:r>
            <a:r>
              <a:rPr lang="en-GB" b="1" dirty="0">
                <a:solidFill>
                  <a:schemeClr val="tx1"/>
                </a:solidFill>
              </a:rPr>
              <a:t>: </a:t>
            </a:r>
            <a:r>
              <a:rPr lang="gu-IN" dirty="0">
                <a:solidFill>
                  <a:schemeClr val="tx1"/>
                </a:solidFill>
              </a:rPr>
              <a:t>Offers personalised meal plans, calorie tracking, and healthy recipe suggestions.</a:t>
            </a:r>
          </a:p>
          <a:p>
            <a:pPr algn="just"/>
            <a:r>
              <a:rPr lang="gu-IN" b="1" dirty="0">
                <a:solidFill>
                  <a:schemeClr val="tx1"/>
                </a:solidFill>
              </a:rPr>
              <a:t>Activity Tracker</a:t>
            </a:r>
            <a:r>
              <a:rPr lang="en-GB" b="1" dirty="0">
                <a:solidFill>
                  <a:schemeClr val="tx1"/>
                </a:solidFill>
              </a:rPr>
              <a:t>: </a:t>
            </a:r>
            <a:r>
              <a:rPr lang="gu-IN" dirty="0">
                <a:solidFill>
                  <a:schemeClr val="tx1"/>
                </a:solidFill>
              </a:rPr>
              <a:t>Monitors daily steps, exercise duration, and calories burned.</a:t>
            </a:r>
          </a:p>
          <a:p>
            <a:pPr algn="just"/>
            <a:r>
              <a:rPr lang="gu-IN" b="1" dirty="0">
                <a:solidFill>
                  <a:schemeClr val="tx1"/>
                </a:solidFill>
              </a:rPr>
              <a:t>Progress Dashboard</a:t>
            </a:r>
            <a:r>
              <a:rPr lang="en-GB" b="1" dirty="0">
                <a:solidFill>
                  <a:schemeClr val="tx1"/>
                </a:solidFill>
              </a:rPr>
              <a:t>: </a:t>
            </a:r>
            <a:r>
              <a:rPr lang="gu-IN" dirty="0">
                <a:solidFill>
                  <a:schemeClr val="tx1"/>
                </a:solidFill>
              </a:rPr>
              <a:t>Displays health trends, personalised goals, and weekly performance reports.</a:t>
            </a:r>
          </a:p>
          <a:p>
            <a:pPr algn="just"/>
            <a:r>
              <a:rPr lang="gu-IN" b="1" dirty="0">
                <a:solidFill>
                  <a:schemeClr val="tx1"/>
                </a:solidFill>
              </a:rPr>
              <a:t>Gamification</a:t>
            </a:r>
            <a:r>
              <a:rPr lang="en-GB" b="1" dirty="0">
                <a:solidFill>
                  <a:schemeClr val="tx1"/>
                </a:solidFill>
              </a:rPr>
              <a:t>: </a:t>
            </a:r>
            <a:r>
              <a:rPr lang="gu-IN" dirty="0">
                <a:solidFill>
                  <a:schemeClr val="tx1"/>
                </a:solidFill>
              </a:rPr>
              <a:t>Rewards healthy behaviours with achievement badges and wellness challenges.</a:t>
            </a:r>
          </a:p>
          <a:p>
            <a:pPr algn="just"/>
            <a:r>
              <a:rPr lang="gu-IN" b="1" dirty="0">
                <a:solidFill>
                  <a:schemeClr val="tx1"/>
                </a:solidFill>
              </a:rPr>
              <a:t>NHS Resource Hub</a:t>
            </a:r>
            <a:r>
              <a:rPr lang="en-GB" b="1" dirty="0">
                <a:solidFill>
                  <a:schemeClr val="tx1"/>
                </a:solidFill>
              </a:rPr>
              <a:t>: </a:t>
            </a:r>
            <a:r>
              <a:rPr lang="gu-IN" dirty="0">
                <a:solidFill>
                  <a:schemeClr val="tx1"/>
                </a:solidFill>
              </a:rPr>
              <a:t>Provides reliable educational resources and self-management guidance linked to NHS recommendations.</a:t>
            </a:r>
            <a:endParaRPr lang="en-GB" dirty="0">
              <a:solidFill>
                <a:schemeClr val="tx1"/>
              </a:solidFill>
            </a:endParaRPr>
          </a:p>
          <a:p>
            <a:pPr marL="0" indent="0" algn="just">
              <a:buNone/>
            </a:pPr>
            <a:r>
              <a:rPr lang="en-GB" dirty="0">
                <a:solidFill>
                  <a:schemeClr val="tx1"/>
                </a:solidFill>
              </a:rPr>
              <a:t>(</a:t>
            </a:r>
            <a:r>
              <a:rPr lang="gu-IN" dirty="0">
                <a:solidFill>
                  <a:schemeClr val="tx1"/>
                </a:solidFill>
              </a:rPr>
              <a:t>Li</a:t>
            </a:r>
            <a:r>
              <a:rPr lang="en-GB" dirty="0">
                <a:solidFill>
                  <a:schemeClr val="tx1"/>
                </a:solidFill>
              </a:rPr>
              <a:t> et al, 2026; </a:t>
            </a:r>
            <a:r>
              <a:rPr lang="gu-IN" dirty="0">
                <a:solidFill>
                  <a:schemeClr val="tx1"/>
                </a:solidFill>
              </a:rPr>
              <a:t>Pektaş</a:t>
            </a:r>
            <a:r>
              <a:rPr lang="en-GB" dirty="0">
                <a:solidFill>
                  <a:schemeClr val="tx1"/>
                </a:solidFill>
              </a:rPr>
              <a:t> et al, 2021)</a:t>
            </a:r>
            <a:endParaRPr lang="gu-IN" dirty="0">
              <a:solidFill>
                <a:schemeClr val="tx1"/>
              </a:solidFill>
            </a:endParaRPr>
          </a:p>
        </p:txBody>
      </p:sp>
      <p:pic>
        <p:nvPicPr>
          <p:cNvPr id="4" name="Picture 3" descr="AgaMatrix Diabetes Manager App | AgaMatrix">
            <a:extLst>
              <a:ext uri="{FF2B5EF4-FFF2-40B4-BE49-F238E27FC236}">
                <a16:creationId xmlns:a16="http://schemas.microsoft.com/office/drawing/2014/main" id="{F9B8EF0F-C309-3914-A706-DB71082A4C43}"/>
              </a:ext>
            </a:extLst>
          </p:cNvPr>
          <p:cNvPicPr>
            <a:picLocks noChangeAspect="1"/>
          </p:cNvPicPr>
          <p:nvPr/>
        </p:nvPicPr>
        <p:blipFill>
          <a:blip r:embed="rId2"/>
          <a:stretch>
            <a:fillRect/>
          </a:stretch>
        </p:blipFill>
        <p:spPr>
          <a:xfrm>
            <a:off x="9692640" y="1293622"/>
            <a:ext cx="2499360" cy="5166360"/>
          </a:xfrm>
          <a:prstGeom prst="rect">
            <a:avLst/>
          </a:prstGeom>
        </p:spPr>
      </p:pic>
      <p:sp>
        <p:nvSpPr>
          <p:cNvPr id="6" name="TextBox 5">
            <a:extLst>
              <a:ext uri="{FF2B5EF4-FFF2-40B4-BE49-F238E27FC236}">
                <a16:creationId xmlns:a16="http://schemas.microsoft.com/office/drawing/2014/main" id="{6E5947D5-26F8-A1D9-D434-4610AE234122}"/>
              </a:ext>
            </a:extLst>
          </p:cNvPr>
          <p:cNvSpPr txBox="1"/>
          <p:nvPr/>
        </p:nvSpPr>
        <p:spPr>
          <a:xfrm>
            <a:off x="9112377" y="6459982"/>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a:t>
            </a:r>
            <a:r>
              <a:rPr lang="en-GB" sz="1400" dirty="0" err="1"/>
              <a:t>AagMatrix</a:t>
            </a:r>
            <a:r>
              <a:rPr lang="en-GB" sz="1400" dirty="0"/>
              <a:t>, 2026)</a:t>
            </a:r>
            <a:endParaRPr lang="gu-IN" sz="1400" dirty="0"/>
          </a:p>
        </p:txBody>
      </p:sp>
    </p:spTree>
    <p:extLst>
      <p:ext uri="{BB962C8B-B14F-4D97-AF65-F5344CB8AC3E}">
        <p14:creationId xmlns:p14="http://schemas.microsoft.com/office/powerpoint/2010/main" val="1668492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71616407-3E4D-4469-BDAF-3837EBF9FD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39" name="Freeform: Shape 31">
            <a:extLst>
              <a:ext uri="{FF2B5EF4-FFF2-40B4-BE49-F238E27FC236}">
                <a16:creationId xmlns:a16="http://schemas.microsoft.com/office/drawing/2014/main" id="{49AF1E17-E2EA-4DFA-ABA4-1FF1F27FA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275" y="643466"/>
            <a:ext cx="1970939" cy="5571067"/>
          </a:xfrm>
          <a:custGeom>
            <a:avLst/>
            <a:gdLst>
              <a:gd name="connsiteX0" fmla="*/ 0 w 1970939"/>
              <a:gd name="connsiteY0" fmla="*/ 0 h 5571067"/>
              <a:gd name="connsiteX1" fmla="*/ 1774861 w 1970939"/>
              <a:gd name="connsiteY1" fmla="*/ 0 h 5571067"/>
              <a:gd name="connsiteX2" fmla="*/ 1780256 w 1970939"/>
              <a:gd name="connsiteY2" fmla="*/ 32931 h 5571067"/>
              <a:gd name="connsiteX3" fmla="*/ 1802197 w 1970939"/>
              <a:gd name="connsiteY3" fmla="*/ 170349 h 5571067"/>
              <a:gd name="connsiteX4" fmla="*/ 1820981 w 1970939"/>
              <a:gd name="connsiteY4" fmla="*/ 308372 h 5571067"/>
              <a:gd name="connsiteX5" fmla="*/ 1839923 w 1970939"/>
              <a:gd name="connsiteY5" fmla="*/ 445791 h 5571067"/>
              <a:gd name="connsiteX6" fmla="*/ 1857602 w 1970939"/>
              <a:gd name="connsiteY6" fmla="*/ 583814 h 5571067"/>
              <a:gd name="connsiteX7" fmla="*/ 1872756 w 1970939"/>
              <a:gd name="connsiteY7" fmla="*/ 720022 h 5571067"/>
              <a:gd name="connsiteX8" fmla="*/ 1887120 w 1970939"/>
              <a:gd name="connsiteY8" fmla="*/ 858046 h 5571067"/>
              <a:gd name="connsiteX9" fmla="*/ 1900223 w 1970939"/>
              <a:gd name="connsiteY9" fmla="*/ 995464 h 5571067"/>
              <a:gd name="connsiteX10" fmla="*/ 1911588 w 1970939"/>
              <a:gd name="connsiteY10" fmla="*/ 1130461 h 5571067"/>
              <a:gd name="connsiteX11" fmla="*/ 1922953 w 1970939"/>
              <a:gd name="connsiteY11" fmla="*/ 1267274 h 5571067"/>
              <a:gd name="connsiteX12" fmla="*/ 1932424 w 1970939"/>
              <a:gd name="connsiteY12" fmla="*/ 1402271 h 5571067"/>
              <a:gd name="connsiteX13" fmla="*/ 1939842 w 1970939"/>
              <a:gd name="connsiteY13" fmla="*/ 1537267 h 5571067"/>
              <a:gd name="connsiteX14" fmla="*/ 1947577 w 1970939"/>
              <a:gd name="connsiteY14" fmla="*/ 1671659 h 5571067"/>
              <a:gd name="connsiteX15" fmla="*/ 1954049 w 1970939"/>
              <a:gd name="connsiteY15" fmla="*/ 1804840 h 5571067"/>
              <a:gd name="connsiteX16" fmla="*/ 1958627 w 1970939"/>
              <a:gd name="connsiteY16" fmla="*/ 1936810 h 5571067"/>
              <a:gd name="connsiteX17" fmla="*/ 1962573 w 1970939"/>
              <a:gd name="connsiteY17" fmla="*/ 2068780 h 5571067"/>
              <a:gd name="connsiteX18" fmla="*/ 1966361 w 1970939"/>
              <a:gd name="connsiteY18" fmla="*/ 2199539 h 5571067"/>
              <a:gd name="connsiteX19" fmla="*/ 1968098 w 1970939"/>
              <a:gd name="connsiteY19" fmla="*/ 2328482 h 5571067"/>
              <a:gd name="connsiteX20" fmla="*/ 1969992 w 1970939"/>
              <a:gd name="connsiteY20" fmla="*/ 2457425 h 5571067"/>
              <a:gd name="connsiteX21" fmla="*/ 1970939 w 1970939"/>
              <a:gd name="connsiteY21" fmla="*/ 2584552 h 5571067"/>
              <a:gd name="connsiteX22" fmla="*/ 1969992 w 1970939"/>
              <a:gd name="connsiteY22" fmla="*/ 2710469 h 5571067"/>
              <a:gd name="connsiteX23" fmla="*/ 1969992 w 1970939"/>
              <a:gd name="connsiteY23" fmla="*/ 2835174 h 5571067"/>
              <a:gd name="connsiteX24" fmla="*/ 1968098 w 1970939"/>
              <a:gd name="connsiteY24" fmla="*/ 2958669 h 5571067"/>
              <a:gd name="connsiteX25" fmla="*/ 1965256 w 1970939"/>
              <a:gd name="connsiteY25" fmla="*/ 3079742 h 5571067"/>
              <a:gd name="connsiteX26" fmla="*/ 1962573 w 1970939"/>
              <a:gd name="connsiteY26" fmla="*/ 3199605 h 5571067"/>
              <a:gd name="connsiteX27" fmla="*/ 1959574 w 1970939"/>
              <a:gd name="connsiteY27" fmla="*/ 3317046 h 5571067"/>
              <a:gd name="connsiteX28" fmla="*/ 1954996 w 1970939"/>
              <a:gd name="connsiteY28" fmla="*/ 3433882 h 5571067"/>
              <a:gd name="connsiteX29" fmla="*/ 1950103 w 1970939"/>
              <a:gd name="connsiteY29" fmla="*/ 3548902 h 5571067"/>
              <a:gd name="connsiteX30" fmla="*/ 1945683 w 1970939"/>
              <a:gd name="connsiteY30" fmla="*/ 3661500 h 5571067"/>
              <a:gd name="connsiteX31" fmla="*/ 1933213 w 1970939"/>
              <a:gd name="connsiteY31" fmla="*/ 3881248 h 5571067"/>
              <a:gd name="connsiteX32" fmla="*/ 1919953 w 1970939"/>
              <a:gd name="connsiteY32" fmla="*/ 4091916 h 5571067"/>
              <a:gd name="connsiteX33" fmla="*/ 1906063 w 1970939"/>
              <a:gd name="connsiteY33" fmla="*/ 4294109 h 5571067"/>
              <a:gd name="connsiteX34" fmla="*/ 1890751 w 1970939"/>
              <a:gd name="connsiteY34" fmla="*/ 4485405 h 5571067"/>
              <a:gd name="connsiteX35" fmla="*/ 1874809 w 1970939"/>
              <a:gd name="connsiteY35" fmla="*/ 4668226 h 5571067"/>
              <a:gd name="connsiteX36" fmla="*/ 1857602 w 1970939"/>
              <a:gd name="connsiteY36" fmla="*/ 4837728 h 5571067"/>
              <a:gd name="connsiteX37" fmla="*/ 1840713 w 1970939"/>
              <a:gd name="connsiteY37" fmla="*/ 4996940 h 5571067"/>
              <a:gd name="connsiteX38" fmla="*/ 1823823 w 1970939"/>
              <a:gd name="connsiteY38" fmla="*/ 5143439 h 5571067"/>
              <a:gd name="connsiteX39" fmla="*/ 1807880 w 1970939"/>
              <a:gd name="connsiteY39" fmla="*/ 5277830 h 5571067"/>
              <a:gd name="connsiteX40" fmla="*/ 1792726 w 1970939"/>
              <a:gd name="connsiteY40" fmla="*/ 5397087 h 5571067"/>
              <a:gd name="connsiteX41" fmla="*/ 1778362 w 1970939"/>
              <a:gd name="connsiteY41" fmla="*/ 5504843 h 5571067"/>
              <a:gd name="connsiteX42" fmla="*/ 1769613 w 1970939"/>
              <a:gd name="connsiteY42" fmla="*/ 5571067 h 5571067"/>
              <a:gd name="connsiteX43" fmla="*/ 0 w 1970939"/>
              <a:gd name="connsiteY43" fmla="*/ 5571067 h 5571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970939" h="5571067">
                <a:moveTo>
                  <a:pt x="0" y="0"/>
                </a:moveTo>
                <a:lnTo>
                  <a:pt x="1774861" y="0"/>
                </a:lnTo>
                <a:lnTo>
                  <a:pt x="1780256" y="32931"/>
                </a:lnTo>
                <a:lnTo>
                  <a:pt x="1802197" y="170349"/>
                </a:lnTo>
                <a:lnTo>
                  <a:pt x="1820981" y="308372"/>
                </a:lnTo>
                <a:lnTo>
                  <a:pt x="1839923" y="445791"/>
                </a:lnTo>
                <a:lnTo>
                  <a:pt x="1857602" y="583814"/>
                </a:lnTo>
                <a:lnTo>
                  <a:pt x="1872756" y="720022"/>
                </a:lnTo>
                <a:lnTo>
                  <a:pt x="1887120" y="858046"/>
                </a:lnTo>
                <a:lnTo>
                  <a:pt x="1900223" y="995464"/>
                </a:lnTo>
                <a:lnTo>
                  <a:pt x="1911588" y="1130461"/>
                </a:lnTo>
                <a:lnTo>
                  <a:pt x="1922953" y="1267274"/>
                </a:lnTo>
                <a:lnTo>
                  <a:pt x="1932424" y="1402271"/>
                </a:lnTo>
                <a:lnTo>
                  <a:pt x="1939842" y="1537267"/>
                </a:lnTo>
                <a:lnTo>
                  <a:pt x="1947577" y="1671659"/>
                </a:lnTo>
                <a:lnTo>
                  <a:pt x="1954049" y="1804840"/>
                </a:lnTo>
                <a:lnTo>
                  <a:pt x="1958627" y="1936810"/>
                </a:lnTo>
                <a:lnTo>
                  <a:pt x="1962573" y="2068780"/>
                </a:lnTo>
                <a:lnTo>
                  <a:pt x="1966361" y="2199539"/>
                </a:lnTo>
                <a:lnTo>
                  <a:pt x="1968098" y="2328482"/>
                </a:lnTo>
                <a:lnTo>
                  <a:pt x="1969992" y="2457425"/>
                </a:lnTo>
                <a:lnTo>
                  <a:pt x="1970939" y="2584552"/>
                </a:lnTo>
                <a:lnTo>
                  <a:pt x="1969992" y="2710469"/>
                </a:lnTo>
                <a:lnTo>
                  <a:pt x="1969992" y="2835174"/>
                </a:lnTo>
                <a:lnTo>
                  <a:pt x="1968098" y="2958669"/>
                </a:lnTo>
                <a:lnTo>
                  <a:pt x="1965256" y="3079742"/>
                </a:lnTo>
                <a:lnTo>
                  <a:pt x="1962573" y="3199605"/>
                </a:lnTo>
                <a:lnTo>
                  <a:pt x="1959574" y="3317046"/>
                </a:lnTo>
                <a:lnTo>
                  <a:pt x="1954996" y="3433882"/>
                </a:lnTo>
                <a:lnTo>
                  <a:pt x="1950103" y="3548902"/>
                </a:lnTo>
                <a:lnTo>
                  <a:pt x="1945683" y="3661500"/>
                </a:lnTo>
                <a:lnTo>
                  <a:pt x="1933213" y="3881248"/>
                </a:lnTo>
                <a:lnTo>
                  <a:pt x="1919953" y="4091916"/>
                </a:lnTo>
                <a:lnTo>
                  <a:pt x="1906063" y="4294109"/>
                </a:lnTo>
                <a:lnTo>
                  <a:pt x="1890751" y="4485405"/>
                </a:lnTo>
                <a:lnTo>
                  <a:pt x="1874809" y="4668226"/>
                </a:lnTo>
                <a:lnTo>
                  <a:pt x="1857602" y="4837728"/>
                </a:lnTo>
                <a:lnTo>
                  <a:pt x="1840713" y="4996940"/>
                </a:lnTo>
                <a:lnTo>
                  <a:pt x="1823823" y="5143439"/>
                </a:lnTo>
                <a:lnTo>
                  <a:pt x="1807880" y="5277830"/>
                </a:lnTo>
                <a:lnTo>
                  <a:pt x="1792726" y="5397087"/>
                </a:lnTo>
                <a:lnTo>
                  <a:pt x="1778362" y="5504843"/>
                </a:lnTo>
                <a:lnTo>
                  <a:pt x="1769613" y="5571067"/>
                </a:lnTo>
                <a:lnTo>
                  <a:pt x="0" y="5571067"/>
                </a:lnTo>
                <a:close/>
              </a:path>
            </a:pathLst>
          </a:custGeom>
          <a:ln>
            <a:noFill/>
          </a:ln>
        </p:spPr>
        <p:style>
          <a:lnRef idx="2">
            <a:schemeClr val="accent1">
              <a:shade val="50000"/>
            </a:schemeClr>
          </a:lnRef>
          <a:fillRef idx="1002">
            <a:schemeClr val="dk2"/>
          </a:fillRef>
          <a:effectRef idx="0">
            <a:schemeClr val="accent1"/>
          </a:effectRef>
          <a:fontRef idx="minor">
            <a:schemeClr val="lt1"/>
          </a:fontRef>
        </p:style>
        <p:txBody>
          <a:bodyPr wrap="square">
            <a:noAutofit/>
          </a:bodyPr>
          <a:lstStyle/>
          <a:p>
            <a:endParaRPr lang="en-US" dirty="0"/>
          </a:p>
        </p:txBody>
      </p:sp>
      <p:sp>
        <p:nvSpPr>
          <p:cNvPr id="40" name="Freeform 5">
            <a:extLst>
              <a:ext uri="{FF2B5EF4-FFF2-40B4-BE49-F238E27FC236}">
                <a16:creationId xmlns:a16="http://schemas.microsoft.com/office/drawing/2014/main" id="{5B254329-6146-42F5-9E30-4BB7D94579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880752" y="1770635"/>
            <a:ext cx="3346744" cy="612847"/>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dirty="0"/>
          </a:p>
        </p:txBody>
      </p:sp>
      <p:pic>
        <p:nvPicPr>
          <p:cNvPr id="6" name="Picture 5" descr="Justification Complex Like a Puzzle - Pictured As Word Justification on a  Puzzle Pieces Stock Illustration - Illustration of challenging, solution:  422339248">
            <a:extLst>
              <a:ext uri="{FF2B5EF4-FFF2-40B4-BE49-F238E27FC236}">
                <a16:creationId xmlns:a16="http://schemas.microsoft.com/office/drawing/2014/main" id="{47915FC4-7D0E-0556-1201-6A690358C7CD}"/>
              </a:ext>
            </a:extLst>
          </p:cNvPr>
          <p:cNvPicPr>
            <a:picLocks noChangeAspect="1"/>
          </p:cNvPicPr>
          <p:nvPr/>
        </p:nvPicPr>
        <p:blipFill>
          <a:blip r:embed="rId3"/>
          <a:srcRect l="3530" r="2686" b="-1"/>
          <a:stretch>
            <a:fillRect/>
          </a:stretch>
        </p:blipFill>
        <p:spPr>
          <a:xfrm>
            <a:off x="2260148" y="643467"/>
            <a:ext cx="9288385" cy="5571066"/>
          </a:xfrm>
          <a:custGeom>
            <a:avLst/>
            <a:gdLst/>
            <a:ahLst/>
            <a:cxnLst/>
            <a:rect l="l" t="t" r="r" b="b"/>
            <a:pathLst>
              <a:path w="6933502" h="5571066">
                <a:moveTo>
                  <a:pt x="55276" y="0"/>
                </a:moveTo>
                <a:lnTo>
                  <a:pt x="6933502" y="0"/>
                </a:lnTo>
                <a:lnTo>
                  <a:pt x="6933502" y="5571066"/>
                </a:lnTo>
                <a:lnTo>
                  <a:pt x="0" y="5571066"/>
                </a:lnTo>
                <a:lnTo>
                  <a:pt x="0" y="5571065"/>
                </a:lnTo>
                <a:lnTo>
                  <a:pt x="50061" y="5571065"/>
                </a:lnTo>
                <a:lnTo>
                  <a:pt x="58753" y="5504841"/>
                </a:lnTo>
                <a:lnTo>
                  <a:pt x="73023" y="5397085"/>
                </a:lnTo>
                <a:lnTo>
                  <a:pt x="88078" y="5277828"/>
                </a:lnTo>
                <a:lnTo>
                  <a:pt x="103917" y="5143437"/>
                </a:lnTo>
                <a:lnTo>
                  <a:pt x="120697" y="4996938"/>
                </a:lnTo>
                <a:lnTo>
                  <a:pt x="137476" y="4837726"/>
                </a:lnTo>
                <a:lnTo>
                  <a:pt x="154570" y="4668224"/>
                </a:lnTo>
                <a:lnTo>
                  <a:pt x="170408" y="4485403"/>
                </a:lnTo>
                <a:lnTo>
                  <a:pt x="185620" y="4294107"/>
                </a:lnTo>
                <a:lnTo>
                  <a:pt x="199420" y="4091914"/>
                </a:lnTo>
                <a:lnTo>
                  <a:pt x="212593" y="3881246"/>
                </a:lnTo>
                <a:lnTo>
                  <a:pt x="224982" y="3661498"/>
                </a:lnTo>
                <a:lnTo>
                  <a:pt x="229373" y="3548900"/>
                </a:lnTo>
                <a:lnTo>
                  <a:pt x="234234" y="3433880"/>
                </a:lnTo>
                <a:lnTo>
                  <a:pt x="238782" y="3317044"/>
                </a:lnTo>
                <a:lnTo>
                  <a:pt x="241761" y="3199603"/>
                </a:lnTo>
                <a:lnTo>
                  <a:pt x="244427" y="3079740"/>
                </a:lnTo>
                <a:lnTo>
                  <a:pt x="247250" y="2958667"/>
                </a:lnTo>
                <a:lnTo>
                  <a:pt x="249132" y="2835172"/>
                </a:lnTo>
                <a:lnTo>
                  <a:pt x="249132" y="2710467"/>
                </a:lnTo>
                <a:lnTo>
                  <a:pt x="250073" y="2584550"/>
                </a:lnTo>
                <a:lnTo>
                  <a:pt x="249132" y="2457423"/>
                </a:lnTo>
                <a:lnTo>
                  <a:pt x="247250" y="2328480"/>
                </a:lnTo>
                <a:lnTo>
                  <a:pt x="245525" y="2199537"/>
                </a:lnTo>
                <a:lnTo>
                  <a:pt x="241761" y="2068778"/>
                </a:lnTo>
                <a:lnTo>
                  <a:pt x="237841" y="1936808"/>
                </a:lnTo>
                <a:lnTo>
                  <a:pt x="233293" y="1804838"/>
                </a:lnTo>
                <a:lnTo>
                  <a:pt x="226863" y="1671657"/>
                </a:lnTo>
                <a:lnTo>
                  <a:pt x="219179" y="1537265"/>
                </a:lnTo>
                <a:lnTo>
                  <a:pt x="211809" y="1402269"/>
                </a:lnTo>
                <a:lnTo>
                  <a:pt x="202400" y="1267272"/>
                </a:lnTo>
                <a:lnTo>
                  <a:pt x="191109" y="1130459"/>
                </a:lnTo>
                <a:lnTo>
                  <a:pt x="179818" y="995462"/>
                </a:lnTo>
                <a:lnTo>
                  <a:pt x="166801" y="858044"/>
                </a:lnTo>
                <a:lnTo>
                  <a:pt x="152531" y="720020"/>
                </a:lnTo>
                <a:lnTo>
                  <a:pt x="137476" y="583812"/>
                </a:lnTo>
                <a:lnTo>
                  <a:pt x="119912" y="445789"/>
                </a:lnTo>
                <a:lnTo>
                  <a:pt x="101094" y="308370"/>
                </a:lnTo>
                <a:lnTo>
                  <a:pt x="82432" y="170347"/>
                </a:lnTo>
                <a:lnTo>
                  <a:pt x="60635" y="32929"/>
                </a:lnTo>
                <a:close/>
              </a:path>
            </a:pathLst>
          </a:custGeom>
        </p:spPr>
      </p:pic>
      <p:sp>
        <p:nvSpPr>
          <p:cNvPr id="41" name="Rectangle 40">
            <a:extLst>
              <a:ext uri="{FF2B5EF4-FFF2-40B4-BE49-F238E27FC236}">
                <a16:creationId xmlns:a16="http://schemas.microsoft.com/office/drawing/2014/main" id="{72BE43CF-5A8F-4260-9B74-14E5BE9D6E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gu-IN"/>
          </a:p>
        </p:txBody>
      </p:sp>
    </p:spTree>
    <p:extLst>
      <p:ext uri="{BB962C8B-B14F-4D97-AF65-F5344CB8AC3E}">
        <p14:creationId xmlns:p14="http://schemas.microsoft.com/office/powerpoint/2010/main" val="1770213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1B1A260-8A72-4E08-82CC-DB3DB0A49F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11" name="Rectangle 10">
              <a:extLst>
                <a:ext uri="{FF2B5EF4-FFF2-40B4-BE49-F238E27FC236}">
                  <a16:creationId xmlns:a16="http://schemas.microsoft.com/office/drawing/2014/main" id="{F5EE446B-EFB2-4F6A-AC6E-936E92DB5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12" name="Oval 11">
              <a:extLst>
                <a:ext uri="{FF2B5EF4-FFF2-40B4-BE49-F238E27FC236}">
                  <a16:creationId xmlns:a16="http://schemas.microsoft.com/office/drawing/2014/main" id="{3483BA79-FCF5-4852-AF0E-CA634727E3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3" name="Oval 12">
              <a:extLst>
                <a:ext uri="{FF2B5EF4-FFF2-40B4-BE49-F238E27FC236}">
                  <a16:creationId xmlns:a16="http://schemas.microsoft.com/office/drawing/2014/main" id="{A2630BA5-8A74-4D0A-BB80-42BB6E2D0C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4" name="Oval 13">
              <a:extLst>
                <a:ext uri="{FF2B5EF4-FFF2-40B4-BE49-F238E27FC236}">
                  <a16:creationId xmlns:a16="http://schemas.microsoft.com/office/drawing/2014/main" id="{BD6109B2-DB31-43CB-950B-AB02BC17CF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5" name="Oval 14">
              <a:extLst>
                <a:ext uri="{FF2B5EF4-FFF2-40B4-BE49-F238E27FC236}">
                  <a16:creationId xmlns:a16="http://schemas.microsoft.com/office/drawing/2014/main" id="{4F4C0381-B807-4F22-9362-4CF1EA4ED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6" name="Oval 15">
              <a:extLst>
                <a:ext uri="{FF2B5EF4-FFF2-40B4-BE49-F238E27FC236}">
                  <a16:creationId xmlns:a16="http://schemas.microsoft.com/office/drawing/2014/main" id="{32DC58E5-A2AB-4AF3-BFDC-51F45B859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7" name="Rectangle 16">
              <a:extLst>
                <a:ext uri="{FF2B5EF4-FFF2-40B4-BE49-F238E27FC236}">
                  <a16:creationId xmlns:a16="http://schemas.microsoft.com/office/drawing/2014/main" id="{5A82E722-60BE-4C4A-93FB-ED5C9D25F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8" name="Freeform 5">
              <a:extLst>
                <a:ext uri="{FF2B5EF4-FFF2-40B4-BE49-F238E27FC236}">
                  <a16:creationId xmlns:a16="http://schemas.microsoft.com/office/drawing/2014/main" id="{BD917B57-2D0B-49F7-99D0-3E0D111382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gu-IN"/>
            </a:p>
          </p:txBody>
        </p:sp>
        <p:sp>
          <p:nvSpPr>
            <p:cNvPr id="19" name="Freeform 5">
              <a:extLst>
                <a:ext uri="{FF2B5EF4-FFF2-40B4-BE49-F238E27FC236}">
                  <a16:creationId xmlns:a16="http://schemas.microsoft.com/office/drawing/2014/main" id="{ED29444E-A895-4493-BEBA-CBD61CF471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gu-IN"/>
            </a:p>
          </p:txBody>
        </p:sp>
        <p:sp>
          <p:nvSpPr>
            <p:cNvPr id="20" name="Freeform 5">
              <a:extLst>
                <a:ext uri="{FF2B5EF4-FFF2-40B4-BE49-F238E27FC236}">
                  <a16:creationId xmlns:a16="http://schemas.microsoft.com/office/drawing/2014/main" id="{9237B3E9-B2D7-4C20-930D-6FD74FFB5C1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gu-IN"/>
            </a:p>
          </p:txBody>
        </p:sp>
      </p:grpSp>
      <p:sp>
        <p:nvSpPr>
          <p:cNvPr id="2" name="Title 1">
            <a:extLst>
              <a:ext uri="{FF2B5EF4-FFF2-40B4-BE49-F238E27FC236}">
                <a16:creationId xmlns:a16="http://schemas.microsoft.com/office/drawing/2014/main" id="{75F03D86-2412-0234-70C4-44C2BC23058D}"/>
              </a:ext>
            </a:extLst>
          </p:cNvPr>
          <p:cNvSpPr>
            <a:spLocks noGrp="1"/>
          </p:cNvSpPr>
          <p:nvPr>
            <p:ph type="title"/>
          </p:nvPr>
        </p:nvSpPr>
        <p:spPr>
          <a:xfrm>
            <a:off x="994087" y="1130603"/>
            <a:ext cx="3342442" cy="4596794"/>
          </a:xfrm>
        </p:spPr>
        <p:txBody>
          <a:bodyPr anchor="ctr">
            <a:normAutofit/>
          </a:bodyPr>
          <a:lstStyle/>
          <a:p>
            <a:r>
              <a:rPr lang="gu-IN" sz="3200">
                <a:solidFill>
                  <a:srgbClr val="EBEBEB"/>
                </a:solidFill>
              </a:rPr>
              <a:t>Why Diabetes</a:t>
            </a:r>
            <a:r>
              <a:rPr lang="en-GB" sz="3200">
                <a:solidFill>
                  <a:srgbClr val="EBEBEB"/>
                </a:solidFill>
              </a:rPr>
              <a:t> </a:t>
            </a:r>
            <a:r>
              <a:rPr lang="gu-IN" sz="3200">
                <a:solidFill>
                  <a:srgbClr val="EBEBEB"/>
                </a:solidFill>
              </a:rPr>
              <a:t>Mellitus ?</a:t>
            </a:r>
          </a:p>
        </p:txBody>
      </p:sp>
      <p:sp>
        <p:nvSpPr>
          <p:cNvPr id="3" name="Content Placeholder 2">
            <a:extLst>
              <a:ext uri="{FF2B5EF4-FFF2-40B4-BE49-F238E27FC236}">
                <a16:creationId xmlns:a16="http://schemas.microsoft.com/office/drawing/2014/main" id="{122E4BD8-BF17-7FE1-0829-7EB253F9AA31}"/>
              </a:ext>
            </a:extLst>
          </p:cNvPr>
          <p:cNvSpPr>
            <a:spLocks noGrp="1"/>
          </p:cNvSpPr>
          <p:nvPr>
            <p:ph idx="1"/>
          </p:nvPr>
        </p:nvSpPr>
        <p:spPr>
          <a:xfrm>
            <a:off x="5290076" y="437513"/>
            <a:ext cx="6138335" cy="5954325"/>
          </a:xfrm>
        </p:spPr>
        <p:txBody>
          <a:bodyPr anchor="ctr">
            <a:normAutofit/>
          </a:bodyPr>
          <a:lstStyle/>
          <a:p>
            <a:pPr algn="just"/>
            <a:r>
              <a:rPr lang="gu-IN" sz="2000">
                <a:solidFill>
                  <a:schemeClr val="tx1"/>
                </a:solidFill>
              </a:rPr>
              <a:t>Type 2 Diabetes Mellitus (T2DM) is one of the fastest-growing long-term conditions in the UK and a major public health priority</a:t>
            </a:r>
            <a:r>
              <a:rPr lang="en-GB" sz="2000">
                <a:solidFill>
                  <a:schemeClr val="tx1"/>
                </a:solidFill>
              </a:rPr>
              <a:t> (</a:t>
            </a:r>
            <a:r>
              <a:rPr lang="gu-IN" sz="2000">
                <a:solidFill>
                  <a:schemeClr val="tx1"/>
                </a:solidFill>
              </a:rPr>
              <a:t>Zghebi</a:t>
            </a:r>
            <a:r>
              <a:rPr lang="en-GB" sz="2000">
                <a:solidFill>
                  <a:schemeClr val="tx1"/>
                </a:solidFill>
              </a:rPr>
              <a:t> et al, 2026)</a:t>
            </a:r>
            <a:r>
              <a:rPr lang="gu-IN" sz="2000">
                <a:solidFill>
                  <a:schemeClr val="tx1"/>
                </a:solidFill>
              </a:rPr>
              <a:t>.</a:t>
            </a:r>
          </a:p>
          <a:p>
            <a:pPr algn="just"/>
            <a:r>
              <a:rPr lang="gu-IN" sz="2000">
                <a:solidFill>
                  <a:schemeClr val="tx1"/>
                </a:solidFill>
              </a:rPr>
              <a:t>Around 5.8 million people in the UK are living with diabetes, with approximately </a:t>
            </a:r>
            <a:r>
              <a:rPr lang="en-GB" sz="2000">
                <a:solidFill>
                  <a:schemeClr val="tx1"/>
                </a:solidFill>
              </a:rPr>
              <a:t>1.3 million people</a:t>
            </a:r>
            <a:r>
              <a:rPr lang="gu-IN" sz="2000">
                <a:solidFill>
                  <a:schemeClr val="tx1"/>
                </a:solidFill>
              </a:rPr>
              <a:t> having Type 2 diabetes</a:t>
            </a:r>
            <a:r>
              <a:rPr lang="en-GB" sz="2000">
                <a:solidFill>
                  <a:schemeClr val="tx1"/>
                </a:solidFill>
              </a:rPr>
              <a:t> (NHS Foundation Trust, 2025)</a:t>
            </a:r>
            <a:r>
              <a:rPr lang="gu-IN" sz="2000">
                <a:solidFill>
                  <a:schemeClr val="tx1"/>
                </a:solidFill>
              </a:rPr>
              <a:t>.</a:t>
            </a:r>
          </a:p>
          <a:p>
            <a:pPr algn="just"/>
            <a:r>
              <a:rPr lang="gu-IN" sz="2000">
                <a:solidFill>
                  <a:schemeClr val="tx1"/>
                </a:solidFill>
              </a:rPr>
              <a:t>Rising obesity, unhealthy diets, physical inactivity, and sedentary lifestyles continue to increase diabetes prevalence</a:t>
            </a:r>
            <a:r>
              <a:rPr lang="en-GB" sz="2000">
                <a:solidFill>
                  <a:schemeClr val="tx1"/>
                </a:solidFill>
              </a:rPr>
              <a:t> (</a:t>
            </a:r>
            <a:r>
              <a:rPr lang="gu-IN" sz="2000">
                <a:solidFill>
                  <a:schemeClr val="tx1"/>
                </a:solidFill>
              </a:rPr>
              <a:t>Chatterjee</a:t>
            </a:r>
            <a:r>
              <a:rPr lang="en-GB" sz="2000">
                <a:solidFill>
                  <a:schemeClr val="tx1"/>
                </a:solidFill>
              </a:rPr>
              <a:t> et al, 2018)</a:t>
            </a:r>
            <a:r>
              <a:rPr lang="gu-IN" sz="2000">
                <a:solidFill>
                  <a:schemeClr val="tx1"/>
                </a:solidFill>
              </a:rPr>
              <a:t>.</a:t>
            </a:r>
          </a:p>
          <a:p>
            <a:pPr algn="just"/>
            <a:r>
              <a:rPr lang="gu-IN" sz="2000">
                <a:solidFill>
                  <a:schemeClr val="tx1"/>
                </a:solidFill>
              </a:rPr>
              <a:t>Early prevention and effective self-management can reduce complications, improve quality of life, and lower NHS healthcare costs</a:t>
            </a:r>
            <a:r>
              <a:rPr lang="en-GB" sz="2000">
                <a:solidFill>
                  <a:schemeClr val="tx1"/>
                </a:solidFill>
              </a:rPr>
              <a:t> (</a:t>
            </a:r>
            <a:r>
              <a:rPr lang="gu-IN" sz="2000">
                <a:solidFill>
                  <a:schemeClr val="tx1"/>
                </a:solidFill>
              </a:rPr>
              <a:t>Chatterjee</a:t>
            </a:r>
            <a:r>
              <a:rPr lang="en-GB" sz="2000">
                <a:solidFill>
                  <a:schemeClr val="tx1"/>
                </a:solidFill>
              </a:rPr>
              <a:t> et al, 2018)</a:t>
            </a:r>
            <a:r>
              <a:rPr lang="gu-IN" sz="2000">
                <a:solidFill>
                  <a:schemeClr val="tx1"/>
                </a:solidFill>
              </a:rPr>
              <a:t>.</a:t>
            </a:r>
          </a:p>
          <a:p>
            <a:pPr algn="just"/>
            <a:endParaRPr lang="gu-IN" sz="2000">
              <a:solidFill>
                <a:schemeClr val="tx1"/>
              </a:solidFill>
            </a:endParaRPr>
          </a:p>
        </p:txBody>
      </p:sp>
    </p:spTree>
    <p:extLst>
      <p:ext uri="{BB962C8B-B14F-4D97-AF65-F5344CB8AC3E}">
        <p14:creationId xmlns:p14="http://schemas.microsoft.com/office/powerpoint/2010/main" val="100930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6E96C53-1010-48EB-8728-70CB58236E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5EE899E0-D27A-454B-8E91-14A292422D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11" name="Oval 10">
              <a:extLst>
                <a:ext uri="{FF2B5EF4-FFF2-40B4-BE49-F238E27FC236}">
                  <a16:creationId xmlns:a16="http://schemas.microsoft.com/office/drawing/2014/main" id="{4EDF8A7C-C5E2-42D4-884A-EC7DE68E7D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2" name="Oval 11">
              <a:extLst>
                <a:ext uri="{FF2B5EF4-FFF2-40B4-BE49-F238E27FC236}">
                  <a16:creationId xmlns:a16="http://schemas.microsoft.com/office/drawing/2014/main" id="{80ADD528-121C-4D05-B77B-54B31D7BAB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3" name="Rectangle 12">
              <a:extLst>
                <a:ext uri="{FF2B5EF4-FFF2-40B4-BE49-F238E27FC236}">
                  <a16:creationId xmlns:a16="http://schemas.microsoft.com/office/drawing/2014/main" id="{E7CF2869-5CDD-4AD2-8AC0-4AE179D39F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4" name="Freeform 5">
              <a:extLst>
                <a:ext uri="{FF2B5EF4-FFF2-40B4-BE49-F238E27FC236}">
                  <a16:creationId xmlns:a16="http://schemas.microsoft.com/office/drawing/2014/main" id="{0FD2D0A6-D3D4-4573-AD6B-2B5DBFF0C1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gu-IN"/>
            </a:p>
          </p:txBody>
        </p:sp>
        <p:sp>
          <p:nvSpPr>
            <p:cNvPr id="15" name="Freeform 5">
              <a:extLst>
                <a:ext uri="{FF2B5EF4-FFF2-40B4-BE49-F238E27FC236}">
                  <a16:creationId xmlns:a16="http://schemas.microsoft.com/office/drawing/2014/main" id="{39749B2A-2C8D-45C7-A857-30307A0899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gu-IN"/>
            </a:p>
          </p:txBody>
        </p:sp>
        <p:sp>
          <p:nvSpPr>
            <p:cNvPr id="16" name="Freeform 5">
              <a:extLst>
                <a:ext uri="{FF2B5EF4-FFF2-40B4-BE49-F238E27FC236}">
                  <a16:creationId xmlns:a16="http://schemas.microsoft.com/office/drawing/2014/main" id="{FEC28B8C-B40C-4618-823B-C6D730FE84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gu-IN"/>
            </a:p>
          </p:txBody>
        </p:sp>
      </p:grpSp>
      <p:sp>
        <p:nvSpPr>
          <p:cNvPr id="2" name="Title 1">
            <a:extLst>
              <a:ext uri="{FF2B5EF4-FFF2-40B4-BE49-F238E27FC236}">
                <a16:creationId xmlns:a16="http://schemas.microsoft.com/office/drawing/2014/main" id="{5BA6D4CB-A9C7-5D65-19E3-899ACA15149B}"/>
              </a:ext>
            </a:extLst>
          </p:cNvPr>
          <p:cNvSpPr>
            <a:spLocks noGrp="1"/>
          </p:cNvSpPr>
          <p:nvPr>
            <p:ph type="title"/>
          </p:nvPr>
        </p:nvSpPr>
        <p:spPr>
          <a:xfrm>
            <a:off x="639098" y="629265"/>
            <a:ext cx="5132438" cy="1065058"/>
          </a:xfrm>
        </p:spPr>
        <p:style>
          <a:lnRef idx="2">
            <a:schemeClr val="accent5">
              <a:shade val="15000"/>
            </a:schemeClr>
          </a:lnRef>
          <a:fillRef idx="1">
            <a:schemeClr val="accent5"/>
          </a:fillRef>
          <a:effectRef idx="0">
            <a:schemeClr val="accent5"/>
          </a:effectRef>
          <a:fontRef idx="minor">
            <a:schemeClr val="lt1"/>
          </a:fontRef>
        </p:style>
        <p:txBody>
          <a:bodyPr>
            <a:noAutofit/>
          </a:bodyPr>
          <a:lstStyle/>
          <a:p>
            <a:r>
              <a:rPr lang="gu-IN" sz="2400" b="1" dirty="0">
                <a:solidFill>
                  <a:schemeClr val="tx1"/>
                </a:solidFill>
              </a:rPr>
              <a:t>Why Adults Aged 25–65 Years?</a:t>
            </a:r>
          </a:p>
        </p:txBody>
      </p:sp>
      <p:sp>
        <p:nvSpPr>
          <p:cNvPr id="3" name="Content Placeholder 2">
            <a:extLst>
              <a:ext uri="{FF2B5EF4-FFF2-40B4-BE49-F238E27FC236}">
                <a16:creationId xmlns:a16="http://schemas.microsoft.com/office/drawing/2014/main" id="{E872B588-1EFE-968F-8EFE-80A6F81A307D}"/>
              </a:ext>
            </a:extLst>
          </p:cNvPr>
          <p:cNvSpPr>
            <a:spLocks noGrp="1"/>
          </p:cNvSpPr>
          <p:nvPr>
            <p:ph idx="1"/>
          </p:nvPr>
        </p:nvSpPr>
        <p:spPr>
          <a:xfrm>
            <a:off x="639098" y="2039477"/>
            <a:ext cx="5132439" cy="4191000"/>
          </a:xfrm>
        </p:spPr>
        <p:txBody>
          <a:bodyPr anchor="ctr">
            <a:normAutofit/>
          </a:bodyPr>
          <a:lstStyle/>
          <a:p>
            <a:pPr algn="just">
              <a:lnSpc>
                <a:spcPct val="90000"/>
              </a:lnSpc>
            </a:pPr>
            <a:r>
              <a:rPr lang="gu-IN" dirty="0">
                <a:solidFill>
                  <a:schemeClr val="bg1"/>
                </a:solidFill>
              </a:rPr>
              <a:t>Adults aged 25–65 years represent the population at greatest risk of developing Type 2 diabetes due to modifiable lifestyle factors</a:t>
            </a:r>
            <a:r>
              <a:rPr lang="en-GB" dirty="0">
                <a:solidFill>
                  <a:schemeClr val="bg1"/>
                </a:solidFill>
              </a:rPr>
              <a:t> (</a:t>
            </a:r>
            <a:r>
              <a:rPr lang="gu-IN" dirty="0">
                <a:solidFill>
                  <a:schemeClr val="bg1"/>
                </a:solidFill>
              </a:rPr>
              <a:t>Bellou</a:t>
            </a:r>
            <a:r>
              <a:rPr lang="en-GB" dirty="0">
                <a:solidFill>
                  <a:schemeClr val="bg1"/>
                </a:solidFill>
              </a:rPr>
              <a:t> et al, 2018)</a:t>
            </a:r>
            <a:r>
              <a:rPr lang="gu-IN" dirty="0">
                <a:solidFill>
                  <a:schemeClr val="bg1"/>
                </a:solidFill>
              </a:rPr>
              <a:t>.</a:t>
            </a:r>
          </a:p>
          <a:p>
            <a:pPr algn="just">
              <a:lnSpc>
                <a:spcPct val="90000"/>
              </a:lnSpc>
            </a:pPr>
            <a:r>
              <a:rPr lang="gu-IN" dirty="0">
                <a:solidFill>
                  <a:schemeClr val="bg1"/>
                </a:solidFill>
              </a:rPr>
              <a:t>This age group is more likely to experience obesity, physical inactivity, work-related stress, and poor dietary habits</a:t>
            </a:r>
            <a:r>
              <a:rPr lang="en-GB" dirty="0">
                <a:solidFill>
                  <a:schemeClr val="bg1"/>
                </a:solidFill>
              </a:rPr>
              <a:t> (</a:t>
            </a:r>
            <a:r>
              <a:rPr lang="gu-IN" dirty="0">
                <a:solidFill>
                  <a:schemeClr val="bg1"/>
                </a:solidFill>
              </a:rPr>
              <a:t>Davies</a:t>
            </a:r>
            <a:r>
              <a:rPr lang="en-GB" dirty="0">
                <a:solidFill>
                  <a:schemeClr val="bg1"/>
                </a:solidFill>
              </a:rPr>
              <a:t> et al, 2026)</a:t>
            </a:r>
            <a:r>
              <a:rPr lang="gu-IN" dirty="0">
                <a:solidFill>
                  <a:schemeClr val="bg1"/>
                </a:solidFill>
              </a:rPr>
              <a:t>.</a:t>
            </a:r>
          </a:p>
          <a:p>
            <a:pPr algn="just">
              <a:lnSpc>
                <a:spcPct val="90000"/>
              </a:lnSpc>
            </a:pPr>
            <a:r>
              <a:rPr lang="gu-IN" dirty="0">
                <a:solidFill>
                  <a:schemeClr val="bg1"/>
                </a:solidFill>
              </a:rPr>
              <a:t>Many individuals remain undiagnosed until complications develop, making early intervention essential</a:t>
            </a:r>
            <a:r>
              <a:rPr lang="en-GB" dirty="0">
                <a:solidFill>
                  <a:schemeClr val="bg1"/>
                </a:solidFill>
              </a:rPr>
              <a:t> (</a:t>
            </a:r>
            <a:r>
              <a:rPr lang="gu-IN" dirty="0">
                <a:solidFill>
                  <a:schemeClr val="bg1"/>
                </a:solidFill>
              </a:rPr>
              <a:t>Bellou</a:t>
            </a:r>
            <a:r>
              <a:rPr lang="en-GB" dirty="0">
                <a:solidFill>
                  <a:schemeClr val="bg1"/>
                </a:solidFill>
              </a:rPr>
              <a:t> et al, 2018)</a:t>
            </a:r>
            <a:r>
              <a:rPr lang="gu-IN" dirty="0">
                <a:solidFill>
                  <a:schemeClr val="bg1"/>
                </a:solidFill>
              </a:rPr>
              <a:t>.</a:t>
            </a:r>
          </a:p>
          <a:p>
            <a:pPr algn="just">
              <a:lnSpc>
                <a:spcPct val="90000"/>
              </a:lnSpc>
            </a:pPr>
            <a:r>
              <a:rPr lang="gu-IN" dirty="0">
                <a:solidFill>
                  <a:schemeClr val="bg1"/>
                </a:solidFill>
              </a:rPr>
              <a:t>Adults aged 25–65 years are frequent users of smartphones and wearable technology, making digital health interventions highly accessible and effective</a:t>
            </a:r>
            <a:r>
              <a:rPr lang="en-GB" dirty="0">
                <a:solidFill>
                  <a:schemeClr val="bg1"/>
                </a:solidFill>
              </a:rPr>
              <a:t> (</a:t>
            </a:r>
            <a:r>
              <a:rPr lang="gu-IN" dirty="0">
                <a:solidFill>
                  <a:schemeClr val="bg1"/>
                </a:solidFill>
              </a:rPr>
              <a:t>Davies</a:t>
            </a:r>
            <a:r>
              <a:rPr lang="en-GB" dirty="0">
                <a:solidFill>
                  <a:schemeClr val="bg1"/>
                </a:solidFill>
              </a:rPr>
              <a:t> et al, 2026)</a:t>
            </a:r>
            <a:r>
              <a:rPr lang="gu-IN" dirty="0">
                <a:solidFill>
                  <a:schemeClr val="bg1"/>
                </a:solidFill>
              </a:rPr>
              <a:t>.</a:t>
            </a:r>
          </a:p>
        </p:txBody>
      </p:sp>
      <p:pic>
        <p:nvPicPr>
          <p:cNvPr id="4" name="Picture 3" descr="Early Onset Type 2 Diabetes in Young Adults - Diabetes In Control. A free  weekly diabetes newsletter for Medical Professionals.">
            <a:extLst>
              <a:ext uri="{FF2B5EF4-FFF2-40B4-BE49-F238E27FC236}">
                <a16:creationId xmlns:a16="http://schemas.microsoft.com/office/drawing/2014/main" id="{F408EF6D-32C2-468B-F438-271BC82E7EFE}"/>
              </a:ext>
            </a:extLst>
          </p:cNvPr>
          <p:cNvPicPr>
            <a:picLocks noChangeAspect="1"/>
          </p:cNvPicPr>
          <p:nvPr/>
        </p:nvPicPr>
        <p:blipFill>
          <a:blip r:embed="rId3"/>
          <a:srcRect r="3" b="23016"/>
          <a:stretch>
            <a:fillRect/>
          </a:stretch>
        </p:blipFill>
        <p:spPr>
          <a:xfrm>
            <a:off x="6700827" y="645106"/>
            <a:ext cx="4842716" cy="5585369"/>
          </a:xfrm>
          <a:prstGeom prst="rect">
            <a:avLst/>
          </a:prstGeom>
        </p:spPr>
      </p:pic>
      <p:sp>
        <p:nvSpPr>
          <p:cNvPr id="18" name="Rectangle 17">
            <a:extLst>
              <a:ext uri="{FF2B5EF4-FFF2-40B4-BE49-F238E27FC236}">
                <a16:creationId xmlns:a16="http://schemas.microsoft.com/office/drawing/2014/main" id="{10CC18C0-9A66-45AE-B534-B8D29AFEA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8" name="TextBox 7">
            <a:extLst>
              <a:ext uri="{FF2B5EF4-FFF2-40B4-BE49-F238E27FC236}">
                <a16:creationId xmlns:a16="http://schemas.microsoft.com/office/drawing/2014/main" id="{CF73645E-D713-3A7A-CA6C-E7F9418B48F9}"/>
              </a:ext>
            </a:extLst>
          </p:cNvPr>
          <p:cNvSpPr txBox="1"/>
          <p:nvPr/>
        </p:nvSpPr>
        <p:spPr>
          <a:xfrm>
            <a:off x="7828009" y="6455835"/>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(Doral Health, 2026)</a:t>
            </a:r>
            <a:endParaRPr lang="gu-IN" sz="1400" dirty="0"/>
          </a:p>
        </p:txBody>
      </p:sp>
    </p:spTree>
    <p:extLst>
      <p:ext uri="{BB962C8B-B14F-4D97-AF65-F5344CB8AC3E}">
        <p14:creationId xmlns:p14="http://schemas.microsoft.com/office/powerpoint/2010/main" val="7328452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05AB4-7307-6ED0-24E8-CF806F250ECE}"/>
              </a:ext>
            </a:extLst>
          </p:cNvPr>
          <p:cNvSpPr>
            <a:spLocks noGrp="1"/>
          </p:cNvSpPr>
          <p:nvPr>
            <p:ph type="title"/>
          </p:nvPr>
        </p:nvSpPr>
        <p:spPr/>
        <p:txBody>
          <a:bodyPr/>
          <a:lstStyle/>
          <a:p>
            <a:pPr algn="ctr"/>
            <a:r>
              <a:rPr lang="gu-IN" sz="3200" dirty="0">
                <a:solidFill>
                  <a:schemeClr val="bg1"/>
                </a:solidFill>
              </a:rPr>
              <a:t>National Guidelines and Research Support</a:t>
            </a:r>
          </a:p>
        </p:txBody>
      </p:sp>
      <p:sp>
        <p:nvSpPr>
          <p:cNvPr id="3" name="Content Placeholder 2">
            <a:extLst>
              <a:ext uri="{FF2B5EF4-FFF2-40B4-BE49-F238E27FC236}">
                <a16:creationId xmlns:a16="http://schemas.microsoft.com/office/drawing/2014/main" id="{2C114F60-5AA4-3CAE-D6D0-30EB09D8CEB0}"/>
              </a:ext>
            </a:extLst>
          </p:cNvPr>
          <p:cNvSpPr>
            <a:spLocks noGrp="1"/>
          </p:cNvSpPr>
          <p:nvPr>
            <p:ph idx="1"/>
          </p:nvPr>
        </p:nvSpPr>
        <p:spPr>
          <a:xfrm>
            <a:off x="1154954" y="2603500"/>
            <a:ext cx="9513045" cy="3416300"/>
          </a:xfrm>
        </p:spPr>
        <p:txBody>
          <a:bodyPr>
            <a:normAutofit/>
          </a:bodyPr>
          <a:lstStyle/>
          <a:p>
            <a:pPr algn="just"/>
            <a:r>
              <a:rPr lang="gu-IN" dirty="0"/>
              <a:t>NICE Guideline recommends structured education, personalised self-management, and lifestyle modification for adults with Type 2 diabetes</a:t>
            </a:r>
            <a:r>
              <a:rPr lang="en-GB" dirty="0"/>
              <a:t> (</a:t>
            </a:r>
            <a:r>
              <a:rPr lang="gu-IN" dirty="0"/>
              <a:t>Williams</a:t>
            </a:r>
            <a:r>
              <a:rPr lang="en-GB" dirty="0"/>
              <a:t> et al, 2022)</a:t>
            </a:r>
            <a:r>
              <a:rPr lang="gu-IN" dirty="0"/>
              <a:t>.</a:t>
            </a:r>
          </a:p>
          <a:p>
            <a:pPr algn="just"/>
            <a:r>
              <a:rPr lang="gu-IN" dirty="0"/>
              <a:t>The NHS Long Term Plan promotes digital healthcare and technology-enabled services to improve prevention and long-term condition management</a:t>
            </a:r>
            <a:r>
              <a:rPr lang="en-GB" dirty="0"/>
              <a:t> (</a:t>
            </a:r>
            <a:r>
              <a:rPr lang="gu-IN" dirty="0"/>
              <a:t>Williams</a:t>
            </a:r>
            <a:r>
              <a:rPr lang="en-GB" dirty="0"/>
              <a:t> et al, 2022)</a:t>
            </a:r>
            <a:r>
              <a:rPr lang="gu-IN" dirty="0"/>
              <a:t>.</a:t>
            </a:r>
          </a:p>
          <a:p>
            <a:pPr algn="just"/>
            <a:r>
              <a:rPr lang="gu-IN" dirty="0"/>
              <a:t>The NHS Diabetes Prevention Programme (Healthier You) encourages behaviour change to reduce the risk of developing Type 2 diabetes</a:t>
            </a:r>
            <a:r>
              <a:rPr lang="en-GB" dirty="0"/>
              <a:t> (</a:t>
            </a:r>
            <a:r>
              <a:rPr lang="gu-IN" dirty="0"/>
              <a:t>Ross</a:t>
            </a:r>
            <a:r>
              <a:rPr lang="en-GB" dirty="0"/>
              <a:t> et al, 2022)</a:t>
            </a:r>
            <a:r>
              <a:rPr lang="gu-IN" dirty="0"/>
              <a:t>.</a:t>
            </a:r>
          </a:p>
          <a:p>
            <a:pPr algn="just"/>
            <a:r>
              <a:rPr lang="gu-IN" dirty="0"/>
              <a:t>Recent research shows that digital health applications and wearable devices improve physical activity, medication adherence, glycaemic control, and patient engagement</a:t>
            </a:r>
            <a:r>
              <a:rPr lang="en-GB" dirty="0"/>
              <a:t> (</a:t>
            </a:r>
            <a:r>
              <a:rPr lang="gu-IN" dirty="0"/>
              <a:t>Ross</a:t>
            </a:r>
            <a:r>
              <a:rPr lang="en-GB" dirty="0"/>
              <a:t> et al, 2022)</a:t>
            </a:r>
            <a:r>
              <a:rPr lang="gu-IN" dirty="0"/>
              <a:t>.</a:t>
            </a:r>
          </a:p>
          <a:p>
            <a:pPr algn="just"/>
            <a:endParaRPr lang="gu-IN" dirty="0"/>
          </a:p>
        </p:txBody>
      </p:sp>
    </p:spTree>
    <p:extLst>
      <p:ext uri="{BB962C8B-B14F-4D97-AF65-F5344CB8AC3E}">
        <p14:creationId xmlns:p14="http://schemas.microsoft.com/office/powerpoint/2010/main" val="4206562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5A992EA8-A2AE-480C-BFF9-7B13464397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11" name="Rectangle 10">
              <a:extLst>
                <a:ext uri="{FF2B5EF4-FFF2-40B4-BE49-F238E27FC236}">
                  <a16:creationId xmlns:a16="http://schemas.microsoft.com/office/drawing/2014/main" id="{0F6F97DA-7406-453D-9AB4-28B0891BB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12" name="Oval 11">
              <a:extLst>
                <a:ext uri="{FF2B5EF4-FFF2-40B4-BE49-F238E27FC236}">
                  <a16:creationId xmlns:a16="http://schemas.microsoft.com/office/drawing/2014/main" id="{31D171A9-30C8-4156-8EAF-50888EBE77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3" name="Oval 12">
              <a:extLst>
                <a:ext uri="{FF2B5EF4-FFF2-40B4-BE49-F238E27FC236}">
                  <a16:creationId xmlns:a16="http://schemas.microsoft.com/office/drawing/2014/main" id="{C52A6C74-8DC4-4902-962C-0DAFD7F9B5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4" name="Oval 13">
              <a:extLst>
                <a:ext uri="{FF2B5EF4-FFF2-40B4-BE49-F238E27FC236}">
                  <a16:creationId xmlns:a16="http://schemas.microsoft.com/office/drawing/2014/main" id="{D34C65DE-5132-426E-9E92-81CB9EFF8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5" name="Oval 14">
              <a:extLst>
                <a:ext uri="{FF2B5EF4-FFF2-40B4-BE49-F238E27FC236}">
                  <a16:creationId xmlns:a16="http://schemas.microsoft.com/office/drawing/2014/main" id="{463FE9C4-150E-4C97-A21E-53B7CD261A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6" name="Oval 15">
              <a:extLst>
                <a:ext uri="{FF2B5EF4-FFF2-40B4-BE49-F238E27FC236}">
                  <a16:creationId xmlns:a16="http://schemas.microsoft.com/office/drawing/2014/main" id="{F4DD7FA2-5B3A-4DD2-BA1A-735CC86BAA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7" name="Freeform 5">
              <a:extLst>
                <a:ext uri="{FF2B5EF4-FFF2-40B4-BE49-F238E27FC236}">
                  <a16:creationId xmlns:a16="http://schemas.microsoft.com/office/drawing/2014/main" id="{B11D6824-D097-439B-9956-5436E5111A9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gu-IN"/>
            </a:p>
          </p:txBody>
        </p:sp>
      </p:grpSp>
      <p:sp>
        <p:nvSpPr>
          <p:cNvPr id="19" name="Rectangle 18">
            <a:extLst>
              <a:ext uri="{FF2B5EF4-FFF2-40B4-BE49-F238E27FC236}">
                <a16:creationId xmlns:a16="http://schemas.microsoft.com/office/drawing/2014/main" id="{5669AB50-4CAD-4D10-A09A-A0C01AF9E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2" name="Title 1">
            <a:extLst>
              <a:ext uri="{FF2B5EF4-FFF2-40B4-BE49-F238E27FC236}">
                <a16:creationId xmlns:a16="http://schemas.microsoft.com/office/drawing/2014/main" id="{FCF214F4-4C32-49C7-C5CD-A85F7D278B9F}"/>
              </a:ext>
            </a:extLst>
          </p:cNvPr>
          <p:cNvSpPr>
            <a:spLocks noGrp="1"/>
          </p:cNvSpPr>
          <p:nvPr>
            <p:ph type="title"/>
          </p:nvPr>
        </p:nvSpPr>
        <p:spPr>
          <a:xfrm>
            <a:off x="8438204" y="2210017"/>
            <a:ext cx="3161016" cy="1577206"/>
          </a:xfrm>
        </p:spPr>
        <p:txBody>
          <a:bodyPr vert="horz" lIns="91440" tIns="45720" rIns="91440" bIns="45720" rtlCol="0" anchor="b">
            <a:normAutofit/>
          </a:bodyPr>
          <a:lstStyle/>
          <a:p>
            <a:pPr algn="ctr">
              <a:lnSpc>
                <a:spcPct val="90000"/>
              </a:lnSpc>
            </a:pPr>
            <a:r>
              <a:rPr lang="en-US" sz="2400" b="0" i="0" kern="1200" dirty="0">
                <a:solidFill>
                  <a:schemeClr val="bg1"/>
                </a:solidFill>
                <a:latin typeface="+mj-lt"/>
                <a:ea typeface="+mj-ea"/>
                <a:cs typeface="+mj-cs"/>
              </a:rPr>
              <a:t>Consequences of Not Addressing Diabetes</a:t>
            </a:r>
          </a:p>
        </p:txBody>
      </p:sp>
      <p:sp>
        <p:nvSpPr>
          <p:cNvPr id="3" name="Content Placeholder 2">
            <a:extLst>
              <a:ext uri="{FF2B5EF4-FFF2-40B4-BE49-F238E27FC236}">
                <a16:creationId xmlns:a16="http://schemas.microsoft.com/office/drawing/2014/main" id="{5D292AE5-261C-1B17-0408-34CFA7626682}"/>
              </a:ext>
            </a:extLst>
          </p:cNvPr>
          <p:cNvSpPr>
            <a:spLocks noGrp="1"/>
          </p:cNvSpPr>
          <p:nvPr>
            <p:ph idx="1"/>
          </p:nvPr>
        </p:nvSpPr>
        <p:spPr>
          <a:xfrm>
            <a:off x="3033824" y="6381859"/>
            <a:ext cx="3161016" cy="437649"/>
          </a:xfrm>
        </p:spPr>
        <p:txBody>
          <a:bodyPr vert="horz" lIns="91440" tIns="45720" rIns="91440" bIns="45720" rtlCol="0" anchor="t">
            <a:normAutofit/>
          </a:bodyPr>
          <a:lstStyle/>
          <a:p>
            <a:pPr marL="0" indent="0" algn="ctr">
              <a:buNone/>
            </a:pPr>
            <a:r>
              <a:rPr lang="en-US" sz="1600" b="1" i="0" kern="1200" cap="all" dirty="0">
                <a:solidFill>
                  <a:schemeClr val="accent1"/>
                </a:solidFill>
                <a:latin typeface="+mn-lt"/>
                <a:ea typeface="+mn-ea"/>
                <a:cs typeface="+mn-cs"/>
              </a:rPr>
              <a:t>(</a:t>
            </a:r>
            <a:r>
              <a:rPr lang="en-US" sz="1600" b="1" i="0" kern="1200" dirty="0" err="1">
                <a:solidFill>
                  <a:schemeClr val="accent1"/>
                </a:solidFill>
                <a:latin typeface="+mn-lt"/>
                <a:ea typeface="+mn-ea"/>
                <a:cs typeface="+mn-cs"/>
              </a:rPr>
              <a:t>Maneze</a:t>
            </a:r>
            <a:r>
              <a:rPr lang="en-US" sz="1600" b="1" i="0" kern="1200" dirty="0">
                <a:solidFill>
                  <a:schemeClr val="accent1"/>
                </a:solidFill>
                <a:latin typeface="+mn-lt"/>
                <a:ea typeface="+mn-ea"/>
                <a:cs typeface="+mn-cs"/>
              </a:rPr>
              <a:t> et al</a:t>
            </a:r>
            <a:r>
              <a:rPr lang="en-US" sz="1600" b="1" i="0" kern="1200" cap="all" dirty="0">
                <a:solidFill>
                  <a:schemeClr val="accent1"/>
                </a:solidFill>
                <a:latin typeface="+mn-lt"/>
                <a:ea typeface="+mn-ea"/>
                <a:cs typeface="+mn-cs"/>
              </a:rPr>
              <a:t>, 2019)</a:t>
            </a:r>
          </a:p>
        </p:txBody>
      </p:sp>
      <p:grpSp>
        <p:nvGrpSpPr>
          <p:cNvPr id="21" name="Group 20">
            <a:extLst>
              <a:ext uri="{FF2B5EF4-FFF2-40B4-BE49-F238E27FC236}">
                <a16:creationId xmlns:a16="http://schemas.microsoft.com/office/drawing/2014/main" id="{68B27BBA-AE99-4D00-A26E-0B49DA4B37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3332" y="396837"/>
            <a:ext cx="7906665" cy="6058999"/>
            <a:chOff x="423332" y="396837"/>
            <a:chExt cx="7906665" cy="6058999"/>
          </a:xfrm>
        </p:grpSpPr>
        <p:sp>
          <p:nvSpPr>
            <p:cNvPr id="22" name="Rectangle 21">
              <a:extLst>
                <a:ext uri="{FF2B5EF4-FFF2-40B4-BE49-F238E27FC236}">
                  <a16:creationId xmlns:a16="http://schemas.microsoft.com/office/drawing/2014/main" id="{E898DFFC-9C98-4276-B117-1EECD56D16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flipH="1">
              <a:off x="423332" y="402165"/>
              <a:ext cx="678513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23" name="Freeform 5">
              <a:extLst>
                <a:ext uri="{FF2B5EF4-FFF2-40B4-BE49-F238E27FC236}">
                  <a16:creationId xmlns:a16="http://schemas.microsoft.com/office/drawing/2014/main" id="{D9DF6785-2B9D-478C-AB08-3A6258EF7C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400000" flipH="1">
              <a:off x="4616676" y="2801722"/>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gu-IN"/>
            </a:p>
          </p:txBody>
        </p:sp>
        <p:sp>
          <p:nvSpPr>
            <p:cNvPr id="24" name="Freeform 5">
              <a:extLst>
                <a:ext uri="{FF2B5EF4-FFF2-40B4-BE49-F238E27FC236}">
                  <a16:creationId xmlns:a16="http://schemas.microsoft.com/office/drawing/2014/main" id="{A9C1FA5F-1069-410C-ACE0-A24989171C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677511" flipH="1">
              <a:off x="6459831" y="1826079"/>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gu-IN"/>
            </a:p>
          </p:txBody>
        </p:sp>
      </p:grpSp>
      <p:pic>
        <p:nvPicPr>
          <p:cNvPr id="5" name="Picture 4">
            <a:extLst>
              <a:ext uri="{FF2B5EF4-FFF2-40B4-BE49-F238E27FC236}">
                <a16:creationId xmlns:a16="http://schemas.microsoft.com/office/drawing/2014/main" id="{722F6D7E-A496-5BBE-D401-FBF6F8256A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588" y="669851"/>
            <a:ext cx="6897602" cy="5073528"/>
          </a:xfrm>
          <a:prstGeom prst="rect">
            <a:avLst/>
          </a:prstGeom>
        </p:spPr>
      </p:pic>
    </p:spTree>
    <p:extLst>
      <p:ext uri="{BB962C8B-B14F-4D97-AF65-F5344CB8AC3E}">
        <p14:creationId xmlns:p14="http://schemas.microsoft.com/office/powerpoint/2010/main" val="2603000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Diabetes and the benefits, risks of personal health on the internet">
            <a:extLst>
              <a:ext uri="{FF2B5EF4-FFF2-40B4-BE49-F238E27FC236}">
                <a16:creationId xmlns:a16="http://schemas.microsoft.com/office/drawing/2014/main" id="{AA3193F2-356D-1DC0-2744-65AC1CA24ED2}"/>
              </a:ext>
            </a:extLst>
          </p:cNvPr>
          <p:cNvPicPr>
            <a:picLocks noChangeAspect="1"/>
          </p:cNvPicPr>
          <p:nvPr/>
        </p:nvPicPr>
        <p:blipFill>
          <a:blip r:embed="rId2">
            <a:alphaModFix/>
          </a:blip>
          <a:srcRect r="-1" b="6090"/>
          <a:stretch>
            <a:fillRect/>
          </a:stretch>
        </p:blipFill>
        <p:spPr>
          <a:xfrm>
            <a:off x="474132" y="459316"/>
            <a:ext cx="11243735" cy="5939367"/>
          </a:xfrm>
          <a:prstGeom prst="rect">
            <a:avLst/>
          </a:prstGeom>
        </p:spPr>
      </p:pic>
      <p:sp>
        <p:nvSpPr>
          <p:cNvPr id="9" name="Rectangle 8">
            <a:extLst>
              <a:ext uri="{FF2B5EF4-FFF2-40B4-BE49-F238E27FC236}">
                <a16:creationId xmlns:a16="http://schemas.microsoft.com/office/drawing/2014/main" id="{4D9D7FA3-6C3E-40C7-9E33-E20939CE6A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11" name="Rectangle 10">
            <a:extLst>
              <a:ext uri="{FF2B5EF4-FFF2-40B4-BE49-F238E27FC236}">
                <a16:creationId xmlns:a16="http://schemas.microsoft.com/office/drawing/2014/main" id="{CA953529-7FAF-4BB2-ACBE-17B33E7911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143000" y="1295400"/>
            <a:ext cx="9982200" cy="4267200"/>
          </a:xfrm>
          <a:prstGeom prst="rect">
            <a:avLst/>
          </a:prstGeom>
          <a:solidFill>
            <a:srgbClr val="000001">
              <a:alpha val="6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046979-CDED-9D12-8BAA-2AEFA4B0ABFC}"/>
              </a:ext>
            </a:extLst>
          </p:cNvPr>
          <p:cNvSpPr>
            <a:spLocks noGrp="1"/>
          </p:cNvSpPr>
          <p:nvPr>
            <p:ph type="title"/>
          </p:nvPr>
        </p:nvSpPr>
        <p:spPr>
          <a:xfrm>
            <a:off x="1727200" y="1295400"/>
            <a:ext cx="8620967" cy="855132"/>
          </a:xfrm>
        </p:spPr>
        <p:txBody>
          <a:bodyPr>
            <a:normAutofit/>
          </a:bodyPr>
          <a:lstStyle/>
          <a:p>
            <a:r>
              <a:rPr lang="gu-IN" dirty="0"/>
              <a:t>Why Choose DiaBand UK</a:t>
            </a:r>
            <a:r>
              <a:rPr lang="en-GB" dirty="0"/>
              <a:t> App</a:t>
            </a:r>
            <a:r>
              <a:rPr lang="gu-IN" dirty="0"/>
              <a:t>?</a:t>
            </a:r>
          </a:p>
        </p:txBody>
      </p:sp>
      <p:sp>
        <p:nvSpPr>
          <p:cNvPr id="3" name="Content Placeholder 2">
            <a:extLst>
              <a:ext uri="{FF2B5EF4-FFF2-40B4-BE49-F238E27FC236}">
                <a16:creationId xmlns:a16="http://schemas.microsoft.com/office/drawing/2014/main" id="{0B08717A-8FC7-0EE2-7605-B30062568872}"/>
              </a:ext>
            </a:extLst>
          </p:cNvPr>
          <p:cNvSpPr>
            <a:spLocks noGrp="1"/>
          </p:cNvSpPr>
          <p:nvPr>
            <p:ph idx="1"/>
          </p:nvPr>
        </p:nvSpPr>
        <p:spPr>
          <a:xfrm>
            <a:off x="1727200" y="2446868"/>
            <a:ext cx="8254999" cy="2971800"/>
          </a:xfrm>
        </p:spPr>
        <p:txBody>
          <a:bodyPr anchor="t">
            <a:normAutofit/>
          </a:bodyPr>
          <a:lstStyle/>
          <a:p>
            <a:pPr algn="just"/>
            <a:r>
              <a:rPr lang="gu-IN">
                <a:solidFill>
                  <a:schemeClr val="bg1"/>
                </a:solidFill>
              </a:rPr>
              <a:t>Combines AI, wearable technology, and personalised coaching to support behaviour change.</a:t>
            </a:r>
          </a:p>
          <a:p>
            <a:pPr algn="just"/>
            <a:r>
              <a:rPr lang="gu-IN">
                <a:solidFill>
                  <a:schemeClr val="bg1"/>
                </a:solidFill>
              </a:rPr>
              <a:t>Enables continuous monitoring of physical activity, sleep, heart rate, and glucose (where compatible with continuous glucose monitors).</a:t>
            </a:r>
          </a:p>
          <a:p>
            <a:pPr algn="just"/>
            <a:r>
              <a:rPr lang="gu-IN">
                <a:solidFill>
                  <a:schemeClr val="bg1"/>
                </a:solidFill>
              </a:rPr>
              <a:t>Delivers real-time feedback, reminders, and educational resources to improve self-management.</a:t>
            </a:r>
          </a:p>
          <a:p>
            <a:pPr algn="just"/>
            <a:r>
              <a:rPr lang="gu-IN">
                <a:solidFill>
                  <a:schemeClr val="bg1"/>
                </a:solidFill>
              </a:rPr>
              <a:t>Aligns with UK digital health priorities by promoting prevention, early intervention, and patient-centred care.</a:t>
            </a:r>
          </a:p>
          <a:p>
            <a:pPr marL="0" indent="0" algn="just">
              <a:buNone/>
            </a:pPr>
            <a:endParaRPr lang="gu-IN">
              <a:solidFill>
                <a:schemeClr val="bg1"/>
              </a:solidFill>
            </a:endParaRPr>
          </a:p>
        </p:txBody>
      </p:sp>
    </p:spTree>
    <p:extLst>
      <p:ext uri="{BB962C8B-B14F-4D97-AF65-F5344CB8AC3E}">
        <p14:creationId xmlns:p14="http://schemas.microsoft.com/office/powerpoint/2010/main" val="4270432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62000"/>
                <a:hueMod val="108000"/>
                <a:satMod val="164000"/>
                <a:lumMod val="69000"/>
              </a:schemeClr>
              <a:schemeClr val="bg1">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5B44741E-4F8A-4DC4-96E4-E4A2E555A8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35" name="Rectangle 34">
              <a:extLst>
                <a:ext uri="{FF2B5EF4-FFF2-40B4-BE49-F238E27FC236}">
                  <a16:creationId xmlns:a16="http://schemas.microsoft.com/office/drawing/2014/main" id="{61FDC0C6-6677-4608-AE99-98D3C7BB1F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36" name="Oval 35">
              <a:extLst>
                <a:ext uri="{FF2B5EF4-FFF2-40B4-BE49-F238E27FC236}">
                  <a16:creationId xmlns:a16="http://schemas.microsoft.com/office/drawing/2014/main" id="{589982C5-DDA9-41E0-8CF5-F83999C1BC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37" name="Oval 36">
              <a:extLst>
                <a:ext uri="{FF2B5EF4-FFF2-40B4-BE49-F238E27FC236}">
                  <a16:creationId xmlns:a16="http://schemas.microsoft.com/office/drawing/2014/main" id="{A6E454F1-BC7B-4FC5-901F-84095FC678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38" name="Oval 37">
              <a:extLst>
                <a:ext uri="{FF2B5EF4-FFF2-40B4-BE49-F238E27FC236}">
                  <a16:creationId xmlns:a16="http://schemas.microsoft.com/office/drawing/2014/main" id="{E0BDA7F3-0D92-4CE5-B124-114C29D28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39" name="Oval 38">
              <a:extLst>
                <a:ext uri="{FF2B5EF4-FFF2-40B4-BE49-F238E27FC236}">
                  <a16:creationId xmlns:a16="http://schemas.microsoft.com/office/drawing/2014/main" id="{886F90B9-54A4-4A43-B853-11AA290E00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40" name="Oval 39">
              <a:extLst>
                <a:ext uri="{FF2B5EF4-FFF2-40B4-BE49-F238E27FC236}">
                  <a16:creationId xmlns:a16="http://schemas.microsoft.com/office/drawing/2014/main" id="{B5E538A9-6169-4720-88AE-7AE14BE802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sp>
          <p:nvSpPr>
            <p:cNvPr id="41" name="Freeform 5">
              <a:extLst>
                <a:ext uri="{FF2B5EF4-FFF2-40B4-BE49-F238E27FC236}">
                  <a16:creationId xmlns:a16="http://schemas.microsoft.com/office/drawing/2014/main" id="{59E5CEE5-D27F-4281-9293-590AD4163E9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gu-IN"/>
            </a:p>
          </p:txBody>
        </p:sp>
      </p:grpSp>
      <p:sp>
        <p:nvSpPr>
          <p:cNvPr id="42" name="Rectangle 41">
            <a:extLst>
              <a:ext uri="{FF2B5EF4-FFF2-40B4-BE49-F238E27FC236}">
                <a16:creationId xmlns:a16="http://schemas.microsoft.com/office/drawing/2014/main" id="{2FCAD798-DEC5-4392-90CE-C46AD6CE68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gu-IN"/>
          </a:p>
        </p:txBody>
      </p:sp>
      <p:sp useBgFill="1">
        <p:nvSpPr>
          <p:cNvPr id="43" name="Rectangle 42">
            <a:extLst>
              <a:ext uri="{FF2B5EF4-FFF2-40B4-BE49-F238E27FC236}">
                <a16:creationId xmlns:a16="http://schemas.microsoft.com/office/drawing/2014/main" id="{B219AE65-9B94-44EA-BEF3-EF4BFA169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F0C81A57-9CD5-461B-8FFE-4A8CB6CFBE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17539" y="467397"/>
            <a:ext cx="695829" cy="591911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grpSp>
        <p:nvGrpSpPr>
          <p:cNvPr id="45" name="Group 44">
            <a:extLst>
              <a:ext uri="{FF2B5EF4-FFF2-40B4-BE49-F238E27FC236}">
                <a16:creationId xmlns:a16="http://schemas.microsoft.com/office/drawing/2014/main" id="{3086C462-37F4-494D-8292-CCB95221CC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a:noFill/>
        </p:grpSpPr>
        <p:sp>
          <p:nvSpPr>
            <p:cNvPr id="46" name="Rectangle 45">
              <a:extLst>
                <a:ext uri="{FF2B5EF4-FFF2-40B4-BE49-F238E27FC236}">
                  <a16:creationId xmlns:a16="http://schemas.microsoft.com/office/drawing/2014/main" id="{2C7D2D64-353F-4802-AA48-A70CE60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47" name="Freeform 5">
              <a:extLst>
                <a:ext uri="{FF2B5EF4-FFF2-40B4-BE49-F238E27FC236}">
                  <a16:creationId xmlns:a16="http://schemas.microsoft.com/office/drawing/2014/main" id="{30A6328F-CAA3-4052-BF4C-14BD47706E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gu-IN"/>
            </a:p>
          </p:txBody>
        </p:sp>
      </p:grpSp>
      <p:sp>
        <p:nvSpPr>
          <p:cNvPr id="2" name="Title 1">
            <a:extLst>
              <a:ext uri="{FF2B5EF4-FFF2-40B4-BE49-F238E27FC236}">
                <a16:creationId xmlns:a16="http://schemas.microsoft.com/office/drawing/2014/main" id="{48DA8130-E6ED-FF12-D469-A311741F30F1}"/>
              </a:ext>
            </a:extLst>
          </p:cNvPr>
          <p:cNvSpPr>
            <a:spLocks noGrp="1"/>
          </p:cNvSpPr>
          <p:nvPr>
            <p:ph type="title"/>
          </p:nvPr>
        </p:nvSpPr>
        <p:spPr>
          <a:xfrm>
            <a:off x="1154954" y="1293845"/>
            <a:ext cx="9154801" cy="1978795"/>
          </a:xfrm>
        </p:spPr>
        <p:txBody>
          <a:bodyPr vert="horz" lIns="91440" tIns="45720" rIns="91440" bIns="45720" rtlCol="0" anchor="b">
            <a:normAutofit/>
          </a:bodyPr>
          <a:lstStyle/>
          <a:p>
            <a:pPr algn="ctr"/>
            <a:r>
              <a:rPr lang="en-US" sz="4800" dirty="0">
                <a:solidFill>
                  <a:schemeClr val="tx1"/>
                </a:solidFill>
              </a:rPr>
              <a:t>TASK 2: APPLICATION</a:t>
            </a:r>
          </a:p>
        </p:txBody>
      </p:sp>
      <p:sp>
        <p:nvSpPr>
          <p:cNvPr id="3" name="TextBox 2">
            <a:extLst>
              <a:ext uri="{FF2B5EF4-FFF2-40B4-BE49-F238E27FC236}">
                <a16:creationId xmlns:a16="http://schemas.microsoft.com/office/drawing/2014/main" id="{09367741-81D9-D0EE-BAE4-B1329BEF8DB3}"/>
              </a:ext>
            </a:extLst>
          </p:cNvPr>
          <p:cNvSpPr txBox="1"/>
          <p:nvPr/>
        </p:nvSpPr>
        <p:spPr>
          <a:xfrm>
            <a:off x="1154955" y="4491840"/>
            <a:ext cx="9154800" cy="1083460"/>
          </a:xfrm>
          <a:prstGeom prst="rect">
            <a:avLst/>
          </a:prstGeom>
        </p:spPr>
        <p:txBody>
          <a:bodyPr vert="horz" lIns="91440" tIns="45720" rIns="91440" bIns="45720" rtlCol="0" anchor="t">
            <a:normAutofit/>
          </a:bodyPr>
          <a:lstStyle/>
          <a:p>
            <a:pPr algn="ctr">
              <a:spcBef>
                <a:spcPts val="1000"/>
              </a:spcBef>
              <a:buClr>
                <a:schemeClr val="accent1"/>
              </a:buClr>
              <a:buSzPct val="80000"/>
            </a:pPr>
            <a:r>
              <a:rPr lang="en-US" sz="2800" b="1" dirty="0"/>
              <a:t>Name :Darshankumar </a:t>
            </a:r>
            <a:r>
              <a:rPr lang="en-US" sz="2800" b="1" dirty="0" err="1"/>
              <a:t>Sureshbhai</a:t>
            </a:r>
            <a:r>
              <a:rPr lang="en-US" sz="2800" b="1" dirty="0"/>
              <a:t>  Patel</a:t>
            </a:r>
          </a:p>
          <a:p>
            <a:pPr algn="ctr">
              <a:spcBef>
                <a:spcPts val="1000"/>
              </a:spcBef>
              <a:buClr>
                <a:schemeClr val="accent1"/>
              </a:buClr>
              <a:buSzPct val="80000"/>
            </a:pPr>
            <a:r>
              <a:rPr lang="en-US" sz="2800" b="1" dirty="0"/>
              <a:t>Student Id : 2515501</a:t>
            </a:r>
          </a:p>
        </p:txBody>
      </p:sp>
    </p:spTree>
    <p:extLst>
      <p:ext uri="{BB962C8B-B14F-4D97-AF65-F5344CB8AC3E}">
        <p14:creationId xmlns:p14="http://schemas.microsoft.com/office/powerpoint/2010/main" val="3690510822"/>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D7A7-E673-4516-C3D8-4A1F11C7A5AF}"/>
              </a:ext>
            </a:extLst>
          </p:cNvPr>
          <p:cNvSpPr>
            <a:spLocks noGrp="1"/>
          </p:cNvSpPr>
          <p:nvPr>
            <p:ph type="title" idx="4294967295"/>
          </p:nvPr>
        </p:nvSpPr>
        <p:spPr>
          <a:xfrm>
            <a:off x="0" y="127000"/>
            <a:ext cx="11430000" cy="642938"/>
          </a:xfrm>
        </p:spPr>
        <p:style>
          <a:lnRef idx="2">
            <a:schemeClr val="accent2"/>
          </a:lnRef>
          <a:fillRef idx="1">
            <a:schemeClr val="lt1"/>
          </a:fillRef>
          <a:effectRef idx="0">
            <a:schemeClr val="accent2"/>
          </a:effectRef>
          <a:fontRef idx="minor">
            <a:schemeClr val="dk1"/>
          </a:fontRef>
        </p:style>
        <p:txBody>
          <a:bodyPr>
            <a:noAutofit/>
          </a:bodyPr>
          <a:lstStyle/>
          <a:p>
            <a:pPr algn="ctr"/>
            <a:r>
              <a:rPr lang="en-GB" sz="3200" b="1" dirty="0">
                <a:ln w="0"/>
                <a:solidFill>
                  <a:schemeClr val="tx1"/>
                </a:solidFill>
                <a:effectLst>
                  <a:outerShdw blurRad="38100" dist="19050" dir="2700000" algn="tl" rotWithShape="0">
                    <a:schemeClr val="dk1">
                      <a:alpha val="40000"/>
                    </a:schemeClr>
                  </a:outerShdw>
                </a:effectLst>
              </a:rPr>
              <a:t>Chosen Planning Model: PRECEDE-PROCEED Model</a:t>
            </a:r>
          </a:p>
        </p:txBody>
      </p:sp>
      <p:sp>
        <p:nvSpPr>
          <p:cNvPr id="3" name="Content Placeholder 2">
            <a:extLst>
              <a:ext uri="{FF2B5EF4-FFF2-40B4-BE49-F238E27FC236}">
                <a16:creationId xmlns:a16="http://schemas.microsoft.com/office/drawing/2014/main" id="{7F805176-72C8-DDF3-2F4E-FA2CF3EDF743}"/>
              </a:ext>
            </a:extLst>
          </p:cNvPr>
          <p:cNvSpPr>
            <a:spLocks noGrp="1"/>
          </p:cNvSpPr>
          <p:nvPr>
            <p:ph idx="4294967295"/>
          </p:nvPr>
        </p:nvSpPr>
        <p:spPr>
          <a:xfrm>
            <a:off x="208756" y="895516"/>
            <a:ext cx="11774487" cy="885825"/>
          </a:xfrm>
        </p:spPr>
        <p:style>
          <a:lnRef idx="2">
            <a:schemeClr val="accent2"/>
          </a:lnRef>
          <a:fillRef idx="1">
            <a:schemeClr val="lt1"/>
          </a:fillRef>
          <a:effectRef idx="0">
            <a:schemeClr val="accent2"/>
          </a:effectRef>
          <a:fontRef idx="minor">
            <a:schemeClr val="dk1"/>
          </a:fontRef>
        </p:style>
        <p:txBody>
          <a:bodyPr>
            <a:normAutofit/>
          </a:bodyPr>
          <a:lstStyle/>
          <a:p>
            <a:pPr algn="just"/>
            <a:r>
              <a:rPr lang="gu-IN" dirty="0">
                <a:latin typeface="Arial" panose="020B0604020202020204" pitchFamily="34" charset="0"/>
              </a:rPr>
              <a:t>The PRECEDE–PROCEED Model is a comprehensive health promotion planning framework that guides the systematic assessment, design, implementation, and evaluation of interventions to improve health outcomes.</a:t>
            </a:r>
          </a:p>
          <a:p>
            <a:pPr algn="just"/>
            <a:endParaRPr lang="en-GB"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52775E2-D154-3920-6DB8-A152143C7E99}"/>
              </a:ext>
            </a:extLst>
          </p:cNvPr>
          <p:cNvSpPr txBox="1"/>
          <p:nvPr/>
        </p:nvSpPr>
        <p:spPr>
          <a:xfrm>
            <a:off x="4516274" y="6519446"/>
            <a:ext cx="3345359" cy="369332"/>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a:t>
            </a:r>
            <a:r>
              <a:rPr lang="gu-IN" i="1" dirty="0"/>
              <a:t>Kreuter</a:t>
            </a:r>
            <a:r>
              <a:rPr lang="en-GB" sz="1600" dirty="0">
                <a:latin typeface="Arial" panose="020B0604020202020204" pitchFamily="34" charset="0"/>
                <a:cs typeface="Arial" panose="020B0604020202020204" pitchFamily="34" charset="0"/>
              </a:rPr>
              <a:t> et al, 2005)</a:t>
            </a:r>
          </a:p>
        </p:txBody>
      </p:sp>
      <p:pic>
        <p:nvPicPr>
          <p:cNvPr id="5" name="Picture 4" descr="Image of Figure 1: Generic Representation of the PRECEDE-PROCEED Model. From L. Green and M. Kreuter. (2005). Health Promotion Planning: An Educational and Ecological Approach (4th Ed.) Mountain View, CA: Mayfield Publishers. This image includes text boxes and relational arrows with the following phrases: PRECEDE evaluation tasks: Specifying measurable objectives and baselines; (header) PHASE 4 – Administrative and policy assessment and intervention alignment; (header) PHASE 3 – Educational and ecological assessment; (header) PHASE 2 – Epidemiological assessment; (header) PHASE 1 – Social Assessment; HEALTH PROGRAM – Educational Strategies, Policy regulation organization; Predisposing; Genetics; Reinforcing; Behavior; Enabling; Environment; Health; Quality of Life; (header) PHASE 5 – Implementation; PHASE 6 – Process evaluation; PHASE 7 – Impact evaluation; PHASE 8 – Outcome evaluation. PROCEED evaluation tasks: Monitoring and Continuous Quality Improvement.">
            <a:extLst>
              <a:ext uri="{FF2B5EF4-FFF2-40B4-BE49-F238E27FC236}">
                <a16:creationId xmlns:a16="http://schemas.microsoft.com/office/drawing/2014/main" id="{47B8E46E-782B-8542-8C8A-BB84DD585B79}"/>
              </a:ext>
            </a:extLst>
          </p:cNvPr>
          <p:cNvPicPr>
            <a:picLocks noChangeAspect="1"/>
          </p:cNvPicPr>
          <p:nvPr/>
        </p:nvPicPr>
        <p:blipFill>
          <a:blip r:embed="rId2"/>
          <a:stretch>
            <a:fillRect/>
          </a:stretch>
        </p:blipFill>
        <p:spPr>
          <a:xfrm>
            <a:off x="288757" y="1781341"/>
            <a:ext cx="11774905" cy="4738105"/>
          </a:xfrm>
          <a:prstGeom prst="rect">
            <a:avLst/>
          </a:prstGeom>
        </p:spPr>
      </p:pic>
    </p:spTree>
    <p:extLst>
      <p:ext uri="{BB962C8B-B14F-4D97-AF65-F5344CB8AC3E}">
        <p14:creationId xmlns:p14="http://schemas.microsoft.com/office/powerpoint/2010/main" val="2146045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111CD-DB8B-0921-302A-A5D5E1E22810}"/>
              </a:ext>
            </a:extLst>
          </p:cNvPr>
          <p:cNvSpPr>
            <a:spLocks noGrp="1"/>
          </p:cNvSpPr>
          <p:nvPr>
            <p:ph type="title"/>
          </p:nvPr>
        </p:nvSpPr>
        <p:spPr>
          <a:xfrm>
            <a:off x="609600" y="557784"/>
            <a:ext cx="10972800" cy="1308337"/>
          </a:xfrm>
        </p:spPr>
        <p:style>
          <a:lnRef idx="2">
            <a:schemeClr val="accent2"/>
          </a:lnRef>
          <a:fillRef idx="1">
            <a:schemeClr val="lt1"/>
          </a:fillRef>
          <a:effectRef idx="0">
            <a:schemeClr val="accent2"/>
          </a:effectRef>
          <a:fontRef idx="minor">
            <a:schemeClr val="dk1"/>
          </a:fontRef>
        </p:style>
        <p:txBody>
          <a:bodyPr/>
          <a:lstStyle/>
          <a:p>
            <a:r>
              <a:rPr lang="en-GB" b="1" dirty="0">
                <a:ln w="0"/>
                <a:solidFill>
                  <a:schemeClr val="tx1"/>
                </a:solidFill>
                <a:effectLst>
                  <a:outerShdw blurRad="38100" dist="19050" dir="2700000" algn="tl" rotWithShape="0">
                    <a:schemeClr val="dk1">
                      <a:alpha val="40000"/>
                    </a:schemeClr>
                  </a:outerShdw>
                </a:effectLst>
              </a:rPr>
              <a:t>PRECEDE-PROCEED Model </a:t>
            </a:r>
          </a:p>
        </p:txBody>
      </p:sp>
      <p:sp>
        <p:nvSpPr>
          <p:cNvPr id="3" name="Content Placeholder 2">
            <a:extLst>
              <a:ext uri="{FF2B5EF4-FFF2-40B4-BE49-F238E27FC236}">
                <a16:creationId xmlns:a16="http://schemas.microsoft.com/office/drawing/2014/main" id="{2D53379D-CDFF-EA86-B332-D06DBDEE6435}"/>
              </a:ext>
            </a:extLst>
          </p:cNvPr>
          <p:cNvSpPr>
            <a:spLocks noGrp="1"/>
          </p:cNvSpPr>
          <p:nvPr>
            <p:ph idx="1"/>
          </p:nvPr>
        </p:nvSpPr>
        <p:spPr>
          <a:xfrm>
            <a:off x="1481527" y="2435291"/>
            <a:ext cx="8761412" cy="3677816"/>
          </a:xfrm>
        </p:spPr>
        <p:style>
          <a:lnRef idx="2">
            <a:schemeClr val="accent2"/>
          </a:lnRef>
          <a:fillRef idx="1">
            <a:schemeClr val="lt1"/>
          </a:fillRef>
          <a:effectRef idx="0">
            <a:schemeClr val="accent2"/>
          </a:effectRef>
          <a:fontRef idx="minor">
            <a:schemeClr val="dk1"/>
          </a:fontRef>
        </p:style>
        <p:txBody>
          <a:bodyPr>
            <a:normAutofit/>
          </a:bodyPr>
          <a:lstStyle/>
          <a:p>
            <a:pPr algn="just"/>
            <a:r>
              <a:rPr lang="gu-IN" sz="1800" b="1" u="sng" dirty="0">
                <a:effectLst>
                  <a:outerShdw blurRad="38100" dist="38100" dir="2700000" algn="tl">
                    <a:srgbClr val="000000">
                      <a:alpha val="43137"/>
                    </a:srgbClr>
                  </a:outerShdw>
                </a:effectLst>
                <a:latin typeface="Arial" panose="020B0604020202020204" pitchFamily="34" charset="0"/>
              </a:rPr>
              <a:t>PRECEDE Phase 1: Social Assessment</a:t>
            </a:r>
          </a:p>
          <a:p>
            <a:pPr algn="just"/>
            <a:r>
              <a:rPr lang="gu-IN" sz="1800" b="1" dirty="0">
                <a:latin typeface="Arial" panose="020B0604020202020204" pitchFamily="34" charset="0"/>
              </a:rPr>
              <a:t>Application to DiaBand UK</a:t>
            </a:r>
          </a:p>
          <a:p>
            <a:pPr marL="285750" lvl="0" indent="-285750" algn="just">
              <a:buFont typeface="Arial" panose="020B0604020202020204" pitchFamily="34" charset="0"/>
              <a:buChar char="•"/>
            </a:pPr>
            <a:r>
              <a:rPr lang="gu-IN" sz="1800" dirty="0">
                <a:latin typeface="Arial" panose="020B0604020202020204" pitchFamily="34" charset="0"/>
              </a:rPr>
              <a:t>Identify how Type 2 diabetes affects the quality of life of adults aged 25–65 years in the UK</a:t>
            </a:r>
            <a:r>
              <a:rPr lang="en-GB" sz="1800" dirty="0">
                <a:latin typeface="Arial" panose="020B0604020202020204" pitchFamily="34" charset="0"/>
                <a:cs typeface="Arial" panose="020B0604020202020204" pitchFamily="34" charset="0"/>
              </a:rPr>
              <a:t> (</a:t>
            </a:r>
            <a:r>
              <a:rPr lang="gu-IN" sz="1800" dirty="0">
                <a:latin typeface="Arial" panose="020B0604020202020204" pitchFamily="34" charset="0"/>
              </a:rPr>
              <a:t>Tarver-Grove</a:t>
            </a:r>
            <a:r>
              <a:rPr lang="en-GB" sz="1800" dirty="0">
                <a:latin typeface="Arial" panose="020B0604020202020204" pitchFamily="34" charset="0"/>
                <a:cs typeface="Arial" panose="020B0604020202020204" pitchFamily="34" charset="0"/>
              </a:rPr>
              <a:t>r, 2017)</a:t>
            </a:r>
            <a:r>
              <a:rPr lang="gu-IN" sz="1800" dirty="0">
                <a:latin typeface="Arial" panose="020B0604020202020204" pitchFamily="34" charset="0"/>
              </a:rPr>
              <a:t>. </a:t>
            </a:r>
          </a:p>
          <a:p>
            <a:pPr marL="285750" lvl="0" indent="-285750" algn="just">
              <a:buFont typeface="Arial" panose="020B0604020202020204" pitchFamily="34" charset="0"/>
              <a:buChar char="•"/>
            </a:pPr>
            <a:r>
              <a:rPr lang="gu-IN" sz="1800" dirty="0">
                <a:latin typeface="Arial" panose="020B0604020202020204" pitchFamily="34" charset="0"/>
              </a:rPr>
              <a:t>Gather community feedback on barriers to healthy eating, physical activity, and diabetes self-management</a:t>
            </a:r>
            <a:r>
              <a:rPr lang="en-GB" sz="1800" dirty="0">
                <a:latin typeface="Arial" panose="020B0604020202020204" pitchFamily="34" charset="0"/>
                <a:cs typeface="Arial" panose="020B0604020202020204" pitchFamily="34" charset="0"/>
              </a:rPr>
              <a:t> (</a:t>
            </a:r>
            <a:r>
              <a:rPr lang="gu-IN" sz="1800" dirty="0">
                <a:latin typeface="Arial" panose="020B0604020202020204" pitchFamily="34" charset="0"/>
              </a:rPr>
              <a:t>Omolade</a:t>
            </a:r>
            <a:r>
              <a:rPr lang="en-GB" sz="1800" dirty="0">
                <a:latin typeface="Arial" panose="020B0604020202020204" pitchFamily="34" charset="0"/>
                <a:cs typeface="Arial" panose="020B0604020202020204" pitchFamily="34" charset="0"/>
              </a:rPr>
              <a:t> et al, 2022)</a:t>
            </a:r>
            <a:r>
              <a:rPr lang="gu-IN" sz="1800" dirty="0">
                <a:latin typeface="Arial" panose="020B0604020202020204" pitchFamily="34" charset="0"/>
              </a:rPr>
              <a:t>. </a:t>
            </a:r>
          </a:p>
          <a:p>
            <a:pPr marL="285750" lvl="0" indent="-285750" algn="just">
              <a:buFont typeface="Arial" panose="020B0604020202020204" pitchFamily="34" charset="0"/>
              <a:buChar char="•"/>
            </a:pPr>
            <a:r>
              <a:rPr lang="gu-IN" sz="1800" dirty="0">
                <a:latin typeface="Arial" panose="020B0604020202020204" pitchFamily="34" charset="0"/>
              </a:rPr>
              <a:t>Explore users' preferences for digital health technologies and wearable devices</a:t>
            </a:r>
            <a:r>
              <a:rPr lang="en-GB" sz="1800" dirty="0">
                <a:latin typeface="Arial" panose="020B0604020202020204" pitchFamily="34" charset="0"/>
                <a:cs typeface="Arial" panose="020B0604020202020204" pitchFamily="34" charset="0"/>
              </a:rPr>
              <a:t> (</a:t>
            </a:r>
            <a:r>
              <a:rPr lang="gu-IN" sz="1800" dirty="0">
                <a:latin typeface="Arial" panose="020B0604020202020204" pitchFamily="34" charset="0"/>
              </a:rPr>
              <a:t>Tarver-Grove</a:t>
            </a:r>
            <a:r>
              <a:rPr lang="en-GB" sz="1800" dirty="0">
                <a:latin typeface="Arial" panose="020B0604020202020204" pitchFamily="34" charset="0"/>
                <a:cs typeface="Arial" panose="020B0604020202020204" pitchFamily="34" charset="0"/>
              </a:rPr>
              <a:t>r, 2017)</a:t>
            </a:r>
            <a:r>
              <a:rPr lang="gu-IN" sz="1800" dirty="0">
                <a:latin typeface="Arial" panose="020B0604020202020204" pitchFamily="34" charset="0"/>
              </a:rPr>
              <a:t>. </a:t>
            </a:r>
          </a:p>
          <a:p>
            <a:pPr marL="285750" lvl="0" indent="-285750" algn="just">
              <a:buFont typeface="Arial" panose="020B0604020202020204" pitchFamily="34" charset="0"/>
              <a:buChar char="•"/>
            </a:pPr>
            <a:r>
              <a:rPr lang="gu-IN" sz="1800" dirty="0">
                <a:latin typeface="Arial" panose="020B0604020202020204" pitchFamily="34" charset="0"/>
              </a:rPr>
              <a:t>Use the findings to design an intervention that meets users' lifestyle and health needs</a:t>
            </a:r>
            <a:r>
              <a:rPr lang="en-GB" sz="1800" dirty="0">
                <a:latin typeface="Arial" panose="020B0604020202020204" pitchFamily="34" charset="0"/>
                <a:cs typeface="Arial" panose="020B0604020202020204" pitchFamily="34" charset="0"/>
              </a:rPr>
              <a:t> (</a:t>
            </a:r>
            <a:r>
              <a:rPr lang="gu-IN" sz="1800" dirty="0">
                <a:latin typeface="Arial" panose="020B0604020202020204" pitchFamily="34" charset="0"/>
              </a:rPr>
              <a:t>Omolade</a:t>
            </a:r>
            <a:r>
              <a:rPr lang="en-GB" sz="1800" dirty="0">
                <a:latin typeface="Arial" panose="020B0604020202020204" pitchFamily="34" charset="0"/>
                <a:cs typeface="Arial" panose="020B0604020202020204" pitchFamily="34" charset="0"/>
              </a:rPr>
              <a:t> et al, 2022)</a:t>
            </a:r>
            <a:r>
              <a:rPr lang="gu-IN" sz="1800" dirty="0">
                <a:latin typeface="Arial" panose="020B0604020202020204" pitchFamily="34" charset="0"/>
              </a:rPr>
              <a:t>. </a:t>
            </a:r>
          </a:p>
          <a:p>
            <a:pPr marL="285750" indent="-285750" algn="just">
              <a:buFont typeface="Arial" panose="020B0604020202020204" pitchFamily="34" charset="0"/>
              <a:buChar char="•"/>
            </a:pP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01740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n introduction to epidemiology">
            <a:extLst>
              <a:ext uri="{FF2B5EF4-FFF2-40B4-BE49-F238E27FC236}">
                <a16:creationId xmlns:a16="http://schemas.microsoft.com/office/drawing/2014/main" id="{68A30A5B-9FE7-3877-E5F4-BC047A80407C}"/>
              </a:ext>
            </a:extLst>
          </p:cNvPr>
          <p:cNvPicPr>
            <a:picLocks noChangeAspect="1"/>
          </p:cNvPicPr>
          <p:nvPr/>
        </p:nvPicPr>
        <p:blipFill>
          <a:blip r:embed="rId2"/>
          <a:srcRect l="18451" r="25965" b="-1"/>
          <a:stretch>
            <a:fillRect/>
          </a:stretch>
        </p:blipFill>
        <p:spPr>
          <a:xfrm>
            <a:off x="20" y="10"/>
            <a:ext cx="6095980" cy="6857990"/>
          </a:xfrm>
          <a:custGeom>
            <a:avLst/>
            <a:gdLst/>
            <a:ahLst/>
            <a:cxnLst/>
            <a:rect l="l" t="t" r="r" b="b"/>
            <a:pathLst>
              <a:path w="5710652" h="6858000">
                <a:moveTo>
                  <a:pt x="4831301" y="0"/>
                </a:moveTo>
                <a:lnTo>
                  <a:pt x="5696109" y="0"/>
                </a:lnTo>
                <a:lnTo>
                  <a:pt x="5706418" y="42969"/>
                </a:lnTo>
                <a:cubicBezTo>
                  <a:pt x="5714414" y="100391"/>
                  <a:pt x="5711283" y="160329"/>
                  <a:pt x="5695333" y="219852"/>
                </a:cubicBezTo>
                <a:cubicBezTo>
                  <a:pt x="5631536" y="457945"/>
                  <a:pt x="5386806" y="599240"/>
                  <a:pt x="5148712" y="535443"/>
                </a:cubicBezTo>
                <a:cubicBezTo>
                  <a:pt x="4940381" y="479621"/>
                  <a:pt x="4806160" y="285271"/>
                  <a:pt x="4818599" y="78052"/>
                </a:cubicBezTo>
                <a:close/>
                <a:moveTo>
                  <a:pt x="0" y="0"/>
                </a:moveTo>
                <a:lnTo>
                  <a:pt x="545808" y="0"/>
                </a:lnTo>
                <a:lnTo>
                  <a:pt x="4212872" y="0"/>
                </a:lnTo>
                <a:lnTo>
                  <a:pt x="4204748" y="184996"/>
                </a:lnTo>
                <a:cubicBezTo>
                  <a:pt x="4203390" y="263520"/>
                  <a:pt x="4204263" y="341910"/>
                  <a:pt x="4207775" y="419995"/>
                </a:cubicBezTo>
                <a:cubicBezTo>
                  <a:pt x="4220964" y="709488"/>
                  <a:pt x="4449625" y="891535"/>
                  <a:pt x="4655737" y="1068099"/>
                </a:cubicBezTo>
                <a:cubicBezTo>
                  <a:pt x="5169527" y="1508061"/>
                  <a:pt x="5344373" y="2032158"/>
                  <a:pt x="5103604" y="2589405"/>
                </a:cubicBezTo>
                <a:cubicBezTo>
                  <a:pt x="5010230" y="2805523"/>
                  <a:pt x="4828675" y="2993264"/>
                  <a:pt x="4657611" y="3164269"/>
                </a:cubicBezTo>
                <a:cubicBezTo>
                  <a:pt x="4198817" y="3622744"/>
                  <a:pt x="4217616" y="4154456"/>
                  <a:pt x="4499219" y="4641255"/>
                </a:cubicBezTo>
                <a:cubicBezTo>
                  <a:pt x="4699839" y="4986832"/>
                  <a:pt x="4940395" y="5311556"/>
                  <a:pt x="5110950" y="5670858"/>
                </a:cubicBezTo>
                <a:cubicBezTo>
                  <a:pt x="5277001" y="6019042"/>
                  <a:pt x="5375520" y="6366409"/>
                  <a:pt x="5396522" y="6707670"/>
                </a:cubicBezTo>
                <a:lnTo>
                  <a:pt x="5398895" y="6858000"/>
                </a:lnTo>
                <a:lnTo>
                  <a:pt x="0" y="6858000"/>
                </a:lnTo>
                <a:close/>
              </a:path>
            </a:pathLst>
          </a:custGeom>
          <a:solidFill>
            <a:schemeClr val="tx1"/>
          </a:solidFill>
          <a:ln w="28575">
            <a:solidFill>
              <a:schemeClr val="accent2">
                <a:lumMod val="40000"/>
                <a:lumOff val="60000"/>
              </a:schemeClr>
            </a:solidFill>
          </a:ln>
        </p:spPr>
      </p:pic>
      <p:sp>
        <p:nvSpPr>
          <p:cNvPr id="3" name="Content Placeholder 2">
            <a:extLst>
              <a:ext uri="{FF2B5EF4-FFF2-40B4-BE49-F238E27FC236}">
                <a16:creationId xmlns:a16="http://schemas.microsoft.com/office/drawing/2014/main" id="{CEB76C1A-B0C4-6722-37B2-CDE075004CA5}"/>
              </a:ext>
            </a:extLst>
          </p:cNvPr>
          <p:cNvSpPr>
            <a:spLocks noGrp="1"/>
          </p:cNvSpPr>
          <p:nvPr>
            <p:ph idx="4294967295"/>
          </p:nvPr>
        </p:nvSpPr>
        <p:spPr>
          <a:xfrm>
            <a:off x="5896202" y="824334"/>
            <a:ext cx="5903912" cy="5340350"/>
          </a:xfrm>
        </p:spPr>
        <p:style>
          <a:lnRef idx="2">
            <a:schemeClr val="accent2"/>
          </a:lnRef>
          <a:fillRef idx="1">
            <a:schemeClr val="lt1"/>
          </a:fillRef>
          <a:effectRef idx="0">
            <a:schemeClr val="accent2"/>
          </a:effectRef>
          <a:fontRef idx="minor">
            <a:schemeClr val="dk1"/>
          </a:fontRef>
        </p:style>
        <p:txBody>
          <a:bodyPr anchor="t">
            <a:normAutofit/>
          </a:bodyPr>
          <a:lstStyle/>
          <a:p>
            <a:pPr algn="just">
              <a:lnSpc>
                <a:spcPct val="100000"/>
              </a:lnSpc>
            </a:pPr>
            <a:r>
              <a:rPr lang="gu-IN" b="1" u="sng" dirty="0">
                <a:effectLst>
                  <a:outerShdw blurRad="38100" dist="38100" dir="2700000" algn="tl">
                    <a:srgbClr val="000000">
                      <a:alpha val="43137"/>
                    </a:srgbClr>
                  </a:outerShdw>
                </a:effectLst>
                <a:latin typeface="Arial" panose="020B0604020202020204" pitchFamily="34" charset="0"/>
              </a:rPr>
              <a:t>Phase 2: Epidemiological Assessment</a:t>
            </a:r>
            <a:endParaRPr lang="en-GB"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85750" indent="-285750" algn="just">
              <a:lnSpc>
                <a:spcPct val="100000"/>
              </a:lnSpc>
              <a:buFont typeface="Arial" panose="020B0604020202020204" pitchFamily="34" charset="0"/>
              <a:buChar char="•"/>
            </a:pPr>
            <a:r>
              <a:rPr lang="gu-IN" dirty="0">
                <a:latin typeface="Arial" panose="020B0604020202020204" pitchFamily="34" charset="0"/>
              </a:rPr>
              <a:t>Analyse UK data on Type 2 diabetes prevalence, obesity, and physical inactivity</a:t>
            </a:r>
            <a:r>
              <a:rPr lang="en-GB" dirty="0">
                <a:latin typeface="Arial" panose="020B0604020202020204" pitchFamily="34" charset="0"/>
                <a:cs typeface="Arial" panose="020B0604020202020204" pitchFamily="34" charset="0"/>
              </a:rPr>
              <a:t> (Gold, 2022)</a:t>
            </a:r>
            <a:r>
              <a:rPr lang="gu-IN" dirty="0">
                <a:latin typeface="Arial" panose="020B0604020202020204" pitchFamily="34" charset="0"/>
              </a:rPr>
              <a:t>.</a:t>
            </a:r>
          </a:p>
          <a:p>
            <a:pPr marL="285750" indent="-285750" algn="just">
              <a:lnSpc>
                <a:spcPct val="100000"/>
              </a:lnSpc>
              <a:buFont typeface="Arial" panose="020B0604020202020204" pitchFamily="34" charset="0"/>
              <a:buChar char="•"/>
            </a:pPr>
            <a:r>
              <a:rPr lang="gu-IN" dirty="0">
                <a:latin typeface="Arial" panose="020B0604020202020204" pitchFamily="34" charset="0"/>
              </a:rPr>
              <a:t>Identify adults aged 25–65 years as the priority population due to their higher risk of developing Type 2 diabetes</a:t>
            </a:r>
            <a:r>
              <a:rPr lang="en-GB" dirty="0">
                <a:latin typeface="Arial" panose="020B0604020202020204" pitchFamily="34" charset="0"/>
                <a:cs typeface="Arial" panose="020B0604020202020204" pitchFamily="34" charset="0"/>
              </a:rPr>
              <a:t> (Gold, 2022)</a:t>
            </a:r>
            <a:r>
              <a:rPr lang="gu-IN" dirty="0">
                <a:latin typeface="Arial" panose="020B0604020202020204" pitchFamily="34" charset="0"/>
              </a:rPr>
              <a:t>.</a:t>
            </a:r>
          </a:p>
          <a:p>
            <a:pPr marL="285750" indent="-285750" algn="just">
              <a:lnSpc>
                <a:spcPct val="100000"/>
              </a:lnSpc>
              <a:buFont typeface="Arial" panose="020B0604020202020204" pitchFamily="34" charset="0"/>
              <a:buChar char="•"/>
            </a:pPr>
            <a:r>
              <a:rPr lang="gu-IN" dirty="0">
                <a:latin typeface="Arial" panose="020B0604020202020204" pitchFamily="34" charset="0"/>
              </a:rPr>
              <a:t>Determine key health outcomes, including reducing HbA1c levels, obesity, and diabetes-related complications</a:t>
            </a:r>
            <a:r>
              <a:rPr lang="en-GB" dirty="0">
                <a:latin typeface="Arial" panose="020B0604020202020204" pitchFamily="34" charset="0"/>
                <a:cs typeface="Arial" panose="020B0604020202020204" pitchFamily="34" charset="0"/>
              </a:rPr>
              <a:t> (Tang et al, 2025)</a:t>
            </a:r>
            <a:r>
              <a:rPr lang="gu-IN" dirty="0">
                <a:latin typeface="Arial" panose="020B0604020202020204" pitchFamily="34" charset="0"/>
              </a:rPr>
              <a:t>.</a:t>
            </a:r>
          </a:p>
          <a:p>
            <a:pPr marL="285750" indent="-285750" algn="just">
              <a:lnSpc>
                <a:spcPct val="100000"/>
              </a:lnSpc>
              <a:buFont typeface="Arial" panose="020B0604020202020204" pitchFamily="34" charset="0"/>
              <a:buChar char="•"/>
            </a:pPr>
            <a:r>
              <a:rPr lang="gu-IN" dirty="0">
                <a:latin typeface="Arial" panose="020B0604020202020204" pitchFamily="34" charset="0"/>
              </a:rPr>
              <a:t>Establish measurable health objectives to guide the intervention</a:t>
            </a:r>
            <a:r>
              <a:rPr lang="en-GB" dirty="0">
                <a:latin typeface="Arial" panose="020B0604020202020204" pitchFamily="34" charset="0"/>
                <a:cs typeface="Arial" panose="020B0604020202020204" pitchFamily="34" charset="0"/>
              </a:rPr>
              <a:t> (Tang et al, 2025)</a:t>
            </a:r>
            <a:r>
              <a:rPr lang="gu-IN" dirty="0">
                <a:latin typeface="Arial" panose="020B0604020202020204" pitchFamily="34" charset="0"/>
              </a:rPr>
              <a:t>.</a:t>
            </a:r>
          </a:p>
        </p:txBody>
      </p:sp>
      <p:sp>
        <p:nvSpPr>
          <p:cNvPr id="4" name="TextBox 3">
            <a:extLst>
              <a:ext uri="{FF2B5EF4-FFF2-40B4-BE49-F238E27FC236}">
                <a16:creationId xmlns:a16="http://schemas.microsoft.com/office/drawing/2014/main" id="{914B31D5-0176-60B5-13D6-68BC6E63222B}"/>
              </a:ext>
            </a:extLst>
          </p:cNvPr>
          <p:cNvSpPr txBox="1"/>
          <p:nvPr/>
        </p:nvSpPr>
        <p:spPr>
          <a:xfrm>
            <a:off x="1036220" y="6164684"/>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(Future Learn, 2026)</a:t>
            </a:r>
            <a:endParaRPr lang="gu-IN" sz="1400" dirty="0"/>
          </a:p>
        </p:txBody>
      </p:sp>
    </p:spTree>
    <p:extLst>
      <p:ext uri="{BB962C8B-B14F-4D97-AF65-F5344CB8AC3E}">
        <p14:creationId xmlns:p14="http://schemas.microsoft.com/office/powerpoint/2010/main" val="1119690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orld Education Logo Design Template">
            <a:extLst>
              <a:ext uri="{FF2B5EF4-FFF2-40B4-BE49-F238E27FC236}">
                <a16:creationId xmlns:a16="http://schemas.microsoft.com/office/drawing/2014/main" id="{6A70162B-49B3-314A-7A41-21F24F35BCEF}"/>
              </a:ext>
            </a:extLst>
          </p:cNvPr>
          <p:cNvPicPr>
            <a:picLocks noChangeAspect="1"/>
          </p:cNvPicPr>
          <p:nvPr/>
        </p:nvPicPr>
        <p:blipFill>
          <a:blip r:embed="rId2"/>
          <a:srcRect l="17690" r="-5062" b="1453"/>
          <a:stretch>
            <a:fillRect/>
          </a:stretch>
        </p:blipFill>
        <p:spPr>
          <a:xfrm>
            <a:off x="500744" y="915220"/>
            <a:ext cx="4817706" cy="5084364"/>
          </a:xfrm>
          <a:custGeom>
            <a:avLst/>
            <a:gdLst/>
            <a:ahLst/>
            <a:cxnLst/>
            <a:rect l="l" t="t" r="r" b="b"/>
            <a:pathLst>
              <a:path w="6972657" h="6356349">
                <a:moveTo>
                  <a:pt x="4162425" y="4810724"/>
                </a:moveTo>
                <a:cubicBezTo>
                  <a:pt x="4508954" y="4810724"/>
                  <a:pt x="4789872" y="5103559"/>
                  <a:pt x="4789872" y="5464789"/>
                </a:cubicBezTo>
                <a:cubicBezTo>
                  <a:pt x="4789872" y="5826019"/>
                  <a:pt x="4508954" y="6118855"/>
                  <a:pt x="4162425" y="6118855"/>
                </a:cubicBezTo>
                <a:cubicBezTo>
                  <a:pt x="3815896" y="6118855"/>
                  <a:pt x="3534978" y="5826019"/>
                  <a:pt x="3534978" y="5464789"/>
                </a:cubicBezTo>
                <a:cubicBezTo>
                  <a:pt x="3534978" y="5103559"/>
                  <a:pt x="3815896" y="4810724"/>
                  <a:pt x="4162425" y="4810724"/>
                </a:cubicBezTo>
                <a:close/>
                <a:moveTo>
                  <a:pt x="92101" y="4731176"/>
                </a:moveTo>
                <a:cubicBezTo>
                  <a:pt x="540880" y="4731176"/>
                  <a:pt x="904688" y="5094984"/>
                  <a:pt x="904688" y="5543763"/>
                </a:cubicBezTo>
                <a:cubicBezTo>
                  <a:pt x="904688" y="5964494"/>
                  <a:pt x="584935" y="6310542"/>
                  <a:pt x="175183" y="6352155"/>
                </a:cubicBezTo>
                <a:lnTo>
                  <a:pt x="92121" y="6356349"/>
                </a:lnTo>
                <a:lnTo>
                  <a:pt x="92081" y="6356349"/>
                </a:lnTo>
                <a:lnTo>
                  <a:pt x="9019" y="6352155"/>
                </a:lnTo>
                <a:lnTo>
                  <a:pt x="4079" y="6351401"/>
                </a:lnTo>
                <a:lnTo>
                  <a:pt x="0" y="6352492"/>
                </a:lnTo>
                <a:lnTo>
                  <a:pt x="0" y="4736748"/>
                </a:lnTo>
                <a:lnTo>
                  <a:pt x="9019" y="4735372"/>
                </a:lnTo>
                <a:cubicBezTo>
                  <a:pt x="36336" y="4732597"/>
                  <a:pt x="64052" y="4731176"/>
                  <a:pt x="92101" y="4731176"/>
                </a:cubicBezTo>
                <a:close/>
                <a:moveTo>
                  <a:pt x="6385770" y="2098604"/>
                </a:moveTo>
                <a:cubicBezTo>
                  <a:pt x="6543907" y="2107100"/>
                  <a:pt x="6698935" y="2178483"/>
                  <a:pt x="6813407" y="2310776"/>
                </a:cubicBezTo>
                <a:cubicBezTo>
                  <a:pt x="7042252" y="2575278"/>
                  <a:pt x="7022052" y="2983098"/>
                  <a:pt x="6768322" y="3221698"/>
                </a:cubicBezTo>
                <a:cubicBezTo>
                  <a:pt x="6718815" y="3268040"/>
                  <a:pt x="6662527" y="3305861"/>
                  <a:pt x="6601629" y="3333787"/>
                </a:cubicBezTo>
                <a:cubicBezTo>
                  <a:pt x="6357584" y="3444872"/>
                  <a:pt x="6072796" y="3380857"/>
                  <a:pt x="5894479" y="3174765"/>
                </a:cubicBezTo>
                <a:cubicBezTo>
                  <a:pt x="5665537" y="2910180"/>
                  <a:pt x="5685739" y="2502359"/>
                  <a:pt x="5939476" y="2263752"/>
                </a:cubicBezTo>
                <a:cubicBezTo>
                  <a:pt x="6066385" y="2144498"/>
                  <a:pt x="6227633" y="2090107"/>
                  <a:pt x="6385770" y="2098604"/>
                </a:cubicBezTo>
                <a:close/>
                <a:moveTo>
                  <a:pt x="0" y="0"/>
                </a:moveTo>
                <a:lnTo>
                  <a:pt x="5609109" y="0"/>
                </a:lnTo>
                <a:lnTo>
                  <a:pt x="5710855" y="100163"/>
                </a:lnTo>
                <a:cubicBezTo>
                  <a:pt x="5940043" y="363896"/>
                  <a:pt x="6060564" y="781193"/>
                  <a:pt x="5983550" y="1133306"/>
                </a:cubicBezTo>
                <a:cubicBezTo>
                  <a:pt x="5820740" y="1874471"/>
                  <a:pt x="4868226" y="1916819"/>
                  <a:pt x="4807924" y="2551785"/>
                </a:cubicBezTo>
                <a:cubicBezTo>
                  <a:pt x="4772098" y="2931077"/>
                  <a:pt x="5073952" y="3310271"/>
                  <a:pt x="5323480" y="3486493"/>
                </a:cubicBezTo>
                <a:cubicBezTo>
                  <a:pt x="5798207" y="3822498"/>
                  <a:pt x="6190925" y="3545085"/>
                  <a:pt x="6484693" y="3873055"/>
                </a:cubicBezTo>
                <a:cubicBezTo>
                  <a:pt x="6702769" y="4116667"/>
                  <a:pt x="6749067" y="4564067"/>
                  <a:pt x="6564699" y="4869471"/>
                </a:cubicBezTo>
                <a:cubicBezTo>
                  <a:pt x="6538929" y="4912110"/>
                  <a:pt x="6508772" y="4951720"/>
                  <a:pt x="6474766" y="4987555"/>
                </a:cubicBezTo>
                <a:lnTo>
                  <a:pt x="6475634" y="4987552"/>
                </a:lnTo>
                <a:cubicBezTo>
                  <a:pt x="6246183" y="5229347"/>
                  <a:pt x="5896158" y="5245005"/>
                  <a:pt x="5787911" y="5249784"/>
                </a:cubicBezTo>
                <a:cubicBezTo>
                  <a:pt x="5276208" y="5272608"/>
                  <a:pt x="5181583" y="4739335"/>
                  <a:pt x="4594647" y="4582595"/>
                </a:cubicBezTo>
                <a:cubicBezTo>
                  <a:pt x="4553401" y="4571414"/>
                  <a:pt x="4047262" y="4444111"/>
                  <a:pt x="3576692" y="4689896"/>
                </a:cubicBezTo>
                <a:cubicBezTo>
                  <a:pt x="2903508" y="5041365"/>
                  <a:pt x="3035835" y="5772616"/>
                  <a:pt x="2439534" y="6019748"/>
                </a:cubicBezTo>
                <a:cubicBezTo>
                  <a:pt x="2062607" y="6175963"/>
                  <a:pt x="1545662" y="6076257"/>
                  <a:pt x="1262869" y="5786450"/>
                </a:cubicBezTo>
                <a:cubicBezTo>
                  <a:pt x="864056" y="5377550"/>
                  <a:pt x="1125562" y="4799418"/>
                  <a:pt x="734842" y="4526254"/>
                </a:cubicBezTo>
                <a:cubicBezTo>
                  <a:pt x="506361" y="4366061"/>
                  <a:pt x="192715" y="4446641"/>
                  <a:pt x="19856" y="4511293"/>
                </a:cubicBezTo>
                <a:lnTo>
                  <a:pt x="0" y="4519330"/>
                </a:lnTo>
                <a:close/>
              </a:path>
            </a:pathLst>
          </a:custGeom>
          <a:solidFill>
            <a:schemeClr val="tx2"/>
          </a:solidFill>
          <a:ln w="38100">
            <a:solidFill>
              <a:schemeClr val="accent1"/>
            </a:solidFill>
          </a:ln>
        </p:spPr>
      </p:pic>
      <p:sp>
        <p:nvSpPr>
          <p:cNvPr id="3" name="Content Placeholder 2">
            <a:extLst>
              <a:ext uri="{FF2B5EF4-FFF2-40B4-BE49-F238E27FC236}">
                <a16:creationId xmlns:a16="http://schemas.microsoft.com/office/drawing/2014/main" id="{9DD6A86F-5428-FD9D-C032-C48ACAF79CB3}"/>
              </a:ext>
            </a:extLst>
          </p:cNvPr>
          <p:cNvSpPr>
            <a:spLocks noGrp="1"/>
          </p:cNvSpPr>
          <p:nvPr>
            <p:ph idx="4294967295"/>
          </p:nvPr>
        </p:nvSpPr>
        <p:spPr>
          <a:xfrm>
            <a:off x="5728996" y="512763"/>
            <a:ext cx="5962261" cy="5851525"/>
          </a:xfrm>
        </p:spPr>
        <p:style>
          <a:lnRef idx="2">
            <a:schemeClr val="accent2"/>
          </a:lnRef>
          <a:fillRef idx="1">
            <a:schemeClr val="lt1"/>
          </a:fillRef>
          <a:effectRef idx="0">
            <a:schemeClr val="accent2"/>
          </a:effectRef>
          <a:fontRef idx="minor">
            <a:schemeClr val="dk1"/>
          </a:fontRef>
        </p:style>
        <p:txBody>
          <a:bodyPr>
            <a:normAutofit/>
          </a:bodyPr>
          <a:lstStyle/>
          <a:p>
            <a:pPr algn="just">
              <a:lnSpc>
                <a:spcPct val="100000"/>
              </a:lnSpc>
            </a:pPr>
            <a:r>
              <a:rPr lang="gu-IN" b="1" u="sng" dirty="0">
                <a:effectLst>
                  <a:outerShdw blurRad="38100" dist="38100" dir="2700000" algn="tl">
                    <a:srgbClr val="000000">
                      <a:alpha val="43137"/>
                    </a:srgbClr>
                  </a:outerShdw>
                </a:effectLst>
                <a:latin typeface="Arial" panose="020B0604020202020204" pitchFamily="34" charset="0"/>
              </a:rPr>
              <a:t>Phase 3: Educational and Ecological Assessment</a:t>
            </a:r>
            <a:endParaRPr lang="en-GB"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342900" indent="-342900" algn="just">
              <a:lnSpc>
                <a:spcPct val="100000"/>
              </a:lnSpc>
              <a:buFont typeface="Arial" panose="020B0604020202020204" pitchFamily="34" charset="0"/>
              <a:buChar char="•"/>
            </a:pPr>
            <a:r>
              <a:rPr lang="gu-IN" dirty="0">
                <a:latin typeface="Arial" panose="020B0604020202020204" pitchFamily="34" charset="0"/>
              </a:rPr>
              <a:t>Identify predisposing factors, including limited knowledge and low motivation for healthy lifestyle behaviours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Nejhaddadgar</a:t>
            </a:r>
            <a:r>
              <a:rPr lang="en-GB" dirty="0">
                <a:latin typeface="Arial" panose="020B0604020202020204" pitchFamily="34" charset="0"/>
                <a:cs typeface="Arial" panose="020B0604020202020204" pitchFamily="34" charset="0"/>
              </a:rPr>
              <a:t> et al, 2019)</a:t>
            </a:r>
            <a:r>
              <a:rPr lang="gu-IN" dirty="0">
                <a:latin typeface="Arial" panose="020B0604020202020204" pitchFamily="34" charset="0"/>
              </a:rPr>
              <a:t>.</a:t>
            </a:r>
          </a:p>
          <a:p>
            <a:pPr marL="342900" indent="-342900" algn="just">
              <a:lnSpc>
                <a:spcPct val="100000"/>
              </a:lnSpc>
              <a:buFont typeface="Arial" panose="020B0604020202020204" pitchFamily="34" charset="0"/>
              <a:buChar char="•"/>
            </a:pPr>
            <a:r>
              <a:rPr lang="gu-IN" dirty="0">
                <a:latin typeface="Arial" panose="020B0604020202020204" pitchFamily="34" charset="0"/>
              </a:rPr>
              <a:t>Assess enabling factors, such as access to smartphones, wearable devices, and NHS digital services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Nejhaddadgar</a:t>
            </a:r>
            <a:r>
              <a:rPr lang="en-GB" dirty="0">
                <a:latin typeface="Arial" panose="020B0604020202020204" pitchFamily="34" charset="0"/>
                <a:cs typeface="Arial" panose="020B0604020202020204" pitchFamily="34" charset="0"/>
              </a:rPr>
              <a:t> et al, 2019)</a:t>
            </a:r>
            <a:r>
              <a:rPr lang="gu-IN" dirty="0">
                <a:latin typeface="Arial" panose="020B0604020202020204" pitchFamily="34" charset="0"/>
              </a:rPr>
              <a:t>.</a:t>
            </a:r>
          </a:p>
          <a:p>
            <a:pPr marL="342900" indent="-342900" algn="just">
              <a:lnSpc>
                <a:spcPct val="100000"/>
              </a:lnSpc>
              <a:buFont typeface="Arial" panose="020B0604020202020204" pitchFamily="34" charset="0"/>
              <a:buChar char="•"/>
            </a:pPr>
            <a:r>
              <a:rPr lang="gu-IN" dirty="0">
                <a:latin typeface="Arial" panose="020B0604020202020204" pitchFamily="34" charset="0"/>
              </a:rPr>
              <a:t>Identify reinforcing factors, including AI coaching, family support, healthcare professional feedback, and reward systems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Azar</a:t>
            </a:r>
            <a:r>
              <a:rPr lang="en-GB" dirty="0">
                <a:latin typeface="Arial" panose="020B0604020202020204" pitchFamily="34" charset="0"/>
                <a:cs typeface="Arial" panose="020B0604020202020204" pitchFamily="34" charset="0"/>
              </a:rPr>
              <a:t> et al, 2017)</a:t>
            </a:r>
            <a:r>
              <a:rPr lang="gu-IN" dirty="0">
                <a:latin typeface="Arial" panose="020B0604020202020204" pitchFamily="34" charset="0"/>
              </a:rPr>
              <a:t>.</a:t>
            </a:r>
          </a:p>
          <a:p>
            <a:pPr marL="342900" indent="-342900" algn="just">
              <a:lnSpc>
                <a:spcPct val="100000"/>
              </a:lnSpc>
              <a:buFont typeface="Arial" panose="020B0604020202020204" pitchFamily="34" charset="0"/>
              <a:buChar char="•"/>
            </a:pPr>
            <a:r>
              <a:rPr lang="gu-IN" dirty="0">
                <a:latin typeface="Arial" panose="020B0604020202020204" pitchFamily="34" charset="0"/>
              </a:rPr>
              <a:t>Design personalised education and behaviour change strategies within the DiaBand UK app</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Azar</a:t>
            </a:r>
            <a:r>
              <a:rPr lang="en-GB" dirty="0">
                <a:latin typeface="Arial" panose="020B0604020202020204" pitchFamily="34" charset="0"/>
                <a:cs typeface="Arial" panose="020B0604020202020204" pitchFamily="34" charset="0"/>
              </a:rPr>
              <a:t> et al, 2017)</a:t>
            </a:r>
            <a:r>
              <a:rPr lang="gu-IN" dirty="0">
                <a:latin typeface="Arial" panose="020B0604020202020204" pitchFamily="34" charset="0"/>
              </a:rPr>
              <a:t>.</a:t>
            </a:r>
          </a:p>
          <a:p>
            <a:pPr marL="342900" indent="-342900" algn="just">
              <a:lnSpc>
                <a:spcPct val="100000"/>
              </a:lnSpc>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EA08978C-8733-13CF-836A-7F2FBF06769F}"/>
              </a:ext>
            </a:extLst>
          </p:cNvPr>
          <p:cNvSpPr txBox="1"/>
          <p:nvPr/>
        </p:nvSpPr>
        <p:spPr>
          <a:xfrm>
            <a:off x="1036220" y="6164684"/>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a:t>
            </a:r>
            <a:r>
              <a:rPr lang="en-GB" sz="1400" dirty="0" err="1"/>
              <a:t>Shuterstocks</a:t>
            </a:r>
            <a:r>
              <a:rPr lang="en-GB" sz="1400" dirty="0"/>
              <a:t>, 2026)</a:t>
            </a:r>
            <a:endParaRPr lang="gu-IN" sz="1400" dirty="0"/>
          </a:p>
        </p:txBody>
      </p:sp>
    </p:spTree>
    <p:extLst>
      <p:ext uri="{BB962C8B-B14F-4D97-AF65-F5344CB8AC3E}">
        <p14:creationId xmlns:p14="http://schemas.microsoft.com/office/powerpoint/2010/main" val="11197426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7341E3-F8CA-44B7-39CC-DD175402FA42}"/>
              </a:ext>
            </a:extLst>
          </p:cNvPr>
          <p:cNvSpPr>
            <a:spLocks noGrp="1"/>
          </p:cNvSpPr>
          <p:nvPr>
            <p:ph idx="4294967295"/>
          </p:nvPr>
        </p:nvSpPr>
        <p:spPr>
          <a:xfrm>
            <a:off x="205272" y="828675"/>
            <a:ext cx="6046238" cy="5584825"/>
          </a:xfrm>
        </p:spPr>
        <p:style>
          <a:lnRef idx="2">
            <a:schemeClr val="accent2"/>
          </a:lnRef>
          <a:fillRef idx="1">
            <a:schemeClr val="lt1"/>
          </a:fillRef>
          <a:effectRef idx="0">
            <a:schemeClr val="accent2"/>
          </a:effectRef>
          <a:fontRef idx="minor">
            <a:schemeClr val="dk1"/>
          </a:fontRef>
        </p:style>
        <p:txBody>
          <a:bodyPr anchor="t">
            <a:normAutofit/>
          </a:bodyPr>
          <a:lstStyle/>
          <a:p>
            <a:pPr algn="just">
              <a:lnSpc>
                <a:spcPct val="100000"/>
              </a:lnSpc>
            </a:pPr>
            <a:r>
              <a:rPr lang="gu-IN" b="1" u="sng" dirty="0">
                <a:effectLst>
                  <a:outerShdw blurRad="38100" dist="38100" dir="2700000" algn="tl">
                    <a:srgbClr val="000000">
                      <a:alpha val="43137"/>
                    </a:srgbClr>
                  </a:outerShdw>
                </a:effectLst>
                <a:latin typeface="Arial" panose="020B0604020202020204" pitchFamily="34" charset="0"/>
              </a:rPr>
              <a:t>Phase 4: Administrative and Policy Assessment</a:t>
            </a:r>
            <a:endParaRPr lang="en-GB"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342900" lvl="0" indent="-342900" algn="just">
              <a:lnSpc>
                <a:spcPct val="100000"/>
              </a:lnSpc>
              <a:buFont typeface="Arial" panose="020B0604020202020204" pitchFamily="34" charset="0"/>
              <a:buChar char="•"/>
            </a:pPr>
            <a:r>
              <a:rPr lang="gu-IN" dirty="0">
                <a:latin typeface="Arial" panose="020B0604020202020204" pitchFamily="34" charset="0"/>
              </a:rPr>
              <a:t>Ensure the intervention aligns with NICE guidance, the NHS Long Term Plan, and the NHS Diabetes Prevention Programme</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Azar</a:t>
            </a:r>
            <a:r>
              <a:rPr lang="en-GB" dirty="0">
                <a:latin typeface="Arial" panose="020B0604020202020204" pitchFamily="34" charset="0"/>
                <a:cs typeface="Arial" panose="020B0604020202020204" pitchFamily="34" charset="0"/>
              </a:rPr>
              <a:t> et al, 2017)</a:t>
            </a:r>
            <a:r>
              <a:rPr lang="gu-IN" dirty="0">
                <a:latin typeface="Arial" panose="020B0604020202020204" pitchFamily="34" charset="0"/>
              </a:rPr>
              <a:t>. </a:t>
            </a:r>
          </a:p>
          <a:p>
            <a:pPr marL="342900" lvl="0" indent="-342900" algn="just">
              <a:lnSpc>
                <a:spcPct val="100000"/>
              </a:lnSpc>
              <a:buFont typeface="Arial" panose="020B0604020202020204" pitchFamily="34" charset="0"/>
              <a:buChar char="•"/>
            </a:pPr>
            <a:r>
              <a:rPr lang="gu-IN" dirty="0">
                <a:latin typeface="Arial" panose="020B0604020202020204" pitchFamily="34" charset="0"/>
              </a:rPr>
              <a:t>Assess funding requirements, digital infrastructure, staffing, and wearable technology availability</a:t>
            </a:r>
            <a:r>
              <a:rPr lang="en-GB" dirty="0">
                <a:latin typeface="Arial" panose="020B0604020202020204" pitchFamily="34" charset="0"/>
                <a:cs typeface="Arial" panose="020B0604020202020204" pitchFamily="34" charset="0"/>
              </a:rPr>
              <a:t> (Tang et al, 2025)</a:t>
            </a:r>
            <a:r>
              <a:rPr lang="gu-IN" dirty="0">
                <a:latin typeface="Arial" panose="020B0604020202020204" pitchFamily="34" charset="0"/>
              </a:rPr>
              <a:t>. </a:t>
            </a:r>
          </a:p>
          <a:p>
            <a:pPr marL="342900" lvl="0" indent="-342900" algn="just">
              <a:lnSpc>
                <a:spcPct val="100000"/>
              </a:lnSpc>
              <a:buFont typeface="Arial" panose="020B0604020202020204" pitchFamily="34" charset="0"/>
              <a:buChar char="•"/>
            </a:pPr>
            <a:r>
              <a:rPr lang="gu-IN" dirty="0">
                <a:latin typeface="Arial" panose="020B0604020202020204" pitchFamily="34" charset="0"/>
              </a:rPr>
              <a:t>Develop partnerships with GPs, diabetes specialist nurses, pharmacists, dietitians, and community organisations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Lei</a:t>
            </a:r>
            <a:r>
              <a:rPr lang="en-GB" dirty="0">
                <a:latin typeface="Arial" panose="020B0604020202020204" pitchFamily="34" charset="0"/>
                <a:cs typeface="Arial" panose="020B0604020202020204" pitchFamily="34" charset="0"/>
              </a:rPr>
              <a:t> et al, 2025)</a:t>
            </a:r>
            <a:r>
              <a:rPr lang="gu-IN" dirty="0">
                <a:latin typeface="Arial" panose="020B0604020202020204" pitchFamily="34" charset="0"/>
              </a:rPr>
              <a:t>. </a:t>
            </a:r>
          </a:p>
          <a:p>
            <a:pPr marL="342900" lvl="0" indent="-342900" algn="just">
              <a:lnSpc>
                <a:spcPct val="100000"/>
              </a:lnSpc>
              <a:buFont typeface="Arial" panose="020B0604020202020204" pitchFamily="34" charset="0"/>
              <a:buChar char="•"/>
            </a:pPr>
            <a:r>
              <a:rPr lang="gu-IN" dirty="0">
                <a:latin typeface="Arial" panose="020B0604020202020204" pitchFamily="34" charset="0"/>
              </a:rPr>
              <a:t>Provide training for healthcare professionals to support users in adopting the intervention</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Azar</a:t>
            </a:r>
            <a:r>
              <a:rPr lang="en-GB" dirty="0">
                <a:latin typeface="Arial" panose="020B0604020202020204" pitchFamily="34" charset="0"/>
                <a:cs typeface="Arial" panose="020B0604020202020204" pitchFamily="34" charset="0"/>
              </a:rPr>
              <a:t> et al, 2017)</a:t>
            </a:r>
            <a:r>
              <a:rPr lang="gu-IN" dirty="0">
                <a:latin typeface="Arial" panose="020B0604020202020204" pitchFamily="34" charset="0"/>
              </a:rPr>
              <a:t>.</a:t>
            </a:r>
          </a:p>
          <a:p>
            <a:pPr marL="342900" indent="-342900" algn="just">
              <a:lnSpc>
                <a:spcPct val="100000"/>
              </a:lnSpc>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pic>
        <p:nvPicPr>
          <p:cNvPr id="2" name="Picture 1" descr="Policy Framework on Sound Public Governance | OECD">
            <a:extLst>
              <a:ext uri="{FF2B5EF4-FFF2-40B4-BE49-F238E27FC236}">
                <a16:creationId xmlns:a16="http://schemas.microsoft.com/office/drawing/2014/main" id="{DB3BD0C9-DDFB-32D4-0AAC-7AC067B7F385}"/>
              </a:ext>
            </a:extLst>
          </p:cNvPr>
          <p:cNvPicPr>
            <a:picLocks noChangeAspect="1"/>
          </p:cNvPicPr>
          <p:nvPr/>
        </p:nvPicPr>
        <p:blipFill>
          <a:blip r:embed="rId2"/>
          <a:srcRect l="28879" r="9302"/>
          <a:stretch>
            <a:fillRect/>
          </a:stretch>
        </p:blipFill>
        <p:spPr>
          <a:xfrm>
            <a:off x="6364448" y="10"/>
            <a:ext cx="5827552" cy="6857990"/>
          </a:xfrm>
          <a:custGeom>
            <a:avLst/>
            <a:gdLst/>
            <a:ahLst/>
            <a:cxnLst/>
            <a:rect l="l" t="t" r="r" b="b"/>
            <a:pathLst>
              <a:path w="5827552" h="6858000">
                <a:moveTo>
                  <a:pt x="391440" y="4232571"/>
                </a:moveTo>
                <a:cubicBezTo>
                  <a:pt x="581049" y="4232571"/>
                  <a:pt x="734757" y="4386279"/>
                  <a:pt x="734757" y="4575888"/>
                </a:cubicBezTo>
                <a:cubicBezTo>
                  <a:pt x="734757" y="4765497"/>
                  <a:pt x="581049" y="4919205"/>
                  <a:pt x="391440" y="4919205"/>
                </a:cubicBezTo>
                <a:cubicBezTo>
                  <a:pt x="201831" y="4919205"/>
                  <a:pt x="48123" y="4765497"/>
                  <a:pt x="48123" y="4575888"/>
                </a:cubicBezTo>
                <a:cubicBezTo>
                  <a:pt x="48123" y="4386279"/>
                  <a:pt x="201831" y="4232571"/>
                  <a:pt x="391440" y="4232571"/>
                </a:cubicBezTo>
                <a:close/>
                <a:moveTo>
                  <a:pt x="247368" y="1806694"/>
                </a:moveTo>
                <a:cubicBezTo>
                  <a:pt x="383986" y="1806694"/>
                  <a:pt x="494736" y="1917444"/>
                  <a:pt x="494736" y="2054062"/>
                </a:cubicBezTo>
                <a:cubicBezTo>
                  <a:pt x="494736" y="2190680"/>
                  <a:pt x="383986" y="2301430"/>
                  <a:pt x="247368" y="2301430"/>
                </a:cubicBezTo>
                <a:cubicBezTo>
                  <a:pt x="110750" y="2301430"/>
                  <a:pt x="0" y="2190680"/>
                  <a:pt x="0" y="2054062"/>
                </a:cubicBezTo>
                <a:cubicBezTo>
                  <a:pt x="0" y="1917444"/>
                  <a:pt x="110750" y="1806694"/>
                  <a:pt x="247368" y="1806694"/>
                </a:cubicBezTo>
                <a:close/>
                <a:moveTo>
                  <a:pt x="247369" y="1294715"/>
                </a:moveTo>
                <a:cubicBezTo>
                  <a:pt x="326938" y="1294715"/>
                  <a:pt x="391441" y="1359218"/>
                  <a:pt x="391441" y="1438787"/>
                </a:cubicBezTo>
                <a:cubicBezTo>
                  <a:pt x="391441" y="1518356"/>
                  <a:pt x="326938" y="1582859"/>
                  <a:pt x="247369" y="1582859"/>
                </a:cubicBezTo>
                <a:cubicBezTo>
                  <a:pt x="167800" y="1582859"/>
                  <a:pt x="103297" y="1518356"/>
                  <a:pt x="103297" y="1438787"/>
                </a:cubicBezTo>
                <a:cubicBezTo>
                  <a:pt x="103297" y="1359218"/>
                  <a:pt x="167800" y="1294715"/>
                  <a:pt x="247369" y="1294715"/>
                </a:cubicBezTo>
                <a:close/>
                <a:moveTo>
                  <a:pt x="480671" y="0"/>
                </a:moveTo>
                <a:lnTo>
                  <a:pt x="5827552" y="0"/>
                </a:lnTo>
                <a:lnTo>
                  <a:pt x="5827552" y="6858000"/>
                </a:lnTo>
                <a:lnTo>
                  <a:pt x="5825818" y="6858000"/>
                </a:lnTo>
                <a:lnTo>
                  <a:pt x="236731" y="6858000"/>
                </a:lnTo>
                <a:lnTo>
                  <a:pt x="225831" y="6841105"/>
                </a:lnTo>
                <a:cubicBezTo>
                  <a:pt x="35993" y="6490332"/>
                  <a:pt x="58970" y="6027176"/>
                  <a:pt x="314550" y="5720066"/>
                </a:cubicBezTo>
                <a:cubicBezTo>
                  <a:pt x="1530043" y="4259025"/>
                  <a:pt x="615593" y="4079388"/>
                  <a:pt x="503588" y="3464278"/>
                </a:cubicBezTo>
                <a:cubicBezTo>
                  <a:pt x="330606" y="2514465"/>
                  <a:pt x="722867" y="2276432"/>
                  <a:pt x="675681" y="1809180"/>
                </a:cubicBezTo>
                <a:cubicBezTo>
                  <a:pt x="624359" y="1301070"/>
                  <a:pt x="219491" y="1102027"/>
                  <a:pt x="245003" y="646882"/>
                </a:cubicBezTo>
                <a:cubicBezTo>
                  <a:pt x="249830" y="424885"/>
                  <a:pt x="318025" y="228632"/>
                  <a:pt x="431196" y="64140"/>
                </a:cubicBezTo>
                <a:close/>
              </a:path>
            </a:pathLst>
          </a:custGeom>
        </p:spPr>
      </p:pic>
      <p:sp>
        <p:nvSpPr>
          <p:cNvPr id="5" name="TextBox 4">
            <a:extLst>
              <a:ext uri="{FF2B5EF4-FFF2-40B4-BE49-F238E27FC236}">
                <a16:creationId xmlns:a16="http://schemas.microsoft.com/office/drawing/2014/main" id="{B208AD65-6E25-5D65-1560-E5D2DCABAFB7}"/>
              </a:ext>
            </a:extLst>
          </p:cNvPr>
          <p:cNvSpPr txBox="1"/>
          <p:nvPr/>
        </p:nvSpPr>
        <p:spPr>
          <a:xfrm>
            <a:off x="8111109" y="6413500"/>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(OECD, 2020)</a:t>
            </a:r>
            <a:endParaRPr lang="gu-IN" sz="1400" dirty="0"/>
          </a:p>
        </p:txBody>
      </p:sp>
    </p:spTree>
    <p:extLst>
      <p:ext uri="{BB962C8B-B14F-4D97-AF65-F5344CB8AC3E}">
        <p14:creationId xmlns:p14="http://schemas.microsoft.com/office/powerpoint/2010/main" val="1269960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82C93DE-6BBF-C12E-0280-354F9E4826F6}"/>
              </a:ext>
            </a:extLst>
          </p:cNvPr>
          <p:cNvSpPr>
            <a:spLocks noGrp="1"/>
          </p:cNvSpPr>
          <p:nvPr>
            <p:ph idx="4294967295"/>
          </p:nvPr>
        </p:nvSpPr>
        <p:spPr>
          <a:xfrm>
            <a:off x="419877" y="558087"/>
            <a:ext cx="5267325" cy="5230813"/>
          </a:xfrm>
        </p:spPr>
        <p:style>
          <a:lnRef idx="2">
            <a:schemeClr val="accent2"/>
          </a:lnRef>
          <a:fillRef idx="1">
            <a:schemeClr val="lt1"/>
          </a:fillRef>
          <a:effectRef idx="0">
            <a:schemeClr val="accent2"/>
          </a:effectRef>
          <a:fontRef idx="minor">
            <a:schemeClr val="dk1"/>
          </a:fontRef>
        </p:style>
        <p:txBody>
          <a:bodyPr anchor="t">
            <a:normAutofit/>
          </a:bodyPr>
          <a:lstStyle/>
          <a:p>
            <a:pPr algn="just">
              <a:lnSpc>
                <a:spcPct val="100000"/>
              </a:lnSpc>
            </a:pPr>
            <a:r>
              <a:rPr lang="gu-IN" b="1" u="sng" dirty="0">
                <a:effectLst>
                  <a:outerShdw blurRad="38100" dist="38100" dir="2700000" algn="tl">
                    <a:srgbClr val="000000">
                      <a:alpha val="43137"/>
                    </a:srgbClr>
                  </a:outerShdw>
                </a:effectLst>
                <a:latin typeface="Arial" panose="020B0604020202020204" pitchFamily="34" charset="0"/>
              </a:rPr>
              <a:t>Phase 5: Implementation</a:t>
            </a:r>
          </a:p>
          <a:p>
            <a:pPr marL="342900" lvl="0" indent="-342900" algn="just">
              <a:lnSpc>
                <a:spcPct val="100000"/>
              </a:lnSpc>
              <a:buFont typeface="Arial" panose="020B0604020202020204" pitchFamily="34" charset="0"/>
              <a:buChar char="•"/>
            </a:pPr>
            <a:r>
              <a:rPr lang="gu-IN" dirty="0">
                <a:latin typeface="Arial" panose="020B0604020202020204" pitchFamily="34" charset="0"/>
              </a:rPr>
              <a:t>Introduce the DiaBand UK app and wearable device through GP practices, community health centres, and NHS diabetes services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Lei</a:t>
            </a:r>
            <a:r>
              <a:rPr lang="en-GB" dirty="0">
                <a:latin typeface="Arial" panose="020B0604020202020204" pitchFamily="34" charset="0"/>
                <a:cs typeface="Arial" panose="020B0604020202020204" pitchFamily="34" charset="0"/>
              </a:rPr>
              <a:t> et al, 2025)</a:t>
            </a:r>
            <a:r>
              <a:rPr lang="gu-IN" dirty="0">
                <a:latin typeface="Arial" panose="020B0604020202020204" pitchFamily="34" charset="0"/>
              </a:rPr>
              <a:t>. </a:t>
            </a:r>
          </a:p>
          <a:p>
            <a:pPr marL="342900" lvl="0" indent="-342900" algn="just">
              <a:lnSpc>
                <a:spcPct val="100000"/>
              </a:lnSpc>
              <a:buFont typeface="Arial" panose="020B0604020202020204" pitchFamily="34" charset="0"/>
              <a:buChar char="•"/>
            </a:pPr>
            <a:r>
              <a:rPr lang="gu-IN" dirty="0">
                <a:latin typeface="Arial" panose="020B0604020202020204" pitchFamily="34" charset="0"/>
              </a:rPr>
              <a:t>Register eligible adults aged 25–65 years and provide personalised onboarding and training</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Nejhaddadgar</a:t>
            </a:r>
            <a:r>
              <a:rPr lang="en-GB" dirty="0">
                <a:latin typeface="Arial" panose="020B0604020202020204" pitchFamily="34" charset="0"/>
                <a:cs typeface="Arial" panose="020B0604020202020204" pitchFamily="34" charset="0"/>
              </a:rPr>
              <a:t> et al, 2019)</a:t>
            </a:r>
            <a:r>
              <a:rPr lang="gu-IN" dirty="0">
                <a:latin typeface="Arial" panose="020B0604020202020204" pitchFamily="34" charset="0"/>
              </a:rPr>
              <a:t>. </a:t>
            </a:r>
          </a:p>
          <a:p>
            <a:pPr marL="342900" lvl="0" indent="-342900" algn="just">
              <a:lnSpc>
                <a:spcPct val="100000"/>
              </a:lnSpc>
              <a:buFont typeface="Arial" panose="020B0604020202020204" pitchFamily="34" charset="0"/>
              <a:buChar char="•"/>
            </a:pPr>
            <a:r>
              <a:rPr lang="gu-IN" dirty="0">
                <a:latin typeface="Arial" panose="020B0604020202020204" pitchFamily="34" charset="0"/>
              </a:rPr>
              <a:t>Deliver AI-powered health coaching, physical activity tracking, nutrition guidance, medication reminders, and educational content</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Nejhaddadgar</a:t>
            </a:r>
            <a:r>
              <a:rPr lang="en-GB" dirty="0">
                <a:latin typeface="Arial" panose="020B0604020202020204" pitchFamily="34" charset="0"/>
                <a:cs typeface="Arial" panose="020B0604020202020204" pitchFamily="34" charset="0"/>
              </a:rPr>
              <a:t> et al, 2019)</a:t>
            </a:r>
            <a:r>
              <a:rPr lang="gu-IN" dirty="0">
                <a:latin typeface="Arial" panose="020B0604020202020204" pitchFamily="34" charset="0"/>
              </a:rPr>
              <a:t>. </a:t>
            </a:r>
          </a:p>
          <a:p>
            <a:pPr marL="342900" lvl="0" indent="-342900" algn="just">
              <a:lnSpc>
                <a:spcPct val="100000"/>
              </a:lnSpc>
              <a:buFont typeface="Arial" panose="020B0604020202020204" pitchFamily="34" charset="0"/>
              <a:buChar char="•"/>
            </a:pPr>
            <a:r>
              <a:rPr lang="gu-IN" dirty="0">
                <a:latin typeface="Arial" panose="020B0604020202020204" pitchFamily="34" charset="0"/>
              </a:rPr>
              <a:t>Encourage continuous engagement through goal setting, progress monitoring, and digital reward challenges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Lei</a:t>
            </a:r>
            <a:r>
              <a:rPr lang="en-GB" dirty="0">
                <a:latin typeface="Arial" panose="020B0604020202020204" pitchFamily="34" charset="0"/>
                <a:cs typeface="Arial" panose="020B0604020202020204" pitchFamily="34" charset="0"/>
              </a:rPr>
              <a:t> et al, 2025)</a:t>
            </a:r>
            <a:r>
              <a:rPr lang="gu-IN" dirty="0">
                <a:latin typeface="Arial" panose="020B0604020202020204" pitchFamily="34" charset="0"/>
              </a:rPr>
              <a:t>.</a:t>
            </a:r>
          </a:p>
          <a:p>
            <a:pPr algn="just">
              <a:lnSpc>
                <a:spcPct val="100000"/>
              </a:lnSpc>
            </a:pPr>
            <a:endParaRPr lang="en-GB" dirty="0">
              <a:latin typeface="Arial" panose="020B0604020202020204" pitchFamily="34" charset="0"/>
              <a:cs typeface="Arial" panose="020B0604020202020204" pitchFamily="34" charset="0"/>
            </a:endParaRPr>
          </a:p>
        </p:txBody>
      </p:sp>
      <p:pic>
        <p:nvPicPr>
          <p:cNvPr id="2" name="Picture 1" descr="Implementation Services: Ensuring Successful Implementations">
            <a:extLst>
              <a:ext uri="{FF2B5EF4-FFF2-40B4-BE49-F238E27FC236}">
                <a16:creationId xmlns:a16="http://schemas.microsoft.com/office/drawing/2014/main" id="{9DD61E86-5A4B-CE89-CB69-F4153021D218}"/>
              </a:ext>
            </a:extLst>
          </p:cNvPr>
          <p:cNvPicPr>
            <a:picLocks noChangeAspect="1"/>
          </p:cNvPicPr>
          <p:nvPr/>
        </p:nvPicPr>
        <p:blipFill>
          <a:blip r:embed="rId2"/>
          <a:srcRect l="29824" r="4001" b="-1"/>
          <a:stretch>
            <a:fillRect/>
          </a:stretch>
        </p:blipFill>
        <p:spPr>
          <a:xfrm>
            <a:off x="5879198" y="490264"/>
            <a:ext cx="6312802" cy="6367736"/>
          </a:xfrm>
          <a:custGeom>
            <a:avLst/>
            <a:gdLst/>
            <a:ahLst/>
            <a:cxnLst/>
            <a:rect l="l" t="t" r="r" b="b"/>
            <a:pathLst>
              <a:path w="6312802" h="6367736">
                <a:moveTo>
                  <a:pt x="789715" y="708127"/>
                </a:moveTo>
                <a:cubicBezTo>
                  <a:pt x="845978" y="711650"/>
                  <a:pt x="901296" y="724302"/>
                  <a:pt x="953475" y="745602"/>
                </a:cubicBezTo>
                <a:cubicBezTo>
                  <a:pt x="1173612" y="834890"/>
                  <a:pt x="1309905" y="1073925"/>
                  <a:pt x="1278834" y="1315681"/>
                </a:cubicBezTo>
                <a:cubicBezTo>
                  <a:pt x="1233750" y="1669869"/>
                  <a:pt x="880524" y="1881517"/>
                  <a:pt x="560369" y="1747304"/>
                </a:cubicBezTo>
                <a:cubicBezTo>
                  <a:pt x="338151" y="1654256"/>
                  <a:pt x="204742" y="1408974"/>
                  <a:pt x="242538" y="1164574"/>
                </a:cubicBezTo>
                <a:cubicBezTo>
                  <a:pt x="286421" y="880774"/>
                  <a:pt x="529219" y="692590"/>
                  <a:pt x="789715" y="708127"/>
                </a:cubicBezTo>
                <a:close/>
                <a:moveTo>
                  <a:pt x="2877121" y="364348"/>
                </a:moveTo>
                <a:cubicBezTo>
                  <a:pt x="2901561" y="365790"/>
                  <a:pt x="2925601" y="371235"/>
                  <a:pt x="2948310" y="380363"/>
                </a:cubicBezTo>
                <a:cubicBezTo>
                  <a:pt x="3044405" y="419202"/>
                  <a:pt x="3103503" y="523063"/>
                  <a:pt x="3089970" y="628607"/>
                </a:cubicBezTo>
                <a:cubicBezTo>
                  <a:pt x="3070190" y="782758"/>
                  <a:pt x="2916600" y="874848"/>
                  <a:pt x="2777343" y="816472"/>
                </a:cubicBezTo>
                <a:cubicBezTo>
                  <a:pt x="2680608" y="775952"/>
                  <a:pt x="2622552" y="669287"/>
                  <a:pt x="2639048" y="562863"/>
                </a:cubicBezTo>
                <a:cubicBezTo>
                  <a:pt x="2658106" y="439382"/>
                  <a:pt x="2763810" y="357542"/>
                  <a:pt x="2877121" y="364348"/>
                </a:cubicBezTo>
                <a:close/>
                <a:moveTo>
                  <a:pt x="5725514" y="29060"/>
                </a:moveTo>
                <a:lnTo>
                  <a:pt x="5748657" y="29701"/>
                </a:lnTo>
                <a:cubicBezTo>
                  <a:pt x="5935681" y="36387"/>
                  <a:pt x="6081789" y="65616"/>
                  <a:pt x="6194082" y="113315"/>
                </a:cubicBezTo>
                <a:lnTo>
                  <a:pt x="6312802" y="183322"/>
                </a:lnTo>
                <a:lnTo>
                  <a:pt x="6312802" y="6367736"/>
                </a:lnTo>
                <a:lnTo>
                  <a:pt x="3171877" y="6367736"/>
                </a:lnTo>
                <a:lnTo>
                  <a:pt x="3171635" y="6367591"/>
                </a:lnTo>
                <a:lnTo>
                  <a:pt x="2683232" y="6367591"/>
                </a:lnTo>
                <a:lnTo>
                  <a:pt x="2683031" y="6367736"/>
                </a:lnTo>
                <a:lnTo>
                  <a:pt x="1006759" y="6367736"/>
                </a:lnTo>
                <a:lnTo>
                  <a:pt x="1017798" y="6253705"/>
                </a:lnTo>
                <a:cubicBezTo>
                  <a:pt x="1043303" y="6019815"/>
                  <a:pt x="1065826" y="5776617"/>
                  <a:pt x="897420" y="5565130"/>
                </a:cubicBezTo>
                <a:cubicBezTo>
                  <a:pt x="700507" y="5318087"/>
                  <a:pt x="491822" y="5428997"/>
                  <a:pt x="271526" y="5130943"/>
                </a:cubicBezTo>
                <a:cubicBezTo>
                  <a:pt x="108646" y="4910648"/>
                  <a:pt x="-26366" y="4708290"/>
                  <a:pt x="39940" y="4415201"/>
                </a:cubicBezTo>
                <a:cubicBezTo>
                  <a:pt x="128666" y="4023216"/>
                  <a:pt x="467878" y="3870268"/>
                  <a:pt x="464356" y="3587268"/>
                </a:cubicBezTo>
                <a:cubicBezTo>
                  <a:pt x="460351" y="3247094"/>
                  <a:pt x="43943" y="3178950"/>
                  <a:pt x="3183" y="2791128"/>
                </a:cubicBezTo>
                <a:cubicBezTo>
                  <a:pt x="-23403" y="2538162"/>
                  <a:pt x="118896" y="2235225"/>
                  <a:pt x="343758" y="2095087"/>
                </a:cubicBezTo>
                <a:cubicBezTo>
                  <a:pt x="758163" y="1836512"/>
                  <a:pt x="1225342" y="2272862"/>
                  <a:pt x="1543093" y="2013487"/>
                </a:cubicBezTo>
                <a:cubicBezTo>
                  <a:pt x="1732879" y="1858534"/>
                  <a:pt x="1763790" y="1542064"/>
                  <a:pt x="1726873" y="1342749"/>
                </a:cubicBezTo>
                <a:cubicBezTo>
                  <a:pt x="1656484" y="963255"/>
                  <a:pt x="1345299" y="901114"/>
                  <a:pt x="1356831" y="612032"/>
                </a:cubicBezTo>
                <a:cubicBezTo>
                  <a:pt x="1365319" y="397180"/>
                  <a:pt x="1547578" y="171600"/>
                  <a:pt x="1773239" y="121551"/>
                </a:cubicBezTo>
                <a:cubicBezTo>
                  <a:pt x="1804789" y="114503"/>
                  <a:pt x="1837013" y="110980"/>
                  <a:pt x="1869333" y="110980"/>
                </a:cubicBezTo>
                <a:cubicBezTo>
                  <a:pt x="2087466" y="110980"/>
                  <a:pt x="2259155" y="271137"/>
                  <a:pt x="2312167" y="320866"/>
                </a:cubicBezTo>
                <a:cubicBezTo>
                  <a:pt x="2563133" y="555255"/>
                  <a:pt x="2364538" y="842498"/>
                  <a:pt x="2568899" y="1194363"/>
                </a:cubicBezTo>
                <a:cubicBezTo>
                  <a:pt x="2600650" y="1246494"/>
                  <a:pt x="2637078" y="1295662"/>
                  <a:pt x="2677726" y="1341226"/>
                </a:cubicBezTo>
                <a:cubicBezTo>
                  <a:pt x="2757804" y="1432276"/>
                  <a:pt x="2906990" y="1416261"/>
                  <a:pt x="2964327" y="1310316"/>
                </a:cubicBezTo>
                <a:cubicBezTo>
                  <a:pt x="3059059" y="1135183"/>
                  <a:pt x="3149628" y="938831"/>
                  <a:pt x="3333248" y="887741"/>
                </a:cubicBezTo>
                <a:cubicBezTo>
                  <a:pt x="3690239" y="788365"/>
                  <a:pt x="3902767" y="1378543"/>
                  <a:pt x="4272730" y="1307994"/>
                </a:cubicBezTo>
                <a:cubicBezTo>
                  <a:pt x="4426320" y="1278686"/>
                  <a:pt x="4515368" y="1152802"/>
                  <a:pt x="4596327" y="996810"/>
                </a:cubicBezTo>
                <a:cubicBezTo>
                  <a:pt x="4618829" y="953326"/>
                  <a:pt x="4640770" y="907521"/>
                  <a:pt x="4663272" y="860676"/>
                </a:cubicBezTo>
                <a:cubicBezTo>
                  <a:pt x="4732781" y="613153"/>
                  <a:pt x="4835282" y="115946"/>
                  <a:pt x="5572324" y="40189"/>
                </a:cubicBezTo>
                <a:cubicBezTo>
                  <a:pt x="5622910" y="31543"/>
                  <a:pt x="5674208" y="27859"/>
                  <a:pt x="5725514" y="29060"/>
                </a:cubicBezTo>
                <a:close/>
                <a:moveTo>
                  <a:pt x="4169348" y="793"/>
                </a:moveTo>
                <a:cubicBezTo>
                  <a:pt x="4219966" y="3995"/>
                  <a:pt x="4269734" y="15368"/>
                  <a:pt x="4316693" y="34505"/>
                </a:cubicBezTo>
                <a:cubicBezTo>
                  <a:pt x="4514808" y="114584"/>
                  <a:pt x="4637488" y="329676"/>
                  <a:pt x="4609540" y="547569"/>
                </a:cubicBezTo>
                <a:cubicBezTo>
                  <a:pt x="4568620" y="865801"/>
                  <a:pt x="4251108" y="1055907"/>
                  <a:pt x="3962986" y="935790"/>
                </a:cubicBezTo>
                <a:cubicBezTo>
                  <a:pt x="3762790" y="852028"/>
                  <a:pt x="3642672" y="631491"/>
                  <a:pt x="3676946" y="411355"/>
                </a:cubicBezTo>
                <a:cubicBezTo>
                  <a:pt x="3716424" y="155985"/>
                  <a:pt x="3934959" y="-13061"/>
                  <a:pt x="4169348" y="793"/>
                </a:cubicBezTo>
                <a:close/>
              </a:path>
            </a:pathLst>
          </a:custGeom>
          <a:solidFill>
            <a:schemeClr val="tx2"/>
          </a:solidFill>
          <a:ln w="28575">
            <a:solidFill>
              <a:schemeClr val="accent1">
                <a:lumMod val="60000"/>
                <a:lumOff val="40000"/>
              </a:schemeClr>
            </a:solidFill>
          </a:ln>
        </p:spPr>
      </p:pic>
      <p:sp>
        <p:nvSpPr>
          <p:cNvPr id="5" name="TextBox 4">
            <a:extLst>
              <a:ext uri="{FF2B5EF4-FFF2-40B4-BE49-F238E27FC236}">
                <a16:creationId xmlns:a16="http://schemas.microsoft.com/office/drawing/2014/main" id="{D42DA752-133E-F795-97F3-F1B9A17F2FF1}"/>
              </a:ext>
            </a:extLst>
          </p:cNvPr>
          <p:cNvSpPr txBox="1"/>
          <p:nvPr/>
        </p:nvSpPr>
        <p:spPr>
          <a:xfrm>
            <a:off x="7172325" y="6402451"/>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(IBM, 2020)</a:t>
            </a:r>
            <a:endParaRPr lang="gu-IN" sz="1400" dirty="0"/>
          </a:p>
        </p:txBody>
      </p:sp>
    </p:spTree>
    <p:extLst>
      <p:ext uri="{BB962C8B-B14F-4D97-AF65-F5344CB8AC3E}">
        <p14:creationId xmlns:p14="http://schemas.microsoft.com/office/powerpoint/2010/main" val="3057898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1CBB0-AFF3-2E27-7738-ABF11745683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BDADDB5-B97C-D337-B798-CD543054AE98}"/>
              </a:ext>
            </a:extLst>
          </p:cNvPr>
          <p:cNvSpPr>
            <a:spLocks noGrp="1"/>
          </p:cNvSpPr>
          <p:nvPr>
            <p:ph idx="1"/>
          </p:nvPr>
        </p:nvSpPr>
        <p:spPr>
          <a:xfrm>
            <a:off x="426789" y="2366000"/>
            <a:ext cx="11473349" cy="3960156"/>
          </a:xfrm>
        </p:spPr>
        <p:style>
          <a:lnRef idx="2">
            <a:schemeClr val="accent2"/>
          </a:lnRef>
          <a:fillRef idx="1">
            <a:schemeClr val="lt1"/>
          </a:fillRef>
          <a:effectRef idx="0">
            <a:schemeClr val="accent2"/>
          </a:effectRef>
          <a:fontRef idx="minor">
            <a:schemeClr val="dk1"/>
          </a:fontRef>
        </p:style>
        <p:txBody>
          <a:bodyPr>
            <a:noAutofit/>
          </a:bodyPr>
          <a:lstStyle/>
          <a:p>
            <a:pPr algn="just"/>
            <a:r>
              <a:rPr lang="gu-IN" b="1" u="sng" dirty="0">
                <a:effectLst>
                  <a:outerShdw blurRad="38100" dist="38100" dir="2700000" algn="tl">
                    <a:srgbClr val="000000">
                      <a:alpha val="43137"/>
                    </a:srgbClr>
                  </a:outerShdw>
                </a:effectLst>
                <a:latin typeface="Arial" panose="020B0604020202020204" pitchFamily="34" charset="0"/>
              </a:rPr>
              <a:t>Phase 6: Process Evaluation</a:t>
            </a:r>
          </a:p>
          <a:p>
            <a:pPr marL="342900" lvl="0" indent="-342900" algn="just">
              <a:buFont typeface="Arial" panose="020B0604020202020204" pitchFamily="34" charset="0"/>
              <a:buChar char="•"/>
            </a:pPr>
            <a:r>
              <a:rPr lang="gu-IN" dirty="0">
                <a:latin typeface="Arial" panose="020B0604020202020204" pitchFamily="34" charset="0"/>
              </a:rPr>
              <a:t>Monitor the number of app downloads, wearable registrations, and active users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Tarver-Grove</a:t>
            </a:r>
            <a:r>
              <a:rPr lang="en-GB" dirty="0">
                <a:latin typeface="Arial" panose="020B0604020202020204" pitchFamily="34" charset="0"/>
                <a:cs typeface="Arial" panose="020B0604020202020204" pitchFamily="34" charset="0"/>
              </a:rPr>
              <a:t>r, 2017)</a:t>
            </a:r>
            <a:r>
              <a:rPr lang="gu-IN" dirty="0">
                <a:latin typeface="Arial" panose="020B0604020202020204" pitchFamily="34" charset="0"/>
              </a:rPr>
              <a:t>. </a:t>
            </a:r>
          </a:p>
          <a:p>
            <a:pPr marL="342900" lvl="0" indent="-342900" algn="just">
              <a:buFont typeface="Arial" panose="020B0604020202020204" pitchFamily="34" charset="0"/>
              <a:buChar char="•"/>
            </a:pPr>
            <a:r>
              <a:rPr lang="gu-IN" dirty="0">
                <a:latin typeface="Arial" panose="020B0604020202020204" pitchFamily="34" charset="0"/>
              </a:rPr>
              <a:t>Assess participation in physical activity challenges and educational modules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Tarver-Grove</a:t>
            </a:r>
            <a:r>
              <a:rPr lang="en-GB" dirty="0">
                <a:latin typeface="Arial" panose="020B0604020202020204" pitchFamily="34" charset="0"/>
                <a:cs typeface="Arial" panose="020B0604020202020204" pitchFamily="34" charset="0"/>
              </a:rPr>
              <a:t>r, 2017)</a:t>
            </a:r>
            <a:r>
              <a:rPr lang="gu-IN" dirty="0">
                <a:latin typeface="Arial" panose="020B0604020202020204" pitchFamily="34" charset="0"/>
              </a:rPr>
              <a:t>. </a:t>
            </a:r>
          </a:p>
          <a:p>
            <a:pPr marL="342900" lvl="0" indent="-342900" algn="just">
              <a:buFont typeface="Arial" panose="020B0604020202020204" pitchFamily="34" charset="0"/>
              <a:buChar char="•"/>
            </a:pPr>
            <a:r>
              <a:rPr lang="gu-IN" dirty="0">
                <a:latin typeface="Arial" panose="020B0604020202020204" pitchFamily="34" charset="0"/>
              </a:rPr>
              <a:t>Collect user feedback on usability, accessibility, and satisfaction</a:t>
            </a:r>
            <a:r>
              <a:rPr lang="en-GB" dirty="0">
                <a:latin typeface="Arial" panose="020B0604020202020204" pitchFamily="34" charset="0"/>
                <a:cs typeface="Arial" panose="020B0604020202020204" pitchFamily="34" charset="0"/>
              </a:rPr>
              <a:t> (Tang et al, 2025)</a:t>
            </a:r>
            <a:r>
              <a:rPr lang="gu-IN" dirty="0">
                <a:latin typeface="Arial" panose="020B0604020202020204" pitchFamily="34" charset="0"/>
              </a:rPr>
              <a:t>. </a:t>
            </a:r>
          </a:p>
          <a:p>
            <a:pPr marL="342900" lvl="0" indent="-342900" algn="just">
              <a:buFont typeface="Arial" panose="020B0604020202020204" pitchFamily="34" charset="0"/>
              <a:buChar char="•"/>
            </a:pPr>
            <a:r>
              <a:rPr lang="gu-IN" dirty="0">
                <a:latin typeface="Arial" panose="020B0604020202020204" pitchFamily="34" charset="0"/>
              </a:rPr>
              <a:t>Identify implementation challenges and make improvements where required</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Azar</a:t>
            </a:r>
            <a:r>
              <a:rPr lang="en-GB" dirty="0">
                <a:latin typeface="Arial" panose="020B0604020202020204" pitchFamily="34" charset="0"/>
                <a:cs typeface="Arial" panose="020B0604020202020204" pitchFamily="34" charset="0"/>
              </a:rPr>
              <a:t> et al, 2017)</a:t>
            </a:r>
            <a:r>
              <a:rPr lang="gu-IN" dirty="0">
                <a:latin typeface="Arial" panose="020B0604020202020204" pitchFamily="34" charset="0"/>
              </a:rPr>
              <a:t>.</a:t>
            </a:r>
            <a:endParaRPr lang="en-GB" dirty="0">
              <a:latin typeface="Arial" panose="020B0604020202020204" pitchFamily="34" charset="0"/>
              <a:cs typeface="Arial" panose="020B0604020202020204" pitchFamily="34" charset="0"/>
            </a:endParaRPr>
          </a:p>
          <a:p>
            <a:pPr algn="just"/>
            <a:r>
              <a:rPr lang="gu-IN" b="1" u="sng" dirty="0">
                <a:effectLst>
                  <a:outerShdw blurRad="38100" dist="38100" dir="2700000" algn="tl">
                    <a:srgbClr val="000000">
                      <a:alpha val="43137"/>
                    </a:srgbClr>
                  </a:outerShdw>
                </a:effectLst>
                <a:latin typeface="Arial" panose="020B0604020202020204" pitchFamily="34" charset="0"/>
              </a:rPr>
              <a:t>Phase 7: Impact Evaluation</a:t>
            </a:r>
          </a:p>
          <a:p>
            <a:pPr marL="342900" lvl="0" indent="-342900" algn="just">
              <a:buFont typeface="Arial" panose="020B0604020202020204" pitchFamily="34" charset="0"/>
              <a:buChar char="•"/>
            </a:pPr>
            <a:r>
              <a:rPr lang="gu-IN" dirty="0">
                <a:latin typeface="Arial" panose="020B0604020202020204" pitchFamily="34" charset="0"/>
              </a:rPr>
              <a:t>Measure improvements in physical activity, healthy eating, and medication adherence</a:t>
            </a:r>
            <a:r>
              <a:rPr lang="en-GB" dirty="0">
                <a:latin typeface="Arial" panose="020B0604020202020204" pitchFamily="34" charset="0"/>
                <a:cs typeface="Arial" panose="020B0604020202020204" pitchFamily="34" charset="0"/>
              </a:rPr>
              <a:t> (Tang et al, 2025)</a:t>
            </a:r>
            <a:r>
              <a:rPr lang="gu-IN" dirty="0">
                <a:latin typeface="Arial" panose="020B0604020202020204" pitchFamily="34" charset="0"/>
              </a:rPr>
              <a:t>. </a:t>
            </a:r>
          </a:p>
          <a:p>
            <a:pPr marL="342900" lvl="0" indent="-342900" algn="just">
              <a:buFont typeface="Arial" panose="020B0604020202020204" pitchFamily="34" charset="0"/>
              <a:buChar char="•"/>
            </a:pPr>
            <a:r>
              <a:rPr lang="gu-IN" dirty="0">
                <a:latin typeface="Arial" panose="020B0604020202020204" pitchFamily="34" charset="0"/>
              </a:rPr>
              <a:t>Assess changes in diabetes knowledge, self-management skills, and confidence</a:t>
            </a:r>
            <a:r>
              <a:rPr lang="en-GB" dirty="0">
                <a:latin typeface="Arial" panose="020B0604020202020204" pitchFamily="34" charset="0"/>
                <a:cs typeface="Arial" panose="020B0604020202020204" pitchFamily="34" charset="0"/>
              </a:rPr>
              <a:t> (Tang et al, 2025)</a:t>
            </a:r>
            <a:r>
              <a:rPr lang="gu-IN" dirty="0">
                <a:latin typeface="Arial" panose="020B0604020202020204" pitchFamily="34" charset="0"/>
              </a:rPr>
              <a:t>. </a:t>
            </a:r>
          </a:p>
          <a:p>
            <a:pPr marL="342900" lvl="0" indent="-342900" algn="just">
              <a:buFont typeface="Arial" panose="020B0604020202020204" pitchFamily="34" charset="0"/>
              <a:buChar char="•"/>
            </a:pPr>
            <a:r>
              <a:rPr lang="gu-IN" dirty="0">
                <a:latin typeface="Arial" panose="020B0604020202020204" pitchFamily="34" charset="0"/>
              </a:rPr>
              <a:t>Evaluate user engagement with AI coaching and wearable monitoring</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Lei</a:t>
            </a:r>
            <a:r>
              <a:rPr lang="en-GB" dirty="0">
                <a:latin typeface="Arial" panose="020B0604020202020204" pitchFamily="34" charset="0"/>
                <a:cs typeface="Arial" panose="020B0604020202020204" pitchFamily="34" charset="0"/>
              </a:rPr>
              <a:t> et al, 2025)</a:t>
            </a:r>
            <a:r>
              <a:rPr lang="gu-IN" dirty="0">
                <a:latin typeface="Arial" panose="020B0604020202020204" pitchFamily="34" charset="0"/>
              </a:rPr>
              <a:t>. </a:t>
            </a:r>
          </a:p>
          <a:p>
            <a:pPr marL="342900" lvl="0" indent="-342900" algn="just">
              <a:buFont typeface="Arial" panose="020B0604020202020204" pitchFamily="34" charset="0"/>
              <a:buChar char="•"/>
            </a:pPr>
            <a:r>
              <a:rPr lang="gu-IN" dirty="0">
                <a:latin typeface="Arial" panose="020B0604020202020204" pitchFamily="34" charset="0"/>
              </a:rPr>
              <a:t>Determine whether short-term behaviour change objectives have been achieved</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Lei</a:t>
            </a:r>
            <a:r>
              <a:rPr lang="en-GB" dirty="0">
                <a:latin typeface="Arial" panose="020B0604020202020204" pitchFamily="34" charset="0"/>
                <a:cs typeface="Arial" panose="020B0604020202020204" pitchFamily="34" charset="0"/>
              </a:rPr>
              <a:t> et al, 2025)</a:t>
            </a:r>
            <a:r>
              <a:rPr lang="gu-IN" dirty="0">
                <a:latin typeface="Arial" panose="020B0604020202020204" pitchFamily="34" charset="0"/>
              </a:rPr>
              <a:t>. </a:t>
            </a:r>
          </a:p>
          <a:p>
            <a:pPr marL="342900" lvl="0" indent="-342900" algn="just">
              <a:buFont typeface="Arial" panose="020B0604020202020204" pitchFamily="34" charset="0"/>
              <a:buChar char="•"/>
            </a:pPr>
            <a:endParaRPr lang="gu-IN" dirty="0">
              <a:latin typeface="Arial" panose="020B0604020202020204" pitchFamily="34" charset="0"/>
            </a:endParaRPr>
          </a:p>
        </p:txBody>
      </p:sp>
    </p:spTree>
    <p:extLst>
      <p:ext uri="{BB962C8B-B14F-4D97-AF65-F5344CB8AC3E}">
        <p14:creationId xmlns:p14="http://schemas.microsoft.com/office/powerpoint/2010/main" val="34655100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BB2B4-5AE7-6C4A-3726-32E83B792DFA}"/>
            </a:ext>
          </a:extLst>
        </p:cNvPr>
        <p:cNvGrpSpPr/>
        <p:nvPr/>
      </p:nvGrpSpPr>
      <p:grpSpPr>
        <a:xfrm>
          <a:off x="0" y="0"/>
          <a:ext cx="0" cy="0"/>
          <a:chOff x="0" y="0"/>
          <a:chExt cx="0" cy="0"/>
        </a:xfrm>
      </p:grpSpPr>
      <p:pic>
        <p:nvPicPr>
          <p:cNvPr id="2" name="Picture 1" descr="Webinar on evaluating youth outcomes – The Chronicle of Evidence-Based  Mentoring">
            <a:extLst>
              <a:ext uri="{FF2B5EF4-FFF2-40B4-BE49-F238E27FC236}">
                <a16:creationId xmlns:a16="http://schemas.microsoft.com/office/drawing/2014/main" id="{44395A46-1567-1E8C-6A3B-FA8274BAFBF1}"/>
              </a:ext>
            </a:extLst>
          </p:cNvPr>
          <p:cNvPicPr>
            <a:picLocks noChangeAspect="1"/>
          </p:cNvPicPr>
          <p:nvPr/>
        </p:nvPicPr>
        <p:blipFill>
          <a:blip r:embed="rId2"/>
          <a:srcRect l="15129" r="10745" b="-2"/>
          <a:stretch>
            <a:fillRect/>
          </a:stretch>
        </p:blipFill>
        <p:spPr>
          <a:xfrm>
            <a:off x="609600" y="2090057"/>
            <a:ext cx="5268686" cy="4441372"/>
          </a:xfrm>
          <a:custGeom>
            <a:avLst/>
            <a:gdLst/>
            <a:ahLst/>
            <a:cxnLst/>
            <a:rect l="l" t="t" r="r" b="b"/>
            <a:pathLst>
              <a:path w="6972657" h="6356349">
                <a:moveTo>
                  <a:pt x="4162425" y="4810724"/>
                </a:moveTo>
                <a:cubicBezTo>
                  <a:pt x="4508954" y="4810724"/>
                  <a:pt x="4789872" y="5103559"/>
                  <a:pt x="4789872" y="5464789"/>
                </a:cubicBezTo>
                <a:cubicBezTo>
                  <a:pt x="4789872" y="5826019"/>
                  <a:pt x="4508954" y="6118855"/>
                  <a:pt x="4162425" y="6118855"/>
                </a:cubicBezTo>
                <a:cubicBezTo>
                  <a:pt x="3815896" y="6118855"/>
                  <a:pt x="3534978" y="5826019"/>
                  <a:pt x="3534978" y="5464789"/>
                </a:cubicBezTo>
                <a:cubicBezTo>
                  <a:pt x="3534978" y="5103559"/>
                  <a:pt x="3815896" y="4810724"/>
                  <a:pt x="4162425" y="4810724"/>
                </a:cubicBezTo>
                <a:close/>
                <a:moveTo>
                  <a:pt x="92101" y="4731176"/>
                </a:moveTo>
                <a:cubicBezTo>
                  <a:pt x="540880" y="4731176"/>
                  <a:pt x="904688" y="5094984"/>
                  <a:pt x="904688" y="5543763"/>
                </a:cubicBezTo>
                <a:cubicBezTo>
                  <a:pt x="904688" y="5964494"/>
                  <a:pt x="584935" y="6310542"/>
                  <a:pt x="175183" y="6352155"/>
                </a:cubicBezTo>
                <a:lnTo>
                  <a:pt x="92121" y="6356349"/>
                </a:lnTo>
                <a:lnTo>
                  <a:pt x="92081" y="6356349"/>
                </a:lnTo>
                <a:lnTo>
                  <a:pt x="9019" y="6352155"/>
                </a:lnTo>
                <a:lnTo>
                  <a:pt x="4079" y="6351401"/>
                </a:lnTo>
                <a:lnTo>
                  <a:pt x="0" y="6352492"/>
                </a:lnTo>
                <a:lnTo>
                  <a:pt x="0" y="4736748"/>
                </a:lnTo>
                <a:lnTo>
                  <a:pt x="9019" y="4735372"/>
                </a:lnTo>
                <a:cubicBezTo>
                  <a:pt x="36336" y="4732597"/>
                  <a:pt x="64052" y="4731176"/>
                  <a:pt x="92101" y="4731176"/>
                </a:cubicBezTo>
                <a:close/>
                <a:moveTo>
                  <a:pt x="6385770" y="2098604"/>
                </a:moveTo>
                <a:cubicBezTo>
                  <a:pt x="6543907" y="2107100"/>
                  <a:pt x="6698935" y="2178483"/>
                  <a:pt x="6813407" y="2310776"/>
                </a:cubicBezTo>
                <a:cubicBezTo>
                  <a:pt x="7042252" y="2575278"/>
                  <a:pt x="7022052" y="2983098"/>
                  <a:pt x="6768322" y="3221698"/>
                </a:cubicBezTo>
                <a:cubicBezTo>
                  <a:pt x="6718815" y="3268040"/>
                  <a:pt x="6662527" y="3305861"/>
                  <a:pt x="6601629" y="3333787"/>
                </a:cubicBezTo>
                <a:cubicBezTo>
                  <a:pt x="6357584" y="3444872"/>
                  <a:pt x="6072796" y="3380857"/>
                  <a:pt x="5894479" y="3174765"/>
                </a:cubicBezTo>
                <a:cubicBezTo>
                  <a:pt x="5665537" y="2910180"/>
                  <a:pt x="5685739" y="2502359"/>
                  <a:pt x="5939476" y="2263752"/>
                </a:cubicBezTo>
                <a:cubicBezTo>
                  <a:pt x="6066385" y="2144498"/>
                  <a:pt x="6227633" y="2090107"/>
                  <a:pt x="6385770" y="2098604"/>
                </a:cubicBezTo>
                <a:close/>
                <a:moveTo>
                  <a:pt x="0" y="0"/>
                </a:moveTo>
                <a:lnTo>
                  <a:pt x="5609109" y="0"/>
                </a:lnTo>
                <a:lnTo>
                  <a:pt x="5710855" y="100163"/>
                </a:lnTo>
                <a:cubicBezTo>
                  <a:pt x="5940043" y="363896"/>
                  <a:pt x="6060564" y="781193"/>
                  <a:pt x="5983550" y="1133306"/>
                </a:cubicBezTo>
                <a:cubicBezTo>
                  <a:pt x="5820740" y="1874471"/>
                  <a:pt x="4868226" y="1916819"/>
                  <a:pt x="4807924" y="2551785"/>
                </a:cubicBezTo>
                <a:cubicBezTo>
                  <a:pt x="4772098" y="2931077"/>
                  <a:pt x="5073952" y="3310271"/>
                  <a:pt x="5323480" y="3486493"/>
                </a:cubicBezTo>
                <a:cubicBezTo>
                  <a:pt x="5798207" y="3822498"/>
                  <a:pt x="6190925" y="3545085"/>
                  <a:pt x="6484693" y="3873055"/>
                </a:cubicBezTo>
                <a:cubicBezTo>
                  <a:pt x="6702769" y="4116667"/>
                  <a:pt x="6749067" y="4564067"/>
                  <a:pt x="6564699" y="4869471"/>
                </a:cubicBezTo>
                <a:cubicBezTo>
                  <a:pt x="6538929" y="4912110"/>
                  <a:pt x="6508772" y="4951720"/>
                  <a:pt x="6474766" y="4987555"/>
                </a:cubicBezTo>
                <a:lnTo>
                  <a:pt x="6475634" y="4987552"/>
                </a:lnTo>
                <a:cubicBezTo>
                  <a:pt x="6246183" y="5229347"/>
                  <a:pt x="5896158" y="5245005"/>
                  <a:pt x="5787911" y="5249784"/>
                </a:cubicBezTo>
                <a:cubicBezTo>
                  <a:pt x="5276208" y="5272608"/>
                  <a:pt x="5181583" y="4739335"/>
                  <a:pt x="4594647" y="4582595"/>
                </a:cubicBezTo>
                <a:cubicBezTo>
                  <a:pt x="4553401" y="4571414"/>
                  <a:pt x="4047262" y="4444111"/>
                  <a:pt x="3576692" y="4689896"/>
                </a:cubicBezTo>
                <a:cubicBezTo>
                  <a:pt x="2903508" y="5041365"/>
                  <a:pt x="3035835" y="5772616"/>
                  <a:pt x="2439534" y="6019748"/>
                </a:cubicBezTo>
                <a:cubicBezTo>
                  <a:pt x="2062607" y="6175963"/>
                  <a:pt x="1545662" y="6076257"/>
                  <a:pt x="1262869" y="5786450"/>
                </a:cubicBezTo>
                <a:cubicBezTo>
                  <a:pt x="864056" y="5377550"/>
                  <a:pt x="1125562" y="4799418"/>
                  <a:pt x="734842" y="4526254"/>
                </a:cubicBezTo>
                <a:cubicBezTo>
                  <a:pt x="506361" y="4366061"/>
                  <a:pt x="192715" y="4446641"/>
                  <a:pt x="19856" y="4511293"/>
                </a:cubicBezTo>
                <a:lnTo>
                  <a:pt x="0" y="4519330"/>
                </a:lnTo>
                <a:close/>
              </a:path>
            </a:pathLst>
          </a:custGeom>
          <a:ln>
            <a:solidFill>
              <a:schemeClr val="accent2"/>
            </a:solidFill>
          </a:ln>
          <a:effectLst>
            <a:outerShdw blurRad="50800" dist="38100" dir="5400000" algn="t" rotWithShape="0">
              <a:prstClr val="black">
                <a:alpha val="40000"/>
              </a:prstClr>
            </a:outerShdw>
          </a:effectLst>
        </p:spPr>
      </p:pic>
      <p:sp>
        <p:nvSpPr>
          <p:cNvPr id="3" name="Content Placeholder 2">
            <a:extLst>
              <a:ext uri="{FF2B5EF4-FFF2-40B4-BE49-F238E27FC236}">
                <a16:creationId xmlns:a16="http://schemas.microsoft.com/office/drawing/2014/main" id="{22B52A39-211F-8789-A1C3-066CA7CEE121}"/>
              </a:ext>
            </a:extLst>
          </p:cNvPr>
          <p:cNvSpPr>
            <a:spLocks noGrp="1"/>
          </p:cNvSpPr>
          <p:nvPr>
            <p:ph idx="1"/>
          </p:nvPr>
        </p:nvSpPr>
        <p:spPr>
          <a:xfrm>
            <a:off x="6005512" y="2405343"/>
            <a:ext cx="5418268" cy="4023450"/>
          </a:xfrm>
        </p:spPr>
        <p:style>
          <a:lnRef idx="2">
            <a:schemeClr val="accent2"/>
          </a:lnRef>
          <a:fillRef idx="1">
            <a:schemeClr val="lt1"/>
          </a:fillRef>
          <a:effectRef idx="0">
            <a:schemeClr val="accent2"/>
          </a:effectRef>
          <a:fontRef idx="minor">
            <a:schemeClr val="dk1"/>
          </a:fontRef>
        </p:style>
        <p:txBody>
          <a:bodyPr>
            <a:normAutofit/>
          </a:bodyPr>
          <a:lstStyle/>
          <a:p>
            <a:pPr algn="just">
              <a:lnSpc>
                <a:spcPct val="100000"/>
              </a:lnSpc>
            </a:pPr>
            <a:r>
              <a:rPr lang="gu-IN" b="1" u="sng" dirty="0">
                <a:effectLst>
                  <a:outerShdw blurRad="38100" dist="38100" dir="2700000" algn="tl">
                    <a:srgbClr val="000000">
                      <a:alpha val="43137"/>
                    </a:srgbClr>
                  </a:outerShdw>
                </a:effectLst>
                <a:latin typeface="Arial" panose="020B0604020202020204" pitchFamily="34" charset="0"/>
              </a:rPr>
              <a:t>Phase 8: Outcome Evaluation</a:t>
            </a:r>
          </a:p>
          <a:p>
            <a:pPr marL="342900" lvl="0" indent="-342900" algn="just">
              <a:lnSpc>
                <a:spcPct val="100000"/>
              </a:lnSpc>
              <a:buFont typeface="Arial" panose="020B0604020202020204" pitchFamily="34" charset="0"/>
              <a:buChar char="•"/>
            </a:pPr>
            <a:r>
              <a:rPr lang="gu-IN" dirty="0">
                <a:latin typeface="Arial" panose="020B0604020202020204" pitchFamily="34" charset="0"/>
              </a:rPr>
              <a:t>Evaluate reductions in HbA1c levels and diabetes-related complications</a:t>
            </a:r>
            <a:r>
              <a:rPr lang="en-GB" dirty="0">
                <a:latin typeface="Arial" panose="020B0604020202020204" pitchFamily="34" charset="0"/>
                <a:cs typeface="Arial" panose="020B0604020202020204" pitchFamily="34" charset="0"/>
              </a:rPr>
              <a:t> (Gold, 2022)</a:t>
            </a:r>
            <a:r>
              <a:rPr lang="gu-IN" dirty="0">
                <a:latin typeface="Arial" panose="020B0604020202020204" pitchFamily="34" charset="0"/>
              </a:rPr>
              <a:t>. </a:t>
            </a:r>
          </a:p>
          <a:p>
            <a:pPr marL="342900" lvl="0" indent="-342900" algn="just">
              <a:lnSpc>
                <a:spcPct val="100000"/>
              </a:lnSpc>
              <a:buFont typeface="Arial" panose="020B0604020202020204" pitchFamily="34" charset="0"/>
              <a:buChar char="•"/>
            </a:pPr>
            <a:r>
              <a:rPr lang="gu-IN" dirty="0">
                <a:latin typeface="Arial" panose="020B0604020202020204" pitchFamily="34" charset="0"/>
              </a:rPr>
              <a:t>Assess improvements in quality of life and long-term self-management</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Omolade</a:t>
            </a:r>
            <a:r>
              <a:rPr lang="en-GB" dirty="0">
                <a:latin typeface="Arial" panose="020B0604020202020204" pitchFamily="34" charset="0"/>
                <a:cs typeface="Arial" panose="020B0604020202020204" pitchFamily="34" charset="0"/>
              </a:rPr>
              <a:t> et al, 2022)</a:t>
            </a:r>
            <a:r>
              <a:rPr lang="gu-IN" dirty="0">
                <a:latin typeface="Arial" panose="020B0604020202020204" pitchFamily="34" charset="0"/>
              </a:rPr>
              <a:t>. </a:t>
            </a:r>
          </a:p>
          <a:p>
            <a:pPr marL="342900" lvl="0" indent="-342900" algn="just">
              <a:lnSpc>
                <a:spcPct val="100000"/>
              </a:lnSpc>
              <a:buFont typeface="Arial" panose="020B0604020202020204" pitchFamily="34" charset="0"/>
              <a:buChar char="•"/>
            </a:pPr>
            <a:r>
              <a:rPr lang="gu-IN" dirty="0">
                <a:latin typeface="Arial" panose="020B0604020202020204" pitchFamily="34" charset="0"/>
              </a:rPr>
              <a:t>Measure reductions in hospital admissions and NHS healthcare costs</a:t>
            </a:r>
            <a:r>
              <a:rPr lang="en-GB" dirty="0">
                <a:latin typeface="Arial" panose="020B0604020202020204" pitchFamily="34" charset="0"/>
                <a:cs typeface="Arial" panose="020B0604020202020204" pitchFamily="34" charset="0"/>
              </a:rPr>
              <a:t> (Gold, 2022)</a:t>
            </a:r>
            <a:r>
              <a:rPr lang="gu-IN" dirty="0">
                <a:latin typeface="Arial" panose="020B0604020202020204" pitchFamily="34" charset="0"/>
              </a:rPr>
              <a:t>. </a:t>
            </a:r>
          </a:p>
          <a:p>
            <a:pPr marL="342900" lvl="0" indent="-342900" algn="just">
              <a:lnSpc>
                <a:spcPct val="100000"/>
              </a:lnSpc>
              <a:buFont typeface="Arial" panose="020B0604020202020204" pitchFamily="34" charset="0"/>
              <a:buChar char="•"/>
            </a:pPr>
            <a:r>
              <a:rPr lang="gu-IN" dirty="0">
                <a:latin typeface="Arial" panose="020B0604020202020204" pitchFamily="34" charset="0"/>
              </a:rPr>
              <a:t>Use the findings to inform future digital diabetes programmes, policy development, and service improvement</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Omolade</a:t>
            </a:r>
            <a:r>
              <a:rPr lang="en-GB" dirty="0">
                <a:latin typeface="Arial" panose="020B0604020202020204" pitchFamily="34" charset="0"/>
                <a:cs typeface="Arial" panose="020B0604020202020204" pitchFamily="34" charset="0"/>
              </a:rPr>
              <a:t> et al, 2022)</a:t>
            </a:r>
            <a:r>
              <a:rPr lang="gu-IN" dirty="0">
                <a:latin typeface="Arial" panose="020B0604020202020204" pitchFamily="34" charset="0"/>
              </a:rPr>
              <a:t>.</a:t>
            </a:r>
          </a:p>
        </p:txBody>
      </p:sp>
      <p:sp>
        <p:nvSpPr>
          <p:cNvPr id="5" name="TextBox 4">
            <a:extLst>
              <a:ext uri="{FF2B5EF4-FFF2-40B4-BE49-F238E27FC236}">
                <a16:creationId xmlns:a16="http://schemas.microsoft.com/office/drawing/2014/main" id="{9E13504C-7FA9-592B-2E07-E9646343D1EE}"/>
              </a:ext>
            </a:extLst>
          </p:cNvPr>
          <p:cNvSpPr txBox="1"/>
          <p:nvPr/>
        </p:nvSpPr>
        <p:spPr>
          <a:xfrm>
            <a:off x="1454277" y="6428793"/>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(Rachal Ramirez, 2020)</a:t>
            </a:r>
            <a:endParaRPr lang="gu-IN" sz="1400" dirty="0"/>
          </a:p>
        </p:txBody>
      </p:sp>
    </p:spTree>
    <p:extLst>
      <p:ext uri="{BB962C8B-B14F-4D97-AF65-F5344CB8AC3E}">
        <p14:creationId xmlns:p14="http://schemas.microsoft.com/office/powerpoint/2010/main" val="10214966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87A80-8441-E042-B31A-923753E0DDFD}"/>
              </a:ext>
            </a:extLst>
          </p:cNvPr>
          <p:cNvSpPr>
            <a:spLocks noGrp="1"/>
          </p:cNvSpPr>
          <p:nvPr>
            <p:ph type="title"/>
          </p:nvPr>
        </p:nvSpPr>
        <p:spPr>
          <a:xfrm>
            <a:off x="2952330" y="739394"/>
            <a:ext cx="6851904" cy="1019986"/>
          </a:xfrm>
        </p:spPr>
        <p:style>
          <a:lnRef idx="2">
            <a:schemeClr val="accent2"/>
          </a:lnRef>
          <a:fillRef idx="1">
            <a:schemeClr val="lt1"/>
          </a:fillRef>
          <a:effectRef idx="0">
            <a:schemeClr val="accent2"/>
          </a:effectRef>
          <a:fontRef idx="minor">
            <a:schemeClr val="dk1"/>
          </a:fontRef>
        </p:style>
        <p:txBody>
          <a:bodyPr>
            <a:noAutofit/>
          </a:bodyPr>
          <a:lstStyle/>
          <a:p>
            <a:pPr algn="ctr">
              <a:lnSpc>
                <a:spcPct val="90000"/>
              </a:lnSpc>
            </a:pPr>
            <a:r>
              <a:rPr lang="en-GB" sz="3200" b="1" dirty="0"/>
              <a:t>Why the PRECEDE-PROCEED Model?</a:t>
            </a:r>
          </a:p>
        </p:txBody>
      </p:sp>
      <p:sp>
        <p:nvSpPr>
          <p:cNvPr id="3" name="Content Placeholder 2">
            <a:extLst>
              <a:ext uri="{FF2B5EF4-FFF2-40B4-BE49-F238E27FC236}">
                <a16:creationId xmlns:a16="http://schemas.microsoft.com/office/drawing/2014/main" id="{6D944F59-1FDE-30CB-8A00-C6F480364E9E}"/>
              </a:ext>
            </a:extLst>
          </p:cNvPr>
          <p:cNvSpPr>
            <a:spLocks noGrp="1"/>
          </p:cNvSpPr>
          <p:nvPr>
            <p:ph idx="1"/>
          </p:nvPr>
        </p:nvSpPr>
        <p:spPr>
          <a:xfrm>
            <a:off x="4346667" y="2605171"/>
            <a:ext cx="6699284" cy="3659435"/>
          </a:xfrm>
        </p:spPr>
        <p:style>
          <a:lnRef idx="2">
            <a:schemeClr val="accent2"/>
          </a:lnRef>
          <a:fillRef idx="1">
            <a:schemeClr val="lt1"/>
          </a:fillRef>
          <a:effectRef idx="0">
            <a:schemeClr val="accent2"/>
          </a:effectRef>
          <a:fontRef idx="minor">
            <a:schemeClr val="dk1"/>
          </a:fontRef>
        </p:style>
        <p:txBody>
          <a:bodyPr>
            <a:noAutofit/>
          </a:bodyPr>
          <a:lstStyle/>
          <a:p>
            <a:pPr marL="342900" indent="-342900" algn="just">
              <a:lnSpc>
                <a:spcPct val="100000"/>
              </a:lnSpc>
              <a:buFont typeface="Wingdings" panose="05000000000000000000" pitchFamily="2" charset="2"/>
              <a:buChar char="ü"/>
            </a:pPr>
            <a:r>
              <a:rPr lang="gu-IN" dirty="0">
                <a:latin typeface="Arial" panose="020B0604020202020204" pitchFamily="34" charset="0"/>
              </a:rPr>
              <a:t>Provides a systematic, evidence-based framework to assess health needs, plan, implement, and evaluate digital health promotion interventions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Cho</a:t>
            </a:r>
            <a:r>
              <a:rPr lang="en-GB" dirty="0">
                <a:latin typeface="Arial" panose="020B0604020202020204" pitchFamily="34" charset="0"/>
                <a:cs typeface="Arial" panose="020B0604020202020204" pitchFamily="34" charset="0"/>
              </a:rPr>
              <a:t> et al, 2018)</a:t>
            </a:r>
            <a:r>
              <a:rPr lang="gu-IN" dirty="0">
                <a:latin typeface="Arial" panose="020B0604020202020204" pitchFamily="34" charset="0"/>
              </a:rPr>
              <a:t>.</a:t>
            </a:r>
          </a:p>
          <a:p>
            <a:pPr marL="342900" indent="-342900" algn="just">
              <a:lnSpc>
                <a:spcPct val="100000"/>
              </a:lnSpc>
              <a:buFont typeface="Wingdings" panose="05000000000000000000" pitchFamily="2" charset="2"/>
              <a:buChar char="ü"/>
            </a:pPr>
            <a:r>
              <a:rPr lang="gu-IN" dirty="0">
                <a:latin typeface="Arial" panose="020B0604020202020204" pitchFamily="34" charset="0"/>
              </a:rPr>
              <a:t>Focuses on behavioural, environmental, and social factors influencing Type 2 diabetes, enabling tailored strategies for adults aged 25–65 years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Khademi</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and Kaveh</a:t>
            </a:r>
            <a:r>
              <a:rPr lang="en-GB" dirty="0">
                <a:latin typeface="Arial" panose="020B0604020202020204" pitchFamily="34" charset="0"/>
                <a:cs typeface="Arial" panose="020B0604020202020204" pitchFamily="34" charset="0"/>
              </a:rPr>
              <a:t>, 2025)</a:t>
            </a:r>
            <a:r>
              <a:rPr lang="gu-IN" dirty="0">
                <a:latin typeface="Arial" panose="020B0604020202020204" pitchFamily="34" charset="0"/>
              </a:rPr>
              <a:t>.</a:t>
            </a:r>
          </a:p>
          <a:p>
            <a:pPr marL="342900" indent="-342900" algn="just">
              <a:lnSpc>
                <a:spcPct val="100000"/>
              </a:lnSpc>
              <a:buFont typeface="Wingdings" panose="05000000000000000000" pitchFamily="2" charset="2"/>
              <a:buChar char="ü"/>
            </a:pPr>
            <a:r>
              <a:rPr lang="gu-IN" dirty="0">
                <a:latin typeface="Arial" panose="020B0604020202020204" pitchFamily="34" charset="0"/>
              </a:rPr>
              <a:t>Supports stakeholder involvement and continuous evaluation, ensuring the DiaBand UK intervention is effective, sustainable, and aligned with UK public health priorities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Khademi</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and Kaveh</a:t>
            </a:r>
            <a:r>
              <a:rPr lang="en-GB" dirty="0">
                <a:latin typeface="Arial" panose="020B0604020202020204" pitchFamily="34" charset="0"/>
                <a:cs typeface="Arial" panose="020B0604020202020204" pitchFamily="34" charset="0"/>
              </a:rPr>
              <a:t>, 2025)</a:t>
            </a:r>
            <a:r>
              <a:rPr lang="gu-IN" dirty="0">
                <a:latin typeface="Arial" panose="020B0604020202020204" pitchFamily="34" charset="0"/>
              </a:rPr>
              <a:t>.</a:t>
            </a:r>
          </a:p>
          <a:p>
            <a:pPr marL="342900" indent="-342900" algn="just">
              <a:lnSpc>
                <a:spcPct val="100000"/>
              </a:lnSpc>
              <a:buFont typeface="Wingdings" panose="05000000000000000000" pitchFamily="2" charset="2"/>
              <a:buChar char="ü"/>
            </a:pPr>
            <a:endParaRPr lang="en-GB" dirty="0">
              <a:latin typeface="Arial" panose="020B0604020202020204" pitchFamily="34" charset="0"/>
              <a:cs typeface="Arial" panose="020B0604020202020204" pitchFamily="34" charset="0"/>
            </a:endParaRPr>
          </a:p>
        </p:txBody>
      </p:sp>
      <p:pic>
        <p:nvPicPr>
          <p:cNvPr id="7181" name="Picture 7180" descr="Ebp Evidence-based Practice Acronym Business Concept">
            <a:extLst>
              <a:ext uri="{FF2B5EF4-FFF2-40B4-BE49-F238E27FC236}">
                <a16:creationId xmlns:a16="http://schemas.microsoft.com/office/drawing/2014/main" id="{538D40A5-4986-0D05-D4D0-2A671055C7BB}"/>
              </a:ext>
            </a:extLst>
          </p:cNvPr>
          <p:cNvPicPr>
            <a:picLocks noChangeAspect="1"/>
          </p:cNvPicPr>
          <p:nvPr/>
        </p:nvPicPr>
        <p:blipFill>
          <a:blip r:embed="rId2"/>
          <a:srcRect b="5053"/>
          <a:stretch>
            <a:fillRect/>
          </a:stretch>
        </p:blipFill>
        <p:spPr>
          <a:xfrm>
            <a:off x="689364" y="2605171"/>
            <a:ext cx="3657303" cy="3739645"/>
          </a:xfrm>
          <a:prstGeom prst="rect">
            <a:avLst/>
          </a:prstGeom>
        </p:spPr>
      </p:pic>
      <p:sp>
        <p:nvSpPr>
          <p:cNvPr id="5" name="TextBox 4">
            <a:extLst>
              <a:ext uri="{FF2B5EF4-FFF2-40B4-BE49-F238E27FC236}">
                <a16:creationId xmlns:a16="http://schemas.microsoft.com/office/drawing/2014/main" id="{862EDE68-D47A-2173-07FA-3C0F4EB2CB86}"/>
              </a:ext>
            </a:extLst>
          </p:cNvPr>
          <p:cNvSpPr txBox="1"/>
          <p:nvPr/>
        </p:nvSpPr>
        <p:spPr>
          <a:xfrm>
            <a:off x="1094027" y="6337600"/>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(European Research, 2026)</a:t>
            </a:r>
            <a:endParaRPr lang="gu-IN" sz="1400" dirty="0"/>
          </a:p>
        </p:txBody>
      </p:sp>
    </p:spTree>
    <p:extLst>
      <p:ext uri="{BB962C8B-B14F-4D97-AF65-F5344CB8AC3E}">
        <p14:creationId xmlns:p14="http://schemas.microsoft.com/office/powerpoint/2010/main" val="3728893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Barriers Stock Illustrations – 5,950 Barriers Stock Illustrations, Vectors  &amp; Clipart - Dreamstime">
            <a:extLst>
              <a:ext uri="{FF2B5EF4-FFF2-40B4-BE49-F238E27FC236}">
                <a16:creationId xmlns:a16="http://schemas.microsoft.com/office/drawing/2014/main" id="{0D347D20-83F6-9023-AEFA-67D06582E80A}"/>
              </a:ext>
            </a:extLst>
          </p:cNvPr>
          <p:cNvPicPr>
            <a:picLocks noChangeAspect="1"/>
          </p:cNvPicPr>
          <p:nvPr/>
        </p:nvPicPr>
        <p:blipFill>
          <a:blip r:embed="rId2">
            <a:alphaModFix amt="35000"/>
          </a:blip>
          <a:srcRect t="32216" r="-1" b="12457"/>
          <a:stretch>
            <a:fillRect/>
          </a:stretch>
        </p:blipFill>
        <p:spPr>
          <a:xfrm>
            <a:off x="474133" y="474133"/>
            <a:ext cx="11243734" cy="5909733"/>
          </a:xfrm>
          <a:prstGeom prst="rect">
            <a:avLst/>
          </a:prstGeom>
        </p:spPr>
      </p:pic>
      <p:sp>
        <p:nvSpPr>
          <p:cNvPr id="2" name="Title 1">
            <a:extLst>
              <a:ext uri="{FF2B5EF4-FFF2-40B4-BE49-F238E27FC236}">
                <a16:creationId xmlns:a16="http://schemas.microsoft.com/office/drawing/2014/main" id="{100757E9-46C6-D893-C36C-B06B89C16FB8}"/>
              </a:ext>
            </a:extLst>
          </p:cNvPr>
          <p:cNvSpPr>
            <a:spLocks noGrp="1"/>
          </p:cNvSpPr>
          <p:nvPr>
            <p:ph type="ctrTitle"/>
          </p:nvPr>
        </p:nvSpPr>
        <p:spPr>
          <a:xfrm>
            <a:off x="1203723" y="2340077"/>
            <a:ext cx="8825658" cy="835742"/>
          </a:xfrm>
        </p:spPr>
        <p:txBody>
          <a:bodyPr/>
          <a:lstStyle/>
          <a:p>
            <a:pPr algn="ctr"/>
            <a:r>
              <a:rPr lang="en-GB" dirty="0">
                <a:solidFill>
                  <a:schemeClr val="bg1"/>
                </a:solidFill>
              </a:rPr>
              <a:t>TASK: 3BARRIERS</a:t>
            </a:r>
            <a:endParaRPr lang="gu-IN" dirty="0">
              <a:solidFill>
                <a:schemeClr val="bg1"/>
              </a:solidFill>
            </a:endParaRPr>
          </a:p>
        </p:txBody>
      </p:sp>
      <p:sp>
        <p:nvSpPr>
          <p:cNvPr id="4" name="Subtitle 3">
            <a:extLst>
              <a:ext uri="{FF2B5EF4-FFF2-40B4-BE49-F238E27FC236}">
                <a16:creationId xmlns:a16="http://schemas.microsoft.com/office/drawing/2014/main" id="{89ABF5B2-4530-71E8-C645-4565EDEC51E4}"/>
              </a:ext>
            </a:extLst>
          </p:cNvPr>
          <p:cNvSpPr>
            <a:spLocks noGrp="1"/>
          </p:cNvSpPr>
          <p:nvPr>
            <p:ph type="subTitle" idx="1"/>
          </p:nvPr>
        </p:nvSpPr>
        <p:spPr>
          <a:xfrm>
            <a:off x="1203723" y="4200722"/>
            <a:ext cx="8825658" cy="579120"/>
          </a:xfrm>
        </p:spPr>
        <p:txBody>
          <a:bodyPr>
            <a:normAutofit fontScale="25000" lnSpcReduction="20000"/>
          </a:bodyPr>
          <a:lstStyle/>
          <a:p>
            <a:pPr algn="ctr"/>
            <a:r>
              <a:rPr lang="en-US" sz="11200" b="1" dirty="0">
                <a:solidFill>
                  <a:schemeClr val="tx1"/>
                </a:solidFill>
              </a:rPr>
              <a:t>Name : md </a:t>
            </a:r>
            <a:r>
              <a:rPr lang="en-US" sz="11200" b="1" dirty="0" err="1">
                <a:solidFill>
                  <a:schemeClr val="tx1"/>
                </a:solidFill>
              </a:rPr>
              <a:t>Aseiqur</a:t>
            </a:r>
            <a:r>
              <a:rPr lang="en-US" sz="11200" b="1" dirty="0">
                <a:solidFill>
                  <a:schemeClr val="tx1"/>
                </a:solidFill>
              </a:rPr>
              <a:t> Rahaman</a:t>
            </a:r>
          </a:p>
          <a:p>
            <a:pPr algn="ctr"/>
            <a:r>
              <a:rPr lang="en-US" sz="11200" b="1" dirty="0">
                <a:solidFill>
                  <a:schemeClr val="tx1"/>
                </a:solidFill>
              </a:rPr>
              <a:t>Student id : 2524402</a:t>
            </a:r>
          </a:p>
          <a:p>
            <a:pPr algn="ctr"/>
            <a:endParaRPr lang="gu-IN" sz="2400" b="1" dirty="0">
              <a:solidFill>
                <a:schemeClr val="tx1"/>
              </a:solidFill>
            </a:endParaRPr>
          </a:p>
        </p:txBody>
      </p:sp>
    </p:spTree>
    <p:extLst>
      <p:ext uri="{BB962C8B-B14F-4D97-AF65-F5344CB8AC3E}">
        <p14:creationId xmlns:p14="http://schemas.microsoft.com/office/powerpoint/2010/main" val="42799149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629EA-1029-5999-7E0A-6517EF024C12}"/>
              </a:ext>
            </a:extLst>
          </p:cNvPr>
          <p:cNvSpPr>
            <a:spLocks noGrp="1"/>
          </p:cNvSpPr>
          <p:nvPr>
            <p:ph type="title"/>
          </p:nvPr>
        </p:nvSpPr>
        <p:spPr>
          <a:xfrm>
            <a:off x="977899" y="701028"/>
            <a:ext cx="5251316" cy="1006474"/>
          </a:xfrm>
        </p:spPr>
        <p:style>
          <a:lnRef idx="2">
            <a:schemeClr val="accent2"/>
          </a:lnRef>
          <a:fillRef idx="1">
            <a:schemeClr val="lt1"/>
          </a:fillRef>
          <a:effectRef idx="0">
            <a:schemeClr val="accent2"/>
          </a:effectRef>
          <a:fontRef idx="minor">
            <a:schemeClr val="dk1"/>
          </a:fontRef>
        </p:style>
        <p:txBody>
          <a:bodyPr>
            <a:noAutofit/>
          </a:bodyPr>
          <a:lstStyle/>
          <a:p>
            <a:r>
              <a:rPr lang="gu-IN" sz="2800" dirty="0">
                <a:latin typeface="ADLaM Display" panose="02010000000000000000" pitchFamily="2" charset="0"/>
                <a:ea typeface="ADLaM Display" panose="02010000000000000000" pitchFamily="2" charset="0"/>
              </a:rPr>
              <a:t>Potential Stakeholders for Implementation and Delivery</a:t>
            </a:r>
            <a:endParaRPr lang="en-GB" sz="2800"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Content Placeholder 2">
            <a:extLst>
              <a:ext uri="{FF2B5EF4-FFF2-40B4-BE49-F238E27FC236}">
                <a16:creationId xmlns:a16="http://schemas.microsoft.com/office/drawing/2014/main" id="{A9CE77FC-0B2C-9829-8107-4D35E8CDB3B9}"/>
              </a:ext>
            </a:extLst>
          </p:cNvPr>
          <p:cNvSpPr>
            <a:spLocks noGrp="1"/>
          </p:cNvSpPr>
          <p:nvPr>
            <p:ph idx="1"/>
          </p:nvPr>
        </p:nvSpPr>
        <p:spPr>
          <a:xfrm>
            <a:off x="196581" y="2183363"/>
            <a:ext cx="5962785" cy="4040155"/>
          </a:xfrm>
        </p:spPr>
        <p:txBody>
          <a:bodyPr>
            <a:normAutofit fontScale="85000" lnSpcReduction="20000"/>
          </a:bodyPr>
          <a:lstStyle/>
          <a:p>
            <a:pPr marL="0" indent="0" algn="just">
              <a:buNone/>
            </a:pPr>
            <a:r>
              <a:rPr lang="gu-IN" sz="2000" b="1" dirty="0">
                <a:latin typeface="Arial" panose="020B0604020202020204" pitchFamily="34" charset="0"/>
              </a:rPr>
              <a:t>1. NHS and Primary Care Services</a:t>
            </a:r>
          </a:p>
          <a:p>
            <a:pPr lvl="0" algn="just"/>
            <a:r>
              <a:rPr lang="gu-IN" sz="2000" dirty="0">
                <a:latin typeface="Arial" panose="020B0604020202020204" pitchFamily="34" charset="0"/>
              </a:rPr>
              <a:t>GP practices and primary care teams can identify eligible adults aged 25–65 years and refer them to the DiaBand UK</a:t>
            </a:r>
            <a:r>
              <a:rPr lang="en-GB" sz="2000" dirty="0">
                <a:latin typeface="Arial" panose="020B0604020202020204" pitchFamily="34" charset="0"/>
                <a:cs typeface="Arial" panose="020B0604020202020204" pitchFamily="34" charset="0"/>
              </a:rPr>
              <a:t> mobile app</a:t>
            </a:r>
            <a:r>
              <a:rPr lang="gu-IN" sz="2000" dirty="0">
                <a:latin typeface="Arial" panose="020B0604020202020204" pitchFamily="34" charset="0"/>
              </a:rPr>
              <a:t>. </a:t>
            </a:r>
          </a:p>
          <a:p>
            <a:pPr lvl="0" algn="just"/>
            <a:r>
              <a:rPr lang="gu-IN" sz="2000" dirty="0">
                <a:latin typeface="Arial" panose="020B0604020202020204" pitchFamily="34" charset="0"/>
              </a:rPr>
              <a:t>NHS services can monitor patient progress and integrate digital health data into routine diabetes care</a:t>
            </a:r>
            <a:r>
              <a:rPr lang="en-GB" sz="2000" dirty="0">
                <a:latin typeface="Arial" panose="020B0604020202020204" pitchFamily="34" charset="0"/>
                <a:cs typeface="Arial" panose="020B0604020202020204" pitchFamily="34" charset="0"/>
              </a:rPr>
              <a:t> (</a:t>
            </a:r>
            <a:r>
              <a:rPr lang="gu-IN" sz="2000" dirty="0">
                <a:latin typeface="Arial" panose="020B0604020202020204" pitchFamily="34" charset="0"/>
              </a:rPr>
              <a:t>Leersum</a:t>
            </a:r>
            <a:r>
              <a:rPr lang="en-GB" sz="2000" dirty="0">
                <a:latin typeface="Arial" panose="020B0604020202020204" pitchFamily="34" charset="0"/>
                <a:cs typeface="Arial" panose="020B0604020202020204" pitchFamily="34" charset="0"/>
              </a:rPr>
              <a:t> et al, 2024)</a:t>
            </a:r>
            <a:r>
              <a:rPr lang="gu-IN" sz="2000" dirty="0">
                <a:latin typeface="Arial" panose="020B0604020202020204" pitchFamily="34" charset="0"/>
              </a:rPr>
              <a:t>. </a:t>
            </a:r>
          </a:p>
          <a:p>
            <a:pPr marL="0" indent="0" algn="just">
              <a:buNone/>
            </a:pPr>
            <a:r>
              <a:rPr lang="gu-IN" sz="2000" b="1" dirty="0">
                <a:latin typeface="Arial" panose="020B0604020202020204" pitchFamily="34" charset="0"/>
              </a:rPr>
              <a:t>2. Healthcare Professionals</a:t>
            </a:r>
          </a:p>
          <a:p>
            <a:pPr lvl="0" algn="just"/>
            <a:r>
              <a:rPr lang="gu-IN" sz="2000" dirty="0">
                <a:latin typeface="Arial" panose="020B0604020202020204" pitchFamily="34" charset="0"/>
              </a:rPr>
              <a:t>Diabetes specialist nurses, dietitians, pharmacists, and physiotherapists can provide personalised education and ongoing clinical support</a:t>
            </a:r>
            <a:r>
              <a:rPr lang="en-GB" sz="2000" dirty="0">
                <a:latin typeface="Arial" panose="020B0604020202020204" pitchFamily="34" charset="0"/>
                <a:cs typeface="Arial" panose="020B0604020202020204" pitchFamily="34" charset="0"/>
              </a:rPr>
              <a:t> through the </a:t>
            </a:r>
            <a:r>
              <a:rPr lang="en-GB" sz="2000" dirty="0" err="1">
                <a:latin typeface="Arial" panose="020B0604020202020204" pitchFamily="34" charset="0"/>
                <a:cs typeface="Arial" panose="020B0604020202020204" pitchFamily="34" charset="0"/>
              </a:rPr>
              <a:t>DiaBand</a:t>
            </a:r>
            <a:r>
              <a:rPr lang="en-GB" sz="2000" dirty="0">
                <a:latin typeface="Arial" panose="020B0604020202020204" pitchFamily="34" charset="0"/>
                <a:cs typeface="Arial" panose="020B0604020202020204" pitchFamily="34" charset="0"/>
              </a:rPr>
              <a:t> UK app</a:t>
            </a:r>
            <a:r>
              <a:rPr lang="gu-IN" sz="2000" dirty="0">
                <a:latin typeface="Arial" panose="020B0604020202020204" pitchFamily="34" charset="0"/>
              </a:rPr>
              <a:t>. </a:t>
            </a:r>
          </a:p>
          <a:p>
            <a:pPr lvl="0" algn="just"/>
            <a:r>
              <a:rPr lang="gu-IN" sz="2000" dirty="0">
                <a:latin typeface="Arial" panose="020B0604020202020204" pitchFamily="34" charset="0"/>
              </a:rPr>
              <a:t>Healthcare professionals can use app-generated data to guide treatment decisions and encourage self-management</a:t>
            </a:r>
            <a:r>
              <a:rPr lang="en-GB" sz="2000" dirty="0">
                <a:latin typeface="Arial" panose="020B0604020202020204" pitchFamily="34" charset="0"/>
                <a:cs typeface="Arial" panose="020B0604020202020204" pitchFamily="34" charset="0"/>
              </a:rPr>
              <a:t> (</a:t>
            </a:r>
            <a:r>
              <a:rPr lang="gu-IN" sz="2000" dirty="0">
                <a:latin typeface="Arial" panose="020B0604020202020204" pitchFamily="34" charset="0"/>
              </a:rPr>
              <a:t>Gervilla-García</a:t>
            </a:r>
            <a:r>
              <a:rPr lang="en-GB" sz="2000" dirty="0">
                <a:latin typeface="Arial" panose="020B0604020202020204" pitchFamily="34" charset="0"/>
                <a:cs typeface="Arial" panose="020B0604020202020204" pitchFamily="34" charset="0"/>
              </a:rPr>
              <a:t> et al, 2026)</a:t>
            </a:r>
            <a:r>
              <a:rPr lang="gu-IN" sz="2000" dirty="0">
                <a:latin typeface="Arial" panose="020B0604020202020204" pitchFamily="34" charset="0"/>
              </a:rPr>
              <a:t>.</a:t>
            </a:r>
          </a:p>
        </p:txBody>
      </p:sp>
      <p:pic>
        <p:nvPicPr>
          <p:cNvPr id="4" name="Picture 3" descr="What Are Project Stakeholders? What They Do &amp; Why They Matter">
            <a:extLst>
              <a:ext uri="{FF2B5EF4-FFF2-40B4-BE49-F238E27FC236}">
                <a16:creationId xmlns:a16="http://schemas.microsoft.com/office/drawing/2014/main" id="{1708B9CC-CEFF-B26C-8672-7C75DEC6ADBF}"/>
              </a:ext>
            </a:extLst>
          </p:cNvPr>
          <p:cNvPicPr>
            <a:picLocks noChangeAspect="1"/>
          </p:cNvPicPr>
          <p:nvPr/>
        </p:nvPicPr>
        <p:blipFill>
          <a:blip r:embed="rId2"/>
          <a:srcRect l="20998" r="20965"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ln w="12700">
            <a:solidFill>
              <a:schemeClr val="tx2">
                <a:lumMod val="50000"/>
              </a:schemeClr>
            </a:solidFill>
          </a:ln>
        </p:spPr>
      </p:pic>
      <p:sp>
        <p:nvSpPr>
          <p:cNvPr id="6" name="TextBox 5">
            <a:extLst>
              <a:ext uri="{FF2B5EF4-FFF2-40B4-BE49-F238E27FC236}">
                <a16:creationId xmlns:a16="http://schemas.microsoft.com/office/drawing/2014/main" id="{E93BA31B-D68B-D0F5-BF30-D97FDBEA6A9F}"/>
              </a:ext>
            </a:extLst>
          </p:cNvPr>
          <p:cNvSpPr txBox="1"/>
          <p:nvPr/>
        </p:nvSpPr>
        <p:spPr>
          <a:xfrm>
            <a:off x="8135493" y="6414643"/>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(Technology Advice, 2026)</a:t>
            </a:r>
            <a:endParaRPr lang="gu-IN" sz="1400" dirty="0"/>
          </a:p>
        </p:txBody>
      </p:sp>
    </p:spTree>
    <p:extLst>
      <p:ext uri="{BB962C8B-B14F-4D97-AF65-F5344CB8AC3E}">
        <p14:creationId xmlns:p14="http://schemas.microsoft.com/office/powerpoint/2010/main" val="3217021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B84A3BD-AFEF-4223-3B0A-08DFA3E85896}"/>
              </a:ext>
            </a:extLst>
          </p:cNvPr>
          <p:cNvSpPr>
            <a:spLocks noGrp="1"/>
          </p:cNvSpPr>
          <p:nvPr>
            <p:ph idx="1"/>
          </p:nvPr>
        </p:nvSpPr>
        <p:spPr>
          <a:xfrm>
            <a:off x="765111" y="2313992"/>
            <a:ext cx="10758195" cy="3965511"/>
          </a:xfrm>
        </p:spPr>
        <p:style>
          <a:lnRef idx="2">
            <a:schemeClr val="accent2"/>
          </a:lnRef>
          <a:fillRef idx="1">
            <a:schemeClr val="lt1"/>
          </a:fillRef>
          <a:effectRef idx="0">
            <a:schemeClr val="accent2"/>
          </a:effectRef>
          <a:fontRef idx="minor">
            <a:schemeClr val="dk1"/>
          </a:fontRef>
        </p:style>
        <p:txBody>
          <a:bodyPr anchor="ctr">
            <a:normAutofit/>
          </a:bodyPr>
          <a:lstStyle/>
          <a:p>
            <a:pPr marL="0" indent="0" algn="just">
              <a:buNone/>
            </a:pPr>
            <a:r>
              <a:rPr lang="en-GB" sz="2000" b="1" dirty="0">
                <a:latin typeface="Arial" panose="020B0604020202020204" pitchFamily="34" charset="0"/>
                <a:cs typeface="Arial" panose="020B0604020202020204" pitchFamily="34" charset="0"/>
              </a:rPr>
              <a:t>3. </a:t>
            </a:r>
            <a:r>
              <a:rPr lang="gu-IN" sz="2000" b="1" dirty="0">
                <a:latin typeface="Arial" panose="020B0604020202020204" pitchFamily="34" charset="0"/>
              </a:rPr>
              <a:t>Community and Voluntary Organisations</a:t>
            </a:r>
          </a:p>
          <a:p>
            <a:pPr algn="just"/>
            <a:r>
              <a:rPr lang="gu-IN" sz="2000" dirty="0">
                <a:latin typeface="Arial" panose="020B0604020202020204" pitchFamily="34" charset="0"/>
              </a:rPr>
              <a:t>Organisations such as Diabetes UK and local community groups can promote </a:t>
            </a:r>
            <a:r>
              <a:rPr lang="en-GB" sz="2000" dirty="0">
                <a:latin typeface="Arial" panose="020B0604020202020204" pitchFamily="34" charset="0"/>
                <a:cs typeface="Arial" panose="020B0604020202020204" pitchFamily="34" charset="0"/>
              </a:rPr>
              <a:t>the </a:t>
            </a:r>
            <a:r>
              <a:rPr lang="gu-IN" sz="2000" dirty="0">
                <a:latin typeface="Arial" panose="020B0604020202020204" pitchFamily="34" charset="0"/>
              </a:rPr>
              <a:t>DiaBand UK app  and improve participation. </a:t>
            </a:r>
          </a:p>
          <a:p>
            <a:pPr lvl="0" algn="just"/>
            <a:r>
              <a:rPr lang="gu-IN" sz="2000" dirty="0">
                <a:latin typeface="Arial" panose="020B0604020202020204" pitchFamily="34" charset="0"/>
              </a:rPr>
              <a:t>Community programmes can support healthy lifestyle activities and increase engagement among diverse populations</a:t>
            </a:r>
            <a:r>
              <a:rPr lang="en-GB" sz="2000" dirty="0">
                <a:latin typeface="Arial" panose="020B0604020202020204" pitchFamily="34" charset="0"/>
                <a:cs typeface="Arial" panose="020B0604020202020204" pitchFamily="34" charset="0"/>
              </a:rPr>
              <a:t> (</a:t>
            </a:r>
            <a:r>
              <a:rPr lang="gu-IN" sz="2000" dirty="0">
                <a:latin typeface="Arial" panose="020B0604020202020204" pitchFamily="34" charset="0"/>
              </a:rPr>
              <a:t>Modave</a:t>
            </a:r>
            <a:r>
              <a:rPr lang="en-GB" sz="2000" dirty="0">
                <a:latin typeface="Arial" panose="020B0604020202020204" pitchFamily="34" charset="0"/>
                <a:cs typeface="Arial" panose="020B0604020202020204" pitchFamily="34" charset="0"/>
              </a:rPr>
              <a:t> et al, 2016)</a:t>
            </a:r>
            <a:r>
              <a:rPr lang="gu-IN" sz="2000" dirty="0">
                <a:latin typeface="Arial" panose="020B0604020202020204" pitchFamily="34" charset="0"/>
              </a:rPr>
              <a:t>. </a:t>
            </a:r>
          </a:p>
          <a:p>
            <a:pPr marL="0" indent="0" algn="just">
              <a:buNone/>
            </a:pPr>
            <a:r>
              <a:rPr lang="gu-IN" sz="2000" b="1" dirty="0">
                <a:latin typeface="Arial" panose="020B0604020202020204" pitchFamily="34" charset="0"/>
              </a:rPr>
              <a:t>4. Technology Partners and Employers</a:t>
            </a:r>
          </a:p>
          <a:p>
            <a:pPr algn="just"/>
            <a:r>
              <a:rPr lang="gu-IN" sz="2000" dirty="0">
                <a:latin typeface="Arial" panose="020B0604020202020204" pitchFamily="34" charset="0"/>
              </a:rPr>
              <a:t>Digital health developers and wearable technology providers can maintain the DiaBand UK app, ensure interoperability with the DiaBand wearable, and provide technical support.  </a:t>
            </a:r>
          </a:p>
          <a:p>
            <a:pPr lvl="0" algn="just"/>
            <a:r>
              <a:rPr lang="gu-IN" sz="2000" dirty="0">
                <a:latin typeface="Arial" panose="020B0604020202020204" pitchFamily="34" charset="0"/>
              </a:rPr>
              <a:t>Employers can promote workplace wellbeing initiatives and encourage employees to participate in the intervention</a:t>
            </a:r>
            <a:r>
              <a:rPr lang="en-GB" sz="2000" dirty="0">
                <a:latin typeface="Arial" panose="020B0604020202020204" pitchFamily="34" charset="0"/>
                <a:cs typeface="Arial" panose="020B0604020202020204" pitchFamily="34" charset="0"/>
              </a:rPr>
              <a:t> (</a:t>
            </a:r>
            <a:r>
              <a:rPr lang="gu-IN" sz="2000" dirty="0">
                <a:latin typeface="Arial" panose="020B0604020202020204" pitchFamily="34" charset="0"/>
              </a:rPr>
              <a:t>Gervilla-García</a:t>
            </a:r>
            <a:r>
              <a:rPr lang="en-GB" sz="2000" dirty="0">
                <a:latin typeface="Arial" panose="020B0604020202020204" pitchFamily="34" charset="0"/>
                <a:cs typeface="Arial" panose="020B0604020202020204" pitchFamily="34" charset="0"/>
              </a:rPr>
              <a:t> et al, 2026)</a:t>
            </a:r>
            <a:r>
              <a:rPr lang="gu-IN" sz="2000" dirty="0">
                <a:latin typeface="Arial" panose="020B0604020202020204" pitchFamily="34" charset="0"/>
              </a:rPr>
              <a:t>.</a:t>
            </a:r>
          </a:p>
        </p:txBody>
      </p:sp>
    </p:spTree>
    <p:extLst>
      <p:ext uri="{BB962C8B-B14F-4D97-AF65-F5344CB8AC3E}">
        <p14:creationId xmlns:p14="http://schemas.microsoft.com/office/powerpoint/2010/main" val="39666959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DF5C9-2FC9-31F9-EC5A-0170ADF1B0CE}"/>
              </a:ext>
            </a:extLst>
          </p:cNvPr>
          <p:cNvSpPr>
            <a:spLocks noGrp="1"/>
          </p:cNvSpPr>
          <p:nvPr>
            <p:ph type="title"/>
          </p:nvPr>
        </p:nvSpPr>
        <p:spPr>
          <a:xfrm>
            <a:off x="6096000" y="663705"/>
            <a:ext cx="4840010" cy="1287135"/>
          </a:xfrm>
        </p:spPr>
        <p:style>
          <a:lnRef idx="2">
            <a:schemeClr val="accent2"/>
          </a:lnRef>
          <a:fillRef idx="1">
            <a:schemeClr val="lt1"/>
          </a:fillRef>
          <a:effectRef idx="0">
            <a:schemeClr val="accent2"/>
          </a:effectRef>
          <a:fontRef idx="minor">
            <a:schemeClr val="dk1"/>
          </a:fontRef>
        </p:style>
        <p:txBody>
          <a:bodyPr>
            <a:normAutofit/>
          </a:bodyPr>
          <a:lstStyle/>
          <a:p>
            <a:pPr algn="ctr"/>
            <a:r>
              <a:rPr lang="gu-IN" sz="2800" dirty="0">
                <a:latin typeface="ADLaM Display" panose="02010000000000000000" pitchFamily="2" charset="0"/>
                <a:ea typeface="ADLaM Display" panose="02010000000000000000" pitchFamily="2" charset="0"/>
              </a:rPr>
              <a:t>Potential Barriers to Successful Implementation</a:t>
            </a:r>
          </a:p>
        </p:txBody>
      </p:sp>
      <p:pic>
        <p:nvPicPr>
          <p:cNvPr id="4" name="Picture 3" descr="DIGITAL LITERACY AND ITS IMPORTANCE">
            <a:extLst>
              <a:ext uri="{FF2B5EF4-FFF2-40B4-BE49-F238E27FC236}">
                <a16:creationId xmlns:a16="http://schemas.microsoft.com/office/drawing/2014/main" id="{B7984A8F-611A-2A5A-55D4-C8993BE7D60A}"/>
              </a:ext>
            </a:extLst>
          </p:cNvPr>
          <p:cNvPicPr>
            <a:picLocks noChangeAspect="1"/>
          </p:cNvPicPr>
          <p:nvPr/>
        </p:nvPicPr>
        <p:blipFill>
          <a:blip r:embed="rId2"/>
          <a:srcRect l="34671" r="15161"/>
          <a:stretch>
            <a:fillRect/>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solidFill>
            <a:schemeClr val="tx1"/>
          </a:solidFill>
          <a:ln>
            <a:solidFill>
              <a:schemeClr val="tx2">
                <a:lumMod val="50000"/>
              </a:schemeClr>
            </a:solidFill>
          </a:ln>
        </p:spPr>
      </p:pic>
      <p:sp>
        <p:nvSpPr>
          <p:cNvPr id="3" name="Content Placeholder 2">
            <a:extLst>
              <a:ext uri="{FF2B5EF4-FFF2-40B4-BE49-F238E27FC236}">
                <a16:creationId xmlns:a16="http://schemas.microsoft.com/office/drawing/2014/main" id="{5C9AB3FD-DF3E-94F9-3069-BFAB74126A9F}"/>
              </a:ext>
            </a:extLst>
          </p:cNvPr>
          <p:cNvSpPr>
            <a:spLocks noGrp="1"/>
          </p:cNvSpPr>
          <p:nvPr>
            <p:ph idx="1"/>
          </p:nvPr>
        </p:nvSpPr>
        <p:spPr>
          <a:xfrm>
            <a:off x="5947245" y="2453950"/>
            <a:ext cx="5973096" cy="3990009"/>
          </a:xfrm>
        </p:spPr>
        <p:txBody>
          <a:bodyPr>
            <a:normAutofit fontScale="92500" lnSpcReduction="10000"/>
          </a:bodyPr>
          <a:lstStyle/>
          <a:p>
            <a:pPr marL="0" indent="0" algn="just">
              <a:buNone/>
            </a:pPr>
            <a:r>
              <a:rPr lang="gu-IN" sz="2000" b="1" dirty="0">
                <a:latin typeface="Arial" panose="020B0604020202020204" pitchFamily="34" charset="0"/>
              </a:rPr>
              <a:t>Limited Digital Literacy</a:t>
            </a:r>
          </a:p>
          <a:p>
            <a:pPr lvl="0" algn="just"/>
            <a:r>
              <a:rPr lang="gu-IN" sz="2000" dirty="0">
                <a:latin typeface="Arial" panose="020B0604020202020204" pitchFamily="34" charset="0"/>
              </a:rPr>
              <a:t>Some adults may have difficulty using the mobile app and wearable device due to limited digital skills</a:t>
            </a:r>
            <a:r>
              <a:rPr lang="en-GB" sz="2000" dirty="0">
                <a:latin typeface="Arial" panose="020B0604020202020204" pitchFamily="34" charset="0"/>
                <a:cs typeface="Arial" panose="020B0604020202020204" pitchFamily="34" charset="0"/>
              </a:rPr>
              <a:t> (</a:t>
            </a:r>
            <a:r>
              <a:rPr lang="gu-IN" sz="2000" dirty="0">
                <a:latin typeface="Arial" panose="020B0604020202020204" pitchFamily="34" charset="0"/>
              </a:rPr>
              <a:t>Kruse</a:t>
            </a:r>
            <a:r>
              <a:rPr lang="en-GB" sz="2000" dirty="0">
                <a:latin typeface="Arial" panose="020B0604020202020204" pitchFamily="34" charset="0"/>
                <a:cs typeface="Arial" panose="020B0604020202020204" pitchFamily="34" charset="0"/>
              </a:rPr>
              <a:t> et al, 2019)</a:t>
            </a:r>
            <a:r>
              <a:rPr lang="gu-IN" sz="2000" dirty="0">
                <a:latin typeface="Arial" panose="020B0604020202020204" pitchFamily="34" charset="0"/>
              </a:rPr>
              <a:t>. </a:t>
            </a:r>
          </a:p>
          <a:p>
            <a:pPr marL="0" indent="0" algn="just">
              <a:buNone/>
            </a:pPr>
            <a:r>
              <a:rPr lang="gu-IN" sz="2000" b="1" dirty="0">
                <a:latin typeface="Arial" panose="020B0604020202020204" pitchFamily="34" charset="0"/>
              </a:rPr>
              <a:t>Cost of Wearable Devices</a:t>
            </a:r>
          </a:p>
          <a:p>
            <a:pPr lvl="0" algn="just"/>
            <a:r>
              <a:rPr lang="gu-IN" sz="2000" dirty="0">
                <a:latin typeface="Arial" panose="020B0604020202020204" pitchFamily="34" charset="0"/>
              </a:rPr>
              <a:t>The purchase and maintenance costs of wearable technology may reduce accessibility for low-income populations</a:t>
            </a:r>
            <a:r>
              <a:rPr lang="en-GB" sz="2000" dirty="0">
                <a:latin typeface="Arial" panose="020B0604020202020204" pitchFamily="34" charset="0"/>
                <a:cs typeface="Arial" panose="020B0604020202020204" pitchFamily="34" charset="0"/>
              </a:rPr>
              <a:t> (</a:t>
            </a:r>
            <a:r>
              <a:rPr lang="gu-IN" sz="2000" dirty="0">
                <a:latin typeface="Arial" panose="020B0604020202020204" pitchFamily="34" charset="0"/>
              </a:rPr>
              <a:t>Chong</a:t>
            </a:r>
            <a:r>
              <a:rPr lang="en-GB" sz="2000" dirty="0">
                <a:latin typeface="Arial" panose="020B0604020202020204" pitchFamily="34" charset="0"/>
                <a:cs typeface="Arial" panose="020B0604020202020204" pitchFamily="34" charset="0"/>
              </a:rPr>
              <a:t> et al, 2025)</a:t>
            </a:r>
            <a:r>
              <a:rPr lang="gu-IN" sz="2000" dirty="0">
                <a:latin typeface="Arial" panose="020B0604020202020204" pitchFamily="34" charset="0"/>
              </a:rPr>
              <a:t>. </a:t>
            </a:r>
          </a:p>
          <a:p>
            <a:pPr marL="0" indent="0" algn="just">
              <a:buNone/>
            </a:pPr>
            <a:r>
              <a:rPr lang="gu-IN" sz="2000" b="1" dirty="0">
                <a:latin typeface="Arial" panose="020B0604020202020204" pitchFamily="34" charset="0"/>
              </a:rPr>
              <a:t>Privacy and Security Concerns</a:t>
            </a:r>
          </a:p>
          <a:p>
            <a:pPr lvl="0" algn="just"/>
            <a:r>
              <a:rPr lang="gu-IN" sz="2000" dirty="0">
                <a:latin typeface="Arial" panose="020B0604020202020204" pitchFamily="34" charset="0"/>
              </a:rPr>
              <a:t>Concerns about the collection, storage, and sharing of personal health data may discourage user participation</a:t>
            </a:r>
            <a:r>
              <a:rPr lang="en-GB" sz="2000" dirty="0">
                <a:latin typeface="Arial" panose="020B0604020202020204" pitchFamily="34" charset="0"/>
                <a:cs typeface="Arial" panose="020B0604020202020204" pitchFamily="34" charset="0"/>
              </a:rPr>
              <a:t> (</a:t>
            </a:r>
            <a:r>
              <a:rPr lang="gu-IN" sz="2000" dirty="0">
                <a:latin typeface="Arial" panose="020B0604020202020204" pitchFamily="34" charset="0"/>
              </a:rPr>
              <a:t>Thies</a:t>
            </a:r>
            <a:r>
              <a:rPr lang="en-GB" sz="2000" dirty="0">
                <a:latin typeface="Arial" panose="020B0604020202020204" pitchFamily="34" charset="0"/>
                <a:cs typeface="Arial" panose="020B0604020202020204" pitchFamily="34" charset="0"/>
              </a:rPr>
              <a:t> et al, 2017)</a:t>
            </a:r>
            <a:r>
              <a:rPr lang="gu-IN" sz="2000" dirty="0">
                <a:latin typeface="Arial" panose="020B0604020202020204" pitchFamily="34" charset="0"/>
              </a:rPr>
              <a:t>.</a:t>
            </a:r>
          </a:p>
          <a:p>
            <a:pPr algn="just"/>
            <a:endParaRPr lang="gu-IN" sz="2000" dirty="0">
              <a:latin typeface="Arial" panose="020B0604020202020204" pitchFamily="34" charset="0"/>
            </a:endParaRPr>
          </a:p>
        </p:txBody>
      </p:sp>
      <p:sp>
        <p:nvSpPr>
          <p:cNvPr id="6" name="TextBox 5">
            <a:extLst>
              <a:ext uri="{FF2B5EF4-FFF2-40B4-BE49-F238E27FC236}">
                <a16:creationId xmlns:a16="http://schemas.microsoft.com/office/drawing/2014/main" id="{E4644DFF-20B7-5106-9513-D7FB84207F90}"/>
              </a:ext>
            </a:extLst>
          </p:cNvPr>
          <p:cNvSpPr txBox="1"/>
          <p:nvPr/>
        </p:nvSpPr>
        <p:spPr>
          <a:xfrm>
            <a:off x="893445" y="6142765"/>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(Mac Fadden, 2025)</a:t>
            </a:r>
            <a:endParaRPr lang="gu-IN" sz="1400" dirty="0"/>
          </a:p>
        </p:txBody>
      </p:sp>
    </p:spTree>
    <p:extLst>
      <p:ext uri="{BB962C8B-B14F-4D97-AF65-F5344CB8AC3E}">
        <p14:creationId xmlns:p14="http://schemas.microsoft.com/office/powerpoint/2010/main" val="5455583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70E5C3-B72E-19CB-508B-21C625B88A6A}"/>
              </a:ext>
            </a:extLst>
          </p:cNvPr>
          <p:cNvSpPr>
            <a:spLocks noGrp="1"/>
          </p:cNvSpPr>
          <p:nvPr>
            <p:ph idx="1"/>
          </p:nvPr>
        </p:nvSpPr>
        <p:spPr>
          <a:xfrm>
            <a:off x="858417" y="2472612"/>
            <a:ext cx="10534262" cy="3657600"/>
          </a:xfrm>
        </p:spPr>
        <p:style>
          <a:lnRef idx="2">
            <a:schemeClr val="accent2"/>
          </a:lnRef>
          <a:fillRef idx="1">
            <a:schemeClr val="lt1"/>
          </a:fillRef>
          <a:effectRef idx="0">
            <a:schemeClr val="accent2"/>
          </a:effectRef>
          <a:fontRef idx="minor">
            <a:schemeClr val="dk1"/>
          </a:fontRef>
        </p:style>
        <p:txBody>
          <a:bodyPr anchor="ctr">
            <a:normAutofit fontScale="92500" lnSpcReduction="20000"/>
          </a:bodyPr>
          <a:lstStyle/>
          <a:p>
            <a:pPr marL="0" indent="0" algn="just">
              <a:lnSpc>
                <a:spcPct val="110000"/>
              </a:lnSpc>
              <a:buNone/>
            </a:pPr>
            <a:r>
              <a:rPr lang="gu-IN" sz="2400" b="1" dirty="0">
                <a:latin typeface="Arial" panose="020B0604020202020204" pitchFamily="34" charset="0"/>
              </a:rPr>
              <a:t>Low User Engagement</a:t>
            </a:r>
          </a:p>
          <a:p>
            <a:pPr lvl="0" algn="just">
              <a:lnSpc>
                <a:spcPct val="110000"/>
              </a:lnSpc>
            </a:pPr>
            <a:r>
              <a:rPr lang="gu-IN" sz="2400" dirty="0">
                <a:latin typeface="Arial" panose="020B0604020202020204" pitchFamily="34" charset="0"/>
              </a:rPr>
              <a:t>Maintaining long-term motivation and regular use of the app may be challenging for some individuals</a:t>
            </a:r>
            <a:r>
              <a:rPr lang="en-GB" sz="2400" dirty="0">
                <a:latin typeface="Arial" panose="020B0604020202020204" pitchFamily="34" charset="0"/>
                <a:cs typeface="Arial" panose="020B0604020202020204" pitchFamily="34" charset="0"/>
              </a:rPr>
              <a:t> (</a:t>
            </a:r>
            <a:r>
              <a:rPr lang="gu-IN" sz="2400" dirty="0">
                <a:latin typeface="Arial" panose="020B0604020202020204" pitchFamily="34" charset="0"/>
              </a:rPr>
              <a:t>Thies</a:t>
            </a:r>
            <a:r>
              <a:rPr lang="en-GB" sz="2400" dirty="0">
                <a:latin typeface="Arial" panose="020B0604020202020204" pitchFamily="34" charset="0"/>
                <a:cs typeface="Arial" panose="020B0604020202020204" pitchFamily="34" charset="0"/>
              </a:rPr>
              <a:t> et al, 2017)</a:t>
            </a:r>
            <a:r>
              <a:rPr lang="gu-IN" sz="2400" dirty="0">
                <a:latin typeface="Arial" panose="020B0604020202020204" pitchFamily="34" charset="0"/>
              </a:rPr>
              <a:t>. </a:t>
            </a:r>
          </a:p>
          <a:p>
            <a:pPr marL="0" indent="0" algn="just">
              <a:lnSpc>
                <a:spcPct val="110000"/>
              </a:lnSpc>
              <a:buNone/>
            </a:pPr>
            <a:r>
              <a:rPr lang="gu-IN" sz="2400" b="1" dirty="0">
                <a:latin typeface="Arial" panose="020B0604020202020204" pitchFamily="34" charset="0"/>
              </a:rPr>
              <a:t>Technology and Internet Access</a:t>
            </a:r>
          </a:p>
          <a:p>
            <a:pPr lvl="0" algn="just">
              <a:lnSpc>
                <a:spcPct val="110000"/>
              </a:lnSpc>
            </a:pPr>
            <a:r>
              <a:rPr lang="gu-IN" sz="2400" dirty="0">
                <a:latin typeface="Arial" panose="020B0604020202020204" pitchFamily="34" charset="0"/>
              </a:rPr>
              <a:t>Limited internet connectivity or incompatible smartphones may restrict access to the intervention in some communities</a:t>
            </a:r>
            <a:r>
              <a:rPr lang="en-GB" sz="2400" dirty="0">
                <a:latin typeface="Arial" panose="020B0604020202020204" pitchFamily="34" charset="0"/>
                <a:cs typeface="Arial" panose="020B0604020202020204" pitchFamily="34" charset="0"/>
              </a:rPr>
              <a:t> (</a:t>
            </a:r>
            <a:r>
              <a:rPr lang="gu-IN" sz="2400" dirty="0">
                <a:latin typeface="Arial" panose="020B0604020202020204" pitchFamily="34" charset="0"/>
              </a:rPr>
              <a:t>Chong</a:t>
            </a:r>
            <a:r>
              <a:rPr lang="en-GB" sz="2400" dirty="0">
                <a:latin typeface="Arial" panose="020B0604020202020204" pitchFamily="34" charset="0"/>
                <a:cs typeface="Arial" panose="020B0604020202020204" pitchFamily="34" charset="0"/>
              </a:rPr>
              <a:t> et al, 2025)</a:t>
            </a:r>
            <a:r>
              <a:rPr lang="gu-IN" sz="2400" dirty="0">
                <a:latin typeface="Arial" panose="020B0604020202020204" pitchFamily="34" charset="0"/>
              </a:rPr>
              <a:t>. </a:t>
            </a:r>
          </a:p>
          <a:p>
            <a:pPr marL="0" indent="0" algn="just">
              <a:lnSpc>
                <a:spcPct val="110000"/>
              </a:lnSpc>
              <a:buNone/>
            </a:pPr>
            <a:r>
              <a:rPr lang="gu-IN" sz="2400" b="1" dirty="0">
                <a:latin typeface="Arial" panose="020B0604020202020204" pitchFamily="34" charset="0"/>
              </a:rPr>
              <a:t>Healthcare Workforce Capacity</a:t>
            </a:r>
          </a:p>
          <a:p>
            <a:pPr lvl="0" algn="just">
              <a:lnSpc>
                <a:spcPct val="110000"/>
              </a:lnSpc>
            </a:pPr>
            <a:r>
              <a:rPr lang="gu-IN" sz="2400" dirty="0">
                <a:latin typeface="Arial" panose="020B0604020202020204" pitchFamily="34" charset="0"/>
              </a:rPr>
              <a:t>Healthcare professionals may require additional training, resources, and time to effectively support and monitor digital health interventions</a:t>
            </a:r>
            <a:r>
              <a:rPr lang="en-GB" sz="2400" dirty="0">
                <a:latin typeface="Arial" panose="020B0604020202020204" pitchFamily="34" charset="0"/>
                <a:cs typeface="Arial" panose="020B0604020202020204" pitchFamily="34" charset="0"/>
              </a:rPr>
              <a:t> (</a:t>
            </a:r>
            <a:r>
              <a:rPr lang="gu-IN" sz="2400" dirty="0">
                <a:latin typeface="Arial" panose="020B0604020202020204" pitchFamily="34" charset="0"/>
              </a:rPr>
              <a:t>Kruse</a:t>
            </a:r>
            <a:r>
              <a:rPr lang="en-GB" sz="2400" dirty="0">
                <a:latin typeface="Arial" panose="020B0604020202020204" pitchFamily="34" charset="0"/>
                <a:cs typeface="Arial" panose="020B0604020202020204" pitchFamily="34" charset="0"/>
              </a:rPr>
              <a:t> et al, 2019)</a:t>
            </a:r>
            <a:r>
              <a:rPr lang="gu-IN" sz="2400" dirty="0">
                <a:latin typeface="Arial" panose="020B0604020202020204" pitchFamily="34" charset="0"/>
              </a:rPr>
              <a:t>.</a:t>
            </a:r>
          </a:p>
        </p:txBody>
      </p:sp>
    </p:spTree>
    <p:extLst>
      <p:ext uri="{BB962C8B-B14F-4D97-AF65-F5344CB8AC3E}">
        <p14:creationId xmlns:p14="http://schemas.microsoft.com/office/powerpoint/2010/main" val="32133374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rriers - Vrindawan University">
            <a:extLst>
              <a:ext uri="{FF2B5EF4-FFF2-40B4-BE49-F238E27FC236}">
                <a16:creationId xmlns:a16="http://schemas.microsoft.com/office/drawing/2014/main" id="{842BA091-963A-D480-ED00-B65885FEA85C}"/>
              </a:ext>
            </a:extLst>
          </p:cNvPr>
          <p:cNvPicPr>
            <a:picLocks noChangeAspect="1"/>
          </p:cNvPicPr>
          <p:nvPr/>
        </p:nvPicPr>
        <p:blipFill>
          <a:blip r:embed="rId2"/>
          <a:srcRect l="19554" r="19309" b="-1"/>
          <a:stretch>
            <a:fillRect/>
          </a:stretch>
        </p:blipFill>
        <p:spPr>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3" name="Content Placeholder 2">
            <a:extLst>
              <a:ext uri="{FF2B5EF4-FFF2-40B4-BE49-F238E27FC236}">
                <a16:creationId xmlns:a16="http://schemas.microsoft.com/office/drawing/2014/main" id="{226F3292-94BB-545E-D148-DCDFC629CC00}"/>
              </a:ext>
            </a:extLst>
          </p:cNvPr>
          <p:cNvSpPr>
            <a:spLocks noGrp="1"/>
          </p:cNvSpPr>
          <p:nvPr>
            <p:ph idx="4294967295"/>
          </p:nvPr>
        </p:nvSpPr>
        <p:spPr>
          <a:xfrm>
            <a:off x="6530490" y="297656"/>
            <a:ext cx="5456237" cy="6262687"/>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lvl="0" algn="just"/>
            <a:r>
              <a:rPr lang="gu-IN" sz="2000" b="1" dirty="0">
                <a:solidFill>
                  <a:schemeClr val="tx1"/>
                </a:solidFill>
                <a:latin typeface="Arial" panose="020B0604020202020204" pitchFamily="34" charset="0"/>
              </a:rPr>
              <a:t>Language and Cultural Barriers:</a:t>
            </a:r>
            <a:r>
              <a:rPr lang="gu-IN" sz="2000" dirty="0">
                <a:solidFill>
                  <a:schemeClr val="tx1"/>
                </a:solidFill>
                <a:latin typeface="Arial" panose="020B0604020202020204" pitchFamily="34" charset="0"/>
              </a:rPr>
              <a:t> The app may not fully meet the needs of people with different languages, cultures, or health beliefs</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States</a:t>
            </a:r>
            <a:r>
              <a:rPr lang="en-GB" sz="2000" dirty="0">
                <a:solidFill>
                  <a:schemeClr val="tx1"/>
                </a:solidFill>
                <a:latin typeface="Arial" panose="020B0604020202020204" pitchFamily="34" charset="0"/>
                <a:cs typeface="Arial" panose="020B0604020202020204" pitchFamily="34" charset="0"/>
              </a:rPr>
              <a:t>, 2026)</a:t>
            </a:r>
            <a:r>
              <a:rPr lang="gu-IN" sz="2000" dirty="0">
                <a:solidFill>
                  <a:schemeClr val="tx1"/>
                </a:solidFill>
                <a:latin typeface="Arial" panose="020B0604020202020204" pitchFamily="34" charset="0"/>
              </a:rPr>
              <a:t>. </a:t>
            </a:r>
          </a:p>
          <a:p>
            <a:pPr lvl="0" algn="just"/>
            <a:r>
              <a:rPr lang="gu-IN" sz="2000" b="1" dirty="0">
                <a:solidFill>
                  <a:schemeClr val="tx1"/>
                </a:solidFill>
                <a:latin typeface="Arial" panose="020B0604020202020204" pitchFamily="34" charset="0"/>
              </a:rPr>
              <a:t>Health Inequalities:</a:t>
            </a:r>
            <a:r>
              <a:rPr lang="gu-IN" sz="2000" dirty="0">
                <a:solidFill>
                  <a:schemeClr val="tx1"/>
                </a:solidFill>
                <a:latin typeface="Arial" panose="020B0604020202020204" pitchFamily="34" charset="0"/>
              </a:rPr>
              <a:t> Individuals from deprived communities may have less access to smartphones, wearable devices, or digital health services</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LeSeure</a:t>
            </a:r>
            <a:r>
              <a:rPr lang="en-GB" sz="2000" dirty="0">
                <a:solidFill>
                  <a:schemeClr val="tx1"/>
                </a:solidFill>
                <a:latin typeface="Arial" panose="020B0604020202020204" pitchFamily="34" charset="0"/>
                <a:cs typeface="Arial" panose="020B0604020202020204" pitchFamily="34" charset="0"/>
              </a:rPr>
              <a:t> et al, 2024)</a:t>
            </a:r>
            <a:r>
              <a:rPr lang="gu-IN" sz="2000" dirty="0">
                <a:solidFill>
                  <a:schemeClr val="tx1"/>
                </a:solidFill>
                <a:latin typeface="Arial" panose="020B0604020202020204" pitchFamily="34" charset="0"/>
              </a:rPr>
              <a:t>. </a:t>
            </a:r>
          </a:p>
          <a:p>
            <a:pPr lvl="0" algn="just"/>
            <a:r>
              <a:rPr lang="gu-IN" sz="2000" b="1" dirty="0">
                <a:solidFill>
                  <a:schemeClr val="tx1"/>
                </a:solidFill>
                <a:latin typeface="Arial" panose="020B0604020202020204" pitchFamily="34" charset="0"/>
              </a:rPr>
              <a:t>Accessibility Issues:</a:t>
            </a:r>
            <a:r>
              <a:rPr lang="gu-IN" sz="2000" dirty="0">
                <a:solidFill>
                  <a:schemeClr val="tx1"/>
                </a:solidFill>
                <a:latin typeface="Arial" panose="020B0604020202020204" pitchFamily="34" charset="0"/>
              </a:rPr>
              <a:t> People with visual impairments, hearing impairments, or other disabilities may require accessible design features</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States</a:t>
            </a:r>
            <a:r>
              <a:rPr lang="en-GB" sz="2000" dirty="0">
                <a:solidFill>
                  <a:schemeClr val="tx1"/>
                </a:solidFill>
                <a:latin typeface="Arial" panose="020B0604020202020204" pitchFamily="34" charset="0"/>
                <a:cs typeface="Arial" panose="020B0604020202020204" pitchFamily="34" charset="0"/>
              </a:rPr>
              <a:t>, 2026)</a:t>
            </a:r>
            <a:r>
              <a:rPr lang="gu-IN" sz="2000" dirty="0">
                <a:solidFill>
                  <a:schemeClr val="tx1"/>
                </a:solidFill>
                <a:latin typeface="Arial" panose="020B0604020202020204" pitchFamily="34" charset="0"/>
              </a:rPr>
              <a:t>. </a:t>
            </a:r>
          </a:p>
          <a:p>
            <a:pPr lvl="0" algn="just"/>
            <a:r>
              <a:rPr lang="gu-IN" sz="2000" b="1" dirty="0">
                <a:solidFill>
                  <a:schemeClr val="tx1"/>
                </a:solidFill>
                <a:latin typeface="Arial" panose="020B0604020202020204" pitchFamily="34" charset="0"/>
              </a:rPr>
              <a:t>User Trust in AI:</a:t>
            </a:r>
            <a:r>
              <a:rPr lang="gu-IN" sz="2000" dirty="0">
                <a:solidFill>
                  <a:schemeClr val="tx1"/>
                </a:solidFill>
                <a:latin typeface="Arial" panose="020B0604020202020204" pitchFamily="34" charset="0"/>
              </a:rPr>
              <a:t> Some users may be hesitant to rely on AI-generated health advice without reassurance from healthcare professionals</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LeSeure</a:t>
            </a:r>
            <a:r>
              <a:rPr lang="en-GB" sz="2000" dirty="0">
                <a:solidFill>
                  <a:schemeClr val="tx1"/>
                </a:solidFill>
                <a:latin typeface="Arial" panose="020B0604020202020204" pitchFamily="34" charset="0"/>
                <a:cs typeface="Arial" panose="020B0604020202020204" pitchFamily="34" charset="0"/>
              </a:rPr>
              <a:t> et al, 2024)</a:t>
            </a:r>
            <a:r>
              <a:rPr lang="gu-IN" sz="2000" dirty="0">
                <a:solidFill>
                  <a:schemeClr val="tx1"/>
                </a:solidFill>
                <a:latin typeface="Arial" panose="020B0604020202020204" pitchFamily="34" charset="0"/>
              </a:rPr>
              <a:t>. </a:t>
            </a:r>
          </a:p>
          <a:p>
            <a:pPr lvl="0" algn="just"/>
            <a:r>
              <a:rPr lang="gu-IN" sz="2000" b="1" dirty="0">
                <a:solidFill>
                  <a:schemeClr val="tx1"/>
                </a:solidFill>
                <a:latin typeface="Arial" panose="020B0604020202020204" pitchFamily="34" charset="0"/>
              </a:rPr>
              <a:t>Funding and Sustainability:</a:t>
            </a:r>
            <a:r>
              <a:rPr lang="gu-IN" sz="2000" dirty="0">
                <a:solidFill>
                  <a:schemeClr val="tx1"/>
                </a:solidFill>
                <a:latin typeface="Arial" panose="020B0604020202020204" pitchFamily="34" charset="0"/>
              </a:rPr>
              <a:t> Long-term funding is needed to maintain the app, update software, and provide technical support</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LeSeure</a:t>
            </a:r>
            <a:r>
              <a:rPr lang="en-GB" sz="2000" dirty="0">
                <a:solidFill>
                  <a:schemeClr val="tx1"/>
                </a:solidFill>
                <a:latin typeface="Arial" panose="020B0604020202020204" pitchFamily="34" charset="0"/>
                <a:cs typeface="Arial" panose="020B0604020202020204" pitchFamily="34" charset="0"/>
              </a:rPr>
              <a:t> et al, 2024)</a:t>
            </a:r>
            <a:r>
              <a:rPr lang="gu-IN" sz="2000" dirty="0">
                <a:solidFill>
                  <a:schemeClr val="tx1"/>
                </a:solidFill>
                <a:latin typeface="Arial" panose="020B0604020202020204" pitchFamily="34" charset="0"/>
              </a:rPr>
              <a:t>.</a:t>
            </a:r>
          </a:p>
        </p:txBody>
      </p:sp>
      <p:sp>
        <p:nvSpPr>
          <p:cNvPr id="7" name="Title 1">
            <a:extLst>
              <a:ext uri="{FF2B5EF4-FFF2-40B4-BE49-F238E27FC236}">
                <a16:creationId xmlns:a16="http://schemas.microsoft.com/office/drawing/2014/main" id="{4CBFA343-F0D0-9C04-5357-5393207C60BF}"/>
              </a:ext>
            </a:extLst>
          </p:cNvPr>
          <p:cNvSpPr>
            <a:spLocks noGrp="1"/>
          </p:cNvSpPr>
          <p:nvPr>
            <p:ph type="title" idx="4294967295"/>
          </p:nvPr>
        </p:nvSpPr>
        <p:spPr>
          <a:xfrm>
            <a:off x="1195155" y="138502"/>
            <a:ext cx="4140200" cy="828675"/>
          </a:xfrm>
        </p:spPr>
        <p:style>
          <a:lnRef idx="2">
            <a:schemeClr val="accent2"/>
          </a:lnRef>
          <a:fillRef idx="1">
            <a:schemeClr val="lt1"/>
          </a:fillRef>
          <a:effectRef idx="0">
            <a:schemeClr val="accent2"/>
          </a:effectRef>
          <a:fontRef idx="minor">
            <a:schemeClr val="dk1"/>
          </a:fontRef>
        </p:style>
        <p:txBody>
          <a:bodyPr>
            <a:normAutofit/>
          </a:bodyPr>
          <a:lstStyle/>
          <a:p>
            <a:pPr algn="ctr"/>
            <a:r>
              <a:rPr lang="gu-IN" sz="3600" dirty="0">
                <a:latin typeface="ADLaM Display" panose="02010000000000000000" pitchFamily="2" charset="0"/>
                <a:ea typeface="ADLaM Display" panose="02010000000000000000" pitchFamily="2" charset="0"/>
              </a:rPr>
              <a:t>Other barriers </a:t>
            </a:r>
          </a:p>
        </p:txBody>
      </p:sp>
      <p:sp>
        <p:nvSpPr>
          <p:cNvPr id="5" name="TextBox 4">
            <a:extLst>
              <a:ext uri="{FF2B5EF4-FFF2-40B4-BE49-F238E27FC236}">
                <a16:creationId xmlns:a16="http://schemas.microsoft.com/office/drawing/2014/main" id="{AAF19171-73BB-E8F0-F610-2E4B108046D7}"/>
              </a:ext>
            </a:extLst>
          </p:cNvPr>
          <p:cNvSpPr txBox="1"/>
          <p:nvPr/>
        </p:nvSpPr>
        <p:spPr>
          <a:xfrm>
            <a:off x="2137029" y="6411721"/>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a:t>
            </a:r>
            <a:r>
              <a:rPr lang="en-GB" sz="1400" dirty="0" err="1"/>
              <a:t>Shutterstocks</a:t>
            </a:r>
            <a:r>
              <a:rPr lang="en-GB" sz="1400" dirty="0"/>
              <a:t>, 2026)</a:t>
            </a:r>
            <a:endParaRPr lang="gu-IN" sz="1400" dirty="0"/>
          </a:p>
        </p:txBody>
      </p:sp>
    </p:spTree>
    <p:extLst>
      <p:ext uri="{BB962C8B-B14F-4D97-AF65-F5344CB8AC3E}">
        <p14:creationId xmlns:p14="http://schemas.microsoft.com/office/powerpoint/2010/main" val="16617540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219AE65-9B94-44EA-BEF3-EF4BFA169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0C81A57-9CD5-461B-8FFE-4A8CB6CFBE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17539" y="467397"/>
            <a:ext cx="695829" cy="591911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gu-IN"/>
          </a:p>
        </p:txBody>
      </p:sp>
      <p:grpSp>
        <p:nvGrpSpPr>
          <p:cNvPr id="12" name="Group 11">
            <a:extLst>
              <a:ext uri="{FF2B5EF4-FFF2-40B4-BE49-F238E27FC236}">
                <a16:creationId xmlns:a16="http://schemas.microsoft.com/office/drawing/2014/main" id="{3086C462-37F4-494D-8292-CCB95221CC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a:solidFill>
            <a:srgbClr val="FFFFFF"/>
          </a:solidFill>
        </p:grpSpPr>
        <p:sp>
          <p:nvSpPr>
            <p:cNvPr id="13" name="Rectangle 12">
              <a:extLst>
                <a:ext uri="{FF2B5EF4-FFF2-40B4-BE49-F238E27FC236}">
                  <a16:creationId xmlns:a16="http://schemas.microsoft.com/office/drawing/2014/main" id="{2C7D2D64-353F-4802-AA48-A70CE60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gu-IN"/>
            </a:p>
          </p:txBody>
        </p:sp>
        <p:sp>
          <p:nvSpPr>
            <p:cNvPr id="14" name="Freeform 5">
              <a:extLst>
                <a:ext uri="{FF2B5EF4-FFF2-40B4-BE49-F238E27FC236}">
                  <a16:creationId xmlns:a16="http://schemas.microsoft.com/office/drawing/2014/main" id="{30A6328F-CAA3-4052-BF4C-14BD47706E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ln>
              <a:noFill/>
            </a:ln>
          </p:spPr>
          <p:style>
            <a:lnRef idx="0">
              <a:scrgbClr r="0" g="0" b="0"/>
            </a:lnRef>
            <a:fillRef idx="1002">
              <a:schemeClr val="dk2"/>
            </a:fillRef>
            <a:effectRef idx="0">
              <a:scrgbClr r="0" g="0" b="0"/>
            </a:effectRef>
            <a:fontRef idx="major"/>
          </p:style>
          <p:txBody>
            <a:bodyPr/>
            <a:lstStyle/>
            <a:p>
              <a:endParaRPr lang="gu-IN"/>
            </a:p>
          </p:txBody>
        </p:sp>
      </p:grpSp>
      <p:sp>
        <p:nvSpPr>
          <p:cNvPr id="2" name="Title 1">
            <a:extLst>
              <a:ext uri="{FF2B5EF4-FFF2-40B4-BE49-F238E27FC236}">
                <a16:creationId xmlns:a16="http://schemas.microsoft.com/office/drawing/2014/main" id="{17C9F280-56ED-B362-3CD3-2E14C7558E26}"/>
              </a:ext>
            </a:extLst>
          </p:cNvPr>
          <p:cNvSpPr>
            <a:spLocks noGrp="1"/>
          </p:cNvSpPr>
          <p:nvPr>
            <p:ph type="title"/>
          </p:nvPr>
        </p:nvSpPr>
        <p:spPr>
          <a:xfrm>
            <a:off x="1000372" y="1209957"/>
            <a:ext cx="3034580" cy="4438087"/>
          </a:xfrm>
        </p:spPr>
        <p:txBody>
          <a:bodyPr anchor="ctr">
            <a:normAutofit/>
          </a:bodyPr>
          <a:lstStyle/>
          <a:p>
            <a:pPr algn="ctr"/>
            <a:r>
              <a:rPr lang="gu-IN" sz="4000" b="1" dirty="0">
                <a:solidFill>
                  <a:schemeClr val="tx1"/>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rPr>
              <a:t>Legal and Ethical Issues</a:t>
            </a:r>
          </a:p>
        </p:txBody>
      </p:sp>
      <p:sp>
        <p:nvSpPr>
          <p:cNvPr id="3" name="Content Placeholder 2">
            <a:extLst>
              <a:ext uri="{FF2B5EF4-FFF2-40B4-BE49-F238E27FC236}">
                <a16:creationId xmlns:a16="http://schemas.microsoft.com/office/drawing/2014/main" id="{675C93F5-0255-6A1B-D929-7F43F9BC6314}"/>
              </a:ext>
            </a:extLst>
          </p:cNvPr>
          <p:cNvSpPr>
            <a:spLocks noGrp="1"/>
          </p:cNvSpPr>
          <p:nvPr>
            <p:ph idx="1"/>
          </p:nvPr>
        </p:nvSpPr>
        <p:spPr>
          <a:xfrm>
            <a:off x="4534681" y="569167"/>
            <a:ext cx="6400795" cy="5817346"/>
          </a:xfrm>
        </p:spPr>
        <p:txBody>
          <a:bodyPr anchor="ctr">
            <a:normAutofit lnSpcReduction="10000"/>
          </a:bodyPr>
          <a:lstStyle/>
          <a:p>
            <a:pPr lvl="0" algn="just">
              <a:lnSpc>
                <a:spcPct val="110000"/>
              </a:lnSpc>
            </a:pPr>
            <a:r>
              <a:rPr lang="gu-IN" b="1" dirty="0">
                <a:solidFill>
                  <a:schemeClr val="tx1"/>
                </a:solidFill>
                <a:latin typeface="Arial" panose="020B0604020202020204" pitchFamily="34" charset="0"/>
              </a:rPr>
              <a:t>Data Protection: </a:t>
            </a:r>
            <a:r>
              <a:rPr lang="gu-IN" dirty="0">
                <a:solidFill>
                  <a:schemeClr val="tx1"/>
                </a:solidFill>
                <a:latin typeface="Arial" panose="020B0604020202020204" pitchFamily="34" charset="0"/>
              </a:rPr>
              <a:t>Personal health data collected through the DiaBand UK app and wearable, including activity, heart rate and glucose-related data, must be collected, stored, and shared securely in accordance with the UK GDPR and Data Protection Act 2018 (Rose et al., 2019). </a:t>
            </a:r>
          </a:p>
          <a:p>
            <a:pPr lvl="0" algn="just">
              <a:lnSpc>
                <a:spcPct val="110000"/>
              </a:lnSpc>
            </a:pPr>
            <a:r>
              <a:rPr lang="gu-IN" b="1" dirty="0">
                <a:solidFill>
                  <a:schemeClr val="tx1"/>
                </a:solidFill>
                <a:latin typeface="Arial" panose="020B0604020202020204" pitchFamily="34" charset="0"/>
              </a:rPr>
              <a:t>Informed Consent: </a:t>
            </a:r>
            <a:r>
              <a:rPr lang="gu-IN" dirty="0">
                <a:solidFill>
                  <a:schemeClr val="tx1"/>
                </a:solidFill>
                <a:latin typeface="Arial" panose="020B0604020202020204" pitchFamily="34" charset="0"/>
              </a:rPr>
              <a:t>Users must clearly understand what information the DiaBand UK app and wearable collect, how it will be used, and who can access it before giving informed consent (Rothstein et al., 2020). </a:t>
            </a:r>
          </a:p>
          <a:p>
            <a:pPr lvl="0" algn="just">
              <a:lnSpc>
                <a:spcPct val="110000"/>
              </a:lnSpc>
            </a:pPr>
            <a:r>
              <a:rPr lang="gu-IN" b="1" dirty="0">
                <a:solidFill>
                  <a:schemeClr val="tx1"/>
                </a:solidFill>
                <a:latin typeface="Arial" panose="020B0604020202020204" pitchFamily="34" charset="0"/>
              </a:rPr>
              <a:t>Confidentiality and Cybersecurity: </a:t>
            </a:r>
            <a:r>
              <a:rPr lang="gu-IN" dirty="0">
                <a:solidFill>
                  <a:schemeClr val="tx1"/>
                </a:solidFill>
                <a:latin typeface="Arial" panose="020B0604020202020204" pitchFamily="34" charset="0"/>
              </a:rPr>
              <a:t>Health information transmitted between the DiaBand wearable, mobile app, and healthcare professionals should be encrypted and accessible only to authorised users (Adu et al., 2018). </a:t>
            </a:r>
          </a:p>
          <a:p>
            <a:pPr lvl="0" algn="just">
              <a:lnSpc>
                <a:spcPct val="110000"/>
              </a:lnSpc>
            </a:pPr>
            <a:r>
              <a:rPr lang="gu-IN" b="1" dirty="0">
                <a:solidFill>
                  <a:schemeClr val="tx1"/>
                </a:solidFill>
                <a:latin typeface="Arial" panose="020B0604020202020204" pitchFamily="34" charset="0"/>
              </a:rPr>
              <a:t>Equity and Accessibility: </a:t>
            </a:r>
            <a:r>
              <a:rPr lang="gu-IN" dirty="0">
                <a:solidFill>
                  <a:schemeClr val="tx1"/>
                </a:solidFill>
                <a:latin typeface="Arial" panose="020B0604020202020204" pitchFamily="34" charset="0"/>
              </a:rPr>
              <a:t>The DiaBand UK app and wearable should be affordable, accessible, and easy to use for people with different levels of digital literacy, disabilities, language needs, and socioeconomic circumstances (Rothstein et al., 2020).</a:t>
            </a:r>
          </a:p>
        </p:txBody>
      </p:sp>
      <p:cxnSp>
        <p:nvCxnSpPr>
          <p:cNvPr id="16" name="Straight Connector 15">
            <a:extLst>
              <a:ext uri="{FF2B5EF4-FFF2-40B4-BE49-F238E27FC236}">
                <a16:creationId xmlns:a16="http://schemas.microsoft.com/office/drawing/2014/main" id="{AD23B2CD-009B-425A-9616-1E1AD1D5AB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56687" y="1930986"/>
            <a:ext cx="0" cy="3200400"/>
          </a:xfrm>
          <a:prstGeom prst="line">
            <a:avLst/>
          </a:prstGeom>
          <a:ln w="15875" cap="sq">
            <a:solidFill>
              <a:schemeClr val="accent1">
                <a:lumMod val="75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1899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88A99A-57CB-9EB2-23F8-06766C6E64D3}"/>
            </a:ext>
          </a:extLst>
        </p:cNvPr>
        <p:cNvGrpSpPr/>
        <p:nvPr/>
      </p:nvGrpSpPr>
      <p:grpSpPr>
        <a:xfrm>
          <a:off x="0" y="0"/>
          <a:ext cx="0" cy="0"/>
          <a:chOff x="0" y="0"/>
          <a:chExt cx="0" cy="0"/>
        </a:xfrm>
      </p:grpSpPr>
      <p:pic>
        <p:nvPicPr>
          <p:cNvPr id="6" name="Picture 5" descr="Ethical Considerations in Providing Legal Advice to Nonprofits and their  Boards - Perlman &amp; Perlman">
            <a:extLst>
              <a:ext uri="{FF2B5EF4-FFF2-40B4-BE49-F238E27FC236}">
                <a16:creationId xmlns:a16="http://schemas.microsoft.com/office/drawing/2014/main" id="{4C271F69-4F25-5588-7923-B66B30FCE421}"/>
              </a:ext>
            </a:extLst>
          </p:cNvPr>
          <p:cNvPicPr>
            <a:picLocks noChangeAspect="1"/>
          </p:cNvPicPr>
          <p:nvPr/>
        </p:nvPicPr>
        <p:blipFill>
          <a:blip r:embed="rId2"/>
          <a:stretch>
            <a:fillRect/>
          </a:stretch>
        </p:blipFill>
        <p:spPr>
          <a:xfrm>
            <a:off x="339289" y="968482"/>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9CC0BAF1-3448-88BD-5916-1AD6706FB249}"/>
              </a:ext>
            </a:extLst>
          </p:cNvPr>
          <p:cNvSpPr>
            <a:spLocks noGrp="1"/>
          </p:cNvSpPr>
          <p:nvPr>
            <p:ph idx="4294967295"/>
          </p:nvPr>
        </p:nvSpPr>
        <p:spPr>
          <a:xfrm>
            <a:off x="5295722" y="1129003"/>
            <a:ext cx="6311560" cy="5290457"/>
          </a:xfrm>
        </p:spPr>
        <p:txBody>
          <a:bodyPr>
            <a:normAutofit/>
          </a:bodyPr>
          <a:lstStyle/>
          <a:p>
            <a:pPr lvl="0" algn="just">
              <a:lnSpc>
                <a:spcPct val="100000"/>
              </a:lnSpc>
            </a:pPr>
            <a:r>
              <a:rPr lang="gu-IN" sz="2000" b="1" dirty="0">
                <a:solidFill>
                  <a:schemeClr val="tx1"/>
                </a:solidFill>
                <a:latin typeface="Arial" panose="020B0604020202020204" pitchFamily="34" charset="0"/>
              </a:rPr>
              <a:t>Accuracy and Safety of AI: </a:t>
            </a:r>
            <a:r>
              <a:rPr lang="gu-IN" sz="2000" dirty="0">
                <a:solidFill>
                  <a:schemeClr val="tx1"/>
                </a:solidFill>
                <a:latin typeface="Arial" panose="020B0604020202020204" pitchFamily="34" charset="0"/>
              </a:rPr>
              <a:t>AI recommendations generated from DiaBand wearable and app data should be clinically validated, regularly reviewed, and used to support rather than replace professional clinical judgement (Adu et al., 2018). </a:t>
            </a:r>
          </a:p>
          <a:p>
            <a:pPr lvl="0" algn="just">
              <a:lnSpc>
                <a:spcPct val="100000"/>
              </a:lnSpc>
            </a:pPr>
            <a:r>
              <a:rPr lang="gu-IN" sz="2000" b="1" dirty="0">
                <a:solidFill>
                  <a:schemeClr val="tx1"/>
                </a:solidFill>
                <a:latin typeface="Arial" panose="020B0604020202020204" pitchFamily="34" charset="0"/>
              </a:rPr>
              <a:t>Transparency and User Autonomy: </a:t>
            </a:r>
            <a:r>
              <a:rPr lang="gu-IN" sz="2000" dirty="0">
                <a:solidFill>
                  <a:schemeClr val="tx1"/>
                </a:solidFill>
                <a:latin typeface="Arial" panose="020B0604020202020204" pitchFamily="34" charset="0"/>
              </a:rPr>
              <a:t>Users should understand how DiaBand UK analyses wearable data and generates personalised recommendations, while retaining control over their health information and healthcare decisions (Rose et al., 2019). </a:t>
            </a:r>
          </a:p>
          <a:p>
            <a:pPr lvl="0" algn="just">
              <a:lnSpc>
                <a:spcPct val="100000"/>
              </a:lnSpc>
            </a:pPr>
            <a:r>
              <a:rPr lang="gu-IN" sz="2000" b="1" dirty="0">
                <a:solidFill>
                  <a:schemeClr val="tx1"/>
                </a:solidFill>
                <a:latin typeface="Arial" panose="020B0604020202020204" pitchFamily="34" charset="0"/>
              </a:rPr>
              <a:t>Professional Accountability: </a:t>
            </a:r>
            <a:r>
              <a:rPr lang="gu-IN" sz="2000" dirty="0">
                <a:solidFill>
                  <a:schemeClr val="tx1"/>
                </a:solidFill>
                <a:latin typeface="Arial" panose="020B0604020202020204" pitchFamily="34" charset="0"/>
              </a:rPr>
              <a:t>Healthcare professionals should review information generated by the DiaBand app and wearable alongside clinical assessments and remain responsible for clinical decisions (Rothstein et al., 2020).</a:t>
            </a:r>
          </a:p>
        </p:txBody>
      </p:sp>
      <p:sp>
        <p:nvSpPr>
          <p:cNvPr id="4" name="TextBox 3">
            <a:extLst>
              <a:ext uri="{FF2B5EF4-FFF2-40B4-BE49-F238E27FC236}">
                <a16:creationId xmlns:a16="http://schemas.microsoft.com/office/drawing/2014/main" id="{C67AA691-E2E5-5268-1042-21C6662F492C}"/>
              </a:ext>
            </a:extLst>
          </p:cNvPr>
          <p:cNvSpPr txBox="1"/>
          <p:nvPr/>
        </p:nvSpPr>
        <p:spPr>
          <a:xfrm>
            <a:off x="1429893" y="6265571"/>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(Morris James, 2026)</a:t>
            </a:r>
            <a:endParaRPr lang="gu-IN" sz="1400" dirty="0"/>
          </a:p>
        </p:txBody>
      </p:sp>
    </p:spTree>
    <p:extLst>
      <p:ext uri="{BB962C8B-B14F-4D97-AF65-F5344CB8AC3E}">
        <p14:creationId xmlns:p14="http://schemas.microsoft.com/office/powerpoint/2010/main" val="24675652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001AB-DB41-626F-A39A-05C85F66FCF1}"/>
              </a:ext>
            </a:extLst>
          </p:cNvPr>
          <p:cNvSpPr>
            <a:spLocks noGrp="1"/>
          </p:cNvSpPr>
          <p:nvPr>
            <p:ph type="title"/>
          </p:nvPr>
        </p:nvSpPr>
        <p:spPr>
          <a:xfrm>
            <a:off x="2857840" y="4506737"/>
            <a:ext cx="8006805" cy="1446284"/>
          </a:xfrm>
        </p:spPr>
        <p:txBody>
          <a:bodyPr vert="horz" lIns="91440" tIns="45720" rIns="91440" bIns="45720" rtlCol="0" anchor="t">
            <a:normAutofit/>
          </a:bodyPr>
          <a:lstStyle/>
          <a:p>
            <a:r>
              <a:rPr lang="en-US" sz="4800" dirty="0">
                <a:solidFill>
                  <a:srgbClr val="C00000"/>
                </a:solidFill>
                <a:effectLst>
                  <a:outerShdw blurRad="38100" dist="38100" dir="2700000" algn="tl">
                    <a:srgbClr val="000000">
                      <a:alpha val="43137"/>
                    </a:srgbClr>
                  </a:outerShdw>
                </a:effectLst>
              </a:rPr>
              <a:t>Task: 4 Benefits</a:t>
            </a:r>
            <a:endParaRPr lang="en-US" sz="4800" dirty="0">
              <a:solidFill>
                <a:srgbClr val="C00000"/>
              </a:solidFill>
            </a:endParaRPr>
          </a:p>
        </p:txBody>
      </p:sp>
      <p:pic>
        <p:nvPicPr>
          <p:cNvPr id="3" name="Picture 2" descr="Top 10 Advantages of Mobile App for the Healthcare Industry | Healthcare App  Development | YourStory">
            <a:extLst>
              <a:ext uri="{FF2B5EF4-FFF2-40B4-BE49-F238E27FC236}">
                <a16:creationId xmlns:a16="http://schemas.microsoft.com/office/drawing/2014/main" id="{53C2D700-9869-8845-303E-AB8CF83142B0}"/>
              </a:ext>
            </a:extLst>
          </p:cNvPr>
          <p:cNvPicPr>
            <a:picLocks noChangeAspect="1"/>
          </p:cNvPicPr>
          <p:nvPr/>
        </p:nvPicPr>
        <p:blipFill>
          <a:blip r:embed="rId2"/>
          <a:stretch>
            <a:fillRect/>
          </a:stretch>
        </p:blipFill>
        <p:spPr>
          <a:xfrm>
            <a:off x="81279" y="65977"/>
            <a:ext cx="12110719" cy="4423499"/>
          </a:xfrm>
          <a:prstGeom prst="rect">
            <a:avLst/>
          </a:prstGeom>
        </p:spPr>
      </p:pic>
      <p:sp>
        <p:nvSpPr>
          <p:cNvPr id="4" name="TextBox 3">
            <a:extLst>
              <a:ext uri="{FF2B5EF4-FFF2-40B4-BE49-F238E27FC236}">
                <a16:creationId xmlns:a16="http://schemas.microsoft.com/office/drawing/2014/main" id="{9C03A498-3753-389D-2533-598F9F632A6A}"/>
              </a:ext>
            </a:extLst>
          </p:cNvPr>
          <p:cNvSpPr txBox="1"/>
          <p:nvPr/>
        </p:nvSpPr>
        <p:spPr>
          <a:xfrm>
            <a:off x="698091" y="5475967"/>
            <a:ext cx="8231173" cy="954107"/>
          </a:xfrm>
          <a:prstGeom prst="rect">
            <a:avLst/>
          </a:prstGeom>
          <a:noFill/>
        </p:spPr>
        <p:txBody>
          <a:bodyPr wrap="square" rtlCol="0">
            <a:spAutoFit/>
          </a:bodyPr>
          <a:lstStyle/>
          <a:p>
            <a:r>
              <a:rPr lang="en-GB" sz="2800" b="1" dirty="0">
                <a:latin typeface="Arial" panose="020B0604020202020204" pitchFamily="34" charset="0"/>
              </a:rPr>
              <a:t>Name : Vignesh </a:t>
            </a:r>
            <a:r>
              <a:rPr lang="en-GB" sz="2800" b="1" dirty="0" err="1">
                <a:latin typeface="Arial" panose="020B0604020202020204" pitchFamily="34" charset="0"/>
              </a:rPr>
              <a:t>Kalsariya</a:t>
            </a:r>
            <a:endParaRPr lang="en-GB" sz="2800" b="1" dirty="0">
              <a:latin typeface="Arial" panose="020B0604020202020204" pitchFamily="34" charset="0"/>
            </a:endParaRPr>
          </a:p>
          <a:p>
            <a:r>
              <a:rPr lang="en-GB" sz="2800" b="1" dirty="0">
                <a:latin typeface="Arial" panose="020B0604020202020204" pitchFamily="34" charset="0"/>
              </a:rPr>
              <a:t>Student Id :2525353</a:t>
            </a:r>
            <a:endParaRPr lang="gu-IN" sz="2800" b="1" dirty="0">
              <a:latin typeface="Arial" panose="020B0604020202020204" pitchFamily="34" charset="0"/>
            </a:endParaRPr>
          </a:p>
        </p:txBody>
      </p:sp>
    </p:spTree>
    <p:extLst>
      <p:ext uri="{BB962C8B-B14F-4D97-AF65-F5344CB8AC3E}">
        <p14:creationId xmlns:p14="http://schemas.microsoft.com/office/powerpoint/2010/main" val="6807774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0989F-753C-3322-1AB5-1ADB6F93758D}"/>
              </a:ext>
            </a:extLst>
          </p:cNvPr>
          <p:cNvSpPr>
            <a:spLocks noGrp="1"/>
          </p:cNvSpPr>
          <p:nvPr>
            <p:ph type="title"/>
          </p:nvPr>
        </p:nvSpPr>
        <p:spPr>
          <a:xfrm>
            <a:off x="565149" y="643811"/>
            <a:ext cx="10456636" cy="1061765"/>
          </a:xfrm>
        </p:spPr>
        <p:txBody>
          <a:bodyPr>
            <a:normAutofit fontScale="90000"/>
          </a:bodyPr>
          <a:lstStyle/>
          <a:p>
            <a:pPr algn="ctr"/>
            <a:r>
              <a:rPr lang="en-US" sz="3200" b="1" dirty="0">
                <a:solidFill>
                  <a:schemeClr val="accent2"/>
                </a:solidFill>
                <a:effectLst>
                  <a:outerShdw blurRad="38100" dist="38100" dir="2700000" algn="tl">
                    <a:srgbClr val="000000">
                      <a:alpha val="43137"/>
                    </a:srgbClr>
                  </a:outerShdw>
                </a:effectLst>
                <a:latin typeface="Algerian" panose="04020705040A02060702" pitchFamily="82" charset="0"/>
              </a:rPr>
              <a:t>Potential Benefits of DIABAND UK (Individual benefits)</a:t>
            </a:r>
            <a:endParaRPr lang="en-GB" sz="3200" dirty="0">
              <a:solidFill>
                <a:schemeClr val="accent2"/>
              </a:solidFill>
            </a:endParaRPr>
          </a:p>
        </p:txBody>
      </p:sp>
      <p:sp>
        <p:nvSpPr>
          <p:cNvPr id="3" name="Content Placeholder 2">
            <a:extLst>
              <a:ext uri="{FF2B5EF4-FFF2-40B4-BE49-F238E27FC236}">
                <a16:creationId xmlns:a16="http://schemas.microsoft.com/office/drawing/2014/main" id="{3926A8AD-EBB9-B053-0CFC-9BE7B7D3AD5F}"/>
              </a:ext>
            </a:extLst>
          </p:cNvPr>
          <p:cNvSpPr>
            <a:spLocks noGrp="1"/>
          </p:cNvSpPr>
          <p:nvPr>
            <p:ph idx="1"/>
          </p:nvPr>
        </p:nvSpPr>
        <p:spPr>
          <a:xfrm>
            <a:off x="565149" y="2160016"/>
            <a:ext cx="11403693" cy="4191798"/>
          </a:xfrm>
        </p:spPr>
        <p:txBody>
          <a:bodyPr>
            <a:normAutofit fontScale="85000" lnSpcReduction="10000"/>
          </a:bodyPr>
          <a:lstStyle/>
          <a:p>
            <a:pPr lvl="0"/>
            <a:r>
              <a:rPr lang="gu-IN" sz="2000" dirty="0"/>
              <a:t>Encourages healthier lifestyle behaviours through personalised AI coaching and daily reminders</a:t>
            </a:r>
            <a:r>
              <a:rPr lang="en-GB" sz="2000" dirty="0"/>
              <a:t> (</a:t>
            </a:r>
            <a:r>
              <a:rPr lang="gu-IN" dirty="0"/>
              <a:t>Bonoto</a:t>
            </a:r>
            <a:r>
              <a:rPr lang="en-GB" dirty="0"/>
              <a:t> et al, 2017)</a:t>
            </a:r>
            <a:r>
              <a:rPr lang="gu-IN" sz="2000" dirty="0"/>
              <a:t>. </a:t>
            </a:r>
          </a:p>
          <a:p>
            <a:pPr lvl="0"/>
            <a:r>
              <a:rPr lang="gu-IN" sz="2000" dirty="0"/>
              <a:t>Improves self-management by enabling users to monitor physical activity, sleep, heart rate, and glucose levels</a:t>
            </a:r>
            <a:r>
              <a:rPr lang="en-GB" sz="2000" dirty="0"/>
              <a:t> (</a:t>
            </a:r>
            <a:r>
              <a:rPr lang="gu-IN" sz="2000" dirty="0"/>
              <a:t>Brzan</a:t>
            </a:r>
            <a:r>
              <a:rPr lang="en-GB" sz="2000" dirty="0"/>
              <a:t> et al, 2016)</a:t>
            </a:r>
            <a:r>
              <a:rPr lang="gu-IN" sz="2000" dirty="0"/>
              <a:t>. </a:t>
            </a:r>
          </a:p>
          <a:p>
            <a:pPr lvl="0"/>
            <a:r>
              <a:rPr lang="gu-IN" sz="2000" dirty="0"/>
              <a:t>Promotes medication adherence through automated reminders and appointment notifications</a:t>
            </a:r>
            <a:r>
              <a:rPr lang="en-GB" sz="2000" dirty="0"/>
              <a:t> (</a:t>
            </a:r>
            <a:r>
              <a:rPr lang="gu-IN" sz="2000" dirty="0"/>
              <a:t>Brzan</a:t>
            </a:r>
            <a:r>
              <a:rPr lang="en-GB" sz="2000" dirty="0"/>
              <a:t> et al, 2016)</a:t>
            </a:r>
            <a:r>
              <a:rPr lang="gu-IN" sz="2000" dirty="0"/>
              <a:t> </a:t>
            </a:r>
          </a:p>
          <a:p>
            <a:pPr lvl="0"/>
            <a:r>
              <a:rPr lang="gu-IN" sz="2000" dirty="0"/>
              <a:t>Supports healthier eating with personalised meal planning and nutrition guidance</a:t>
            </a:r>
            <a:r>
              <a:rPr lang="en-GB" sz="2000" dirty="0"/>
              <a:t> (Wu et al, 2017)</a:t>
            </a:r>
            <a:r>
              <a:rPr lang="gu-IN" sz="2000" dirty="0"/>
              <a:t>. </a:t>
            </a:r>
          </a:p>
          <a:p>
            <a:pPr lvl="0"/>
            <a:r>
              <a:rPr lang="gu-IN" sz="2000" dirty="0"/>
              <a:t>Provides real-time health feedback to help users make informed lifestyle decisions</a:t>
            </a:r>
            <a:r>
              <a:rPr lang="en-GB" sz="2000" dirty="0"/>
              <a:t> </a:t>
            </a:r>
            <a:r>
              <a:rPr lang="en-GB" sz="1800" dirty="0"/>
              <a:t>(</a:t>
            </a:r>
            <a:r>
              <a:rPr lang="gu-IN" sz="2000" dirty="0"/>
              <a:t>Bonoto</a:t>
            </a:r>
            <a:r>
              <a:rPr lang="en-GB" sz="2000" dirty="0"/>
              <a:t> et al, 2017)</a:t>
            </a:r>
            <a:r>
              <a:rPr lang="gu-IN" sz="1800" dirty="0"/>
              <a:t>.</a:t>
            </a:r>
            <a:endParaRPr lang="gu-IN" sz="2000" dirty="0"/>
          </a:p>
          <a:p>
            <a:pPr lvl="0"/>
            <a:r>
              <a:rPr lang="gu-IN" sz="2000" dirty="0"/>
              <a:t>Increases motivation through goal setting, progress tracking, and reward-based challenges</a:t>
            </a:r>
            <a:r>
              <a:rPr lang="en-GB" sz="2000" dirty="0"/>
              <a:t> (Wu et al, 2017)</a:t>
            </a:r>
            <a:r>
              <a:rPr lang="gu-IN" sz="2000" dirty="0"/>
              <a:t>. </a:t>
            </a:r>
          </a:p>
          <a:p>
            <a:pPr lvl="0"/>
            <a:r>
              <a:rPr lang="gu-IN" sz="2000" dirty="0"/>
              <a:t>Improves diabetes knowledge using interactive educational resources</a:t>
            </a:r>
            <a:r>
              <a:rPr lang="en-GB" sz="2000" dirty="0"/>
              <a:t> (</a:t>
            </a:r>
            <a:r>
              <a:rPr lang="gu-IN" sz="2000" dirty="0"/>
              <a:t>Brzan</a:t>
            </a:r>
            <a:r>
              <a:rPr lang="en-GB" sz="2000" dirty="0"/>
              <a:t> et al, 2016)</a:t>
            </a:r>
            <a:endParaRPr lang="gu-IN" sz="2000" dirty="0"/>
          </a:p>
          <a:p>
            <a:pPr lvl="0"/>
            <a:r>
              <a:rPr lang="gu-IN" sz="2000" dirty="0"/>
              <a:t>Enhances users' confidence and independence in managing their long-term condition.</a:t>
            </a:r>
            <a:r>
              <a:rPr lang="en-GB" sz="2000" dirty="0"/>
              <a:t> </a:t>
            </a:r>
            <a:r>
              <a:rPr lang="en-GB" sz="1800" dirty="0"/>
              <a:t>(</a:t>
            </a:r>
            <a:r>
              <a:rPr lang="gu-IN" sz="2000" dirty="0"/>
              <a:t>Bonoto</a:t>
            </a:r>
            <a:r>
              <a:rPr lang="en-GB" sz="2000" dirty="0"/>
              <a:t> et al, 2017)</a:t>
            </a:r>
            <a:r>
              <a:rPr lang="gu-IN" sz="1800" dirty="0"/>
              <a:t>.</a:t>
            </a:r>
            <a:endParaRPr lang="gu-IN" sz="2000" dirty="0"/>
          </a:p>
        </p:txBody>
      </p:sp>
    </p:spTree>
    <p:extLst>
      <p:ext uri="{BB962C8B-B14F-4D97-AF65-F5344CB8AC3E}">
        <p14:creationId xmlns:p14="http://schemas.microsoft.com/office/powerpoint/2010/main" val="32647108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4BB333-A77D-310A-0CEA-F9B62A5846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8B35D6-ADE1-E921-DBB9-D376B46DD787}"/>
              </a:ext>
            </a:extLst>
          </p:cNvPr>
          <p:cNvSpPr>
            <a:spLocks noGrp="1"/>
          </p:cNvSpPr>
          <p:nvPr>
            <p:ph type="title"/>
          </p:nvPr>
        </p:nvSpPr>
        <p:spPr>
          <a:xfrm>
            <a:off x="630463" y="815637"/>
            <a:ext cx="10456636" cy="949755"/>
          </a:xfrm>
        </p:spPr>
        <p:txBody>
          <a:bodyPr>
            <a:normAutofit fontScale="90000"/>
          </a:bodyPr>
          <a:lstStyle/>
          <a:p>
            <a:pPr algn="ctr"/>
            <a:r>
              <a:rPr lang="en-US" sz="3200" b="1" dirty="0">
                <a:solidFill>
                  <a:schemeClr val="accent2"/>
                </a:solidFill>
                <a:effectLst>
                  <a:outerShdw blurRad="38100" dist="38100" dir="2700000" algn="tl">
                    <a:srgbClr val="000000">
                      <a:alpha val="43137"/>
                    </a:srgbClr>
                  </a:outerShdw>
                </a:effectLst>
                <a:latin typeface="Algerian" panose="04020705040A02060702" pitchFamily="82" charset="0"/>
              </a:rPr>
              <a:t>Potential Benefits of DIABAND UK (healthcare and community benefits)</a:t>
            </a:r>
            <a:endParaRPr lang="en-GB" sz="3200" dirty="0">
              <a:solidFill>
                <a:schemeClr val="accent2"/>
              </a:solidFill>
            </a:endParaRPr>
          </a:p>
        </p:txBody>
      </p:sp>
      <p:sp>
        <p:nvSpPr>
          <p:cNvPr id="3" name="Content Placeholder 2">
            <a:extLst>
              <a:ext uri="{FF2B5EF4-FFF2-40B4-BE49-F238E27FC236}">
                <a16:creationId xmlns:a16="http://schemas.microsoft.com/office/drawing/2014/main" id="{79BC8E60-7F3A-1AF7-6E50-81658DCD8CE7}"/>
              </a:ext>
            </a:extLst>
          </p:cNvPr>
          <p:cNvSpPr>
            <a:spLocks noGrp="1"/>
          </p:cNvSpPr>
          <p:nvPr>
            <p:ph idx="1"/>
          </p:nvPr>
        </p:nvSpPr>
        <p:spPr>
          <a:xfrm>
            <a:off x="565149" y="2298435"/>
            <a:ext cx="11403693" cy="4191798"/>
          </a:xfrm>
        </p:spPr>
        <p:txBody>
          <a:bodyPr>
            <a:normAutofit/>
          </a:bodyPr>
          <a:lstStyle/>
          <a:p>
            <a:pPr lvl="0" algn="just"/>
            <a:r>
              <a:rPr lang="gu-IN" sz="1800" dirty="0">
                <a:latin typeface="Arial" panose="020B0604020202020204" pitchFamily="34" charset="0"/>
              </a:rPr>
              <a:t>Supports early identification of individuals at high risk of Type 2 diabetes</a:t>
            </a:r>
            <a:r>
              <a:rPr lang="en-GB" sz="1800" dirty="0">
                <a:latin typeface="Arial" panose="020B0604020202020204" pitchFamily="34" charset="0"/>
                <a:cs typeface="Arial" panose="020B0604020202020204" pitchFamily="34" charset="0"/>
              </a:rPr>
              <a:t> (</a:t>
            </a:r>
            <a:r>
              <a:rPr lang="gu-IN" sz="1800" dirty="0">
                <a:latin typeface="Arial" panose="020B0604020202020204" pitchFamily="34" charset="0"/>
              </a:rPr>
              <a:t>Hartz</a:t>
            </a:r>
            <a:r>
              <a:rPr lang="en-GB" sz="1800" dirty="0">
                <a:latin typeface="Arial" panose="020B0604020202020204" pitchFamily="34" charset="0"/>
                <a:cs typeface="Arial" panose="020B0604020202020204" pitchFamily="34" charset="0"/>
              </a:rPr>
              <a:t> et al, 2016)</a:t>
            </a:r>
            <a:r>
              <a:rPr lang="gu-IN" sz="1800" dirty="0">
                <a:latin typeface="Arial" panose="020B0604020202020204" pitchFamily="34" charset="0"/>
              </a:rPr>
              <a:t>. </a:t>
            </a:r>
          </a:p>
          <a:p>
            <a:pPr lvl="0" algn="just"/>
            <a:r>
              <a:rPr lang="gu-IN" sz="1800" dirty="0">
                <a:latin typeface="Arial" panose="020B0604020202020204" pitchFamily="34" charset="0"/>
              </a:rPr>
              <a:t>Reduces the likelihood of diabetes-related complications through continuous monitoring</a:t>
            </a:r>
            <a:r>
              <a:rPr lang="en-GB" sz="1800" dirty="0">
                <a:latin typeface="Arial" panose="020B0604020202020204" pitchFamily="34" charset="0"/>
                <a:cs typeface="Arial" panose="020B0604020202020204" pitchFamily="34" charset="0"/>
              </a:rPr>
              <a:t> (</a:t>
            </a:r>
            <a:r>
              <a:rPr lang="gu-IN" sz="1800" dirty="0">
                <a:latin typeface="Arial" panose="020B0604020202020204" pitchFamily="34" charset="0"/>
              </a:rPr>
              <a:t>Hartz</a:t>
            </a:r>
            <a:r>
              <a:rPr lang="en-GB" sz="1800" dirty="0">
                <a:latin typeface="Arial" panose="020B0604020202020204" pitchFamily="34" charset="0"/>
                <a:cs typeface="Arial" panose="020B0604020202020204" pitchFamily="34" charset="0"/>
              </a:rPr>
              <a:t> et al, 2016)</a:t>
            </a:r>
            <a:r>
              <a:rPr lang="gu-IN" sz="1800" dirty="0">
                <a:latin typeface="Arial" panose="020B0604020202020204" pitchFamily="34" charset="0"/>
              </a:rPr>
              <a:t>. </a:t>
            </a:r>
          </a:p>
          <a:p>
            <a:pPr lvl="0" algn="just"/>
            <a:r>
              <a:rPr lang="gu-IN" sz="1800" dirty="0">
                <a:latin typeface="Arial" panose="020B0604020202020204" pitchFamily="34" charset="0"/>
              </a:rPr>
              <a:t>Improves communication between patients and healthcare professionals using shared digital health data</a:t>
            </a:r>
            <a:r>
              <a:rPr lang="en-GB" sz="1800" dirty="0">
                <a:latin typeface="Arial" panose="020B0604020202020204" pitchFamily="34" charset="0"/>
                <a:cs typeface="Arial" panose="020B0604020202020204" pitchFamily="34" charset="0"/>
              </a:rPr>
              <a:t> (</a:t>
            </a:r>
            <a:r>
              <a:rPr lang="gu-IN" sz="1800" dirty="0">
                <a:latin typeface="Arial" panose="020B0604020202020204" pitchFamily="34" charset="0"/>
              </a:rPr>
              <a:t>Wang</a:t>
            </a:r>
            <a:r>
              <a:rPr lang="en-GB" sz="1800" dirty="0">
                <a:latin typeface="Arial" panose="020B0604020202020204" pitchFamily="34" charset="0"/>
                <a:cs typeface="Arial" panose="020B0604020202020204" pitchFamily="34" charset="0"/>
              </a:rPr>
              <a:t> et al, 2019)</a:t>
            </a:r>
            <a:r>
              <a:rPr lang="gu-IN" sz="1800" dirty="0">
                <a:latin typeface="Arial" panose="020B0604020202020204" pitchFamily="34" charset="0"/>
              </a:rPr>
              <a:t>. </a:t>
            </a:r>
          </a:p>
          <a:p>
            <a:pPr lvl="0" algn="just"/>
            <a:r>
              <a:rPr lang="gu-IN" sz="1800" dirty="0">
                <a:latin typeface="Arial" panose="020B0604020202020204" pitchFamily="34" charset="0"/>
              </a:rPr>
              <a:t>Decreases avoidable GP visits and hospital admissions through proactive self-management</a:t>
            </a:r>
            <a:r>
              <a:rPr lang="en-GB" sz="1800" dirty="0">
                <a:latin typeface="Arial" panose="020B0604020202020204" pitchFamily="34" charset="0"/>
                <a:cs typeface="Arial" panose="020B0604020202020204" pitchFamily="34" charset="0"/>
              </a:rPr>
              <a:t> (</a:t>
            </a:r>
            <a:r>
              <a:rPr lang="gu-IN" sz="1800" dirty="0">
                <a:latin typeface="Arial" panose="020B0604020202020204" pitchFamily="34" charset="0"/>
              </a:rPr>
              <a:t>Hartz</a:t>
            </a:r>
            <a:r>
              <a:rPr lang="en-GB" sz="1800" dirty="0">
                <a:latin typeface="Arial" panose="020B0604020202020204" pitchFamily="34" charset="0"/>
                <a:cs typeface="Arial" panose="020B0604020202020204" pitchFamily="34" charset="0"/>
              </a:rPr>
              <a:t> et al, 2016)</a:t>
            </a:r>
            <a:r>
              <a:rPr lang="gu-IN" sz="1800" dirty="0">
                <a:latin typeface="Arial" panose="020B0604020202020204" pitchFamily="34" charset="0"/>
              </a:rPr>
              <a:t>. </a:t>
            </a:r>
          </a:p>
          <a:p>
            <a:pPr lvl="0" algn="just"/>
            <a:r>
              <a:rPr lang="gu-IN" sz="1800" dirty="0">
                <a:latin typeface="Arial" panose="020B0604020202020204" pitchFamily="34" charset="0"/>
              </a:rPr>
              <a:t>Supports the NHS shift towards preventive and digitally enabled healthcare</a:t>
            </a:r>
            <a:r>
              <a:rPr lang="en-GB" sz="1800" dirty="0">
                <a:latin typeface="Arial" panose="020B0604020202020204" pitchFamily="34" charset="0"/>
                <a:cs typeface="Arial" panose="020B0604020202020204" pitchFamily="34" charset="0"/>
              </a:rPr>
              <a:t> (</a:t>
            </a:r>
            <a:r>
              <a:rPr lang="gu-IN" sz="1800" dirty="0">
                <a:latin typeface="Arial" panose="020B0604020202020204" pitchFamily="34" charset="0"/>
              </a:rPr>
              <a:t>Wang</a:t>
            </a:r>
            <a:r>
              <a:rPr lang="en-GB" sz="1800" dirty="0">
                <a:latin typeface="Arial" panose="020B0604020202020204" pitchFamily="34" charset="0"/>
                <a:cs typeface="Arial" panose="020B0604020202020204" pitchFamily="34" charset="0"/>
              </a:rPr>
              <a:t> et al, 2019)</a:t>
            </a:r>
            <a:r>
              <a:rPr lang="gu-IN" sz="1800" dirty="0">
                <a:latin typeface="Arial" panose="020B0604020202020204" pitchFamily="34" charset="0"/>
              </a:rPr>
              <a:t>. </a:t>
            </a:r>
          </a:p>
          <a:p>
            <a:pPr lvl="0" algn="just"/>
            <a:r>
              <a:rPr lang="gu-IN" sz="1800" dirty="0">
                <a:latin typeface="Arial" panose="020B0604020202020204" pitchFamily="34" charset="0"/>
              </a:rPr>
              <a:t>Reduces long-term healthcare expenditure associated with diabetes complications</a:t>
            </a:r>
            <a:r>
              <a:rPr lang="en-GB" sz="1800" dirty="0">
                <a:latin typeface="Arial" panose="020B0604020202020204" pitchFamily="34" charset="0"/>
                <a:cs typeface="Arial" panose="020B0604020202020204" pitchFamily="34" charset="0"/>
              </a:rPr>
              <a:t> (</a:t>
            </a:r>
            <a:r>
              <a:rPr lang="gu-IN" sz="1800" dirty="0">
                <a:latin typeface="Arial" panose="020B0604020202020204" pitchFamily="34" charset="0"/>
              </a:rPr>
              <a:t>Hartz</a:t>
            </a:r>
            <a:r>
              <a:rPr lang="en-GB" sz="1800" dirty="0">
                <a:latin typeface="Arial" panose="020B0604020202020204" pitchFamily="34" charset="0"/>
                <a:cs typeface="Arial" panose="020B0604020202020204" pitchFamily="34" charset="0"/>
              </a:rPr>
              <a:t> et al, 2016)</a:t>
            </a:r>
            <a:r>
              <a:rPr lang="gu-IN" sz="1800" dirty="0">
                <a:latin typeface="Arial" panose="020B0604020202020204" pitchFamily="34" charset="0"/>
              </a:rPr>
              <a:t>. </a:t>
            </a:r>
          </a:p>
          <a:p>
            <a:pPr lvl="0" algn="just"/>
            <a:r>
              <a:rPr lang="gu-IN" sz="1800" dirty="0">
                <a:latin typeface="Arial" panose="020B0604020202020204" pitchFamily="34" charset="0"/>
              </a:rPr>
              <a:t>Helps reduce health inequalities by increasing access to personalised digital support</a:t>
            </a:r>
            <a:r>
              <a:rPr lang="en-GB" sz="1800" dirty="0">
                <a:latin typeface="Arial" panose="020B0604020202020204" pitchFamily="34" charset="0"/>
                <a:cs typeface="Arial" panose="020B0604020202020204" pitchFamily="34" charset="0"/>
              </a:rPr>
              <a:t> (</a:t>
            </a:r>
            <a:r>
              <a:rPr lang="gu-IN" sz="1800" dirty="0">
                <a:latin typeface="Arial" panose="020B0604020202020204" pitchFamily="34" charset="0"/>
              </a:rPr>
              <a:t>Wang</a:t>
            </a:r>
            <a:r>
              <a:rPr lang="en-GB" sz="1800" dirty="0">
                <a:latin typeface="Arial" panose="020B0604020202020204" pitchFamily="34" charset="0"/>
                <a:cs typeface="Arial" panose="020B0604020202020204" pitchFamily="34" charset="0"/>
              </a:rPr>
              <a:t> et al, 2019)</a:t>
            </a:r>
            <a:r>
              <a:rPr lang="gu-IN" sz="1800" dirty="0">
                <a:latin typeface="Arial" panose="020B0604020202020204" pitchFamily="34" charset="0"/>
              </a:rPr>
              <a:t>. </a:t>
            </a:r>
          </a:p>
          <a:p>
            <a:pPr lvl="0" algn="just"/>
            <a:r>
              <a:rPr lang="gu-IN" sz="1800" dirty="0">
                <a:latin typeface="Arial" panose="020B0604020202020204" pitchFamily="34" charset="0"/>
              </a:rPr>
              <a:t>Encourages healthier communities through behaviour change and health promotion</a:t>
            </a:r>
            <a:r>
              <a:rPr lang="en-GB" sz="1800" dirty="0">
                <a:latin typeface="Arial" panose="020B0604020202020204" pitchFamily="34" charset="0"/>
                <a:cs typeface="Arial" panose="020B0604020202020204" pitchFamily="34" charset="0"/>
              </a:rPr>
              <a:t> (</a:t>
            </a:r>
            <a:r>
              <a:rPr lang="gu-IN" sz="1800" dirty="0">
                <a:latin typeface="Arial" panose="020B0604020202020204" pitchFamily="34" charset="0"/>
              </a:rPr>
              <a:t>Hartz</a:t>
            </a:r>
            <a:r>
              <a:rPr lang="en-GB" sz="1800" dirty="0">
                <a:latin typeface="Arial" panose="020B0604020202020204" pitchFamily="34" charset="0"/>
                <a:cs typeface="Arial" panose="020B0604020202020204" pitchFamily="34" charset="0"/>
              </a:rPr>
              <a:t> et al, 2016)</a:t>
            </a:r>
            <a:r>
              <a:rPr lang="gu-IN" sz="1800" dirty="0">
                <a:latin typeface="Arial" panose="020B0604020202020204" pitchFamily="34" charset="0"/>
              </a:rPr>
              <a:t>.</a:t>
            </a:r>
          </a:p>
        </p:txBody>
      </p:sp>
    </p:spTree>
    <p:extLst>
      <p:ext uri="{BB962C8B-B14F-4D97-AF65-F5344CB8AC3E}">
        <p14:creationId xmlns:p14="http://schemas.microsoft.com/office/powerpoint/2010/main" val="36129037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0C6FB-BFBE-13F9-EA1E-760021D0ABDC}"/>
              </a:ext>
            </a:extLst>
          </p:cNvPr>
          <p:cNvSpPr>
            <a:spLocks noGrp="1"/>
          </p:cNvSpPr>
          <p:nvPr>
            <p:ph type="title"/>
          </p:nvPr>
        </p:nvSpPr>
        <p:spPr>
          <a:xfrm>
            <a:off x="246975" y="2902434"/>
            <a:ext cx="3263141" cy="2380081"/>
          </a:xfrm>
        </p:spPr>
        <p:txBody>
          <a:bodyPr anchor="b">
            <a:normAutofit/>
          </a:bodyPr>
          <a:lstStyle/>
          <a:p>
            <a:pPr algn="ctr">
              <a:lnSpc>
                <a:spcPct val="90000"/>
              </a:lnSpc>
            </a:pPr>
            <a:r>
              <a:rPr lang="en-US" sz="3200" b="1" dirty="0">
                <a:solidFill>
                  <a:schemeClr val="tx1"/>
                </a:solidFill>
                <a:effectLst>
                  <a:outerShdw blurRad="38100" dist="38100" dir="2700000" algn="tl">
                    <a:srgbClr val="000000">
                      <a:alpha val="43137"/>
                    </a:srgbClr>
                  </a:outerShdw>
                </a:effectLst>
                <a:latin typeface="Algerian" panose="04020705040A02060702" pitchFamily="82" charset="0"/>
              </a:rPr>
              <a:t>Implications on Policies, Research, and Education</a:t>
            </a:r>
            <a:endParaRPr lang="en-GB" sz="3200" dirty="0">
              <a:solidFill>
                <a:schemeClr val="tx1"/>
              </a:solidFill>
            </a:endParaRPr>
          </a:p>
        </p:txBody>
      </p:sp>
      <p:sp>
        <p:nvSpPr>
          <p:cNvPr id="3" name="Content Placeholder 2">
            <a:extLst>
              <a:ext uri="{FF2B5EF4-FFF2-40B4-BE49-F238E27FC236}">
                <a16:creationId xmlns:a16="http://schemas.microsoft.com/office/drawing/2014/main" id="{4DAEF105-C213-46EC-4EBA-B52D996F76FF}"/>
              </a:ext>
            </a:extLst>
          </p:cNvPr>
          <p:cNvSpPr>
            <a:spLocks noGrp="1"/>
          </p:cNvSpPr>
          <p:nvPr>
            <p:ph idx="1"/>
          </p:nvPr>
        </p:nvSpPr>
        <p:spPr>
          <a:xfrm>
            <a:off x="3608439" y="2501303"/>
            <a:ext cx="8229600" cy="3752009"/>
          </a:xfrm>
        </p:spPr>
        <p:txBody>
          <a:bodyPr anchor="b">
            <a:normAutofit lnSpcReduction="10000"/>
          </a:bodyPr>
          <a:lstStyle/>
          <a:p>
            <a:pPr marL="0" indent="0" algn="just">
              <a:buNone/>
            </a:pPr>
            <a:r>
              <a:rPr lang="gu-IN" sz="1800" b="1" dirty="0">
                <a:solidFill>
                  <a:schemeClr val="tx1"/>
                </a:solidFill>
                <a:latin typeface="Arial" panose="020B0604020202020204" pitchFamily="34" charset="0"/>
              </a:rPr>
              <a:t>Implications for Health Policy</a:t>
            </a:r>
          </a:p>
          <a:p>
            <a:pPr lvl="0" algn="just"/>
            <a:r>
              <a:rPr lang="gu-IN" sz="1800" dirty="0">
                <a:solidFill>
                  <a:schemeClr val="tx1"/>
                </a:solidFill>
                <a:latin typeface="Arial" panose="020B0604020202020204" pitchFamily="34" charset="0"/>
              </a:rPr>
              <a:t>Supports the NHS Long Term Plan by promoting digitally enabled prevention and long-term condition management</a:t>
            </a:r>
            <a:r>
              <a:rPr lang="en-GB" sz="1800" dirty="0">
                <a:solidFill>
                  <a:schemeClr val="tx1"/>
                </a:solidFill>
                <a:latin typeface="Arial" panose="020B0604020202020204" pitchFamily="34" charset="0"/>
                <a:cs typeface="Arial" panose="020B0604020202020204" pitchFamily="34" charset="0"/>
              </a:rPr>
              <a:t> (</a:t>
            </a:r>
            <a:r>
              <a:rPr lang="gu-IN" sz="1800" dirty="0">
                <a:solidFill>
                  <a:schemeClr val="tx1"/>
                </a:solidFill>
                <a:latin typeface="Arial" panose="020B0604020202020204" pitchFamily="34" charset="0"/>
              </a:rPr>
              <a:t>Fleming</a:t>
            </a:r>
            <a:r>
              <a:rPr lang="en-GB" sz="1800" dirty="0">
                <a:solidFill>
                  <a:schemeClr val="tx1"/>
                </a:solidFill>
                <a:latin typeface="Arial" panose="020B0604020202020204" pitchFamily="34" charset="0"/>
                <a:cs typeface="Arial" panose="020B0604020202020204" pitchFamily="34" charset="0"/>
              </a:rPr>
              <a:t> et al, 2020)</a:t>
            </a:r>
            <a:r>
              <a:rPr lang="gu-IN" sz="1800" dirty="0">
                <a:solidFill>
                  <a:schemeClr val="tx1"/>
                </a:solidFill>
                <a:latin typeface="Arial" panose="020B0604020202020204" pitchFamily="34" charset="0"/>
              </a:rPr>
              <a:t>. </a:t>
            </a:r>
          </a:p>
          <a:p>
            <a:pPr lvl="0" algn="just"/>
            <a:r>
              <a:rPr lang="gu-IN" sz="1800" dirty="0">
                <a:solidFill>
                  <a:schemeClr val="tx1"/>
                </a:solidFill>
                <a:latin typeface="Arial" panose="020B0604020202020204" pitchFamily="34" charset="0"/>
              </a:rPr>
              <a:t>Aligns with NICE recommendations on diabetes self-management, structured education, and personalised care</a:t>
            </a:r>
            <a:r>
              <a:rPr lang="en-GB" sz="1800" dirty="0">
                <a:solidFill>
                  <a:schemeClr val="tx1"/>
                </a:solidFill>
                <a:latin typeface="Arial" panose="020B0604020202020204" pitchFamily="34" charset="0"/>
                <a:cs typeface="Arial" panose="020B0604020202020204" pitchFamily="34" charset="0"/>
              </a:rPr>
              <a:t> (</a:t>
            </a:r>
            <a:r>
              <a:rPr lang="gu-IN" sz="1800" dirty="0">
                <a:solidFill>
                  <a:schemeClr val="tx1"/>
                </a:solidFill>
                <a:latin typeface="Arial" panose="020B0604020202020204" pitchFamily="34" charset="0"/>
              </a:rPr>
              <a:t>Jeffrey</a:t>
            </a:r>
            <a:r>
              <a:rPr lang="en-GB" sz="1800" dirty="0">
                <a:solidFill>
                  <a:schemeClr val="tx1"/>
                </a:solidFill>
                <a:latin typeface="Arial" panose="020B0604020202020204" pitchFamily="34" charset="0"/>
                <a:cs typeface="Arial" panose="020B0604020202020204" pitchFamily="34" charset="0"/>
              </a:rPr>
              <a:t> et al, 2019)</a:t>
            </a:r>
            <a:r>
              <a:rPr lang="gu-IN" sz="1800" dirty="0">
                <a:solidFill>
                  <a:schemeClr val="tx1"/>
                </a:solidFill>
                <a:latin typeface="Arial" panose="020B0604020202020204" pitchFamily="34" charset="0"/>
              </a:rPr>
              <a:t>. </a:t>
            </a:r>
          </a:p>
          <a:p>
            <a:pPr lvl="0" algn="just"/>
            <a:r>
              <a:rPr lang="gu-IN" sz="1800" dirty="0">
                <a:solidFill>
                  <a:schemeClr val="tx1"/>
                </a:solidFill>
                <a:latin typeface="Arial" panose="020B0604020202020204" pitchFamily="34" charset="0"/>
              </a:rPr>
              <a:t>Contributes to national strategies that encourage the use of artificial intelligence and wearable technologies within healthcare</a:t>
            </a:r>
            <a:r>
              <a:rPr lang="en-GB" sz="1800" dirty="0">
                <a:solidFill>
                  <a:schemeClr val="tx1"/>
                </a:solidFill>
                <a:latin typeface="Arial" panose="020B0604020202020204" pitchFamily="34" charset="0"/>
                <a:cs typeface="Arial" panose="020B0604020202020204" pitchFamily="34" charset="0"/>
              </a:rPr>
              <a:t> (</a:t>
            </a:r>
            <a:r>
              <a:rPr lang="gu-IN" sz="1800" dirty="0">
                <a:solidFill>
                  <a:schemeClr val="tx1"/>
                </a:solidFill>
                <a:latin typeface="Arial" panose="020B0604020202020204" pitchFamily="34" charset="0"/>
              </a:rPr>
              <a:t>Fleming</a:t>
            </a:r>
            <a:r>
              <a:rPr lang="en-GB" sz="1800" dirty="0">
                <a:solidFill>
                  <a:schemeClr val="tx1"/>
                </a:solidFill>
                <a:latin typeface="Arial" panose="020B0604020202020204" pitchFamily="34" charset="0"/>
                <a:cs typeface="Arial" panose="020B0604020202020204" pitchFamily="34" charset="0"/>
              </a:rPr>
              <a:t> et al, 2020)</a:t>
            </a:r>
            <a:r>
              <a:rPr lang="gu-IN" sz="1800" dirty="0">
                <a:solidFill>
                  <a:schemeClr val="tx1"/>
                </a:solidFill>
                <a:latin typeface="Arial" panose="020B0604020202020204" pitchFamily="34" charset="0"/>
              </a:rPr>
              <a:t>. </a:t>
            </a:r>
          </a:p>
          <a:p>
            <a:pPr lvl="0" algn="just"/>
            <a:r>
              <a:rPr lang="gu-IN" sz="1800" dirty="0">
                <a:solidFill>
                  <a:schemeClr val="tx1"/>
                </a:solidFill>
                <a:latin typeface="Arial" panose="020B0604020202020204" pitchFamily="34" charset="0"/>
              </a:rPr>
              <a:t>Supports government initiatives aimed at reducing obesity, improving population health, and tackling health inequalities</a:t>
            </a:r>
            <a:r>
              <a:rPr lang="en-GB" sz="1800" dirty="0">
                <a:solidFill>
                  <a:schemeClr val="tx1"/>
                </a:solidFill>
                <a:latin typeface="Arial" panose="020B0604020202020204" pitchFamily="34" charset="0"/>
                <a:cs typeface="Arial" panose="020B0604020202020204" pitchFamily="34" charset="0"/>
              </a:rPr>
              <a:t> (</a:t>
            </a:r>
            <a:r>
              <a:rPr lang="gu-IN" sz="1800" dirty="0">
                <a:solidFill>
                  <a:schemeClr val="tx1"/>
                </a:solidFill>
                <a:latin typeface="Arial" panose="020B0604020202020204" pitchFamily="34" charset="0"/>
              </a:rPr>
              <a:t>Fleming</a:t>
            </a:r>
            <a:r>
              <a:rPr lang="en-GB" sz="1800" dirty="0">
                <a:solidFill>
                  <a:schemeClr val="tx1"/>
                </a:solidFill>
                <a:latin typeface="Arial" panose="020B0604020202020204" pitchFamily="34" charset="0"/>
                <a:cs typeface="Arial" panose="020B0604020202020204" pitchFamily="34" charset="0"/>
              </a:rPr>
              <a:t> et al, 2020)</a:t>
            </a:r>
            <a:r>
              <a:rPr lang="gu-IN" sz="1800" dirty="0">
                <a:solidFill>
                  <a:schemeClr val="tx1"/>
                </a:solidFill>
                <a:latin typeface="Arial" panose="020B0604020202020204" pitchFamily="34" charset="0"/>
              </a:rPr>
              <a:t>. </a:t>
            </a:r>
          </a:p>
          <a:p>
            <a:pPr lvl="0" algn="just"/>
            <a:r>
              <a:rPr lang="gu-IN" sz="1800" dirty="0">
                <a:solidFill>
                  <a:schemeClr val="tx1"/>
                </a:solidFill>
                <a:latin typeface="Arial" panose="020B0604020202020204" pitchFamily="34" charset="0"/>
              </a:rPr>
              <a:t>Demonstrates how digital innovation can strengthen sustainable healthcare delivery across the UK</a:t>
            </a:r>
            <a:r>
              <a:rPr lang="en-GB" sz="1800" dirty="0">
                <a:solidFill>
                  <a:schemeClr val="tx1"/>
                </a:solidFill>
                <a:latin typeface="Arial" panose="020B0604020202020204" pitchFamily="34" charset="0"/>
                <a:cs typeface="Arial" panose="020B0604020202020204" pitchFamily="34" charset="0"/>
              </a:rPr>
              <a:t> (</a:t>
            </a:r>
            <a:r>
              <a:rPr lang="gu-IN" sz="1800" dirty="0">
                <a:solidFill>
                  <a:schemeClr val="tx1"/>
                </a:solidFill>
                <a:latin typeface="Arial" panose="020B0604020202020204" pitchFamily="34" charset="0"/>
              </a:rPr>
              <a:t>Fleming</a:t>
            </a:r>
            <a:r>
              <a:rPr lang="en-GB" sz="1800" dirty="0">
                <a:solidFill>
                  <a:schemeClr val="tx1"/>
                </a:solidFill>
                <a:latin typeface="Arial" panose="020B0604020202020204" pitchFamily="34" charset="0"/>
                <a:cs typeface="Arial" panose="020B0604020202020204" pitchFamily="34" charset="0"/>
              </a:rPr>
              <a:t> et al, 2020)</a:t>
            </a:r>
            <a:r>
              <a:rPr lang="gu-IN" sz="1800" dirty="0">
                <a:solidFill>
                  <a:schemeClr val="tx1"/>
                </a:solidFill>
                <a:latin typeface="Arial" panose="020B0604020202020204" pitchFamily="34" charset="0"/>
              </a:rPr>
              <a:t>.</a:t>
            </a:r>
          </a:p>
        </p:txBody>
      </p:sp>
      <p:pic>
        <p:nvPicPr>
          <p:cNvPr id="4" name="Picture 3" descr="Healthcare policy priorities for the Biden administration – Soumya  Upadhyay, Ph.D., MHA – Vegasdesi.com">
            <a:extLst>
              <a:ext uri="{FF2B5EF4-FFF2-40B4-BE49-F238E27FC236}">
                <a16:creationId xmlns:a16="http://schemas.microsoft.com/office/drawing/2014/main" id="{AACF3959-72A1-67E0-78BF-F683037992D8}"/>
              </a:ext>
            </a:extLst>
          </p:cNvPr>
          <p:cNvPicPr>
            <a:picLocks noChangeAspect="1"/>
          </p:cNvPicPr>
          <p:nvPr/>
        </p:nvPicPr>
        <p:blipFill>
          <a:blip r:embed="rId2"/>
          <a:srcRect t="22028" b="27829"/>
          <a:stretch>
            <a:fillRect/>
          </a:stretch>
        </p:blipFill>
        <p:spPr>
          <a:xfrm>
            <a:off x="0" y="0"/>
            <a:ext cx="12192000" cy="2336639"/>
          </a:xfrm>
          <a:prstGeom prst="rect">
            <a:avLst/>
          </a:prstGeom>
        </p:spPr>
      </p:pic>
      <p:sp>
        <p:nvSpPr>
          <p:cNvPr id="6" name="TextBox 5">
            <a:extLst>
              <a:ext uri="{FF2B5EF4-FFF2-40B4-BE49-F238E27FC236}">
                <a16:creationId xmlns:a16="http://schemas.microsoft.com/office/drawing/2014/main" id="{21DFAD38-32E4-347A-1F97-1ED3002671E1}"/>
              </a:ext>
            </a:extLst>
          </p:cNvPr>
          <p:cNvSpPr txBox="1"/>
          <p:nvPr/>
        </p:nvSpPr>
        <p:spPr>
          <a:xfrm>
            <a:off x="246975" y="1957306"/>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(Girish </a:t>
            </a:r>
            <a:r>
              <a:rPr lang="en-GB" sz="1400" dirty="0" err="1"/>
              <a:t>Shevade</a:t>
            </a:r>
            <a:r>
              <a:rPr lang="en-GB" sz="1400" dirty="0"/>
              <a:t>, 2022)</a:t>
            </a:r>
            <a:endParaRPr lang="gu-IN" sz="1400" dirty="0"/>
          </a:p>
        </p:txBody>
      </p:sp>
    </p:spTree>
    <p:extLst>
      <p:ext uri="{BB962C8B-B14F-4D97-AF65-F5344CB8AC3E}">
        <p14:creationId xmlns:p14="http://schemas.microsoft.com/office/powerpoint/2010/main" val="28507141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70B177-4E3F-C429-3F6B-48ACD454BE3D}"/>
              </a:ext>
            </a:extLst>
          </p:cNvPr>
          <p:cNvSpPr>
            <a:spLocks noGrp="1"/>
          </p:cNvSpPr>
          <p:nvPr>
            <p:ph idx="4294967295"/>
          </p:nvPr>
        </p:nvSpPr>
        <p:spPr>
          <a:xfrm>
            <a:off x="261257" y="473175"/>
            <a:ext cx="6962775" cy="5621596"/>
          </a:xfrm>
        </p:spPr>
        <p:txBody>
          <a:bodyPr>
            <a:noAutofit/>
          </a:bodyPr>
          <a:lstStyle/>
          <a:p>
            <a:pPr marL="0" indent="0" algn="just">
              <a:buNone/>
            </a:pPr>
            <a:r>
              <a:rPr lang="gu-IN" sz="2000" b="1" dirty="0">
                <a:solidFill>
                  <a:schemeClr val="tx1"/>
                </a:solidFill>
                <a:latin typeface="Arial" panose="020B0604020202020204" pitchFamily="34" charset="0"/>
              </a:rPr>
              <a:t>Implications for Research</a:t>
            </a:r>
          </a:p>
          <a:p>
            <a:pPr lvl="0" algn="just"/>
            <a:r>
              <a:rPr lang="gu-IN" sz="2000" dirty="0">
                <a:solidFill>
                  <a:schemeClr val="tx1"/>
                </a:solidFill>
                <a:latin typeface="Arial" panose="020B0604020202020204" pitchFamily="34" charset="0"/>
              </a:rPr>
              <a:t>Provides opportunities to evaluate the long-term effectiveness of AI and wearable technology in diabetes prevention</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Adu</a:t>
            </a:r>
            <a:r>
              <a:rPr lang="en-GB" sz="2000" dirty="0">
                <a:solidFill>
                  <a:schemeClr val="tx1"/>
                </a:solidFill>
                <a:latin typeface="Arial" panose="020B0604020202020204" pitchFamily="34" charset="0"/>
                <a:cs typeface="Arial" panose="020B0604020202020204" pitchFamily="34" charset="0"/>
              </a:rPr>
              <a:t> et al, 2018)</a:t>
            </a:r>
            <a:r>
              <a:rPr lang="gu-IN" sz="2000" dirty="0">
                <a:solidFill>
                  <a:schemeClr val="tx1"/>
                </a:solidFill>
                <a:latin typeface="Arial" panose="020B0604020202020204" pitchFamily="34" charset="0"/>
              </a:rPr>
              <a:t>. </a:t>
            </a:r>
          </a:p>
          <a:p>
            <a:pPr lvl="0" algn="just"/>
            <a:r>
              <a:rPr lang="gu-IN" sz="2000" dirty="0">
                <a:solidFill>
                  <a:schemeClr val="tx1"/>
                </a:solidFill>
                <a:latin typeface="Arial" panose="020B0604020202020204" pitchFamily="34" charset="0"/>
              </a:rPr>
              <a:t>Generates real-world evidence on user engagement, behaviour change, and clinical outcomes</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Adu</a:t>
            </a:r>
            <a:r>
              <a:rPr lang="en-GB" sz="2000" dirty="0">
                <a:solidFill>
                  <a:schemeClr val="tx1"/>
                </a:solidFill>
                <a:latin typeface="Arial" panose="020B0604020202020204" pitchFamily="34" charset="0"/>
                <a:cs typeface="Arial" panose="020B0604020202020204" pitchFamily="34" charset="0"/>
              </a:rPr>
              <a:t> et al, 2018)</a:t>
            </a:r>
            <a:r>
              <a:rPr lang="gu-IN" sz="2000" dirty="0">
                <a:solidFill>
                  <a:schemeClr val="tx1"/>
                </a:solidFill>
                <a:latin typeface="Arial" panose="020B0604020202020204" pitchFamily="34" charset="0"/>
              </a:rPr>
              <a:t>. </a:t>
            </a:r>
          </a:p>
          <a:p>
            <a:pPr lvl="0" algn="just"/>
            <a:r>
              <a:rPr lang="gu-IN" sz="2000" dirty="0">
                <a:solidFill>
                  <a:schemeClr val="tx1"/>
                </a:solidFill>
                <a:latin typeface="Arial" panose="020B0604020202020204" pitchFamily="34" charset="0"/>
              </a:rPr>
              <a:t>Supports research into digital health literacy, health inequalities, and technology acceptance</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Fleming</a:t>
            </a:r>
            <a:r>
              <a:rPr lang="en-GB" sz="2000" dirty="0">
                <a:solidFill>
                  <a:schemeClr val="tx1"/>
                </a:solidFill>
                <a:latin typeface="Arial" panose="020B0604020202020204" pitchFamily="34" charset="0"/>
                <a:cs typeface="Arial" panose="020B0604020202020204" pitchFamily="34" charset="0"/>
              </a:rPr>
              <a:t> et al, 2020)</a:t>
            </a:r>
            <a:r>
              <a:rPr lang="gu-IN" sz="2000" dirty="0">
                <a:solidFill>
                  <a:schemeClr val="tx1"/>
                </a:solidFill>
                <a:latin typeface="Arial" panose="020B0604020202020204" pitchFamily="34" charset="0"/>
              </a:rPr>
              <a:t>. </a:t>
            </a:r>
          </a:p>
          <a:p>
            <a:pPr lvl="0" algn="just"/>
            <a:r>
              <a:rPr lang="gu-IN" sz="2000" dirty="0">
                <a:solidFill>
                  <a:schemeClr val="tx1"/>
                </a:solidFill>
                <a:latin typeface="Arial" panose="020B0604020202020204" pitchFamily="34" charset="0"/>
              </a:rPr>
              <a:t>Encourages future studies comparing AI-supported interventions with traditional diabetes education programmes</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Fleming</a:t>
            </a:r>
            <a:r>
              <a:rPr lang="en-GB" sz="2000" dirty="0">
                <a:solidFill>
                  <a:schemeClr val="tx1"/>
                </a:solidFill>
                <a:latin typeface="Arial" panose="020B0604020202020204" pitchFamily="34" charset="0"/>
                <a:cs typeface="Arial" panose="020B0604020202020204" pitchFamily="34" charset="0"/>
              </a:rPr>
              <a:t> et al, 2020)</a:t>
            </a:r>
            <a:r>
              <a:rPr lang="gu-IN" sz="2000" dirty="0">
                <a:solidFill>
                  <a:schemeClr val="tx1"/>
                </a:solidFill>
                <a:latin typeface="Arial" panose="020B0604020202020204" pitchFamily="34" charset="0"/>
              </a:rPr>
              <a:t>. </a:t>
            </a:r>
          </a:p>
          <a:p>
            <a:pPr lvl="0" algn="just"/>
            <a:r>
              <a:rPr lang="gu-IN" sz="2000" dirty="0">
                <a:solidFill>
                  <a:schemeClr val="tx1"/>
                </a:solidFill>
                <a:latin typeface="Arial" panose="020B0604020202020204" pitchFamily="34" charset="0"/>
              </a:rPr>
              <a:t>Informs the development of more personalised and evidence-based digital health interventions</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Adu</a:t>
            </a:r>
            <a:r>
              <a:rPr lang="en-GB" sz="2000" dirty="0">
                <a:solidFill>
                  <a:schemeClr val="tx1"/>
                </a:solidFill>
                <a:latin typeface="Arial" panose="020B0604020202020204" pitchFamily="34" charset="0"/>
                <a:cs typeface="Arial" panose="020B0604020202020204" pitchFamily="34" charset="0"/>
              </a:rPr>
              <a:t> et al, 2018)</a:t>
            </a:r>
            <a:r>
              <a:rPr lang="gu-IN" sz="2000" dirty="0">
                <a:solidFill>
                  <a:schemeClr val="tx1"/>
                </a:solidFill>
                <a:latin typeface="Arial" panose="020B0604020202020204" pitchFamily="34" charset="0"/>
              </a:rPr>
              <a:t>. </a:t>
            </a:r>
          </a:p>
        </p:txBody>
      </p:sp>
      <p:pic>
        <p:nvPicPr>
          <p:cNvPr id="2" name="Picture 1" descr="Research Implications and Recommendations - Library &amp; Information Management">
            <a:extLst>
              <a:ext uri="{FF2B5EF4-FFF2-40B4-BE49-F238E27FC236}">
                <a16:creationId xmlns:a16="http://schemas.microsoft.com/office/drawing/2014/main" id="{D5BD55DC-A42C-A00C-CE0E-078000ACA0B4}"/>
              </a:ext>
            </a:extLst>
          </p:cNvPr>
          <p:cNvPicPr>
            <a:picLocks noChangeAspect="1"/>
          </p:cNvPicPr>
          <p:nvPr/>
        </p:nvPicPr>
        <p:blipFill>
          <a:blip r:embed="rId2"/>
          <a:stretch>
            <a:fillRect/>
          </a:stretch>
        </p:blipFill>
        <p:spPr>
          <a:xfrm>
            <a:off x="7905136" y="373625"/>
            <a:ext cx="3721714" cy="5820697"/>
          </a:xfrm>
          <a:prstGeom prst="rect">
            <a:avLst/>
          </a:prstGeom>
        </p:spPr>
      </p:pic>
      <p:sp>
        <p:nvSpPr>
          <p:cNvPr id="5" name="TextBox 4">
            <a:extLst>
              <a:ext uri="{FF2B5EF4-FFF2-40B4-BE49-F238E27FC236}">
                <a16:creationId xmlns:a16="http://schemas.microsoft.com/office/drawing/2014/main" id="{F1278720-5AB0-62CE-0540-BB5AC181612B}"/>
              </a:ext>
            </a:extLst>
          </p:cNvPr>
          <p:cNvSpPr txBox="1"/>
          <p:nvPr/>
        </p:nvSpPr>
        <p:spPr>
          <a:xfrm>
            <a:off x="8342005" y="6330486"/>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(Healthline, 2026)</a:t>
            </a:r>
            <a:endParaRPr lang="gu-IN" sz="1400" dirty="0"/>
          </a:p>
        </p:txBody>
      </p:sp>
    </p:spTree>
    <p:extLst>
      <p:ext uri="{BB962C8B-B14F-4D97-AF65-F5344CB8AC3E}">
        <p14:creationId xmlns:p14="http://schemas.microsoft.com/office/powerpoint/2010/main" val="11016923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62783C1-AE1F-3755-E655-BB20246CD695}"/>
              </a:ext>
            </a:extLst>
          </p:cNvPr>
          <p:cNvSpPr>
            <a:spLocks noGrp="1"/>
          </p:cNvSpPr>
          <p:nvPr>
            <p:ph idx="4294967295"/>
          </p:nvPr>
        </p:nvSpPr>
        <p:spPr>
          <a:xfrm>
            <a:off x="522515" y="669925"/>
            <a:ext cx="6008688" cy="5091113"/>
          </a:xfrm>
        </p:spPr>
        <p:txBody>
          <a:bodyPr>
            <a:normAutofit lnSpcReduction="10000"/>
          </a:bodyPr>
          <a:lstStyle/>
          <a:p>
            <a:pPr marL="0" indent="0" algn="just">
              <a:lnSpc>
                <a:spcPct val="90000"/>
              </a:lnSpc>
              <a:buNone/>
            </a:pPr>
            <a:r>
              <a:rPr lang="gu-IN" sz="2000" b="1" dirty="0">
                <a:solidFill>
                  <a:schemeClr val="tx1"/>
                </a:solidFill>
                <a:latin typeface="Arial" panose="020B0604020202020204" pitchFamily="34" charset="0"/>
              </a:rPr>
              <a:t>Implications for Education</a:t>
            </a:r>
          </a:p>
          <a:p>
            <a:pPr lvl="0" algn="just">
              <a:lnSpc>
                <a:spcPct val="90000"/>
              </a:lnSpc>
            </a:pPr>
            <a:r>
              <a:rPr lang="gu-IN" sz="2000" dirty="0">
                <a:solidFill>
                  <a:schemeClr val="tx1"/>
                </a:solidFill>
                <a:latin typeface="Arial" panose="020B0604020202020204" pitchFamily="34" charset="0"/>
              </a:rPr>
              <a:t>Improves public awareness of Type 2 diabetes prevention and healthy lifestyle behaviours</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Fleming</a:t>
            </a:r>
            <a:r>
              <a:rPr lang="en-GB" sz="2000" dirty="0">
                <a:solidFill>
                  <a:schemeClr val="tx1"/>
                </a:solidFill>
                <a:latin typeface="Arial" panose="020B0604020202020204" pitchFamily="34" charset="0"/>
                <a:cs typeface="Arial" panose="020B0604020202020204" pitchFamily="34" charset="0"/>
              </a:rPr>
              <a:t> et al, 2020)</a:t>
            </a:r>
            <a:r>
              <a:rPr lang="gu-IN" sz="2000" dirty="0">
                <a:solidFill>
                  <a:schemeClr val="tx1"/>
                </a:solidFill>
                <a:latin typeface="Arial" panose="020B0604020202020204" pitchFamily="34" charset="0"/>
              </a:rPr>
              <a:t>. </a:t>
            </a:r>
          </a:p>
          <a:p>
            <a:pPr lvl="0" algn="just">
              <a:lnSpc>
                <a:spcPct val="90000"/>
              </a:lnSpc>
            </a:pPr>
            <a:r>
              <a:rPr lang="gu-IN" sz="2000" dirty="0">
                <a:solidFill>
                  <a:schemeClr val="tx1"/>
                </a:solidFill>
                <a:latin typeface="Arial" panose="020B0604020202020204" pitchFamily="34" charset="0"/>
              </a:rPr>
              <a:t>Enhances digital health literacy by teaching users how to effectively use health technologies</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Adu</a:t>
            </a:r>
            <a:r>
              <a:rPr lang="en-GB" sz="2000" dirty="0">
                <a:solidFill>
                  <a:schemeClr val="tx1"/>
                </a:solidFill>
                <a:latin typeface="Arial" panose="020B0604020202020204" pitchFamily="34" charset="0"/>
                <a:cs typeface="Arial" panose="020B0604020202020204" pitchFamily="34" charset="0"/>
              </a:rPr>
              <a:t> et al, 2018)</a:t>
            </a:r>
            <a:r>
              <a:rPr lang="gu-IN" sz="2000" dirty="0">
                <a:solidFill>
                  <a:schemeClr val="tx1"/>
                </a:solidFill>
                <a:latin typeface="Arial" panose="020B0604020202020204" pitchFamily="34" charset="0"/>
              </a:rPr>
              <a:t>. </a:t>
            </a:r>
          </a:p>
          <a:p>
            <a:pPr lvl="0" algn="just">
              <a:lnSpc>
                <a:spcPct val="90000"/>
              </a:lnSpc>
            </a:pPr>
            <a:r>
              <a:rPr lang="gu-IN" sz="2000" dirty="0">
                <a:solidFill>
                  <a:schemeClr val="tx1"/>
                </a:solidFill>
                <a:latin typeface="Arial" panose="020B0604020202020204" pitchFamily="34" charset="0"/>
              </a:rPr>
              <a:t>Supports continuous patient education through interactive learning modules within the app</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Adu</a:t>
            </a:r>
            <a:r>
              <a:rPr lang="en-GB" sz="2000" dirty="0">
                <a:solidFill>
                  <a:schemeClr val="tx1"/>
                </a:solidFill>
                <a:latin typeface="Arial" panose="020B0604020202020204" pitchFamily="34" charset="0"/>
                <a:cs typeface="Arial" panose="020B0604020202020204" pitchFamily="34" charset="0"/>
              </a:rPr>
              <a:t> et al, 2018)</a:t>
            </a:r>
            <a:r>
              <a:rPr lang="gu-IN" sz="2000" dirty="0">
                <a:solidFill>
                  <a:schemeClr val="tx1"/>
                </a:solidFill>
                <a:latin typeface="Arial" panose="020B0604020202020204" pitchFamily="34" charset="0"/>
              </a:rPr>
              <a:t>. </a:t>
            </a:r>
          </a:p>
          <a:p>
            <a:pPr lvl="0" algn="just">
              <a:lnSpc>
                <a:spcPct val="90000"/>
              </a:lnSpc>
            </a:pPr>
            <a:r>
              <a:rPr lang="gu-IN" sz="2000" dirty="0">
                <a:solidFill>
                  <a:schemeClr val="tx1"/>
                </a:solidFill>
                <a:latin typeface="Arial" panose="020B0604020202020204" pitchFamily="34" charset="0"/>
              </a:rPr>
              <a:t>Enables healthcare professionals to strengthen digital health competencies and deliver technology-supported care</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Adu</a:t>
            </a:r>
            <a:r>
              <a:rPr lang="en-GB" sz="2000" dirty="0">
                <a:solidFill>
                  <a:schemeClr val="tx1"/>
                </a:solidFill>
                <a:latin typeface="Arial" panose="020B0604020202020204" pitchFamily="34" charset="0"/>
                <a:cs typeface="Arial" panose="020B0604020202020204" pitchFamily="34" charset="0"/>
              </a:rPr>
              <a:t> et al, 2018)</a:t>
            </a:r>
            <a:r>
              <a:rPr lang="gu-IN" sz="2000" dirty="0">
                <a:solidFill>
                  <a:schemeClr val="tx1"/>
                </a:solidFill>
                <a:latin typeface="Arial" panose="020B0604020202020204" pitchFamily="34" charset="0"/>
              </a:rPr>
              <a:t>. </a:t>
            </a:r>
          </a:p>
          <a:p>
            <a:pPr lvl="0" algn="just">
              <a:lnSpc>
                <a:spcPct val="90000"/>
              </a:lnSpc>
            </a:pPr>
            <a:r>
              <a:rPr lang="gu-IN" sz="2000" dirty="0">
                <a:solidFill>
                  <a:schemeClr val="tx1"/>
                </a:solidFill>
                <a:latin typeface="Arial" panose="020B0604020202020204" pitchFamily="34" charset="0"/>
              </a:rPr>
              <a:t>Encourages lifelong learning and self-management for people living with or at risk of diabetes</a:t>
            </a:r>
            <a:r>
              <a:rPr lang="en-GB" sz="2000" dirty="0">
                <a:solidFill>
                  <a:schemeClr val="tx1"/>
                </a:solidFill>
                <a:latin typeface="Arial" panose="020B0604020202020204" pitchFamily="34" charset="0"/>
                <a:cs typeface="Arial" panose="020B0604020202020204" pitchFamily="34" charset="0"/>
              </a:rPr>
              <a:t> (</a:t>
            </a:r>
            <a:r>
              <a:rPr lang="gu-IN" sz="2000" dirty="0">
                <a:solidFill>
                  <a:schemeClr val="tx1"/>
                </a:solidFill>
                <a:latin typeface="Arial" panose="020B0604020202020204" pitchFamily="34" charset="0"/>
              </a:rPr>
              <a:t>Fleming</a:t>
            </a:r>
            <a:r>
              <a:rPr lang="en-GB" sz="2000" dirty="0">
                <a:solidFill>
                  <a:schemeClr val="tx1"/>
                </a:solidFill>
                <a:latin typeface="Arial" panose="020B0604020202020204" pitchFamily="34" charset="0"/>
                <a:cs typeface="Arial" panose="020B0604020202020204" pitchFamily="34" charset="0"/>
              </a:rPr>
              <a:t> et al, 2020)</a:t>
            </a:r>
            <a:r>
              <a:rPr lang="gu-IN" sz="2000" dirty="0">
                <a:solidFill>
                  <a:schemeClr val="tx1"/>
                </a:solidFill>
                <a:latin typeface="Arial" panose="020B0604020202020204" pitchFamily="34" charset="0"/>
              </a:rPr>
              <a:t>. </a:t>
            </a:r>
          </a:p>
        </p:txBody>
      </p:sp>
      <p:pic>
        <p:nvPicPr>
          <p:cNvPr id="2" name="Picture 1" descr="Over all implication of Media and Information on Education – project112016">
            <a:extLst>
              <a:ext uri="{FF2B5EF4-FFF2-40B4-BE49-F238E27FC236}">
                <a16:creationId xmlns:a16="http://schemas.microsoft.com/office/drawing/2014/main" id="{A8375678-7B29-75AF-8048-E1BBE5378CA7}"/>
              </a:ext>
            </a:extLst>
          </p:cNvPr>
          <p:cNvPicPr>
            <a:picLocks noChangeAspect="1"/>
          </p:cNvPicPr>
          <p:nvPr/>
        </p:nvPicPr>
        <p:blipFill>
          <a:blip r:embed="rId2"/>
          <a:srcRect l="14374" r="29061"/>
          <a:stretch>
            <a:fillRect/>
          </a:stretch>
        </p:blipFill>
        <p:spPr>
          <a:xfrm>
            <a:off x="7376160" y="1"/>
            <a:ext cx="4815840" cy="6857999"/>
          </a:xfrm>
          <a:prstGeom prst="rect">
            <a:avLst/>
          </a:prstGeom>
        </p:spPr>
      </p:pic>
      <p:sp>
        <p:nvSpPr>
          <p:cNvPr id="5" name="TextBox 4">
            <a:extLst>
              <a:ext uri="{FF2B5EF4-FFF2-40B4-BE49-F238E27FC236}">
                <a16:creationId xmlns:a16="http://schemas.microsoft.com/office/drawing/2014/main" id="{19ED69A3-3B00-A2DA-8BE2-3DD43FE60167}"/>
              </a:ext>
            </a:extLst>
          </p:cNvPr>
          <p:cNvSpPr txBox="1"/>
          <p:nvPr/>
        </p:nvSpPr>
        <p:spPr>
          <a:xfrm>
            <a:off x="7501509" y="6426835"/>
            <a:ext cx="2847975" cy="3077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400" dirty="0"/>
              <a:t>(Nova Science, 2024)</a:t>
            </a:r>
            <a:endParaRPr lang="gu-IN" sz="1400" dirty="0"/>
          </a:p>
        </p:txBody>
      </p:sp>
    </p:spTree>
    <p:extLst>
      <p:ext uri="{BB962C8B-B14F-4D97-AF65-F5344CB8AC3E}">
        <p14:creationId xmlns:p14="http://schemas.microsoft.com/office/powerpoint/2010/main" val="18091341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CAF3A-6663-CE04-2E30-B7A75F348BC6}"/>
              </a:ext>
            </a:extLst>
          </p:cNvPr>
          <p:cNvSpPr>
            <a:spLocks noGrp="1"/>
          </p:cNvSpPr>
          <p:nvPr>
            <p:ph type="title"/>
          </p:nvPr>
        </p:nvSpPr>
        <p:spPr>
          <a:xfrm>
            <a:off x="1283607" y="770890"/>
            <a:ext cx="9036050" cy="554057"/>
          </a:xfrm>
        </p:spPr>
        <p:txBody>
          <a:bodyPr>
            <a:normAutofit fontScale="90000"/>
          </a:bodyPr>
          <a:lstStyle/>
          <a:p>
            <a:r>
              <a:rPr lang="gu-IN" b="1" dirty="0">
                <a:solidFill>
                  <a:schemeClr val="accent2"/>
                </a:solidFill>
                <a:latin typeface="Algerian" panose="04020705040A02060702" pitchFamily="82" charset="0"/>
              </a:rPr>
              <a:t>Future Development of DiaBand UK</a:t>
            </a:r>
            <a:r>
              <a:rPr lang="en-GB" b="1" dirty="0">
                <a:solidFill>
                  <a:schemeClr val="accent2"/>
                </a:solidFill>
                <a:latin typeface="Algerian" panose="04020705040A02060702" pitchFamily="82" charset="0"/>
              </a:rPr>
              <a:t> APP</a:t>
            </a:r>
            <a:endParaRPr lang="gu-IN" b="1" dirty="0">
              <a:solidFill>
                <a:schemeClr val="accent2"/>
              </a:solidFill>
              <a:latin typeface="Algerian" panose="04020705040A02060702" pitchFamily="82" charset="0"/>
            </a:endParaRPr>
          </a:p>
        </p:txBody>
      </p:sp>
      <p:sp>
        <p:nvSpPr>
          <p:cNvPr id="3" name="Content Placeholder 2">
            <a:extLst>
              <a:ext uri="{FF2B5EF4-FFF2-40B4-BE49-F238E27FC236}">
                <a16:creationId xmlns:a16="http://schemas.microsoft.com/office/drawing/2014/main" id="{3631E83F-2C44-3766-B613-473BFBE7254F}"/>
              </a:ext>
            </a:extLst>
          </p:cNvPr>
          <p:cNvSpPr>
            <a:spLocks noGrp="1"/>
          </p:cNvSpPr>
          <p:nvPr>
            <p:ph idx="1"/>
          </p:nvPr>
        </p:nvSpPr>
        <p:spPr>
          <a:xfrm>
            <a:off x="817076" y="2485898"/>
            <a:ext cx="9698523" cy="3601212"/>
          </a:xfrm>
        </p:spPr>
        <p:txBody>
          <a:bodyPr>
            <a:normAutofit/>
          </a:bodyPr>
          <a:lstStyle/>
          <a:p>
            <a:pPr lvl="0" algn="just"/>
            <a:r>
              <a:rPr lang="gu-IN" dirty="0">
                <a:latin typeface="Arial" panose="020B0604020202020204" pitchFamily="34" charset="0"/>
              </a:rPr>
              <a:t>Integrate continuous glucose monitoring (CGM) with real-time AI risk prediction</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Potyok</a:t>
            </a:r>
            <a:r>
              <a:rPr lang="en-GB" dirty="0">
                <a:latin typeface="Arial" panose="020B0604020202020204" pitchFamily="34" charset="0"/>
                <a:cs typeface="Arial" panose="020B0604020202020204" pitchFamily="34" charset="0"/>
              </a:rPr>
              <a:t> et al, 2024)</a:t>
            </a:r>
            <a:r>
              <a:rPr lang="gu-IN" dirty="0">
                <a:latin typeface="Arial" panose="020B0604020202020204" pitchFamily="34" charset="0"/>
              </a:rPr>
              <a:t>. </a:t>
            </a:r>
          </a:p>
          <a:p>
            <a:pPr lvl="0" algn="just"/>
            <a:r>
              <a:rPr lang="gu-IN" dirty="0">
                <a:latin typeface="Arial" panose="020B0604020202020204" pitchFamily="34" charset="0"/>
              </a:rPr>
              <a:t>Expand compatibility with NHS electronic health records for seamless information sharing</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Dankwa-Mullan</a:t>
            </a:r>
            <a:r>
              <a:rPr lang="en-GB" dirty="0">
                <a:latin typeface="Arial" panose="020B0604020202020204" pitchFamily="34" charset="0"/>
                <a:cs typeface="Arial" panose="020B0604020202020204" pitchFamily="34" charset="0"/>
              </a:rPr>
              <a:t> et al, 2019).</a:t>
            </a:r>
            <a:endParaRPr lang="gu-IN" dirty="0">
              <a:latin typeface="Arial" panose="020B0604020202020204" pitchFamily="34" charset="0"/>
            </a:endParaRPr>
          </a:p>
          <a:p>
            <a:pPr lvl="0" algn="just"/>
            <a:r>
              <a:rPr lang="gu-IN" dirty="0">
                <a:latin typeface="Arial" panose="020B0604020202020204" pitchFamily="34" charset="0"/>
              </a:rPr>
              <a:t>Develop multilingual features to improve accessibility for diverse UK communities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Potyok</a:t>
            </a:r>
            <a:r>
              <a:rPr lang="en-GB" dirty="0">
                <a:latin typeface="Arial" panose="020B0604020202020204" pitchFamily="34" charset="0"/>
                <a:cs typeface="Arial" panose="020B0604020202020204" pitchFamily="34" charset="0"/>
              </a:rPr>
              <a:t> et al, 2024)</a:t>
            </a:r>
            <a:r>
              <a:rPr lang="gu-IN" dirty="0">
                <a:latin typeface="Arial" panose="020B0604020202020204" pitchFamily="34" charset="0"/>
              </a:rPr>
              <a:t>. </a:t>
            </a:r>
          </a:p>
          <a:p>
            <a:pPr lvl="0" algn="just"/>
            <a:r>
              <a:rPr lang="gu-IN" dirty="0">
                <a:latin typeface="Arial" panose="020B0604020202020204" pitchFamily="34" charset="0"/>
              </a:rPr>
              <a:t>Introduce personalised mental wellbeing support to address diabetes-related stress and anxiety</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Potyok</a:t>
            </a:r>
            <a:r>
              <a:rPr lang="en-GB" dirty="0">
                <a:latin typeface="Arial" panose="020B0604020202020204" pitchFamily="34" charset="0"/>
                <a:cs typeface="Arial" panose="020B0604020202020204" pitchFamily="34" charset="0"/>
              </a:rPr>
              <a:t> et al, 2024)</a:t>
            </a:r>
            <a:r>
              <a:rPr lang="gu-IN" dirty="0">
                <a:latin typeface="Arial" panose="020B0604020202020204" pitchFamily="34" charset="0"/>
              </a:rPr>
              <a:t>. </a:t>
            </a:r>
          </a:p>
          <a:p>
            <a:pPr lvl="0" algn="just"/>
            <a:r>
              <a:rPr lang="gu-IN" dirty="0">
                <a:latin typeface="Arial" panose="020B0604020202020204" pitchFamily="34" charset="0"/>
              </a:rPr>
              <a:t>Incorporate predictive analytics to identify users at increased risk of complications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Dankwa-Mullan</a:t>
            </a:r>
            <a:r>
              <a:rPr lang="en-GB" dirty="0">
                <a:latin typeface="Arial" panose="020B0604020202020204" pitchFamily="34" charset="0"/>
                <a:cs typeface="Arial" panose="020B0604020202020204" pitchFamily="34" charset="0"/>
              </a:rPr>
              <a:t> et al, 2019)</a:t>
            </a:r>
            <a:r>
              <a:rPr lang="gu-IN" dirty="0">
                <a:latin typeface="Arial" panose="020B0604020202020204" pitchFamily="34" charset="0"/>
              </a:rPr>
              <a:t>.</a:t>
            </a:r>
          </a:p>
        </p:txBody>
      </p:sp>
    </p:spTree>
    <p:extLst>
      <p:ext uri="{BB962C8B-B14F-4D97-AF65-F5344CB8AC3E}">
        <p14:creationId xmlns:p14="http://schemas.microsoft.com/office/powerpoint/2010/main" val="30601683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B0736-B046-A9D9-50FE-647107202708}"/>
              </a:ext>
            </a:extLst>
          </p:cNvPr>
          <p:cNvSpPr>
            <a:spLocks noGrp="1"/>
          </p:cNvSpPr>
          <p:nvPr>
            <p:ph type="title"/>
          </p:nvPr>
        </p:nvSpPr>
        <p:spPr>
          <a:xfrm>
            <a:off x="565150" y="770890"/>
            <a:ext cx="8932811" cy="851433"/>
          </a:xfrm>
        </p:spPr>
        <p:txBody>
          <a:bodyPr>
            <a:normAutofit fontScale="90000"/>
          </a:bodyPr>
          <a:lstStyle/>
          <a:p>
            <a:pPr algn="ctr"/>
            <a:r>
              <a:rPr lang="gu-IN" b="1" dirty="0">
                <a:solidFill>
                  <a:schemeClr val="accent2"/>
                </a:solidFill>
                <a:latin typeface="Algerian" panose="04020705040A02060702" pitchFamily="82" charset="0"/>
              </a:rPr>
              <a:t>Sustainability and Future Implementation</a:t>
            </a:r>
          </a:p>
        </p:txBody>
      </p:sp>
      <p:sp>
        <p:nvSpPr>
          <p:cNvPr id="3" name="Content Placeholder 2">
            <a:extLst>
              <a:ext uri="{FF2B5EF4-FFF2-40B4-BE49-F238E27FC236}">
                <a16:creationId xmlns:a16="http://schemas.microsoft.com/office/drawing/2014/main" id="{A8139FAD-B488-3CB1-F0B1-34E23A744537}"/>
              </a:ext>
            </a:extLst>
          </p:cNvPr>
          <p:cNvSpPr>
            <a:spLocks noGrp="1"/>
          </p:cNvSpPr>
          <p:nvPr>
            <p:ph idx="1"/>
          </p:nvPr>
        </p:nvSpPr>
        <p:spPr>
          <a:xfrm>
            <a:off x="994358" y="2485898"/>
            <a:ext cx="9521242" cy="3601212"/>
          </a:xfrm>
        </p:spPr>
        <p:txBody>
          <a:bodyPr>
            <a:normAutofit/>
          </a:bodyPr>
          <a:lstStyle/>
          <a:p>
            <a:pPr lvl="0" algn="just"/>
            <a:r>
              <a:rPr lang="gu-IN" dirty="0">
                <a:latin typeface="Arial" panose="020B0604020202020204" pitchFamily="34" charset="0"/>
              </a:rPr>
              <a:t>Expand the programme across GP practices, community health centres, and workplace wellbeing services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Potyok</a:t>
            </a:r>
            <a:r>
              <a:rPr lang="en-GB" dirty="0">
                <a:latin typeface="Arial" panose="020B0604020202020204" pitchFamily="34" charset="0"/>
                <a:cs typeface="Arial" panose="020B0604020202020204" pitchFamily="34" charset="0"/>
              </a:rPr>
              <a:t> et al, 2024)</a:t>
            </a:r>
            <a:r>
              <a:rPr lang="gu-IN" dirty="0">
                <a:latin typeface="Arial" panose="020B0604020202020204" pitchFamily="34" charset="0"/>
              </a:rPr>
              <a:t>. </a:t>
            </a:r>
          </a:p>
          <a:p>
            <a:pPr lvl="0" algn="just"/>
            <a:r>
              <a:rPr lang="gu-IN" dirty="0">
                <a:latin typeface="Arial" panose="020B0604020202020204" pitchFamily="34" charset="0"/>
              </a:rPr>
              <a:t>Establish partnerships with NHS organisations, Diabetes UK, local authorities, and technology providers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Dankwa-Mullan</a:t>
            </a:r>
            <a:r>
              <a:rPr lang="en-GB" dirty="0">
                <a:latin typeface="Arial" panose="020B0604020202020204" pitchFamily="34" charset="0"/>
                <a:cs typeface="Arial" panose="020B0604020202020204" pitchFamily="34" charset="0"/>
              </a:rPr>
              <a:t> et al, 2019)</a:t>
            </a:r>
            <a:r>
              <a:rPr lang="gu-IN" dirty="0">
                <a:latin typeface="Arial" panose="020B0604020202020204" pitchFamily="34" charset="0"/>
              </a:rPr>
              <a:t>. </a:t>
            </a:r>
          </a:p>
          <a:p>
            <a:pPr lvl="0" algn="just"/>
            <a:r>
              <a:rPr lang="gu-IN" dirty="0">
                <a:latin typeface="Arial" panose="020B0604020202020204" pitchFamily="34" charset="0"/>
              </a:rPr>
              <a:t>Regularly update AI algorithms using emerging clinical evidence and user feedback</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Dankwa-Mullan</a:t>
            </a:r>
            <a:r>
              <a:rPr lang="en-GB" dirty="0">
                <a:latin typeface="Arial" panose="020B0604020202020204" pitchFamily="34" charset="0"/>
                <a:cs typeface="Arial" panose="020B0604020202020204" pitchFamily="34" charset="0"/>
              </a:rPr>
              <a:t> et al, 2019)</a:t>
            </a:r>
            <a:r>
              <a:rPr lang="gu-IN" dirty="0">
                <a:latin typeface="Arial" panose="020B0604020202020204" pitchFamily="34" charset="0"/>
              </a:rPr>
              <a:t>. </a:t>
            </a:r>
          </a:p>
          <a:p>
            <a:pPr lvl="0" algn="just"/>
            <a:r>
              <a:rPr lang="gu-IN" dirty="0">
                <a:latin typeface="Arial" panose="020B0604020202020204" pitchFamily="34" charset="0"/>
              </a:rPr>
              <a:t>Ensure long-term funding through NHS digital innovation programmes and public health partnerships</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Potyok</a:t>
            </a:r>
            <a:r>
              <a:rPr lang="en-GB" dirty="0">
                <a:latin typeface="Arial" panose="020B0604020202020204" pitchFamily="34" charset="0"/>
                <a:cs typeface="Arial" panose="020B0604020202020204" pitchFamily="34" charset="0"/>
              </a:rPr>
              <a:t> et al, 2024)</a:t>
            </a:r>
            <a:r>
              <a:rPr lang="gu-IN" dirty="0">
                <a:latin typeface="Arial" panose="020B0604020202020204" pitchFamily="34" charset="0"/>
              </a:rPr>
              <a:t>. </a:t>
            </a:r>
          </a:p>
          <a:p>
            <a:pPr lvl="0" algn="just"/>
            <a:r>
              <a:rPr lang="gu-IN" dirty="0">
                <a:latin typeface="Arial" panose="020B0604020202020204" pitchFamily="34" charset="0"/>
              </a:rPr>
              <a:t>Continuously evaluate outcomes to improve effectiveness and maintain user engagement</a:t>
            </a:r>
            <a:r>
              <a:rPr lang="en-GB" dirty="0">
                <a:latin typeface="Arial" panose="020B0604020202020204" pitchFamily="34" charset="0"/>
                <a:cs typeface="Arial" panose="020B0604020202020204" pitchFamily="34" charset="0"/>
              </a:rPr>
              <a:t> (</a:t>
            </a:r>
            <a:r>
              <a:rPr lang="gu-IN" dirty="0">
                <a:latin typeface="Arial" panose="020B0604020202020204" pitchFamily="34" charset="0"/>
              </a:rPr>
              <a:t>Dankwa-Mullan</a:t>
            </a:r>
            <a:r>
              <a:rPr lang="en-GB" dirty="0">
                <a:latin typeface="Arial" panose="020B0604020202020204" pitchFamily="34" charset="0"/>
                <a:cs typeface="Arial" panose="020B0604020202020204" pitchFamily="34" charset="0"/>
              </a:rPr>
              <a:t> et al, 2019)</a:t>
            </a:r>
            <a:r>
              <a:rPr lang="gu-IN" dirty="0">
                <a:latin typeface="Arial" panose="020B0604020202020204" pitchFamily="34" charset="0"/>
              </a:rPr>
              <a:t>. </a:t>
            </a:r>
          </a:p>
        </p:txBody>
      </p:sp>
    </p:spTree>
    <p:extLst>
      <p:ext uri="{BB962C8B-B14F-4D97-AF65-F5344CB8AC3E}">
        <p14:creationId xmlns:p14="http://schemas.microsoft.com/office/powerpoint/2010/main" val="34574524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1403F-8AA2-F0FC-3FF2-E41DF0766E7F}"/>
              </a:ext>
            </a:extLst>
          </p:cNvPr>
          <p:cNvSpPr>
            <a:spLocks noGrp="1"/>
          </p:cNvSpPr>
          <p:nvPr>
            <p:ph type="title"/>
          </p:nvPr>
        </p:nvSpPr>
        <p:spPr>
          <a:xfrm>
            <a:off x="6096000" y="668253"/>
            <a:ext cx="4133560" cy="1268984"/>
          </a:xfrm>
        </p:spPr>
        <p:txBody>
          <a:bodyPr>
            <a:normAutofit/>
          </a:bodyPr>
          <a:lstStyle/>
          <a:p>
            <a:r>
              <a:rPr lang="en-GB" b="1" dirty="0">
                <a:solidFill>
                  <a:schemeClr val="accent2"/>
                </a:solidFill>
                <a:latin typeface="Algerian" panose="04020705040A02060702" pitchFamily="82" charset="0"/>
              </a:rPr>
              <a:t>Conclusion</a:t>
            </a:r>
            <a:endParaRPr lang="en-GB" dirty="0">
              <a:solidFill>
                <a:schemeClr val="accent2"/>
              </a:solidFill>
            </a:endParaRPr>
          </a:p>
        </p:txBody>
      </p:sp>
      <p:sp>
        <p:nvSpPr>
          <p:cNvPr id="3" name="Content Placeholder 2">
            <a:extLst>
              <a:ext uri="{FF2B5EF4-FFF2-40B4-BE49-F238E27FC236}">
                <a16:creationId xmlns:a16="http://schemas.microsoft.com/office/drawing/2014/main" id="{066FAAB3-CD38-4E51-A2BA-14FA2A0FD5D7}"/>
              </a:ext>
            </a:extLst>
          </p:cNvPr>
          <p:cNvSpPr>
            <a:spLocks noGrp="1"/>
          </p:cNvSpPr>
          <p:nvPr>
            <p:ph idx="1"/>
          </p:nvPr>
        </p:nvSpPr>
        <p:spPr>
          <a:xfrm>
            <a:off x="5019869" y="2230015"/>
            <a:ext cx="7072604" cy="4506687"/>
          </a:xfrm>
        </p:spPr>
        <p:txBody>
          <a:bodyPr>
            <a:normAutofit fontScale="92500" lnSpcReduction="10000"/>
          </a:bodyPr>
          <a:lstStyle/>
          <a:p>
            <a:pPr algn="just">
              <a:lnSpc>
                <a:spcPct val="110000"/>
              </a:lnSpc>
            </a:pPr>
            <a:r>
              <a:rPr lang="gu-IN" dirty="0">
                <a:latin typeface="Arial" panose="020B0604020202020204" pitchFamily="34" charset="0"/>
              </a:rPr>
              <a:t>Type 2 diabetes remains a significant public health challenge among adults aged 25–65 years in the United Kingdom.</a:t>
            </a:r>
          </a:p>
          <a:p>
            <a:pPr algn="just">
              <a:lnSpc>
                <a:spcPct val="110000"/>
              </a:lnSpc>
            </a:pPr>
            <a:r>
              <a:rPr lang="gu-IN" dirty="0">
                <a:latin typeface="Arial" panose="020B0604020202020204" pitchFamily="34" charset="0"/>
              </a:rPr>
              <a:t>DiaBand UK combines artificial intelligence, wearable technology, and personalised health coaching to promote prevention and effective self-management.</a:t>
            </a:r>
          </a:p>
          <a:p>
            <a:pPr algn="just">
              <a:lnSpc>
                <a:spcPct val="110000"/>
              </a:lnSpc>
            </a:pPr>
            <a:r>
              <a:rPr lang="gu-IN" dirty="0">
                <a:latin typeface="Arial" panose="020B0604020202020204" pitchFamily="34" charset="0"/>
              </a:rPr>
              <a:t>The intervention supports healthier lifestyle behaviours, improves patient engagement, and aligns with current NHS and NICE priorities for digital healthcare.</a:t>
            </a:r>
          </a:p>
          <a:p>
            <a:pPr algn="just">
              <a:lnSpc>
                <a:spcPct val="110000"/>
              </a:lnSpc>
            </a:pPr>
            <a:r>
              <a:rPr lang="gu-IN" dirty="0">
                <a:latin typeface="Arial" panose="020B0604020202020204" pitchFamily="34" charset="0"/>
              </a:rPr>
              <a:t>Collaboration between healthcare professionals, policymakers, technology developers, and community organisations is essential for successful implementation.</a:t>
            </a:r>
          </a:p>
          <a:p>
            <a:pPr algn="just">
              <a:lnSpc>
                <a:spcPct val="110000"/>
              </a:lnSpc>
            </a:pPr>
            <a:r>
              <a:rPr lang="gu-IN" dirty="0">
                <a:latin typeface="Arial" panose="020B0604020202020204" pitchFamily="34" charset="0"/>
              </a:rPr>
              <a:t>Investing in innovative digital health interventions such as DiaBand UK has the potential to improve population health outcomes, reduce healthcare costs, and contribute to a more sustainable NHS.</a:t>
            </a:r>
          </a:p>
        </p:txBody>
      </p:sp>
      <p:pic>
        <p:nvPicPr>
          <p:cNvPr id="4" name="Picture 3" descr="Conclusion Slides">
            <a:extLst>
              <a:ext uri="{FF2B5EF4-FFF2-40B4-BE49-F238E27FC236}">
                <a16:creationId xmlns:a16="http://schemas.microsoft.com/office/drawing/2014/main" id="{5B2AC318-720D-7623-DD69-D91D3BF92FDA}"/>
              </a:ext>
            </a:extLst>
          </p:cNvPr>
          <p:cNvPicPr>
            <a:picLocks noChangeAspect="1"/>
          </p:cNvPicPr>
          <p:nvPr/>
        </p:nvPicPr>
        <p:blipFill>
          <a:blip r:embed="rId2"/>
          <a:srcRect l="4157" r="21607" b="11241"/>
          <a:stretch>
            <a:fillRect/>
          </a:stretch>
        </p:blipFill>
        <p:spPr>
          <a:xfrm>
            <a:off x="198279" y="68827"/>
            <a:ext cx="4728284" cy="6499117"/>
          </a:xfrm>
          <a:prstGeom prst="rect">
            <a:avLst/>
          </a:prstGeom>
        </p:spPr>
      </p:pic>
    </p:spTree>
    <p:extLst>
      <p:ext uri="{BB962C8B-B14F-4D97-AF65-F5344CB8AC3E}">
        <p14:creationId xmlns:p14="http://schemas.microsoft.com/office/powerpoint/2010/main" val="39040089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FC0C7-F903-7A17-A8C9-BFEAF04B5195}"/>
              </a:ext>
            </a:extLst>
          </p:cNvPr>
          <p:cNvSpPr>
            <a:spLocks noGrp="1"/>
          </p:cNvSpPr>
          <p:nvPr>
            <p:ph type="title"/>
          </p:nvPr>
        </p:nvSpPr>
        <p:spPr/>
        <p:txBody>
          <a:bodyPr/>
          <a:lstStyle/>
          <a:p>
            <a:r>
              <a:rPr lang="en-GB" dirty="0"/>
              <a:t>REFERENCES</a:t>
            </a:r>
            <a:endParaRPr lang="gu-IN" dirty="0"/>
          </a:p>
        </p:txBody>
      </p:sp>
      <p:sp>
        <p:nvSpPr>
          <p:cNvPr id="3" name="Content Placeholder 2">
            <a:extLst>
              <a:ext uri="{FF2B5EF4-FFF2-40B4-BE49-F238E27FC236}">
                <a16:creationId xmlns:a16="http://schemas.microsoft.com/office/drawing/2014/main" id="{F131F966-4974-D9B1-B95B-3BC97B07AB0C}"/>
              </a:ext>
            </a:extLst>
          </p:cNvPr>
          <p:cNvSpPr>
            <a:spLocks noGrp="1"/>
          </p:cNvSpPr>
          <p:nvPr>
            <p:ph idx="1"/>
          </p:nvPr>
        </p:nvSpPr>
        <p:spPr>
          <a:xfrm>
            <a:off x="235975" y="2231923"/>
            <a:ext cx="11759380" cy="4552335"/>
          </a:xfrm>
        </p:spPr>
        <p:txBody>
          <a:bodyPr>
            <a:normAutofit fontScale="92500"/>
          </a:bodyPr>
          <a:lstStyle/>
          <a:p>
            <a:pPr algn="just"/>
            <a:r>
              <a:rPr lang="gu-IN" sz="1000" dirty="0"/>
              <a:t>Bellou, V., Belbasis, L., Tzoulaki, I. and Evangelou, E., </a:t>
            </a:r>
            <a:r>
              <a:rPr lang="en-GB" sz="1000" dirty="0"/>
              <a:t>(</a:t>
            </a:r>
            <a:r>
              <a:rPr lang="gu-IN" sz="1000" dirty="0"/>
              <a:t>2018</a:t>
            </a:r>
            <a:r>
              <a:rPr lang="en-GB" sz="1000" dirty="0"/>
              <a:t>)</a:t>
            </a:r>
            <a:r>
              <a:rPr lang="gu-IN" sz="1000" dirty="0"/>
              <a:t>. Risk factors for type 2 diabetes mellitus: an exposure-wide umbrella review of meta-analyses. </a:t>
            </a:r>
            <a:r>
              <a:rPr lang="gu-IN" sz="1000" i="1" dirty="0"/>
              <a:t>PloS one</a:t>
            </a:r>
            <a:r>
              <a:rPr lang="gu-IN" sz="1000" dirty="0"/>
              <a:t>, </a:t>
            </a:r>
            <a:r>
              <a:rPr lang="gu-IN" sz="1000" i="1" dirty="0"/>
              <a:t>13</a:t>
            </a:r>
            <a:r>
              <a:rPr lang="gu-IN" sz="1000" dirty="0"/>
              <a:t>(3), p.e0194127.</a:t>
            </a:r>
            <a:r>
              <a:rPr lang="en-GB" sz="1000" dirty="0"/>
              <a:t> </a:t>
            </a:r>
            <a:r>
              <a:rPr lang="en-GB" sz="1000" dirty="0">
                <a:hlinkClick r:id="rId2"/>
              </a:rPr>
              <a:t>https://journals.plos.org/plosone/article?id=10.1371/journal.pone.0194127</a:t>
            </a:r>
            <a:endParaRPr lang="en-GB" sz="1000" dirty="0"/>
          </a:p>
          <a:p>
            <a:pPr algn="just"/>
            <a:r>
              <a:rPr lang="gu-IN" sz="1000" dirty="0"/>
              <a:t>Chatterjee, S., Davies, M.J., Heller, S., Speight, J., Snoek, F.J. and Khunti, K., </a:t>
            </a:r>
            <a:r>
              <a:rPr lang="en-GB" sz="1000" dirty="0"/>
              <a:t>(</a:t>
            </a:r>
            <a:r>
              <a:rPr lang="gu-IN" sz="1000" dirty="0"/>
              <a:t>2018</a:t>
            </a:r>
            <a:r>
              <a:rPr lang="en-GB" sz="1000" dirty="0"/>
              <a:t>)</a:t>
            </a:r>
            <a:r>
              <a:rPr lang="gu-IN" sz="1000" dirty="0"/>
              <a:t>. Diabetes structured </a:t>
            </a:r>
            <a:r>
              <a:rPr lang="en-GB" sz="1000" dirty="0"/>
              <a:t> </a:t>
            </a:r>
            <a:r>
              <a:rPr lang="gu-IN" sz="1000" dirty="0"/>
              <a:t> education programmes: a narrative review and current innovations. </a:t>
            </a:r>
            <a:r>
              <a:rPr lang="gu-IN" sz="1000" i="1" dirty="0"/>
              <a:t>The Lancet Diabetes &amp; Endocrinology</a:t>
            </a:r>
            <a:r>
              <a:rPr lang="gu-IN" sz="1000" dirty="0"/>
              <a:t>, </a:t>
            </a:r>
            <a:r>
              <a:rPr lang="gu-IN" sz="1000" i="1" dirty="0"/>
              <a:t>6</a:t>
            </a:r>
            <a:r>
              <a:rPr lang="gu-IN" sz="1000" dirty="0"/>
              <a:t>(2), pp.130-142.</a:t>
            </a:r>
            <a:r>
              <a:rPr lang="en-GB" sz="1000" dirty="0"/>
              <a:t> </a:t>
            </a:r>
            <a:r>
              <a:rPr lang="en-GB" sz="1000" dirty="0">
                <a:hlinkClick r:id="rId3"/>
              </a:rPr>
              <a:t>https://www.thelancet.com/journals/landia/article/PIIS2213-8587(17)30239-5/abstract</a:t>
            </a:r>
            <a:endParaRPr lang="en-GB" sz="1000" dirty="0"/>
          </a:p>
          <a:p>
            <a:pPr algn="just"/>
            <a:r>
              <a:rPr lang="gu-IN" sz="1000" dirty="0"/>
              <a:t>Davies, M.J., Lim, S., Slater, T., Goldney, J., Philis-Tsimikas, A., Franco, D.R., Lamptey, R., Yates, T., Tankova, T. and Lingvay, I., </a:t>
            </a:r>
            <a:r>
              <a:rPr lang="en-GB" sz="1000" dirty="0"/>
              <a:t>(</a:t>
            </a:r>
            <a:r>
              <a:rPr lang="gu-IN" sz="1000" dirty="0"/>
              <a:t>2026</a:t>
            </a:r>
            <a:r>
              <a:rPr lang="en-GB" sz="1000" dirty="0"/>
              <a:t>)</a:t>
            </a:r>
            <a:r>
              <a:rPr lang="gu-IN" sz="1000" dirty="0"/>
              <a:t>. Type 2 diabetes mellitus. </a:t>
            </a:r>
            <a:r>
              <a:rPr lang="gu-IN" sz="1000" i="1" dirty="0"/>
              <a:t>Nature Reviews Disease Primers</a:t>
            </a:r>
            <a:r>
              <a:rPr lang="gu-IN" sz="1000" dirty="0"/>
              <a:t>, </a:t>
            </a:r>
            <a:r>
              <a:rPr lang="gu-IN" sz="1000" i="1" dirty="0"/>
              <a:t>12</a:t>
            </a:r>
            <a:r>
              <a:rPr lang="gu-IN" sz="1000" dirty="0"/>
              <a:t>(1), p.13.</a:t>
            </a:r>
            <a:r>
              <a:rPr lang="en-GB" sz="1000" dirty="0"/>
              <a:t> </a:t>
            </a:r>
            <a:r>
              <a:rPr lang="en-GB" sz="1000" dirty="0">
                <a:hlinkClick r:id="rId4"/>
              </a:rPr>
              <a:t>https://www.nature.com/articles/s41572-026-00687-w</a:t>
            </a:r>
            <a:endParaRPr lang="en-GB" sz="1000" dirty="0"/>
          </a:p>
          <a:p>
            <a:pPr algn="just"/>
            <a:r>
              <a:rPr lang="gu-IN" sz="1000" dirty="0"/>
              <a:t>Kerr, D., Ahn, D., Waki, K., Wang, J., Breznen, B. and Klonoff, D.C., </a:t>
            </a:r>
            <a:r>
              <a:rPr lang="en-GB" sz="1000" dirty="0"/>
              <a:t>(</a:t>
            </a:r>
            <a:r>
              <a:rPr lang="gu-IN" sz="1000" dirty="0"/>
              <a:t>2024</a:t>
            </a:r>
            <a:r>
              <a:rPr lang="en-GB" sz="1000" dirty="0"/>
              <a:t>)</a:t>
            </a:r>
            <a:r>
              <a:rPr lang="gu-IN" sz="1000" dirty="0"/>
              <a:t>. Digital interventions for self-management of type 2 diabetes mellitus: systematic literature review and meta-analysis. </a:t>
            </a:r>
            <a:r>
              <a:rPr lang="gu-IN" sz="1000" i="1" dirty="0"/>
              <a:t>Journal of medical Internet research</a:t>
            </a:r>
            <a:r>
              <a:rPr lang="gu-IN" sz="1000" dirty="0"/>
              <a:t>, </a:t>
            </a:r>
            <a:r>
              <a:rPr lang="gu-IN" sz="1000" i="1" dirty="0"/>
              <a:t>26</a:t>
            </a:r>
            <a:r>
              <a:rPr lang="gu-IN" sz="1000" dirty="0"/>
              <a:t>, p.e55757.</a:t>
            </a:r>
            <a:r>
              <a:rPr lang="en-GB" sz="1000" dirty="0"/>
              <a:t> </a:t>
            </a:r>
            <a:r>
              <a:rPr lang="en-GB" sz="1000" dirty="0">
                <a:hlinkClick r:id="rId5"/>
              </a:rPr>
              <a:t>https://www.jmir.org/2024/1/e55757/</a:t>
            </a:r>
            <a:endParaRPr lang="en-GB" sz="1000" dirty="0"/>
          </a:p>
          <a:p>
            <a:pPr algn="just"/>
            <a:r>
              <a:rPr lang="gu-IN" sz="1000" dirty="0"/>
              <a:t>Li, J., Dong, W., Liu, S., Li, M., Chen, X., Chen, L., Wu, Y., Zhou, W., Ouyang, L., Tan, C. and Meng, H., </a:t>
            </a:r>
            <a:r>
              <a:rPr lang="en-GB" sz="1000" dirty="0"/>
              <a:t>(</a:t>
            </a:r>
            <a:r>
              <a:rPr lang="gu-IN" sz="1000" dirty="0"/>
              <a:t>2021</a:t>
            </a:r>
            <a:r>
              <a:rPr lang="en-GB" sz="1000" dirty="0"/>
              <a:t>)</a:t>
            </a:r>
            <a:r>
              <a:rPr lang="gu-IN" sz="1000" dirty="0"/>
              <a:t>. Efficiency of an mHealth app and chest-wearable remote exercise monitoring intervention in patients with type 2 diabetes: a prospective, multicenter randomized controlled trial. </a:t>
            </a:r>
            <a:r>
              <a:rPr lang="gu-IN" sz="1000" i="1" dirty="0"/>
              <a:t>JMIR mHealth and uHealth</a:t>
            </a:r>
            <a:r>
              <a:rPr lang="gu-IN" sz="1000" dirty="0"/>
              <a:t>, </a:t>
            </a:r>
            <a:r>
              <a:rPr lang="gu-IN" sz="1000" i="1" dirty="0"/>
              <a:t>9</a:t>
            </a:r>
            <a:r>
              <a:rPr lang="gu-IN" sz="1000" dirty="0"/>
              <a:t>(2).</a:t>
            </a:r>
            <a:r>
              <a:rPr lang="en-GB" sz="1000" dirty="0"/>
              <a:t> </a:t>
            </a:r>
            <a:r>
              <a:rPr lang="en-GB" sz="1000" dirty="0">
                <a:hlinkClick r:id="rId6"/>
              </a:rPr>
              <a:t>https://pdfs.semanticscholar.org/6e3e/cd96dec1bc182512af91eaef891d74690056.pdf</a:t>
            </a:r>
            <a:endParaRPr lang="en-GB" sz="1000" dirty="0"/>
          </a:p>
          <a:p>
            <a:pPr algn="just"/>
            <a:r>
              <a:rPr lang="gu-IN" sz="1000" dirty="0"/>
              <a:t>Maneze, D., Weaver, R., Kovai, V., Salamonson, Y., Astorga, C., Yogendran, D. and Everett, B., </a:t>
            </a:r>
            <a:r>
              <a:rPr lang="en-GB" sz="1000" dirty="0"/>
              <a:t>(</a:t>
            </a:r>
            <a:r>
              <a:rPr lang="gu-IN" sz="1000" dirty="0"/>
              <a:t>2019</a:t>
            </a:r>
            <a:r>
              <a:rPr lang="en-GB" sz="1000" dirty="0"/>
              <a:t>)</a:t>
            </a:r>
            <a:r>
              <a:rPr lang="gu-IN" sz="1000" dirty="0"/>
              <a:t>. “Some say no, some say yes”: receiving inconsistent or insufficient information from healthcare professionals and consequences for diabetes self-management: a qualitative study in patients with type 2 diabetes. </a:t>
            </a:r>
            <a:r>
              <a:rPr lang="gu-IN" sz="1000" i="1" dirty="0"/>
              <a:t>Diabetes research and clinical practice</a:t>
            </a:r>
            <a:r>
              <a:rPr lang="gu-IN" sz="1000" dirty="0"/>
              <a:t>, </a:t>
            </a:r>
            <a:r>
              <a:rPr lang="gu-IN" sz="1000" i="1" dirty="0"/>
              <a:t>156</a:t>
            </a:r>
            <a:r>
              <a:rPr lang="gu-IN" sz="1000" dirty="0"/>
              <a:t>, p.107830.</a:t>
            </a:r>
            <a:r>
              <a:rPr lang="en-GB" sz="1000" dirty="0"/>
              <a:t> </a:t>
            </a:r>
            <a:r>
              <a:rPr lang="en-GB" sz="1000" dirty="0">
                <a:hlinkClick r:id="rId7"/>
              </a:rPr>
              <a:t>https://www.sciencedirect.com/science/article/pii/S0168822719301676</a:t>
            </a:r>
            <a:endParaRPr lang="en-GB" sz="1000" dirty="0"/>
          </a:p>
          <a:p>
            <a:pPr algn="just"/>
            <a:r>
              <a:rPr lang="en-GB" sz="1000" dirty="0"/>
              <a:t>NHS Foundation Trust (2025), </a:t>
            </a:r>
            <a:r>
              <a:rPr lang="en-GB" sz="1000" dirty="0">
                <a:hlinkClick r:id="rId8"/>
              </a:rPr>
              <a:t>https://www.wwl.nhs.uk/media/Research/WHCRF/2025%2005%20Locality%20Work%20and%20the%20Diabetes%20Programme%20Board.pdf</a:t>
            </a:r>
            <a:endParaRPr lang="en-GB" sz="1000" dirty="0"/>
          </a:p>
          <a:p>
            <a:pPr algn="just"/>
            <a:r>
              <a:rPr lang="gu-IN" sz="1000" dirty="0"/>
              <a:t>Pektaş, Ö., Köseoğlu, M., Muzny, M. and Hartvigsen, G., </a:t>
            </a:r>
            <a:r>
              <a:rPr lang="en-GB" sz="1000" dirty="0"/>
              <a:t>(</a:t>
            </a:r>
            <a:r>
              <a:rPr lang="gu-IN" sz="1000" dirty="0"/>
              <a:t>2021</a:t>
            </a:r>
            <a:r>
              <a:rPr lang="en-GB" sz="1000" dirty="0"/>
              <a:t>)</a:t>
            </a:r>
            <a:r>
              <a:rPr lang="gu-IN" sz="1000" dirty="0"/>
              <a:t>. Design of an android wear smartwatch application as a wearable interface to the diabetes diary application. </a:t>
            </a:r>
            <a:r>
              <a:rPr lang="gu-IN" sz="1000" i="1" dirty="0"/>
              <a:t>Academic Platform-Journal of Engineering and Science</a:t>
            </a:r>
            <a:r>
              <a:rPr lang="gu-IN" sz="1000" dirty="0"/>
              <a:t>, </a:t>
            </a:r>
            <a:r>
              <a:rPr lang="gu-IN" sz="1000" i="1" dirty="0"/>
              <a:t>9</a:t>
            </a:r>
            <a:r>
              <a:rPr lang="gu-IN" sz="1000" dirty="0"/>
              <a:t>(1), pp.126-133.</a:t>
            </a:r>
            <a:r>
              <a:rPr lang="en-GB" sz="1000" dirty="0"/>
              <a:t> </a:t>
            </a:r>
            <a:r>
              <a:rPr lang="en-GB" sz="1000" dirty="0">
                <a:hlinkClick r:id="rId9"/>
              </a:rPr>
              <a:t>https://dergipark.org.tr/en/pub/apjes/article/660490?issue_id=57735</a:t>
            </a:r>
            <a:endParaRPr lang="en-GB" sz="1000" dirty="0"/>
          </a:p>
          <a:p>
            <a:pPr algn="just"/>
            <a:r>
              <a:rPr lang="gu-IN" sz="1000" dirty="0"/>
              <a:t>Ross, J.A.D., Barron, E., McGough, B., Valabhji, J., Daff, K., Irwin, J., Henley, W.E. and Murray, E., </a:t>
            </a:r>
            <a:r>
              <a:rPr lang="en-GB" sz="1000" dirty="0"/>
              <a:t>(</a:t>
            </a:r>
            <a:r>
              <a:rPr lang="gu-IN" sz="1000" dirty="0"/>
              <a:t>2022</a:t>
            </a:r>
            <a:r>
              <a:rPr lang="en-GB" sz="1000" dirty="0"/>
              <a:t>)</a:t>
            </a:r>
            <a:r>
              <a:rPr lang="gu-IN" sz="1000" dirty="0"/>
              <a:t>. Uptake and impact of the English National Health Service digital diabetes prevention programme: observational study. </a:t>
            </a:r>
            <a:r>
              <a:rPr lang="gu-IN" sz="1000" i="1" dirty="0"/>
              <a:t>BMJ Open Diabetes Research &amp; Care</a:t>
            </a:r>
            <a:r>
              <a:rPr lang="gu-IN" sz="1000" dirty="0"/>
              <a:t>, </a:t>
            </a:r>
            <a:r>
              <a:rPr lang="gu-IN" sz="1000" i="1" dirty="0"/>
              <a:t>10</a:t>
            </a:r>
            <a:r>
              <a:rPr lang="gu-IN" sz="1000" dirty="0"/>
              <a:t>(3).</a:t>
            </a:r>
            <a:r>
              <a:rPr lang="en-GB" sz="1000" dirty="0"/>
              <a:t> </a:t>
            </a:r>
            <a:r>
              <a:rPr lang="en-GB" sz="1000" dirty="0">
                <a:hlinkClick r:id="rId10"/>
              </a:rPr>
              <a:t>https://drc.bmj.com/content/10/3/e002736?trk=public_post_comment-text</a:t>
            </a:r>
            <a:endParaRPr lang="en-GB" sz="1000" dirty="0"/>
          </a:p>
          <a:p>
            <a:pPr algn="just"/>
            <a:r>
              <a:rPr lang="gu-IN" sz="1000" dirty="0"/>
              <a:t>Williams, D.M., Jones, H. and Stephens, J.W., </a:t>
            </a:r>
            <a:r>
              <a:rPr lang="en-GB" sz="1000" dirty="0"/>
              <a:t>(</a:t>
            </a:r>
            <a:r>
              <a:rPr lang="gu-IN" sz="1000" dirty="0"/>
              <a:t>2022</a:t>
            </a:r>
            <a:r>
              <a:rPr lang="en-GB" sz="1000" dirty="0"/>
              <a:t>)</a:t>
            </a:r>
            <a:r>
              <a:rPr lang="gu-IN" sz="1000" dirty="0"/>
              <a:t>. Personalized type 2 diabetes management: an update on recent advances and recommendations. </a:t>
            </a:r>
            <a:r>
              <a:rPr lang="gu-IN" sz="1000" i="1" dirty="0"/>
              <a:t>Diabetes, metabolic syndrome and obesity: targets and therapy</a:t>
            </a:r>
            <a:r>
              <a:rPr lang="gu-IN" sz="1000" dirty="0"/>
              <a:t>, pp.281-295.</a:t>
            </a:r>
            <a:r>
              <a:rPr lang="en-GB" sz="1000" dirty="0"/>
              <a:t> </a:t>
            </a:r>
            <a:r>
              <a:rPr lang="en-GB" sz="1000" dirty="0">
                <a:hlinkClick r:id="rId11"/>
              </a:rPr>
              <a:t>https://www.tandfonline.com/doi/abs/10.2147/DMSO.S331654</a:t>
            </a:r>
            <a:endParaRPr lang="en-GB" sz="1000" dirty="0"/>
          </a:p>
          <a:p>
            <a:pPr algn="just"/>
            <a:r>
              <a:rPr lang="gu-IN" sz="1000" dirty="0"/>
              <a:t>Zghebi, S.S., Cotterill, S., Marsden, A., Paterson, L., Elliott, R.A., McMillan, B., Rutter, M.K. and Kontopantelis, E., </a:t>
            </a:r>
            <a:r>
              <a:rPr lang="en-GB" sz="1000" dirty="0"/>
              <a:t>(</a:t>
            </a:r>
            <a:r>
              <a:rPr lang="gu-IN" sz="1000" dirty="0"/>
              <a:t>2026</a:t>
            </a:r>
            <a:r>
              <a:rPr lang="en-GB" sz="1000" dirty="0"/>
              <a:t>)</a:t>
            </a:r>
            <a:r>
              <a:rPr lang="gu-IN" sz="1000" dirty="0"/>
              <a:t>. Examining the uptake, retention, and effectiveness of a national online type 2 diabetes self-management intervention in England (Healthy Living): A retrospective cohort study. </a:t>
            </a:r>
            <a:r>
              <a:rPr lang="gu-IN" sz="1000" i="1" dirty="0"/>
              <a:t>PLoS One</a:t>
            </a:r>
            <a:r>
              <a:rPr lang="gu-IN" sz="1000" dirty="0"/>
              <a:t>, </a:t>
            </a:r>
            <a:r>
              <a:rPr lang="gu-IN" sz="1000" i="1" dirty="0"/>
              <a:t>21</a:t>
            </a:r>
            <a:r>
              <a:rPr lang="gu-IN" sz="1000" dirty="0"/>
              <a:t>(6), p.e0348266.</a:t>
            </a:r>
            <a:r>
              <a:rPr lang="en-GB" sz="1000" dirty="0"/>
              <a:t> </a:t>
            </a:r>
            <a:r>
              <a:rPr lang="en-GB" sz="1000" dirty="0">
                <a:hlinkClick r:id="rId12"/>
              </a:rPr>
              <a:t>https://journals.plos.org/plosone/article?id=10.1371/journal.pone.0348266</a:t>
            </a:r>
            <a:endParaRPr lang="en-GB" sz="1000" dirty="0"/>
          </a:p>
          <a:p>
            <a:pPr algn="just"/>
            <a:endParaRPr lang="gu-IN" sz="1000" dirty="0"/>
          </a:p>
        </p:txBody>
      </p:sp>
    </p:spTree>
    <p:extLst>
      <p:ext uri="{BB962C8B-B14F-4D97-AF65-F5344CB8AC3E}">
        <p14:creationId xmlns:p14="http://schemas.microsoft.com/office/powerpoint/2010/main" val="39649431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D1F80-5BBE-0938-4FE4-C458B7CFFC26}"/>
              </a:ext>
            </a:extLst>
          </p:cNvPr>
          <p:cNvSpPr>
            <a:spLocks noGrp="1"/>
          </p:cNvSpPr>
          <p:nvPr>
            <p:ph type="title" idx="4294967295"/>
          </p:nvPr>
        </p:nvSpPr>
        <p:spPr>
          <a:xfrm>
            <a:off x="334930" y="394866"/>
            <a:ext cx="11325225" cy="709613"/>
          </a:xfrm>
        </p:spPr>
        <p:style>
          <a:lnRef idx="2">
            <a:schemeClr val="accent5"/>
          </a:lnRef>
          <a:fillRef idx="1">
            <a:schemeClr val="lt1"/>
          </a:fillRef>
          <a:effectRef idx="0">
            <a:schemeClr val="accent5"/>
          </a:effectRef>
          <a:fontRef idx="minor">
            <a:schemeClr val="dk1"/>
          </a:fontRef>
        </p:style>
        <p:txBody>
          <a:bodyPr>
            <a:normAutofit/>
          </a:bodyPr>
          <a:lstStyle/>
          <a:p>
            <a:pPr algn="ctr"/>
            <a:r>
              <a:rPr lang="en-GB" b="1" dirty="0"/>
              <a:t>References</a:t>
            </a:r>
          </a:p>
        </p:txBody>
      </p:sp>
      <p:sp>
        <p:nvSpPr>
          <p:cNvPr id="3" name="Content Placeholder 2">
            <a:extLst>
              <a:ext uri="{FF2B5EF4-FFF2-40B4-BE49-F238E27FC236}">
                <a16:creationId xmlns:a16="http://schemas.microsoft.com/office/drawing/2014/main" id="{BB2E81AE-807F-4F82-B8E1-516C778B0A4E}"/>
              </a:ext>
            </a:extLst>
          </p:cNvPr>
          <p:cNvSpPr>
            <a:spLocks noGrp="1"/>
          </p:cNvSpPr>
          <p:nvPr>
            <p:ph idx="4294967295"/>
          </p:nvPr>
        </p:nvSpPr>
        <p:spPr>
          <a:xfrm>
            <a:off x="243681" y="1443038"/>
            <a:ext cx="11704637" cy="5238750"/>
          </a:xfrm>
        </p:spPr>
        <p:style>
          <a:lnRef idx="2">
            <a:schemeClr val="accent4"/>
          </a:lnRef>
          <a:fillRef idx="1">
            <a:schemeClr val="lt1"/>
          </a:fillRef>
          <a:effectRef idx="0">
            <a:schemeClr val="accent4"/>
          </a:effectRef>
          <a:fontRef idx="minor">
            <a:schemeClr val="dk1"/>
          </a:fontRef>
        </p:style>
        <p:txBody>
          <a:bodyPr>
            <a:normAutofit fontScale="92500" lnSpcReduction="10000"/>
          </a:bodyPr>
          <a:lstStyle/>
          <a:p>
            <a:pPr algn="just"/>
            <a:r>
              <a:rPr lang="gu-IN" sz="1400" dirty="0">
                <a:latin typeface="Arial" panose="020B0604020202020204" pitchFamily="34" charset="0"/>
              </a:rPr>
              <a:t>Azar, F.E., Solhi, M., Nejhaddadgar, N. and Amani, F., </a:t>
            </a:r>
            <a:r>
              <a:rPr lang="en-GB" sz="1400" dirty="0">
                <a:latin typeface="Arial" panose="020B0604020202020204" pitchFamily="34" charset="0"/>
              </a:rPr>
              <a:t>(</a:t>
            </a:r>
            <a:r>
              <a:rPr lang="gu-IN" sz="1400" dirty="0">
                <a:latin typeface="Arial" panose="020B0604020202020204" pitchFamily="34" charset="0"/>
              </a:rPr>
              <a:t>2017</a:t>
            </a:r>
            <a:r>
              <a:rPr lang="en-GB" sz="1400" dirty="0">
                <a:latin typeface="Arial" panose="020B0604020202020204" pitchFamily="34" charset="0"/>
              </a:rPr>
              <a:t>)</a:t>
            </a:r>
            <a:r>
              <a:rPr lang="gu-IN" sz="1400" dirty="0">
                <a:latin typeface="Arial" panose="020B0604020202020204" pitchFamily="34" charset="0"/>
              </a:rPr>
              <a:t>. The effect of intervention using the PRECEDE-PROCEED model based on quality of life in diabetic patients. </a:t>
            </a:r>
            <a:r>
              <a:rPr lang="gu-IN" sz="1400" i="1" dirty="0">
                <a:latin typeface="Arial" panose="020B0604020202020204" pitchFamily="34" charset="0"/>
              </a:rPr>
              <a:t>Electronic physician</a:t>
            </a:r>
            <a:r>
              <a:rPr lang="gu-IN" sz="1400" dirty="0">
                <a:latin typeface="Arial" panose="020B0604020202020204" pitchFamily="34" charset="0"/>
              </a:rPr>
              <a:t>, </a:t>
            </a:r>
            <a:r>
              <a:rPr lang="gu-IN" sz="1400" i="1" dirty="0">
                <a:latin typeface="Arial" panose="020B0604020202020204" pitchFamily="34" charset="0"/>
              </a:rPr>
              <a:t>9</a:t>
            </a:r>
            <a:r>
              <a:rPr lang="gu-IN" sz="1400" dirty="0">
                <a:latin typeface="Arial" panose="020B0604020202020204" pitchFamily="34" charset="0"/>
              </a:rPr>
              <a:t>(8), p.5024.</a:t>
            </a:r>
            <a:r>
              <a:rPr lang="en-GB" sz="14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hlinkClick r:id="rId3"/>
              </a:rPr>
              <a:t>https://pmc.ncbi.nlm.nih.gov/articles/PMC5614287/</a:t>
            </a:r>
            <a:endParaRPr lang="en-GB" sz="1400" dirty="0">
              <a:latin typeface="Arial" panose="020B0604020202020204" pitchFamily="34" charset="0"/>
              <a:cs typeface="Arial" panose="020B0604020202020204" pitchFamily="34" charset="0"/>
            </a:endParaRPr>
          </a:p>
          <a:p>
            <a:pPr algn="just"/>
            <a:r>
              <a:rPr lang="gu-IN" sz="1400" dirty="0">
                <a:latin typeface="Arial" panose="020B0604020202020204" pitchFamily="34" charset="0"/>
              </a:rPr>
              <a:t>Cho, H., Porras, T., Baik, D., Beauchemin, M. and Schnall, R., </a:t>
            </a:r>
            <a:r>
              <a:rPr lang="en-GB" sz="1400" dirty="0">
                <a:latin typeface="Arial" panose="020B0604020202020204" pitchFamily="34" charset="0"/>
              </a:rPr>
              <a:t>(</a:t>
            </a:r>
            <a:r>
              <a:rPr lang="gu-IN" sz="1400" dirty="0">
                <a:latin typeface="Arial" panose="020B0604020202020204" pitchFamily="34" charset="0"/>
              </a:rPr>
              <a:t>2018</a:t>
            </a:r>
            <a:r>
              <a:rPr lang="en-GB" sz="1400" dirty="0">
                <a:latin typeface="Arial" panose="020B0604020202020204" pitchFamily="34" charset="0"/>
              </a:rPr>
              <a:t>)</a:t>
            </a:r>
            <a:r>
              <a:rPr lang="gu-IN" sz="1400" dirty="0">
                <a:latin typeface="Arial" panose="020B0604020202020204" pitchFamily="34" charset="0"/>
              </a:rPr>
              <a:t>. Understanding the predisposing, enabling, and reinforcing factors influencing the use of a mobile-based HIV management app: a real-world usability evaluation. </a:t>
            </a:r>
            <a:r>
              <a:rPr lang="gu-IN" sz="1400" i="1" dirty="0">
                <a:latin typeface="Arial" panose="020B0604020202020204" pitchFamily="34" charset="0"/>
              </a:rPr>
              <a:t>International journal of medical informatics</a:t>
            </a:r>
            <a:r>
              <a:rPr lang="gu-IN" sz="1400" dirty="0">
                <a:latin typeface="Arial" panose="020B0604020202020204" pitchFamily="34" charset="0"/>
              </a:rPr>
              <a:t>, </a:t>
            </a:r>
            <a:r>
              <a:rPr lang="gu-IN" sz="1400" i="1" dirty="0">
                <a:latin typeface="Arial" panose="020B0604020202020204" pitchFamily="34" charset="0"/>
              </a:rPr>
              <a:t>117</a:t>
            </a:r>
            <a:r>
              <a:rPr lang="gu-IN" sz="1400" dirty="0">
                <a:latin typeface="Arial" panose="020B0604020202020204" pitchFamily="34" charset="0"/>
              </a:rPr>
              <a:t>, pp.88-95.</a:t>
            </a:r>
            <a:r>
              <a:rPr lang="en-GB" sz="14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hlinkClick r:id="rId4"/>
              </a:rPr>
              <a:t>https://www.sciencedirect.com/science/article/pii/S1386505618301850</a:t>
            </a:r>
            <a:endParaRPr lang="en-GB" sz="1400" dirty="0">
              <a:latin typeface="Arial" panose="020B0604020202020204" pitchFamily="34" charset="0"/>
              <a:cs typeface="Arial" panose="020B0604020202020204" pitchFamily="34" charset="0"/>
            </a:endParaRPr>
          </a:p>
          <a:p>
            <a:pPr algn="just"/>
            <a:r>
              <a:rPr lang="gu-IN" sz="1400" dirty="0">
                <a:latin typeface="Arial" panose="020B0604020202020204" pitchFamily="34" charset="0"/>
              </a:rPr>
              <a:t>Gold, R.S., </a:t>
            </a:r>
            <a:r>
              <a:rPr lang="en-GB" sz="1400" dirty="0">
                <a:latin typeface="Arial" panose="020B0604020202020204" pitchFamily="34" charset="0"/>
              </a:rPr>
              <a:t>(</a:t>
            </a:r>
            <a:r>
              <a:rPr lang="gu-IN" sz="1400" dirty="0">
                <a:latin typeface="Arial" panose="020B0604020202020204" pitchFamily="34" charset="0"/>
              </a:rPr>
              <a:t>2022</a:t>
            </a:r>
            <a:r>
              <a:rPr lang="en-GB" sz="1400" dirty="0">
                <a:latin typeface="Arial" panose="020B0604020202020204" pitchFamily="34" charset="0"/>
              </a:rPr>
              <a:t>)</a:t>
            </a:r>
            <a:r>
              <a:rPr lang="gu-IN" sz="1400" dirty="0">
                <a:latin typeface="Arial" panose="020B0604020202020204" pitchFamily="34" charset="0"/>
              </a:rPr>
              <a:t>. Applications in Communication Technology. </a:t>
            </a:r>
            <a:r>
              <a:rPr lang="gu-IN" sz="1400" i="1" dirty="0">
                <a:latin typeface="Arial" panose="020B0604020202020204" pitchFamily="34" charset="0"/>
              </a:rPr>
              <a:t>Health Program Planning, Implementation, and Evaluation: Creating Behavioral, Environmental, and Policy Change</a:t>
            </a:r>
            <a:r>
              <a:rPr lang="gu-IN" sz="1400" dirty="0">
                <a:latin typeface="Arial" panose="020B0604020202020204" pitchFamily="34" charset="0"/>
              </a:rPr>
              <a:t>, p.390.</a:t>
            </a:r>
            <a:r>
              <a:rPr lang="en-GB" sz="14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hlinkClick r:id="rId5"/>
              </a:rPr>
              <a:t>https://books.google.com/books?hl=en&amp;lr=&amp;id=OfZSEAAAQBAJ&amp;oi=fnd&amp;pg=PA390&amp;dq=PRECEDE-PROCEED+Model+Application+to+diabetes+mobile+app++&amp;ots=MYmR1A-CNr&amp;sig=PjVRxEzak1NAxlMjV__Tb3sM8Ag</a:t>
            </a:r>
            <a:endParaRPr lang="en-GB" sz="1400" dirty="0">
              <a:latin typeface="Arial" panose="020B0604020202020204" pitchFamily="34" charset="0"/>
              <a:cs typeface="Arial" panose="020B0604020202020204" pitchFamily="34" charset="0"/>
            </a:endParaRPr>
          </a:p>
          <a:p>
            <a:pPr algn="just"/>
            <a:r>
              <a:rPr lang="gu-IN" sz="1400" dirty="0">
                <a:latin typeface="Arial" panose="020B0604020202020204" pitchFamily="34" charset="0"/>
              </a:rPr>
              <a:t>Khademi, K. and Kaveh, M.H., </a:t>
            </a:r>
            <a:r>
              <a:rPr lang="en-GB" sz="1400" dirty="0">
                <a:latin typeface="Arial" panose="020B0604020202020204" pitchFamily="34" charset="0"/>
              </a:rPr>
              <a:t>(</a:t>
            </a:r>
            <a:r>
              <a:rPr lang="gu-IN" sz="1400" dirty="0">
                <a:latin typeface="Arial" panose="020B0604020202020204" pitchFamily="34" charset="0"/>
              </a:rPr>
              <a:t>2025</a:t>
            </a:r>
            <a:r>
              <a:rPr lang="en-GB" sz="1400" dirty="0">
                <a:latin typeface="Arial" panose="020B0604020202020204" pitchFamily="34" charset="0"/>
              </a:rPr>
              <a:t>)</a:t>
            </a:r>
            <a:r>
              <a:rPr lang="gu-IN" sz="1400" dirty="0">
                <a:latin typeface="Arial" panose="020B0604020202020204" pitchFamily="34" charset="0"/>
              </a:rPr>
              <a:t>. A pioneering health education strategy based on the PRECEDE-PROCEED model for women’s health challenges: a systematic review and logic framework. </a:t>
            </a:r>
            <a:r>
              <a:rPr lang="gu-IN" sz="1400" i="1" dirty="0">
                <a:latin typeface="Arial" panose="020B0604020202020204" pitchFamily="34" charset="0"/>
              </a:rPr>
              <a:t>BMC Women's Health</a:t>
            </a:r>
            <a:r>
              <a:rPr lang="gu-IN" sz="1400" dirty="0">
                <a:latin typeface="Arial" panose="020B0604020202020204" pitchFamily="34" charset="0"/>
              </a:rPr>
              <a:t>, </a:t>
            </a:r>
            <a:r>
              <a:rPr lang="gu-IN" sz="1400" i="1" dirty="0">
                <a:latin typeface="Arial" panose="020B0604020202020204" pitchFamily="34" charset="0"/>
              </a:rPr>
              <a:t>25</a:t>
            </a:r>
            <a:r>
              <a:rPr lang="gu-IN" sz="1400" dirty="0">
                <a:latin typeface="Arial" panose="020B0604020202020204" pitchFamily="34" charset="0"/>
              </a:rPr>
              <a:t>(1), p.324.</a:t>
            </a:r>
            <a:r>
              <a:rPr lang="en-GB" sz="14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hlinkClick r:id="rId6"/>
              </a:rPr>
              <a:t>https://link.springer.com/article/10.1186/s12905-025-03883-0</a:t>
            </a:r>
            <a:endParaRPr lang="en-GB" sz="1400" dirty="0">
              <a:latin typeface="Arial" panose="020B0604020202020204" pitchFamily="34" charset="0"/>
              <a:cs typeface="Arial" panose="020B0604020202020204" pitchFamily="34" charset="0"/>
            </a:endParaRPr>
          </a:p>
          <a:p>
            <a:pPr algn="just"/>
            <a:r>
              <a:rPr lang="gu-IN" sz="1400" dirty="0">
                <a:latin typeface="Arial" panose="020B0604020202020204" pitchFamily="34" charset="0"/>
              </a:rPr>
              <a:t>Lei, A., Liao, X., Liu, L. and You, H., </a:t>
            </a:r>
            <a:r>
              <a:rPr lang="en-GB" sz="1400" dirty="0">
                <a:latin typeface="Arial" panose="020B0604020202020204" pitchFamily="34" charset="0"/>
              </a:rPr>
              <a:t>(</a:t>
            </a:r>
            <a:r>
              <a:rPr lang="gu-IN" sz="1400" dirty="0">
                <a:latin typeface="Arial" panose="020B0604020202020204" pitchFamily="34" charset="0"/>
              </a:rPr>
              <a:t>2025</a:t>
            </a:r>
            <a:r>
              <a:rPr lang="en-GB" sz="1400" dirty="0">
                <a:latin typeface="Arial" panose="020B0604020202020204" pitchFamily="34" charset="0"/>
              </a:rPr>
              <a:t>)</a:t>
            </a:r>
            <a:r>
              <a:rPr lang="gu-IN" sz="1400" dirty="0">
                <a:latin typeface="Arial" panose="020B0604020202020204" pitchFamily="34" charset="0"/>
              </a:rPr>
              <a:t>. Mobile health management needs among infertile patients: a cross-sectional study based on the PRECEDE-PROCEED model. </a:t>
            </a:r>
            <a:r>
              <a:rPr lang="gu-IN" sz="1400" i="1" dirty="0">
                <a:latin typeface="Arial" panose="020B0604020202020204" pitchFamily="34" charset="0"/>
              </a:rPr>
              <a:t>BMC Health Services Research</a:t>
            </a:r>
            <a:r>
              <a:rPr lang="gu-IN" sz="1400" dirty="0">
                <a:latin typeface="Arial" panose="020B0604020202020204" pitchFamily="34" charset="0"/>
              </a:rPr>
              <a:t>, </a:t>
            </a:r>
            <a:r>
              <a:rPr lang="gu-IN" sz="1400" i="1" dirty="0">
                <a:latin typeface="Arial" panose="020B0604020202020204" pitchFamily="34" charset="0"/>
              </a:rPr>
              <a:t>25</a:t>
            </a:r>
            <a:r>
              <a:rPr lang="gu-IN" sz="1400" dirty="0">
                <a:latin typeface="Arial" panose="020B0604020202020204" pitchFamily="34" charset="0"/>
              </a:rPr>
              <a:t>(1), p.1329.</a:t>
            </a:r>
            <a:r>
              <a:rPr lang="en-GB" sz="14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hlinkClick r:id="rId7"/>
              </a:rPr>
              <a:t>https://link.springer.com/article/10.1186/s12913-025-13538-3</a:t>
            </a:r>
            <a:endParaRPr lang="en-GB" sz="1400" dirty="0">
              <a:latin typeface="Arial" panose="020B0604020202020204" pitchFamily="34" charset="0"/>
              <a:cs typeface="Arial" panose="020B0604020202020204" pitchFamily="34" charset="0"/>
            </a:endParaRPr>
          </a:p>
          <a:p>
            <a:pPr algn="just"/>
            <a:r>
              <a:rPr lang="gu-IN" sz="1400" dirty="0">
                <a:latin typeface="Arial" panose="020B0604020202020204" pitchFamily="34" charset="0"/>
              </a:rPr>
              <a:t>Nejhaddadgar, N., Darabi, F., Rohban, A. and Solhi, M., </a:t>
            </a:r>
            <a:r>
              <a:rPr lang="en-GB" sz="1400" dirty="0">
                <a:latin typeface="Arial" panose="020B0604020202020204" pitchFamily="34" charset="0"/>
              </a:rPr>
              <a:t>(</a:t>
            </a:r>
            <a:r>
              <a:rPr lang="gu-IN" sz="1400" dirty="0">
                <a:latin typeface="Arial" panose="020B0604020202020204" pitchFamily="34" charset="0"/>
              </a:rPr>
              <a:t>2019</a:t>
            </a:r>
            <a:r>
              <a:rPr lang="en-GB" sz="1400" dirty="0">
                <a:latin typeface="Arial" panose="020B0604020202020204" pitchFamily="34" charset="0"/>
              </a:rPr>
              <a:t>)</a:t>
            </a:r>
            <a:r>
              <a:rPr lang="gu-IN" sz="1400" dirty="0">
                <a:latin typeface="Arial" panose="020B0604020202020204" pitchFamily="34" charset="0"/>
              </a:rPr>
              <a:t>. The effectiveness of self-management program for people with type 2 diabetes mellitus based on PRECEDE-PROCEDE model. </a:t>
            </a:r>
            <a:r>
              <a:rPr lang="gu-IN" sz="1400" i="1" dirty="0">
                <a:latin typeface="Arial" panose="020B0604020202020204" pitchFamily="34" charset="0"/>
              </a:rPr>
              <a:t>Diabetes &amp; Metabolic Syndrome: Clinical Research &amp; Reviews</a:t>
            </a:r>
            <a:r>
              <a:rPr lang="gu-IN" sz="1400" dirty="0">
                <a:latin typeface="Arial" panose="020B0604020202020204" pitchFamily="34" charset="0"/>
              </a:rPr>
              <a:t>, </a:t>
            </a:r>
            <a:r>
              <a:rPr lang="gu-IN" sz="1400" i="1" dirty="0">
                <a:latin typeface="Arial" panose="020B0604020202020204" pitchFamily="34" charset="0"/>
              </a:rPr>
              <a:t>13</a:t>
            </a:r>
            <a:r>
              <a:rPr lang="gu-IN" sz="1400" dirty="0">
                <a:latin typeface="Arial" panose="020B0604020202020204" pitchFamily="34" charset="0"/>
              </a:rPr>
              <a:t>(1), pp.440-443.</a:t>
            </a:r>
            <a:r>
              <a:rPr lang="en-GB" sz="14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hlinkClick r:id="rId8"/>
              </a:rPr>
              <a:t>https://www.sciencedirect.com/science/article/pii/S1871402118303278</a:t>
            </a:r>
            <a:endParaRPr lang="en-GB" sz="1400" dirty="0">
              <a:latin typeface="Arial" panose="020B0604020202020204" pitchFamily="34" charset="0"/>
              <a:cs typeface="Arial" panose="020B0604020202020204" pitchFamily="34" charset="0"/>
            </a:endParaRPr>
          </a:p>
          <a:p>
            <a:pPr algn="just"/>
            <a:r>
              <a:rPr lang="gu-IN" sz="1400" dirty="0">
                <a:latin typeface="Arial" panose="020B0604020202020204" pitchFamily="34" charset="0"/>
              </a:rPr>
              <a:t>Omolade, O., </a:t>
            </a:r>
            <a:r>
              <a:rPr lang="en-GB" sz="1400" dirty="0">
                <a:latin typeface="Arial" panose="020B0604020202020204" pitchFamily="34" charset="0"/>
              </a:rPr>
              <a:t>(</a:t>
            </a:r>
            <a:r>
              <a:rPr lang="gu-IN" sz="1400" dirty="0">
                <a:latin typeface="Arial" panose="020B0604020202020204" pitchFamily="34" charset="0"/>
              </a:rPr>
              <a:t>2022</a:t>
            </a:r>
            <a:r>
              <a:rPr lang="en-GB" sz="1400" dirty="0">
                <a:latin typeface="Arial" panose="020B0604020202020204" pitchFamily="34" charset="0"/>
              </a:rPr>
              <a:t>)</a:t>
            </a:r>
            <a:r>
              <a:rPr lang="gu-IN" sz="1400" dirty="0">
                <a:latin typeface="Arial" panose="020B0604020202020204" pitchFamily="34" charset="0"/>
              </a:rPr>
              <a:t>. Digital Marketing and Brand Performance Analysis of Selected Diabetes Apps.</a:t>
            </a:r>
            <a:r>
              <a:rPr lang="en-GB" sz="14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hlinkClick r:id="rId9"/>
              </a:rPr>
              <a:t>https://www.theseus.fi/handle/10024/771152</a:t>
            </a:r>
            <a:endParaRPr lang="en-GB" sz="1400" dirty="0">
              <a:latin typeface="Arial" panose="020B0604020202020204" pitchFamily="34" charset="0"/>
              <a:cs typeface="Arial" panose="020B0604020202020204" pitchFamily="34" charset="0"/>
            </a:endParaRPr>
          </a:p>
          <a:p>
            <a:pPr algn="just"/>
            <a:r>
              <a:rPr lang="gu-IN" sz="1400" dirty="0">
                <a:latin typeface="Arial" panose="020B0604020202020204" pitchFamily="34" charset="0"/>
              </a:rPr>
              <a:t>Tang, Y., Soh, K.L., Gan, W.Y., Zhou, J. and Soh, K.G., </a:t>
            </a:r>
            <a:r>
              <a:rPr lang="en-GB" sz="1400" dirty="0">
                <a:latin typeface="Arial" panose="020B0604020202020204" pitchFamily="34" charset="0"/>
              </a:rPr>
              <a:t>(</a:t>
            </a:r>
            <a:r>
              <a:rPr lang="gu-IN" sz="1400" dirty="0">
                <a:latin typeface="Arial" panose="020B0604020202020204" pitchFamily="34" charset="0"/>
              </a:rPr>
              <a:t>2025</a:t>
            </a:r>
            <a:r>
              <a:rPr lang="en-GB" sz="1400" dirty="0">
                <a:latin typeface="Arial" panose="020B0604020202020204" pitchFamily="34" charset="0"/>
              </a:rPr>
              <a:t>)</a:t>
            </a:r>
            <a:r>
              <a:rPr lang="gu-IN" sz="1400" dirty="0">
                <a:latin typeface="Arial" panose="020B0604020202020204" pitchFamily="34" charset="0"/>
              </a:rPr>
              <a:t>. The efficacy of PRECEDE-PROCEED model-based interventions on HbA1c and self-management in type 2 diabetes patients: a systematic review and meta-analysis. </a:t>
            </a:r>
            <a:r>
              <a:rPr lang="gu-IN" sz="1400" i="1" dirty="0">
                <a:latin typeface="Arial" panose="020B0604020202020204" pitchFamily="34" charset="0"/>
              </a:rPr>
              <a:t>BMC Public Health</a:t>
            </a:r>
            <a:r>
              <a:rPr lang="gu-IN" sz="1400" dirty="0">
                <a:latin typeface="Arial" panose="020B0604020202020204" pitchFamily="34" charset="0"/>
              </a:rPr>
              <a:t>, </a:t>
            </a:r>
            <a:r>
              <a:rPr lang="gu-IN" sz="1400" i="1" dirty="0">
                <a:latin typeface="Arial" panose="020B0604020202020204" pitchFamily="34" charset="0"/>
              </a:rPr>
              <a:t>25</a:t>
            </a:r>
            <a:r>
              <a:rPr lang="gu-IN" sz="1400" dirty="0">
                <a:latin typeface="Arial" panose="020B0604020202020204" pitchFamily="34" charset="0"/>
              </a:rPr>
              <a:t>(1), p.1980.</a:t>
            </a:r>
            <a:r>
              <a:rPr lang="en-GB" sz="14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hlinkClick r:id="rId10"/>
              </a:rPr>
              <a:t>https://link.springer.com/article/10.1186/s12889-025-23073-9</a:t>
            </a:r>
            <a:endParaRPr lang="en-GB" sz="1400" dirty="0">
              <a:latin typeface="Arial" panose="020B0604020202020204" pitchFamily="34" charset="0"/>
              <a:cs typeface="Arial" panose="020B0604020202020204" pitchFamily="34" charset="0"/>
            </a:endParaRPr>
          </a:p>
          <a:p>
            <a:pPr algn="just"/>
            <a:r>
              <a:rPr lang="gu-IN" sz="1400" dirty="0">
                <a:latin typeface="Arial" panose="020B0604020202020204" pitchFamily="34" charset="0"/>
              </a:rPr>
              <a:t>Tarver-Grover, S., </a:t>
            </a:r>
            <a:r>
              <a:rPr lang="en-GB" sz="1400" dirty="0">
                <a:latin typeface="Arial" panose="020B0604020202020204" pitchFamily="34" charset="0"/>
              </a:rPr>
              <a:t>(</a:t>
            </a:r>
            <a:r>
              <a:rPr lang="gu-IN" sz="1400" dirty="0">
                <a:latin typeface="Arial" panose="020B0604020202020204" pitchFamily="34" charset="0"/>
              </a:rPr>
              <a:t>2017</a:t>
            </a:r>
            <a:r>
              <a:rPr lang="en-GB" sz="1400" dirty="0">
                <a:latin typeface="Arial" panose="020B0604020202020204" pitchFamily="34" charset="0"/>
              </a:rPr>
              <a:t>)</a:t>
            </a:r>
            <a:r>
              <a:rPr lang="gu-IN" sz="1400" dirty="0">
                <a:latin typeface="Arial" panose="020B0604020202020204" pitchFamily="34" charset="0"/>
              </a:rPr>
              <a:t>. HEALTHEDASSIST©-DEVELOPING A FRAMEWORK FOR CREATING, USING AND EVALUATING A MOBILE HEALTH EDUCATION APP. FOR HEALTH EDUCATORS USING THE PREDISPOSING, ENABLING AND REINFORCING FACTORS OF THE PRECEDE MODEL. </a:t>
            </a:r>
            <a:r>
              <a:rPr lang="gu-IN" sz="1400" i="1" dirty="0">
                <a:latin typeface="Arial" panose="020B0604020202020204" pitchFamily="34" charset="0"/>
              </a:rPr>
              <a:t>International Journal of Arts &amp; Sciences</a:t>
            </a:r>
            <a:r>
              <a:rPr lang="gu-IN" sz="1400" dirty="0">
                <a:latin typeface="Arial" panose="020B0604020202020204" pitchFamily="34" charset="0"/>
              </a:rPr>
              <a:t>, </a:t>
            </a:r>
            <a:r>
              <a:rPr lang="gu-IN" sz="1400" i="1" dirty="0">
                <a:latin typeface="Arial" panose="020B0604020202020204" pitchFamily="34" charset="0"/>
              </a:rPr>
              <a:t>10</a:t>
            </a:r>
            <a:r>
              <a:rPr lang="gu-IN" sz="1400" dirty="0">
                <a:latin typeface="Arial" panose="020B0604020202020204" pitchFamily="34" charset="0"/>
              </a:rPr>
              <a:t>(2), pp.627-632.</a:t>
            </a:r>
            <a:r>
              <a:rPr lang="en-GB" sz="14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hlinkClick r:id="rId11"/>
              </a:rPr>
              <a:t>https://search.proquest.com/openview/358de258719f38c02f786767a1063f3e/1?pq-origsite=gscholar&amp;cbl=626342</a:t>
            </a:r>
            <a:endParaRPr lang="en-GB" sz="1400" dirty="0">
              <a:latin typeface="Arial" panose="020B0604020202020204" pitchFamily="34" charset="0"/>
              <a:cs typeface="Arial" panose="020B0604020202020204" pitchFamily="34" charset="0"/>
            </a:endParaRPr>
          </a:p>
          <a:p>
            <a:pPr algn="just"/>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37977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27E2D-5E87-6113-255E-63DDD537AD01}"/>
              </a:ext>
            </a:extLst>
          </p:cNvPr>
          <p:cNvSpPr>
            <a:spLocks noGrp="1"/>
          </p:cNvSpPr>
          <p:nvPr>
            <p:ph type="title" idx="4294967295"/>
          </p:nvPr>
        </p:nvSpPr>
        <p:spPr>
          <a:xfrm>
            <a:off x="718457" y="383786"/>
            <a:ext cx="10515600" cy="725488"/>
          </a:xfrm>
        </p:spPr>
        <p:style>
          <a:lnRef idx="2">
            <a:schemeClr val="accent2"/>
          </a:lnRef>
          <a:fillRef idx="1">
            <a:schemeClr val="lt1"/>
          </a:fillRef>
          <a:effectRef idx="0">
            <a:schemeClr val="accent2"/>
          </a:effectRef>
          <a:fontRef idx="minor">
            <a:schemeClr val="dk1"/>
          </a:fontRef>
        </p:style>
        <p:txBody>
          <a:bodyPr>
            <a:normAutofit/>
          </a:bodyPr>
          <a:lstStyle/>
          <a:p>
            <a:pPr algn="ctr"/>
            <a:r>
              <a:rPr lang="en-GB" sz="4000" dirty="0">
                <a:latin typeface="ADLaM Display" panose="02010000000000000000" pitchFamily="2" charset="0"/>
                <a:ea typeface="ADLaM Display" panose="02010000000000000000" pitchFamily="2" charset="0"/>
                <a:cs typeface="ADLaM Display" panose="02010000000000000000" pitchFamily="2" charset="0"/>
              </a:rPr>
              <a:t>References</a:t>
            </a:r>
            <a:endParaRPr lang="gu-IN" sz="4000" dirty="0">
              <a:latin typeface="ADLaM Display" panose="02010000000000000000" pitchFamily="2" charset="0"/>
              <a:ea typeface="ADLaM Display" panose="02010000000000000000" pitchFamily="2" charset="0"/>
            </a:endParaRPr>
          </a:p>
        </p:txBody>
      </p:sp>
      <p:sp>
        <p:nvSpPr>
          <p:cNvPr id="3" name="Content Placeholder 2">
            <a:extLst>
              <a:ext uri="{FF2B5EF4-FFF2-40B4-BE49-F238E27FC236}">
                <a16:creationId xmlns:a16="http://schemas.microsoft.com/office/drawing/2014/main" id="{A44D5954-163C-4FA6-8807-A2B404984B3A}"/>
              </a:ext>
            </a:extLst>
          </p:cNvPr>
          <p:cNvSpPr>
            <a:spLocks noGrp="1"/>
          </p:cNvSpPr>
          <p:nvPr>
            <p:ph idx="4294967295"/>
          </p:nvPr>
        </p:nvSpPr>
        <p:spPr>
          <a:xfrm>
            <a:off x="380515" y="1289244"/>
            <a:ext cx="11606212" cy="5353050"/>
          </a:xfrm>
        </p:spPr>
        <p:txBody>
          <a:bodyPr>
            <a:normAutofit lnSpcReduction="10000"/>
          </a:bodyPr>
          <a:lstStyle/>
          <a:p>
            <a:pPr algn="just"/>
            <a:r>
              <a:rPr lang="gu-IN" sz="1200" dirty="0">
                <a:latin typeface="Arial" panose="020B0604020202020204" pitchFamily="34" charset="0"/>
              </a:rPr>
              <a:t>Adu, M.D., Malabu, U.H., Callander, E.J., Malau-Aduli, A.E. and Malau-Aduli, B.S., </a:t>
            </a:r>
            <a:r>
              <a:rPr lang="en-GB" sz="1200" dirty="0">
                <a:latin typeface="Arial" panose="020B0604020202020204" pitchFamily="34" charset="0"/>
              </a:rPr>
              <a:t>(</a:t>
            </a:r>
            <a:r>
              <a:rPr lang="gu-IN" sz="1200" dirty="0">
                <a:latin typeface="Arial" panose="020B0604020202020204" pitchFamily="34" charset="0"/>
              </a:rPr>
              <a:t>2018</a:t>
            </a:r>
            <a:r>
              <a:rPr lang="en-GB" sz="1200" dirty="0">
                <a:latin typeface="Arial" panose="020B0604020202020204" pitchFamily="34" charset="0"/>
              </a:rPr>
              <a:t>)</a:t>
            </a:r>
            <a:r>
              <a:rPr lang="gu-IN" sz="1200" dirty="0">
                <a:latin typeface="Arial" panose="020B0604020202020204" pitchFamily="34" charset="0"/>
              </a:rPr>
              <a:t>. Considerations for the development of mobile phone apps to support diabetes self-management: systematic review. </a:t>
            </a:r>
            <a:r>
              <a:rPr lang="gu-IN" sz="1200" i="1" dirty="0">
                <a:latin typeface="Arial" panose="020B0604020202020204" pitchFamily="34" charset="0"/>
              </a:rPr>
              <a:t>JMIR mHealth and uHealth</a:t>
            </a:r>
            <a:r>
              <a:rPr lang="gu-IN" sz="1200" dirty="0">
                <a:latin typeface="Arial" panose="020B0604020202020204" pitchFamily="34" charset="0"/>
              </a:rPr>
              <a:t>, </a:t>
            </a:r>
            <a:r>
              <a:rPr lang="gu-IN" sz="1200" i="1" dirty="0">
                <a:latin typeface="Arial" panose="020B0604020202020204" pitchFamily="34" charset="0"/>
              </a:rPr>
              <a:t>6</a:t>
            </a:r>
            <a:r>
              <a:rPr lang="gu-IN" sz="1200" dirty="0">
                <a:latin typeface="Arial" panose="020B0604020202020204" pitchFamily="34" charset="0"/>
              </a:rPr>
              <a:t>(6), p.e10115.</a:t>
            </a:r>
            <a:r>
              <a:rPr lang="en-GB" sz="12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hlinkClick r:id="rId2"/>
              </a:rPr>
              <a:t>https://mhealth.jmir.org/2018/6/e10115</a:t>
            </a:r>
            <a:endParaRPr lang="en-GB" sz="1200" dirty="0">
              <a:latin typeface="Arial" panose="020B0604020202020204" pitchFamily="34" charset="0"/>
              <a:cs typeface="Arial" panose="020B0604020202020204" pitchFamily="34" charset="0"/>
            </a:endParaRPr>
          </a:p>
          <a:p>
            <a:pPr algn="just"/>
            <a:r>
              <a:rPr lang="gu-IN" sz="1200" dirty="0">
                <a:latin typeface="Arial" panose="020B0604020202020204" pitchFamily="34" charset="0"/>
              </a:rPr>
              <a:t>Chong, C.J., Makmor-Bakry, M., Hatah, E., Mohd Tahir, N.A., Mustafa, N., Capule, F.R. and Hermansyah, A., </a:t>
            </a:r>
            <a:r>
              <a:rPr lang="en-GB" sz="1200" dirty="0">
                <a:latin typeface="Arial" panose="020B0604020202020204" pitchFamily="34" charset="0"/>
              </a:rPr>
              <a:t>(</a:t>
            </a:r>
            <a:r>
              <a:rPr lang="gu-IN" sz="1200" dirty="0">
                <a:latin typeface="Arial" panose="020B0604020202020204" pitchFamily="34" charset="0"/>
              </a:rPr>
              <a:t>2025</a:t>
            </a:r>
            <a:r>
              <a:rPr lang="en-GB" sz="1200" dirty="0">
                <a:latin typeface="Arial" panose="020B0604020202020204" pitchFamily="34" charset="0"/>
              </a:rPr>
              <a:t>)</a:t>
            </a:r>
            <a:r>
              <a:rPr lang="gu-IN" sz="1200" dirty="0">
                <a:latin typeface="Arial" panose="020B0604020202020204" pitchFamily="34" charset="0"/>
              </a:rPr>
              <a:t>. Enhancing Mobile App Adoption for Type 2 Diabetes Mellitus Medication Adherence and Self-Management: A Grounded Theory Study. </a:t>
            </a:r>
            <a:r>
              <a:rPr lang="gu-IN" sz="1200" i="1" dirty="0">
                <a:latin typeface="Arial" panose="020B0604020202020204" pitchFamily="34" charset="0"/>
              </a:rPr>
              <a:t>Journal of diabetes science and technology</a:t>
            </a:r>
            <a:r>
              <a:rPr lang="gu-IN" sz="1200" dirty="0">
                <a:latin typeface="Arial" panose="020B0604020202020204" pitchFamily="34" charset="0"/>
              </a:rPr>
              <a:t>, p.19322968251349851.</a:t>
            </a:r>
            <a:r>
              <a:rPr lang="en-GB" sz="12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hlinkClick r:id="rId3"/>
              </a:rPr>
              <a:t>https://journals.sagepub.com/doi/abs/10.1177/19322968251349851</a:t>
            </a:r>
            <a:endParaRPr lang="en-GB" sz="1200" dirty="0">
              <a:latin typeface="Arial" panose="020B0604020202020204" pitchFamily="34" charset="0"/>
              <a:cs typeface="Arial" panose="020B0604020202020204" pitchFamily="34" charset="0"/>
            </a:endParaRPr>
          </a:p>
          <a:p>
            <a:pPr algn="just"/>
            <a:r>
              <a:rPr lang="gu-IN" sz="1200" dirty="0">
                <a:latin typeface="Arial" panose="020B0604020202020204" pitchFamily="34" charset="0"/>
              </a:rPr>
              <a:t>Gervilla-García, E., García-Pazo, P., Guillén-Solà, M., Leguizamo, F., Ricci-Cabello, I., Serrano-Ripoll, M.J., Bennasar-Veny, M., Fiol-deRoque, M.A., Angullo-Martínez, E. and Zamanillo-Campos, R., </a:t>
            </a:r>
            <a:r>
              <a:rPr lang="en-GB" sz="1200" dirty="0">
                <a:latin typeface="Arial" panose="020B0604020202020204" pitchFamily="34" charset="0"/>
              </a:rPr>
              <a:t>(</a:t>
            </a:r>
            <a:r>
              <a:rPr lang="gu-IN" sz="1200" dirty="0">
                <a:latin typeface="Arial" panose="020B0604020202020204" pitchFamily="34" charset="0"/>
              </a:rPr>
              <a:t>2026</a:t>
            </a:r>
            <a:r>
              <a:rPr lang="en-GB" sz="1200" dirty="0">
                <a:latin typeface="Arial" panose="020B0604020202020204" pitchFamily="34" charset="0"/>
              </a:rPr>
              <a:t>)</a:t>
            </a:r>
            <a:r>
              <a:rPr lang="gu-IN" sz="1200" dirty="0">
                <a:latin typeface="Arial" panose="020B0604020202020204" pitchFamily="34" charset="0"/>
              </a:rPr>
              <a:t>. Stakeholder Perspectives on Implementing DiabeText: Exploring Barriers and Facilitators for a Personalized Diabetes Self-Management SMS Intervention in Spain. </a:t>
            </a:r>
            <a:r>
              <a:rPr lang="gu-IN" sz="1200" i="1" dirty="0">
                <a:latin typeface="Arial" panose="020B0604020202020204" pitchFamily="34" charset="0"/>
              </a:rPr>
              <a:t>Diabetology</a:t>
            </a:r>
            <a:r>
              <a:rPr lang="gu-IN" sz="1200" dirty="0">
                <a:latin typeface="Arial" panose="020B0604020202020204" pitchFamily="34" charset="0"/>
              </a:rPr>
              <a:t>, </a:t>
            </a:r>
            <a:r>
              <a:rPr lang="gu-IN" sz="1200" i="1" dirty="0">
                <a:latin typeface="Arial" panose="020B0604020202020204" pitchFamily="34" charset="0"/>
              </a:rPr>
              <a:t>7</a:t>
            </a:r>
            <a:r>
              <a:rPr lang="gu-IN" sz="1200" dirty="0">
                <a:latin typeface="Arial" panose="020B0604020202020204" pitchFamily="34" charset="0"/>
              </a:rPr>
              <a:t>(1), p.17.</a:t>
            </a:r>
            <a:r>
              <a:rPr lang="en-GB" sz="12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hlinkClick r:id="rId4"/>
              </a:rPr>
              <a:t>https://www.mdpi.com/2673-4540/7/1/17</a:t>
            </a:r>
            <a:endParaRPr lang="en-GB" sz="1200" dirty="0">
              <a:latin typeface="Arial" panose="020B0604020202020204" pitchFamily="34" charset="0"/>
              <a:cs typeface="Arial" panose="020B0604020202020204" pitchFamily="34" charset="0"/>
            </a:endParaRPr>
          </a:p>
          <a:p>
            <a:pPr algn="just"/>
            <a:r>
              <a:rPr lang="gu-IN" sz="1200" dirty="0">
                <a:latin typeface="Arial" panose="020B0604020202020204" pitchFamily="34" charset="0"/>
              </a:rPr>
              <a:t>Kruse, C., Betancourt, J., Ortiz, S., Luna, S.M.V., Bamrah, I.K. and Segovia, N., </a:t>
            </a:r>
            <a:r>
              <a:rPr lang="en-GB" sz="1200" dirty="0">
                <a:latin typeface="Arial" panose="020B0604020202020204" pitchFamily="34" charset="0"/>
              </a:rPr>
              <a:t>(</a:t>
            </a:r>
            <a:r>
              <a:rPr lang="gu-IN" sz="1200" dirty="0">
                <a:latin typeface="Arial" panose="020B0604020202020204" pitchFamily="34" charset="0"/>
              </a:rPr>
              <a:t>2019</a:t>
            </a:r>
            <a:r>
              <a:rPr lang="en-GB" sz="1200" dirty="0">
                <a:latin typeface="Arial" panose="020B0604020202020204" pitchFamily="34" charset="0"/>
              </a:rPr>
              <a:t>)</a:t>
            </a:r>
            <a:r>
              <a:rPr lang="gu-IN" sz="1200" dirty="0">
                <a:latin typeface="Arial" panose="020B0604020202020204" pitchFamily="34" charset="0"/>
              </a:rPr>
              <a:t>. Barriers to the use of mobile health in improving health outcomes in developing countries: systematic review. </a:t>
            </a:r>
            <a:r>
              <a:rPr lang="gu-IN" sz="1200" i="1" dirty="0">
                <a:latin typeface="Arial" panose="020B0604020202020204" pitchFamily="34" charset="0"/>
              </a:rPr>
              <a:t>Journal of medical Internet research</a:t>
            </a:r>
            <a:r>
              <a:rPr lang="gu-IN" sz="1200" dirty="0">
                <a:latin typeface="Arial" panose="020B0604020202020204" pitchFamily="34" charset="0"/>
              </a:rPr>
              <a:t>, </a:t>
            </a:r>
            <a:r>
              <a:rPr lang="gu-IN" sz="1200" i="1" dirty="0">
                <a:latin typeface="Arial" panose="020B0604020202020204" pitchFamily="34" charset="0"/>
              </a:rPr>
              <a:t>21</a:t>
            </a:r>
            <a:r>
              <a:rPr lang="gu-IN" sz="1200" dirty="0">
                <a:latin typeface="Arial" panose="020B0604020202020204" pitchFamily="34" charset="0"/>
              </a:rPr>
              <a:t>(10), p.e13263.</a:t>
            </a:r>
            <a:r>
              <a:rPr lang="en-GB" sz="12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hlinkClick r:id="rId5"/>
              </a:rPr>
              <a:t>https://www.jmir.org/2019/10/E13263</a:t>
            </a:r>
            <a:endParaRPr lang="en-GB" sz="1200" dirty="0">
              <a:latin typeface="Arial" panose="020B0604020202020204" pitchFamily="34" charset="0"/>
              <a:cs typeface="Arial" panose="020B0604020202020204" pitchFamily="34" charset="0"/>
            </a:endParaRPr>
          </a:p>
          <a:p>
            <a:pPr algn="just"/>
            <a:r>
              <a:rPr lang="gu-IN" sz="1200" dirty="0">
                <a:latin typeface="Arial" panose="020B0604020202020204" pitchFamily="34" charset="0"/>
              </a:rPr>
              <a:t>LeSeure, P., Chin, E. and Zhang, S., </a:t>
            </a:r>
            <a:r>
              <a:rPr lang="en-GB" sz="1200" dirty="0">
                <a:latin typeface="Arial" panose="020B0604020202020204" pitchFamily="34" charset="0"/>
              </a:rPr>
              <a:t>(</a:t>
            </a:r>
            <a:r>
              <a:rPr lang="gu-IN" sz="1200" dirty="0">
                <a:latin typeface="Arial" panose="020B0604020202020204" pitchFamily="34" charset="0"/>
              </a:rPr>
              <a:t>2024</a:t>
            </a:r>
            <a:r>
              <a:rPr lang="en-GB" sz="1200" dirty="0">
                <a:latin typeface="Arial" panose="020B0604020202020204" pitchFamily="34" charset="0"/>
              </a:rPr>
              <a:t>)</a:t>
            </a:r>
            <a:r>
              <a:rPr lang="gu-IN" sz="1200" dirty="0">
                <a:latin typeface="Arial" panose="020B0604020202020204" pitchFamily="34" charset="0"/>
              </a:rPr>
              <a:t>. A culturally sensitive mobile app (DiaFriend) to improve self-care in patients with type 2 diabetes: development study. </a:t>
            </a:r>
            <a:r>
              <a:rPr lang="gu-IN" sz="1200" i="1" dirty="0">
                <a:latin typeface="Arial" panose="020B0604020202020204" pitchFamily="34" charset="0"/>
              </a:rPr>
              <a:t>JMIR diabetes</a:t>
            </a:r>
            <a:r>
              <a:rPr lang="gu-IN" sz="1200" dirty="0">
                <a:latin typeface="Arial" panose="020B0604020202020204" pitchFamily="34" charset="0"/>
              </a:rPr>
              <a:t>, </a:t>
            </a:r>
            <a:r>
              <a:rPr lang="gu-IN" sz="1200" i="1" dirty="0">
                <a:latin typeface="Arial" panose="020B0604020202020204" pitchFamily="34" charset="0"/>
              </a:rPr>
              <a:t>9</a:t>
            </a:r>
            <a:r>
              <a:rPr lang="gu-IN" sz="1200" dirty="0">
                <a:latin typeface="Arial" panose="020B0604020202020204" pitchFamily="34" charset="0"/>
              </a:rPr>
              <a:t>, p.e63393.</a:t>
            </a:r>
            <a:r>
              <a:rPr lang="en-GB" sz="12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hlinkClick r:id="rId6"/>
              </a:rPr>
              <a:t>https://diabetes.jmir.org/2024/1/e63393</a:t>
            </a:r>
            <a:endParaRPr lang="en-GB" sz="1200" dirty="0">
              <a:latin typeface="Arial" panose="020B0604020202020204" pitchFamily="34" charset="0"/>
              <a:cs typeface="Arial" panose="020B0604020202020204" pitchFamily="34" charset="0"/>
            </a:endParaRPr>
          </a:p>
          <a:p>
            <a:pPr algn="just"/>
            <a:r>
              <a:rPr lang="gu-IN" sz="1200" dirty="0">
                <a:latin typeface="Arial" panose="020B0604020202020204" pitchFamily="34" charset="0"/>
              </a:rPr>
              <a:t>Modave, F., Bian, J., Rosenberg, E., Mendoza, T., Liang, Z., Bhosale, R., Maeztu, C., Rodriguez, C. and Cardel, M.I., </a:t>
            </a:r>
            <a:r>
              <a:rPr lang="en-GB" sz="1200" dirty="0">
                <a:latin typeface="Arial" panose="020B0604020202020204" pitchFamily="34" charset="0"/>
              </a:rPr>
              <a:t>(</a:t>
            </a:r>
            <a:r>
              <a:rPr lang="gu-IN" sz="1200" dirty="0">
                <a:latin typeface="Arial" panose="020B0604020202020204" pitchFamily="34" charset="0"/>
              </a:rPr>
              <a:t>2016</a:t>
            </a:r>
            <a:r>
              <a:rPr lang="en-GB" sz="1200" dirty="0">
                <a:latin typeface="Arial" panose="020B0604020202020204" pitchFamily="34" charset="0"/>
              </a:rPr>
              <a:t>)</a:t>
            </a:r>
            <a:r>
              <a:rPr lang="gu-IN" sz="1200" dirty="0">
                <a:latin typeface="Arial" panose="020B0604020202020204" pitchFamily="34" charset="0"/>
              </a:rPr>
              <a:t>. DiaFit: the development of a smart app for patients with type 2 diabetes and obesity. </a:t>
            </a:r>
            <a:r>
              <a:rPr lang="gu-IN" sz="1200" i="1" dirty="0">
                <a:latin typeface="Arial" panose="020B0604020202020204" pitchFamily="34" charset="0"/>
              </a:rPr>
              <a:t>JMIR diabetes</a:t>
            </a:r>
            <a:r>
              <a:rPr lang="gu-IN" sz="1200" dirty="0">
                <a:latin typeface="Arial" panose="020B0604020202020204" pitchFamily="34" charset="0"/>
              </a:rPr>
              <a:t>, </a:t>
            </a:r>
            <a:r>
              <a:rPr lang="gu-IN" sz="1200" i="1" dirty="0">
                <a:latin typeface="Arial" panose="020B0604020202020204" pitchFamily="34" charset="0"/>
              </a:rPr>
              <a:t>1</a:t>
            </a:r>
            <a:r>
              <a:rPr lang="gu-IN" sz="1200" dirty="0">
                <a:latin typeface="Arial" panose="020B0604020202020204" pitchFamily="34" charset="0"/>
              </a:rPr>
              <a:t>(2), p.e6662.</a:t>
            </a:r>
            <a:r>
              <a:rPr lang="en-GB" sz="12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hlinkClick r:id="rId7"/>
              </a:rPr>
              <a:t>https://diabetes.jmir.org/2016/2/e5/</a:t>
            </a:r>
            <a:endParaRPr lang="en-GB" sz="1200" dirty="0">
              <a:latin typeface="Arial" panose="020B0604020202020204" pitchFamily="34" charset="0"/>
              <a:cs typeface="Arial" panose="020B0604020202020204" pitchFamily="34" charset="0"/>
            </a:endParaRPr>
          </a:p>
          <a:p>
            <a:pPr algn="just"/>
            <a:r>
              <a:rPr lang="gu-IN" sz="1200" dirty="0">
                <a:latin typeface="Arial" panose="020B0604020202020204" pitchFamily="34" charset="0"/>
              </a:rPr>
              <a:t>Rose, K.J., Petrut, C., L'Heveder, R. and de Sabata, S., </a:t>
            </a:r>
            <a:r>
              <a:rPr lang="en-GB" sz="1200" dirty="0">
                <a:latin typeface="Arial" panose="020B0604020202020204" pitchFamily="34" charset="0"/>
              </a:rPr>
              <a:t>(</a:t>
            </a:r>
            <a:r>
              <a:rPr lang="gu-IN" sz="1200" dirty="0">
                <a:latin typeface="Arial" panose="020B0604020202020204" pitchFamily="34" charset="0"/>
              </a:rPr>
              <a:t>2019</a:t>
            </a:r>
            <a:r>
              <a:rPr lang="en-GB" sz="1200" dirty="0">
                <a:latin typeface="Arial" panose="020B0604020202020204" pitchFamily="34" charset="0"/>
              </a:rPr>
              <a:t>)</a:t>
            </a:r>
            <a:r>
              <a:rPr lang="gu-IN" sz="1200" dirty="0">
                <a:latin typeface="Arial" panose="020B0604020202020204" pitchFamily="34" charset="0"/>
              </a:rPr>
              <a:t>. IDF Europe’s position on mobile applications in diabetes. </a:t>
            </a:r>
            <a:r>
              <a:rPr lang="gu-IN" sz="1200" i="1" dirty="0">
                <a:latin typeface="Arial" panose="020B0604020202020204" pitchFamily="34" charset="0"/>
              </a:rPr>
              <a:t>Diabetes research and clinical practice</a:t>
            </a:r>
            <a:r>
              <a:rPr lang="gu-IN" sz="1200" dirty="0">
                <a:latin typeface="Arial" panose="020B0604020202020204" pitchFamily="34" charset="0"/>
              </a:rPr>
              <a:t>, </a:t>
            </a:r>
            <a:r>
              <a:rPr lang="gu-IN" sz="1200" i="1" dirty="0">
                <a:latin typeface="Arial" panose="020B0604020202020204" pitchFamily="34" charset="0"/>
              </a:rPr>
              <a:t>149</a:t>
            </a:r>
            <a:r>
              <a:rPr lang="gu-IN" sz="1200" dirty="0">
                <a:latin typeface="Arial" panose="020B0604020202020204" pitchFamily="34" charset="0"/>
              </a:rPr>
              <a:t>, pp.39-46.</a:t>
            </a:r>
            <a:r>
              <a:rPr lang="en-GB" sz="12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hlinkClick r:id="rId8"/>
              </a:rPr>
              <a:t>https://www.sciencedirect.com/science/article/pii/S0168822717313566</a:t>
            </a:r>
            <a:endParaRPr lang="en-GB" sz="1200" dirty="0">
              <a:latin typeface="Arial" panose="020B0604020202020204" pitchFamily="34" charset="0"/>
              <a:cs typeface="Arial" panose="020B0604020202020204" pitchFamily="34" charset="0"/>
            </a:endParaRPr>
          </a:p>
          <a:p>
            <a:pPr algn="just"/>
            <a:r>
              <a:rPr lang="gu-IN" sz="1200" dirty="0">
                <a:latin typeface="Arial" panose="020B0604020202020204" pitchFamily="34" charset="0"/>
              </a:rPr>
              <a:t>Rothstein, M.A., Wilbanks, J.T., Beskow, L.M., Brelsford, K.M., Brothers, K.B., Doerr, M., Evans, B.J., Hammack-Aviran, C.M., McGowan, M.L. and Tovino, S.A., </a:t>
            </a:r>
            <a:r>
              <a:rPr lang="en-GB" sz="1200" dirty="0">
                <a:latin typeface="Arial" panose="020B0604020202020204" pitchFamily="34" charset="0"/>
              </a:rPr>
              <a:t>(</a:t>
            </a:r>
            <a:r>
              <a:rPr lang="gu-IN" sz="1200" dirty="0">
                <a:latin typeface="Arial" panose="020B0604020202020204" pitchFamily="34" charset="0"/>
              </a:rPr>
              <a:t>2020</a:t>
            </a:r>
            <a:r>
              <a:rPr lang="en-GB" sz="1200" dirty="0">
                <a:latin typeface="Arial" panose="020B0604020202020204" pitchFamily="34" charset="0"/>
              </a:rPr>
              <a:t>)</a:t>
            </a:r>
            <a:r>
              <a:rPr lang="gu-IN" sz="1200" dirty="0">
                <a:latin typeface="Arial" panose="020B0604020202020204" pitchFamily="34" charset="0"/>
              </a:rPr>
              <a:t>. Unregulated health research using mobile devices: Ethical considerations and policy recommendations. </a:t>
            </a:r>
            <a:r>
              <a:rPr lang="gu-IN" sz="1200" i="1" dirty="0">
                <a:latin typeface="Arial" panose="020B0604020202020204" pitchFamily="34" charset="0"/>
              </a:rPr>
              <a:t>Journal of Law, Medicine &amp; Ethics</a:t>
            </a:r>
            <a:r>
              <a:rPr lang="gu-IN" sz="1200" dirty="0">
                <a:latin typeface="Arial" panose="020B0604020202020204" pitchFamily="34" charset="0"/>
              </a:rPr>
              <a:t>, </a:t>
            </a:r>
            <a:r>
              <a:rPr lang="gu-IN" sz="1200" i="1" dirty="0">
                <a:latin typeface="Arial" panose="020B0604020202020204" pitchFamily="34" charset="0"/>
              </a:rPr>
              <a:t>48</a:t>
            </a:r>
            <a:r>
              <a:rPr lang="gu-IN" sz="1200" dirty="0">
                <a:latin typeface="Arial" panose="020B0604020202020204" pitchFamily="34" charset="0"/>
              </a:rPr>
              <a:t>(S1), pp.196-226.</a:t>
            </a:r>
            <a:r>
              <a:rPr lang="en-GB" sz="12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hlinkClick r:id="rId9"/>
              </a:rPr>
              <a:t>https://www.cambridge.org/core/journals/journal-of-law-medicine-and-ethics/article/unregulated-health-research-using-mobile-devices-ethical-considerations-and-policy-recommendations/83E805BE0F53360347C37D8FA8ACD37B</a:t>
            </a:r>
            <a:endParaRPr lang="en-GB" sz="1200" dirty="0">
              <a:latin typeface="Arial" panose="020B0604020202020204" pitchFamily="34" charset="0"/>
              <a:cs typeface="Arial" panose="020B0604020202020204" pitchFamily="34" charset="0"/>
            </a:endParaRPr>
          </a:p>
          <a:p>
            <a:pPr algn="just"/>
            <a:r>
              <a:rPr lang="gu-IN" sz="1200" dirty="0">
                <a:latin typeface="Arial" panose="020B0604020202020204" pitchFamily="34" charset="0"/>
              </a:rPr>
              <a:t>States, D.G., </a:t>
            </a:r>
            <a:r>
              <a:rPr lang="en-GB" sz="1200" dirty="0">
                <a:latin typeface="Arial" panose="020B0604020202020204" pitchFamily="34" charset="0"/>
              </a:rPr>
              <a:t>(</a:t>
            </a:r>
            <a:r>
              <a:rPr lang="gu-IN" sz="1200" dirty="0">
                <a:latin typeface="Arial" panose="020B0604020202020204" pitchFamily="34" charset="0"/>
              </a:rPr>
              <a:t>2026</a:t>
            </a:r>
            <a:r>
              <a:rPr lang="en-GB" sz="1200" dirty="0">
                <a:latin typeface="Arial" panose="020B0604020202020204" pitchFamily="34" charset="0"/>
              </a:rPr>
              <a:t>)</a:t>
            </a:r>
            <a:r>
              <a:rPr lang="gu-IN" sz="1200" dirty="0">
                <a:latin typeface="Arial" panose="020B0604020202020204" pitchFamily="34" charset="0"/>
              </a:rPr>
              <a:t>. Cultural and Technological Barriers to Telehealth Adoption for Type 2 Diabetes Management Among Asian American Patients: Qualitative Case Study. </a:t>
            </a:r>
            <a:r>
              <a:rPr lang="gu-IN" sz="1200" i="1" dirty="0">
                <a:latin typeface="Arial" panose="020B0604020202020204" pitchFamily="34" charset="0"/>
              </a:rPr>
              <a:t>JMIR diabetes</a:t>
            </a:r>
            <a:r>
              <a:rPr lang="gu-IN" sz="1200" dirty="0">
                <a:latin typeface="Arial" panose="020B0604020202020204" pitchFamily="34" charset="0"/>
              </a:rPr>
              <a:t>, </a:t>
            </a:r>
            <a:r>
              <a:rPr lang="gu-IN" sz="1200" i="1" dirty="0">
                <a:latin typeface="Arial" panose="020B0604020202020204" pitchFamily="34" charset="0"/>
              </a:rPr>
              <a:t>11</a:t>
            </a:r>
            <a:r>
              <a:rPr lang="gu-IN" sz="1200" dirty="0">
                <a:latin typeface="Arial" panose="020B0604020202020204" pitchFamily="34" charset="0"/>
              </a:rPr>
              <a:t>, p.e75689.</a:t>
            </a:r>
            <a:r>
              <a:rPr lang="en-GB" sz="12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hlinkClick r:id="rId10"/>
              </a:rPr>
              <a:t>https://diabetes.jmir.org/2026/1/e75689</a:t>
            </a:r>
            <a:endParaRPr lang="en-GB" sz="1200" dirty="0">
              <a:latin typeface="Arial" panose="020B0604020202020204" pitchFamily="34" charset="0"/>
              <a:cs typeface="Arial" panose="020B0604020202020204" pitchFamily="34" charset="0"/>
            </a:endParaRPr>
          </a:p>
          <a:p>
            <a:pPr algn="just"/>
            <a:r>
              <a:rPr lang="gu-IN" sz="1200" dirty="0">
                <a:latin typeface="Arial" panose="020B0604020202020204" pitchFamily="34" charset="0"/>
              </a:rPr>
              <a:t>van Leersum, C.M., Bults, M., Siebrand, E., Olthuis, T.J.J., Bekhuis, R.E.M., Konijnendijk, A.A.J. and den Ouden, M.E.M., </a:t>
            </a:r>
            <a:r>
              <a:rPr lang="en-GB" sz="1200" dirty="0">
                <a:latin typeface="Arial" panose="020B0604020202020204" pitchFamily="34" charset="0"/>
              </a:rPr>
              <a:t>(</a:t>
            </a:r>
            <a:r>
              <a:rPr lang="gu-IN" sz="1200" dirty="0">
                <a:latin typeface="Arial" panose="020B0604020202020204" pitchFamily="34" charset="0"/>
              </a:rPr>
              <a:t>2024</a:t>
            </a:r>
            <a:r>
              <a:rPr lang="en-GB" sz="1200" dirty="0">
                <a:latin typeface="Arial" panose="020B0604020202020204" pitchFamily="34" charset="0"/>
              </a:rPr>
              <a:t>)</a:t>
            </a:r>
            <a:r>
              <a:rPr lang="gu-IN" sz="1200" dirty="0">
                <a:latin typeface="Arial" panose="020B0604020202020204" pitchFamily="34" charset="0"/>
              </a:rPr>
              <a:t>. Exploring opportunities and challenges for the spread, scale-up, and sustainability of mHealth apps for self-management of patients with type 2 diabetes mellitus in the Netherlands: citizen science approach. </a:t>
            </a:r>
            <a:r>
              <a:rPr lang="gu-IN" sz="1200" i="1" dirty="0">
                <a:latin typeface="Arial" panose="020B0604020202020204" pitchFamily="34" charset="0"/>
              </a:rPr>
              <a:t>JMIR diabetes</a:t>
            </a:r>
            <a:r>
              <a:rPr lang="gu-IN" sz="1200" dirty="0">
                <a:latin typeface="Arial" panose="020B0604020202020204" pitchFamily="34" charset="0"/>
              </a:rPr>
              <a:t>, </a:t>
            </a:r>
            <a:r>
              <a:rPr lang="gu-IN" sz="1200" i="1" dirty="0">
                <a:latin typeface="Arial" panose="020B0604020202020204" pitchFamily="34" charset="0"/>
              </a:rPr>
              <a:t>9</a:t>
            </a:r>
            <a:r>
              <a:rPr lang="gu-IN" sz="1200" dirty="0">
                <a:latin typeface="Arial" panose="020B0604020202020204" pitchFamily="34" charset="0"/>
              </a:rPr>
              <a:t>, p.e56917.</a:t>
            </a:r>
            <a:r>
              <a:rPr lang="en-GB" sz="12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hlinkClick r:id="rId11"/>
              </a:rPr>
              <a:t>https://diabetes.jmir.org/2024/1/e56917</a:t>
            </a:r>
            <a:endParaRPr lang="en-GB" sz="1200" dirty="0">
              <a:latin typeface="Arial" panose="020B0604020202020204" pitchFamily="34" charset="0"/>
              <a:cs typeface="Arial" panose="020B0604020202020204" pitchFamily="34" charset="0"/>
            </a:endParaRPr>
          </a:p>
          <a:p>
            <a:pPr algn="just"/>
            <a:endParaRPr lang="gu-IN" sz="1200" dirty="0">
              <a:latin typeface="Arial" panose="020B0604020202020204" pitchFamily="34" charset="0"/>
            </a:endParaRPr>
          </a:p>
        </p:txBody>
      </p:sp>
    </p:spTree>
    <p:extLst>
      <p:ext uri="{BB962C8B-B14F-4D97-AF65-F5344CB8AC3E}">
        <p14:creationId xmlns:p14="http://schemas.microsoft.com/office/powerpoint/2010/main" val="18996993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2E66C-36C6-722D-DB83-96BCA4711358}"/>
              </a:ext>
            </a:extLst>
          </p:cNvPr>
          <p:cNvSpPr>
            <a:spLocks noGrp="1"/>
          </p:cNvSpPr>
          <p:nvPr>
            <p:ph type="title" idx="4294967295"/>
          </p:nvPr>
        </p:nvSpPr>
        <p:spPr>
          <a:xfrm>
            <a:off x="1283493" y="345881"/>
            <a:ext cx="9625013" cy="528638"/>
          </a:xfrm>
        </p:spPr>
        <p:txBody>
          <a:bodyPr>
            <a:normAutofit fontScale="90000"/>
          </a:bodyPr>
          <a:lstStyle/>
          <a:p>
            <a:pPr algn="ctr"/>
            <a:r>
              <a:rPr lang="en-GB" dirty="0">
                <a:solidFill>
                  <a:schemeClr val="tx1"/>
                </a:solidFill>
              </a:rPr>
              <a:t>REFERENCES</a:t>
            </a:r>
          </a:p>
        </p:txBody>
      </p:sp>
      <p:sp>
        <p:nvSpPr>
          <p:cNvPr id="3" name="Content Placeholder 2">
            <a:extLst>
              <a:ext uri="{FF2B5EF4-FFF2-40B4-BE49-F238E27FC236}">
                <a16:creationId xmlns:a16="http://schemas.microsoft.com/office/drawing/2014/main" id="{7CDF5BB4-7ADA-C60D-7526-7F4472D5C8BF}"/>
              </a:ext>
            </a:extLst>
          </p:cNvPr>
          <p:cNvSpPr>
            <a:spLocks noGrp="1"/>
          </p:cNvSpPr>
          <p:nvPr>
            <p:ph idx="4294967295"/>
          </p:nvPr>
        </p:nvSpPr>
        <p:spPr>
          <a:xfrm>
            <a:off x="636459" y="1140214"/>
            <a:ext cx="11256962" cy="5241925"/>
          </a:xfrm>
        </p:spPr>
        <p:txBody>
          <a:bodyPr>
            <a:normAutofit fontScale="92500" lnSpcReduction="10000"/>
          </a:bodyPr>
          <a:lstStyle/>
          <a:p>
            <a:pPr algn="just"/>
            <a:r>
              <a:rPr lang="gu-IN" sz="1200" dirty="0"/>
              <a:t>Adu, M.D., Malabu, U.H., Malau-Aduli, A.E. and Malau-Aduli, B.S., </a:t>
            </a:r>
            <a:r>
              <a:rPr lang="en-GB" sz="1200" dirty="0"/>
              <a:t>(</a:t>
            </a:r>
            <a:r>
              <a:rPr lang="gu-IN" sz="1200" dirty="0"/>
              <a:t>2018</a:t>
            </a:r>
            <a:r>
              <a:rPr lang="en-GB" sz="1200" dirty="0"/>
              <a:t>)</a:t>
            </a:r>
            <a:r>
              <a:rPr lang="gu-IN" sz="1200" dirty="0"/>
              <a:t>. Users’ preferences and design recommendations to promote engagements with mobile apps for diabetes self-management: multi-national perspectives. </a:t>
            </a:r>
            <a:r>
              <a:rPr lang="gu-IN" sz="1200" i="1" dirty="0"/>
              <a:t>PloS one</a:t>
            </a:r>
            <a:r>
              <a:rPr lang="gu-IN" sz="1200" dirty="0"/>
              <a:t>, </a:t>
            </a:r>
            <a:r>
              <a:rPr lang="gu-IN" sz="1200" i="1" dirty="0"/>
              <a:t>13</a:t>
            </a:r>
            <a:r>
              <a:rPr lang="gu-IN" sz="1200" dirty="0"/>
              <a:t>(12), p.e0208942.</a:t>
            </a:r>
            <a:r>
              <a:rPr lang="en-GB" sz="1200" dirty="0"/>
              <a:t> </a:t>
            </a:r>
            <a:r>
              <a:rPr lang="en-GB" sz="1200" dirty="0">
                <a:hlinkClick r:id="rId2"/>
              </a:rPr>
              <a:t>https://journals.plos.org/plosone/article?id=10.1371/journal.pone.0208942</a:t>
            </a:r>
            <a:endParaRPr lang="en-GB" sz="1200" dirty="0"/>
          </a:p>
          <a:p>
            <a:pPr algn="just"/>
            <a:r>
              <a:rPr lang="gu-IN" sz="1200" dirty="0"/>
              <a:t>Bonoto, B.C., de Araújo, V.E., Godói, I.P., de Lemos, L.L.P., Godman, B., Bennie, M., Diniz, L.M. and Junior, A.A.G., </a:t>
            </a:r>
            <a:r>
              <a:rPr lang="en-GB" sz="1200" dirty="0"/>
              <a:t>(</a:t>
            </a:r>
            <a:r>
              <a:rPr lang="gu-IN" sz="1200" dirty="0"/>
              <a:t>2017</a:t>
            </a:r>
            <a:r>
              <a:rPr lang="en-GB" sz="1200" dirty="0"/>
              <a:t>)</a:t>
            </a:r>
            <a:r>
              <a:rPr lang="gu-IN" sz="1200" dirty="0"/>
              <a:t>. Efficacy of mobile apps to support the care of patients with diabetes mellitus: a systematic review and meta-analysis of randomized controlled trials. </a:t>
            </a:r>
            <a:r>
              <a:rPr lang="gu-IN" sz="1200" i="1" dirty="0"/>
              <a:t>JMIR mHealth and uHealth</a:t>
            </a:r>
            <a:r>
              <a:rPr lang="gu-IN" sz="1200" dirty="0"/>
              <a:t>, </a:t>
            </a:r>
            <a:r>
              <a:rPr lang="gu-IN" sz="1200" i="1" dirty="0"/>
              <a:t>5</a:t>
            </a:r>
            <a:r>
              <a:rPr lang="gu-IN" sz="1200" dirty="0"/>
              <a:t>(3), p.e6309.</a:t>
            </a:r>
            <a:r>
              <a:rPr lang="en-GB" sz="1200" dirty="0"/>
              <a:t> </a:t>
            </a:r>
            <a:r>
              <a:rPr lang="en-GB" sz="1200" dirty="0">
                <a:hlinkClick r:id="rId3"/>
              </a:rPr>
              <a:t>https://mhealth.jmir.org/2017/3/e4/</a:t>
            </a:r>
            <a:endParaRPr lang="en-GB" sz="1200" dirty="0"/>
          </a:p>
          <a:p>
            <a:pPr algn="just"/>
            <a:r>
              <a:rPr lang="gu-IN" sz="1200" dirty="0"/>
              <a:t>Brzan, P.P., Rotman, E., Pajnkihar, M. and Klanjsek, P., </a:t>
            </a:r>
            <a:r>
              <a:rPr lang="en-GB" sz="1200" dirty="0"/>
              <a:t>(</a:t>
            </a:r>
            <a:r>
              <a:rPr lang="gu-IN" sz="1200" dirty="0"/>
              <a:t>2016</a:t>
            </a:r>
            <a:r>
              <a:rPr lang="en-GB" sz="1200" dirty="0"/>
              <a:t>)</a:t>
            </a:r>
            <a:r>
              <a:rPr lang="gu-IN" sz="1200" dirty="0"/>
              <a:t>. Mobile applications for control and self management of diabetes: a systematic review. </a:t>
            </a:r>
            <a:r>
              <a:rPr lang="gu-IN" sz="1200" i="1" dirty="0"/>
              <a:t>Journal of medical systems</a:t>
            </a:r>
            <a:r>
              <a:rPr lang="gu-IN" sz="1200" dirty="0"/>
              <a:t>, </a:t>
            </a:r>
            <a:r>
              <a:rPr lang="gu-IN" sz="1200" i="1" dirty="0"/>
              <a:t>40</a:t>
            </a:r>
            <a:r>
              <a:rPr lang="gu-IN" sz="1200" dirty="0"/>
              <a:t>(9), p.210.</a:t>
            </a:r>
            <a:r>
              <a:rPr lang="en-GB" sz="1200" dirty="0"/>
              <a:t> </a:t>
            </a:r>
            <a:r>
              <a:rPr lang="en-GB" sz="1200" dirty="0">
                <a:hlinkClick r:id="rId4"/>
              </a:rPr>
              <a:t>https://link.springer.com/article/10.1007/s10916-016-0564-8?wt</a:t>
            </a:r>
            <a:endParaRPr lang="en-GB" sz="1200" dirty="0"/>
          </a:p>
          <a:p>
            <a:pPr algn="just"/>
            <a:r>
              <a:rPr lang="gu-IN" sz="1200" dirty="0"/>
              <a:t>Dankwa-Mullan, I., Rivo, M., Sepulveda, M., Park, Y., Snowdon, J. and Rhee, K., </a:t>
            </a:r>
            <a:r>
              <a:rPr lang="en-GB" sz="1200" dirty="0"/>
              <a:t>(</a:t>
            </a:r>
            <a:r>
              <a:rPr lang="gu-IN" sz="1200" dirty="0"/>
              <a:t>2019</a:t>
            </a:r>
            <a:r>
              <a:rPr lang="en-GB" sz="1200" dirty="0"/>
              <a:t>)</a:t>
            </a:r>
            <a:r>
              <a:rPr lang="gu-IN" sz="1200" dirty="0"/>
              <a:t>. Transforming diabetes care through artificial intelligence: the future is here. </a:t>
            </a:r>
            <a:r>
              <a:rPr lang="gu-IN" sz="1200" i="1" dirty="0"/>
              <a:t>Population health management</a:t>
            </a:r>
            <a:r>
              <a:rPr lang="gu-IN" sz="1200" dirty="0"/>
              <a:t>, </a:t>
            </a:r>
            <a:r>
              <a:rPr lang="gu-IN" sz="1200" i="1" dirty="0"/>
              <a:t>22</a:t>
            </a:r>
            <a:r>
              <a:rPr lang="gu-IN" sz="1200" dirty="0"/>
              <a:t>(3), pp.229-242.</a:t>
            </a:r>
            <a:r>
              <a:rPr lang="en-GB" sz="1200" dirty="0"/>
              <a:t> </a:t>
            </a:r>
            <a:r>
              <a:rPr lang="en-GB" sz="1200" dirty="0">
                <a:hlinkClick r:id="rId5"/>
              </a:rPr>
              <a:t>https://journals.sagepub.com/doi/abs/10.1089/pop.2018.0129</a:t>
            </a:r>
            <a:endParaRPr lang="en-GB" sz="1200" dirty="0"/>
          </a:p>
          <a:p>
            <a:pPr algn="just"/>
            <a:r>
              <a:rPr lang="gu-IN" sz="1200" dirty="0"/>
              <a:t>Fleming, G.A., Petrie, J.R., Bergenstal, R.M., Holl, R.W., Peters, A.L. and Heinemann, L., </a:t>
            </a:r>
            <a:r>
              <a:rPr lang="en-GB" sz="1200" dirty="0"/>
              <a:t>(</a:t>
            </a:r>
            <a:r>
              <a:rPr lang="gu-IN" sz="1200" dirty="0"/>
              <a:t>2020</a:t>
            </a:r>
            <a:r>
              <a:rPr lang="en-GB" sz="1200" dirty="0"/>
              <a:t>)</a:t>
            </a:r>
            <a:r>
              <a:rPr lang="gu-IN" sz="1200" dirty="0"/>
              <a:t>. Diabetes digital app technology: benefits, challenges, and recommendations. A consensus report by the European Association for the Study of Diabetes (EASD) and the American Diabetes Association (ADA) Diabetes Technology Working Group. </a:t>
            </a:r>
            <a:r>
              <a:rPr lang="gu-IN" sz="1200" i="1" dirty="0"/>
              <a:t>Diabetes care</a:t>
            </a:r>
            <a:r>
              <a:rPr lang="gu-IN" sz="1200" dirty="0"/>
              <a:t>, </a:t>
            </a:r>
            <a:r>
              <a:rPr lang="gu-IN" sz="1200" i="1" dirty="0"/>
              <a:t>43</a:t>
            </a:r>
            <a:r>
              <a:rPr lang="gu-IN" sz="1200" dirty="0"/>
              <a:t>(1), pp.250-260.</a:t>
            </a:r>
            <a:r>
              <a:rPr lang="en-GB" sz="1200" dirty="0"/>
              <a:t> </a:t>
            </a:r>
            <a:r>
              <a:rPr lang="en-GB" sz="1200" dirty="0">
                <a:hlinkClick r:id="rId6"/>
              </a:rPr>
              <a:t>https://diabetesjournals.org/care/article-abstract/43/1/250/358</a:t>
            </a:r>
            <a:endParaRPr lang="en-GB" sz="1200" dirty="0"/>
          </a:p>
          <a:p>
            <a:pPr algn="just"/>
            <a:r>
              <a:rPr lang="gu-IN" sz="1200" dirty="0"/>
              <a:t>Hartz, J., Yingling, L. and Powell-Wiley, T.M., </a:t>
            </a:r>
            <a:r>
              <a:rPr lang="en-GB" sz="1200" dirty="0"/>
              <a:t>(</a:t>
            </a:r>
            <a:r>
              <a:rPr lang="gu-IN" sz="1200" dirty="0"/>
              <a:t>2016</a:t>
            </a:r>
            <a:r>
              <a:rPr lang="en-GB" sz="1200" dirty="0"/>
              <a:t>)</a:t>
            </a:r>
            <a:r>
              <a:rPr lang="gu-IN" sz="1200" dirty="0"/>
              <a:t>. Use of mobile health technology in the prevention and management of diabetes mellitus. </a:t>
            </a:r>
            <a:r>
              <a:rPr lang="gu-IN" sz="1200" i="1" dirty="0"/>
              <a:t>Current cardiology reports</a:t>
            </a:r>
            <a:r>
              <a:rPr lang="gu-IN" sz="1200" dirty="0"/>
              <a:t>, </a:t>
            </a:r>
            <a:r>
              <a:rPr lang="gu-IN" sz="1200" i="1" dirty="0"/>
              <a:t>18</a:t>
            </a:r>
            <a:r>
              <a:rPr lang="gu-IN" sz="1200" dirty="0"/>
              <a:t>(12), p.130.</a:t>
            </a:r>
            <a:r>
              <a:rPr lang="en-GB" sz="1200" dirty="0"/>
              <a:t> </a:t>
            </a:r>
            <a:r>
              <a:rPr lang="en-GB" sz="1200" dirty="0">
                <a:hlinkClick r:id="rId7"/>
              </a:rPr>
              <a:t>https://link.springer.com/article/10.1007/s11886-016-0796-8</a:t>
            </a:r>
            <a:endParaRPr lang="en-GB" sz="1200" dirty="0"/>
          </a:p>
          <a:p>
            <a:pPr algn="just"/>
            <a:r>
              <a:rPr lang="gu-IN" sz="1200" dirty="0"/>
              <a:t>Jeffrey, B., Bagala, M., Creighton, A., Leavey, T., Nicholls, S., Wood, C., Longman, J., Barker, J. and Pit, S., </a:t>
            </a:r>
            <a:r>
              <a:rPr lang="en-GB" sz="1200" dirty="0"/>
              <a:t>(</a:t>
            </a:r>
            <a:r>
              <a:rPr lang="gu-IN" sz="1200" dirty="0"/>
              <a:t>2019</a:t>
            </a:r>
            <a:r>
              <a:rPr lang="en-GB" sz="1200" dirty="0"/>
              <a:t>)</a:t>
            </a:r>
            <a:r>
              <a:rPr lang="gu-IN" sz="1200" dirty="0"/>
              <a:t>. Mobile phone applications and their use in the self-management of type 2 diabetes mellitus: a qualitative study among app users and non-app users. </a:t>
            </a:r>
            <a:r>
              <a:rPr lang="gu-IN" sz="1200" i="1" dirty="0"/>
              <a:t>Diabetology &amp; metabolic syndrome</a:t>
            </a:r>
            <a:r>
              <a:rPr lang="gu-IN" sz="1200" dirty="0"/>
              <a:t>, </a:t>
            </a:r>
            <a:r>
              <a:rPr lang="gu-IN" sz="1200" i="1" dirty="0"/>
              <a:t>11</a:t>
            </a:r>
            <a:r>
              <a:rPr lang="gu-IN" sz="1200" dirty="0"/>
              <a:t>(1), p.84.</a:t>
            </a:r>
            <a:r>
              <a:rPr lang="en-GB" sz="1200" dirty="0"/>
              <a:t> </a:t>
            </a:r>
            <a:r>
              <a:rPr lang="en-GB" sz="1200" dirty="0">
                <a:hlinkClick r:id="rId8"/>
              </a:rPr>
              <a:t>https://link.springer.com/article/10.1186/s13098-019-0480-4</a:t>
            </a:r>
            <a:endParaRPr lang="en-GB" sz="1200" dirty="0"/>
          </a:p>
          <a:p>
            <a:pPr algn="just"/>
            <a:r>
              <a:rPr lang="gu-IN" sz="1200" dirty="0"/>
              <a:t>Potyok, C., Simon, B., Hartveg, Á., Siket, M., Dénes-Fazakas, L., Eigner, G., Balázs, M., Kovács, L. and Szilágyi, L., </a:t>
            </a:r>
            <a:r>
              <a:rPr lang="en-GB" sz="1200" dirty="0"/>
              <a:t>(</a:t>
            </a:r>
            <a:r>
              <a:rPr lang="gu-IN" sz="1200" dirty="0"/>
              <a:t>2024</a:t>
            </a:r>
            <a:r>
              <a:rPr lang="en-GB" sz="1200" dirty="0"/>
              <a:t>)</a:t>
            </a:r>
            <a:r>
              <a:rPr lang="gu-IN" sz="1200" dirty="0"/>
              <a:t>, May. Mobile application development for diabetes patient. In </a:t>
            </a:r>
            <a:r>
              <a:rPr lang="gu-IN" sz="1200" i="1" dirty="0"/>
              <a:t>2024 IEEE 18th International Symposium on Applied Computational Intelligence and Informatics (SACI)</a:t>
            </a:r>
            <a:r>
              <a:rPr lang="gu-IN" sz="1200" dirty="0"/>
              <a:t> (pp. 000559-000564). IEEE.</a:t>
            </a:r>
            <a:r>
              <a:rPr lang="en-GB" sz="1200" dirty="0"/>
              <a:t> </a:t>
            </a:r>
            <a:r>
              <a:rPr lang="en-GB" sz="1200" dirty="0">
                <a:hlinkClick r:id="rId9"/>
              </a:rPr>
              <a:t>https://ieeexplore.ieee.org/abstract/document/10619902/</a:t>
            </a:r>
            <a:endParaRPr lang="en-GB" sz="1200" dirty="0"/>
          </a:p>
          <a:p>
            <a:pPr algn="just"/>
            <a:r>
              <a:rPr lang="gu-IN" sz="1200" dirty="0"/>
              <a:t>Wang, Y., Li, M., Zhao, X., Pan, X., Lu, M., Lu, J. and Hu, Y., </a:t>
            </a:r>
            <a:r>
              <a:rPr lang="en-GB" sz="1200" dirty="0"/>
              <a:t>(</a:t>
            </a:r>
            <a:r>
              <a:rPr lang="gu-IN" sz="1200" dirty="0"/>
              <a:t>2019</a:t>
            </a:r>
            <a:r>
              <a:rPr lang="en-GB" sz="1200" dirty="0"/>
              <a:t>)</a:t>
            </a:r>
            <a:r>
              <a:rPr lang="gu-IN" sz="1200" dirty="0"/>
              <a:t>. Effects of continuous care for patients with type 2 diabetes using mobile health application: a randomised controlled trial. </a:t>
            </a:r>
            <a:r>
              <a:rPr lang="gu-IN" sz="1200" i="1" dirty="0"/>
              <a:t>The International journal of health planning and management</a:t>
            </a:r>
            <a:r>
              <a:rPr lang="gu-IN" sz="1200" dirty="0"/>
              <a:t>, </a:t>
            </a:r>
            <a:r>
              <a:rPr lang="gu-IN" sz="1200" i="1" dirty="0"/>
              <a:t>34</a:t>
            </a:r>
            <a:r>
              <a:rPr lang="gu-IN" sz="1200" dirty="0"/>
              <a:t>(3), pp.1025-1035.</a:t>
            </a:r>
            <a:r>
              <a:rPr lang="en-GB" sz="1200" dirty="0"/>
              <a:t> </a:t>
            </a:r>
            <a:r>
              <a:rPr lang="en-GB" sz="1200" dirty="0">
                <a:hlinkClick r:id="rId10"/>
              </a:rPr>
              <a:t>https://onlinelibrary.wiley.com/doi/abs/10.1002/hpm.2872</a:t>
            </a:r>
            <a:endParaRPr lang="en-GB" sz="1200" dirty="0"/>
          </a:p>
          <a:p>
            <a:pPr algn="just"/>
            <a:r>
              <a:rPr lang="gu-IN" sz="1200" dirty="0"/>
              <a:t>Wu, Y., Yao, X., Vespasiani, G., Nicolucci, A., Dong, Y., Kwong, J., Li, L., Sun, X., Tian, H. and Li, S., </a:t>
            </a:r>
            <a:r>
              <a:rPr lang="en-GB" sz="1200" dirty="0"/>
              <a:t>(</a:t>
            </a:r>
            <a:r>
              <a:rPr lang="gu-IN" sz="1200" dirty="0"/>
              <a:t>2017</a:t>
            </a:r>
            <a:r>
              <a:rPr lang="en-GB" sz="1200" dirty="0"/>
              <a:t>)</a:t>
            </a:r>
            <a:r>
              <a:rPr lang="gu-IN" sz="1200" dirty="0"/>
              <a:t>. Mobile app-based interventions to support diabetes self-management: a systematic review of randomized controlled trials to identify functions associated with glycemic efficacy. </a:t>
            </a:r>
            <a:r>
              <a:rPr lang="gu-IN" sz="1200" i="1" dirty="0"/>
              <a:t>JMIR mHealth and uHealth</a:t>
            </a:r>
            <a:r>
              <a:rPr lang="gu-IN" sz="1200" dirty="0"/>
              <a:t>, </a:t>
            </a:r>
            <a:r>
              <a:rPr lang="gu-IN" sz="1200" i="1" dirty="0"/>
              <a:t>5</a:t>
            </a:r>
            <a:r>
              <a:rPr lang="gu-IN" sz="1200" dirty="0"/>
              <a:t>(3), p.e35.</a:t>
            </a:r>
            <a:r>
              <a:rPr lang="en-GB" sz="1200" dirty="0"/>
              <a:t> </a:t>
            </a:r>
            <a:r>
              <a:rPr lang="en-GB" sz="1200" dirty="0">
                <a:hlinkClick r:id="rId11"/>
              </a:rPr>
              <a:t>https://mhealth.jmir.org/2017/3/e35</a:t>
            </a:r>
            <a:endParaRPr lang="en-GB" sz="1200" dirty="0"/>
          </a:p>
        </p:txBody>
      </p:sp>
    </p:spTree>
    <p:extLst>
      <p:ext uri="{BB962C8B-B14F-4D97-AF65-F5344CB8AC3E}">
        <p14:creationId xmlns:p14="http://schemas.microsoft.com/office/powerpoint/2010/main" val="3699843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Custom 2">
      <a:majorFont>
        <a:latin typeface="Arial Black"/>
        <a:ea typeface=""/>
        <a:cs typeface="Arial black"/>
      </a:majorFont>
      <a:minorFont>
        <a:latin typeface="Arial"/>
        <a:ea typeface=""/>
        <a:cs typeface="Arial "/>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 Boardroom</Template>
  <TotalTime>183</TotalTime>
  <Words>6859</Words>
  <Application>Microsoft Office PowerPoint</Application>
  <PresentationFormat>Widescreen</PresentationFormat>
  <Paragraphs>294</Paragraphs>
  <Slides>45</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ADLaM Display</vt:lpstr>
      <vt:lpstr>Algerian</vt:lpstr>
      <vt:lpstr>Amasis MT Pro Black</vt:lpstr>
      <vt:lpstr>Aptos</vt:lpstr>
      <vt:lpstr>Arial</vt:lpstr>
      <vt:lpstr>Arial Black</vt:lpstr>
      <vt:lpstr>Wingdings</vt:lpstr>
      <vt:lpstr>Wingdings 3</vt:lpstr>
      <vt:lpstr>Ion Boardroom</vt:lpstr>
      <vt:lpstr>PowerPoint Presentation</vt:lpstr>
      <vt:lpstr>TASK 1: Introduction and Justification</vt:lpstr>
      <vt:lpstr>OVERVIEW  </vt:lpstr>
      <vt:lpstr>PowerPoint Presentation</vt:lpstr>
      <vt:lpstr>Introduction</vt:lpstr>
      <vt:lpstr>Aim</vt:lpstr>
      <vt:lpstr>Activities</vt:lpstr>
      <vt:lpstr>DiaBand UK App</vt:lpstr>
      <vt:lpstr>PowerPoint Presentation</vt:lpstr>
      <vt:lpstr>Why Diabetes Mellitus ?</vt:lpstr>
      <vt:lpstr>Why Adults Aged 25–65 Years?</vt:lpstr>
      <vt:lpstr>National Guidelines and Research Support</vt:lpstr>
      <vt:lpstr>Consequences of Not Addressing Diabetes</vt:lpstr>
      <vt:lpstr>Why Choose DiaBand UK App?</vt:lpstr>
      <vt:lpstr>TASK 2: APPLICATION</vt:lpstr>
      <vt:lpstr>Chosen Planning Model: PRECEDE-PROCEED Model</vt:lpstr>
      <vt:lpstr>PRECEDE-PROCEED Model </vt:lpstr>
      <vt:lpstr>PowerPoint Presentation</vt:lpstr>
      <vt:lpstr>PowerPoint Presentation</vt:lpstr>
      <vt:lpstr>PowerPoint Presentation</vt:lpstr>
      <vt:lpstr>PowerPoint Presentation</vt:lpstr>
      <vt:lpstr>PowerPoint Presentation</vt:lpstr>
      <vt:lpstr>PowerPoint Presentation</vt:lpstr>
      <vt:lpstr>Why the PRECEDE-PROCEED Model?</vt:lpstr>
      <vt:lpstr>TASK: 3BARRIERS</vt:lpstr>
      <vt:lpstr>Potential Stakeholders for Implementation and Delivery</vt:lpstr>
      <vt:lpstr>PowerPoint Presentation</vt:lpstr>
      <vt:lpstr>Potential Barriers to Successful Implementation</vt:lpstr>
      <vt:lpstr>PowerPoint Presentation</vt:lpstr>
      <vt:lpstr>Other barriers </vt:lpstr>
      <vt:lpstr>Legal and Ethical Issues</vt:lpstr>
      <vt:lpstr>PowerPoint Presentation</vt:lpstr>
      <vt:lpstr>Task: 4 Benefits</vt:lpstr>
      <vt:lpstr>Potential Benefits of DIABAND UK (Individual benefits)</vt:lpstr>
      <vt:lpstr>Potential Benefits of DIABAND UK (healthcare and community benefits)</vt:lpstr>
      <vt:lpstr>Implications on Policies, Research, and Education</vt:lpstr>
      <vt:lpstr>PowerPoint Presentation</vt:lpstr>
      <vt:lpstr>PowerPoint Presentation</vt:lpstr>
      <vt:lpstr>Future Development of DiaBand UK APP</vt:lpstr>
      <vt:lpstr>Sustainability and Future Implementation</vt:lpstr>
      <vt:lpstr>Conclusion</vt:lpstr>
      <vt:lpstr>REFERENCES</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lastModifiedBy>Hetal Patel</cp:lastModifiedBy>
  <cp:revision>29</cp:revision>
  <dcterms:created xsi:type="dcterms:W3CDTF">2026-07-30T11:58:15Z</dcterms:created>
  <dcterms:modified xsi:type="dcterms:W3CDTF">2026-08-11T21:00:08Z</dcterms:modified>
</cp:coreProperties>
</file>