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0313-EF2E-4E89-B429-1760FD197D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CB425CD2-92A3-4AA4-A55F-77C745E4DA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78A751FB-7AD1-4FC2-9018-E39A7ED90FD6}"/>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DAD311BD-2AC3-414F-A24A-9ADCA9811AD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695E8F2-F17C-40B5-85ED-CA161ACED61E}"/>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3998341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A25B-5532-482E-8A17-C18E0B1775BE}"/>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C675813-6D3D-4770-8828-2CCE801DB64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772F843-72DA-4B19-A841-C77461E7A5E3}"/>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E3230A1A-0F8C-482A-9B83-330F241EFA6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C3D98B37-35C5-4396-92C6-EF00DFDD6E66}"/>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2017688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0522D-4E11-41C4-A27A-799DA72B9B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1ADB1C8-9358-44E3-A330-E9FA624F68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C33203C-0EB5-4091-982F-2EE5304E3965}"/>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2E1B4966-FC8C-454F-A66A-6E405C7E7AE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D92E289-5642-4F4A-AF2C-52794134FC0F}"/>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2251079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60E35-C230-437E-A9E1-0BA190CA51B6}"/>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985929F-C6D9-46C6-AEDD-8EE0DC1A807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DEBEE7F0-36E0-4D30-BC11-7B2B61D4A7B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84A964A-F3B6-40E9-89D0-87C1A689129F}"/>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6" name="Footer Placeholder 5">
            <a:extLst>
              <a:ext uri="{FF2B5EF4-FFF2-40B4-BE49-F238E27FC236}">
                <a16:creationId xmlns:a16="http://schemas.microsoft.com/office/drawing/2014/main" id="{FE9ADC28-4F30-4479-91D7-E5061D0B2F91}"/>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B7AEAE3-69FF-4E3D-9B70-D37BA48CDCEB}"/>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448391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DFEB4-614F-4BF0-8BEA-30FD2DE096C2}"/>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27BB6CE3-77DC-44CA-B11E-E3B54E7CF5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4B3E306-6C58-4533-8B8C-20E9F08D53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9A0C3219-B529-4B07-82DD-9E75BCE812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7B8DD50-80BB-4B30-83CB-30BAEC66DDD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D494EF0D-9473-433B-8C55-3FFE871F2C07}"/>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8" name="Footer Placeholder 7">
            <a:extLst>
              <a:ext uri="{FF2B5EF4-FFF2-40B4-BE49-F238E27FC236}">
                <a16:creationId xmlns:a16="http://schemas.microsoft.com/office/drawing/2014/main" id="{F4C2C5E5-0058-44BB-82DD-3D7FF5739351}"/>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4C6B681E-FFA8-4371-B734-E7DA281A8CD5}"/>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387839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628E-A9E3-41D5-BB5C-941D173415FB}"/>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B800B619-39FB-4A35-ABC2-BD1A05D26D1C}"/>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4" name="Footer Placeholder 3">
            <a:extLst>
              <a:ext uri="{FF2B5EF4-FFF2-40B4-BE49-F238E27FC236}">
                <a16:creationId xmlns:a16="http://schemas.microsoft.com/office/drawing/2014/main" id="{326A1436-EA5B-4971-94A3-FB72E941511A}"/>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DF7A76BE-5BA1-43B6-B00A-6B6AB25A7D23}"/>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2147477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490FC4-2C1D-4D8E-80EF-6316F68AFEAB}"/>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3" name="Footer Placeholder 2">
            <a:extLst>
              <a:ext uri="{FF2B5EF4-FFF2-40B4-BE49-F238E27FC236}">
                <a16:creationId xmlns:a16="http://schemas.microsoft.com/office/drawing/2014/main" id="{4D6E883F-1F7E-4DC2-9288-DD916F5BE2B9}"/>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8E18CCE4-65F2-477D-9900-D600675737AB}"/>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3696977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EB06-4537-4C2D-B327-1A5E914991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7003F7CC-BDB1-413B-9250-A2B4089B3E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D07CD6A4-1479-40F2-88E6-215D3BC152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B2970CC-BAE0-43C1-B860-DB13B7AB9886}"/>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6" name="Footer Placeholder 5">
            <a:extLst>
              <a:ext uri="{FF2B5EF4-FFF2-40B4-BE49-F238E27FC236}">
                <a16:creationId xmlns:a16="http://schemas.microsoft.com/office/drawing/2014/main" id="{88F52F93-4939-4BDE-A5D1-7FBCB4EEB73C}"/>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5CBD7B3-0201-403F-AA37-4998C31F14B0}"/>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1447645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B6A3-BEF0-42C6-A784-38EBE347BC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91A338A3-E5AA-46C0-B57D-71B94E178D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35742C6A-D031-40FE-8A42-D99E5E20D3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449093D-A958-4CBC-9CD3-C30D083615B4}"/>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6" name="Footer Placeholder 5">
            <a:extLst>
              <a:ext uri="{FF2B5EF4-FFF2-40B4-BE49-F238E27FC236}">
                <a16:creationId xmlns:a16="http://schemas.microsoft.com/office/drawing/2014/main" id="{3A47A2E0-EFAF-4D46-8701-9F024051B08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21C505C-A4D3-4B92-AC21-D780DC140137}"/>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1218325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931B-D11D-4D9C-81B2-09C25D4EE74C}"/>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FC57DF2D-4A9B-4415-AAD9-851CA78B4A2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9F93B38-5537-44E3-96FD-6DCDB5031E0F}"/>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0D472588-D866-4CC1-B486-BC5F6F3CC4B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742F89E-754E-41BF-A85B-3510D20A97D8}"/>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379845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801C70-3A3E-49E6-ABCA-2A3BE8A839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3029D913-EB3C-4A1F-8523-E3BB1D3820A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42BA031-DC78-4926-8939-9992590A2566}"/>
              </a:ext>
            </a:extLst>
          </p:cNvPr>
          <p:cNvSpPr>
            <a:spLocks noGrp="1"/>
          </p:cNvSpPr>
          <p:nvPr>
            <p:ph type="dt" sz="half" idx="10"/>
          </p:nvPr>
        </p:nvSpPr>
        <p:spPr/>
        <p:txBody>
          <a:body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BD6C84D1-8C5B-4801-ADDB-9A38BCE3FAF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7B09083-3304-4D15-BEB9-7DB7B93C9FDB}"/>
              </a:ext>
            </a:extLst>
          </p:cNvPr>
          <p:cNvSpPr>
            <a:spLocks noGrp="1"/>
          </p:cNvSpPr>
          <p:nvPr>
            <p:ph type="sldNum" sz="quarter" idx="12"/>
          </p:nvPr>
        </p:nvSpPr>
        <p:spPr/>
        <p:txBody>
          <a:bodyPr/>
          <a:lstStyle/>
          <a:p>
            <a:fld id="{F3C31981-3C65-4E1B-B3A4-EF96C248E4DF}" type="slidenum">
              <a:rPr lang="cy-GB" smtClean="0"/>
              <a:t>‹#›</a:t>
            </a:fld>
            <a:endParaRPr lang="cy-GB"/>
          </a:p>
        </p:txBody>
      </p:sp>
    </p:spTree>
    <p:extLst>
      <p:ext uri="{BB962C8B-B14F-4D97-AF65-F5344CB8AC3E}">
        <p14:creationId xmlns:p14="http://schemas.microsoft.com/office/powerpoint/2010/main" val="2030789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E44A9F-F6AE-4D69-A54F-CE6AF0434D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CDFCA0ED-C87C-47F6-B459-D43D9249A3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EBD4C6A7-278C-486A-8141-1E914365DB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0BF281-517C-4121-9038-668D8912B65B}" type="datetimeFigureOut">
              <a:rPr lang="cy-GB" smtClean="0"/>
              <a:t>30/09/2021</a:t>
            </a:fld>
            <a:endParaRPr lang="cy-GB"/>
          </a:p>
        </p:txBody>
      </p:sp>
      <p:sp>
        <p:nvSpPr>
          <p:cNvPr id="5" name="Footer Placeholder 4">
            <a:extLst>
              <a:ext uri="{FF2B5EF4-FFF2-40B4-BE49-F238E27FC236}">
                <a16:creationId xmlns:a16="http://schemas.microsoft.com/office/drawing/2014/main" id="{90D24D7B-DC37-4D37-A4D2-06B863E88D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FBCED84F-4AF6-4EB4-85C7-A3DAA0D4E1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C31981-3C65-4E1B-B3A4-EF96C248E4DF}" type="slidenum">
              <a:rPr lang="cy-GB" smtClean="0"/>
              <a:t>‹#›</a:t>
            </a:fld>
            <a:endParaRPr lang="cy-GB"/>
          </a:p>
        </p:txBody>
      </p:sp>
    </p:spTree>
    <p:extLst>
      <p:ext uri="{BB962C8B-B14F-4D97-AF65-F5344CB8AC3E}">
        <p14:creationId xmlns:p14="http://schemas.microsoft.com/office/powerpoint/2010/main" val="3881901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million">
            <a:extLst>
              <a:ext uri="{FF2B5EF4-FFF2-40B4-BE49-F238E27FC236}">
                <a16:creationId xmlns:a16="http://schemas.microsoft.com/office/drawing/2014/main" id="{F8EFD440-815D-4276-9082-486B7E230D10}"/>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96E1DA-90D5-40EB-BBDD-1D4F690C895F}"/>
              </a:ext>
            </a:extLst>
          </p:cNvPr>
          <p:cNvSpPr>
            <a:spLocks noGrp="1"/>
          </p:cNvSpPr>
          <p:nvPr>
            <p:ph type="ctrTitle"/>
          </p:nvPr>
        </p:nvSpPr>
        <p:spPr>
          <a:xfrm>
            <a:off x="1842273" y="1301099"/>
            <a:ext cx="10261600" cy="3564869"/>
          </a:xfrm>
        </p:spPr>
        <p:txBody>
          <a:bodyPr>
            <a:normAutofit/>
          </a:bodyPr>
          <a:lstStyle/>
          <a:p>
            <a:pPr algn="l"/>
            <a:r>
              <a:rPr lang="cy-GB" sz="8800" b="1" dirty="0">
                <a:ln w="22225">
                  <a:solidFill>
                    <a:schemeClr val="tx1"/>
                  </a:solidFill>
                  <a:miter lim="800000"/>
                </a:ln>
                <a:noFill/>
              </a:rPr>
              <a:t>Cymraeg 2050</a:t>
            </a:r>
            <a:br>
              <a:rPr lang="cy-GB" sz="8800" dirty="0">
                <a:ln w="22225">
                  <a:solidFill>
                    <a:schemeClr val="tx1"/>
                  </a:solidFill>
                  <a:miter lim="800000"/>
                </a:ln>
                <a:noFill/>
              </a:rPr>
            </a:br>
            <a:r>
              <a:rPr lang="cy-GB" b="1" dirty="0">
                <a:ln w="22225">
                  <a:solidFill>
                    <a:schemeClr val="tx1"/>
                  </a:solidFill>
                  <a:miter lim="800000"/>
                </a:ln>
                <a:noFill/>
              </a:rPr>
              <a:t>Miliwn o Siaradwyr Cymraeg</a:t>
            </a:r>
            <a:br>
              <a:rPr lang="cy-GB" b="1" dirty="0">
                <a:ln w="22225">
                  <a:solidFill>
                    <a:schemeClr val="tx1"/>
                  </a:solidFill>
                  <a:miter lim="800000"/>
                </a:ln>
                <a:noFill/>
              </a:rPr>
            </a:br>
            <a:r>
              <a:rPr lang="cy-GB" b="1" dirty="0">
                <a:ln w="22225">
                  <a:solidFill>
                    <a:schemeClr val="tx1"/>
                  </a:solidFill>
                  <a:miter lim="800000"/>
                </a:ln>
                <a:noFill/>
              </a:rPr>
              <a:t>A Million Welsh Speakers</a:t>
            </a:r>
            <a:endParaRPr lang="cy-GB" sz="8800" b="1" dirty="0">
              <a:ln w="22225">
                <a:solidFill>
                  <a:schemeClr val="tx1"/>
                </a:solidFill>
                <a:miter lim="800000"/>
              </a:ln>
              <a:noFill/>
            </a:endParaRPr>
          </a:p>
        </p:txBody>
      </p:sp>
    </p:spTree>
    <p:extLst>
      <p:ext uri="{BB962C8B-B14F-4D97-AF65-F5344CB8AC3E}">
        <p14:creationId xmlns:p14="http://schemas.microsoft.com/office/powerpoint/2010/main" val="26492265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13810-02DA-4C78-BCF2-5FDCE4BB3BD7}"/>
              </a:ext>
            </a:extLst>
          </p:cNvPr>
          <p:cNvSpPr>
            <a:spLocks noGrp="1"/>
          </p:cNvSpPr>
          <p:nvPr>
            <p:ph type="title"/>
          </p:nvPr>
        </p:nvSpPr>
        <p:spPr>
          <a:xfrm>
            <a:off x="540327" y="239993"/>
            <a:ext cx="5548745" cy="1177789"/>
          </a:xfrm>
        </p:spPr>
        <p:txBody>
          <a:bodyPr>
            <a:noAutofit/>
          </a:bodyPr>
          <a:lstStyle/>
          <a:p>
            <a:pPr algn="ctr"/>
            <a:r>
              <a:rPr lang="cy-GB" sz="2800" b="1" dirty="0"/>
              <a:t>Mae Strategaeth Cymraeg 2050 yn nodi dull hirdymor Llywodraeth Cymru o gyrraedd y targed o filiwn o siaradwyr Cymraeg erbyn 2050</a:t>
            </a:r>
            <a:endParaRPr lang="cy-GB" sz="2000" b="1" dirty="0"/>
          </a:p>
        </p:txBody>
      </p:sp>
      <p:pic>
        <p:nvPicPr>
          <p:cNvPr id="4" name="Picture 3">
            <a:extLst>
              <a:ext uri="{FF2B5EF4-FFF2-40B4-BE49-F238E27FC236}">
                <a16:creationId xmlns:a16="http://schemas.microsoft.com/office/drawing/2014/main" id="{52EBBFED-4629-451E-B762-CCCFC561275E}"/>
              </a:ext>
            </a:extLst>
          </p:cNvPr>
          <p:cNvPicPr>
            <a:picLocks noChangeAspect="1"/>
          </p:cNvPicPr>
          <p:nvPr/>
        </p:nvPicPr>
        <p:blipFill rotWithShape="1">
          <a:blip r:embed="rId2"/>
          <a:srcRect l="33750" t="13950" r="36310" b="9910"/>
          <a:stretch/>
        </p:blipFill>
        <p:spPr>
          <a:xfrm>
            <a:off x="1772055" y="1978089"/>
            <a:ext cx="2662724" cy="3806987"/>
          </a:xfrm>
          <a:prstGeom prst="rect">
            <a:avLst/>
          </a:prstGeom>
          <a:ln w="57150">
            <a:solidFill>
              <a:schemeClr val="tx1"/>
            </a:solidFill>
          </a:ln>
        </p:spPr>
      </p:pic>
      <p:pic>
        <p:nvPicPr>
          <p:cNvPr id="5" name="Picture 4">
            <a:extLst>
              <a:ext uri="{FF2B5EF4-FFF2-40B4-BE49-F238E27FC236}">
                <a16:creationId xmlns:a16="http://schemas.microsoft.com/office/drawing/2014/main" id="{0646A467-3415-47C8-8D41-F56654099F12}"/>
              </a:ext>
            </a:extLst>
          </p:cNvPr>
          <p:cNvPicPr>
            <a:picLocks noChangeAspect="1"/>
          </p:cNvPicPr>
          <p:nvPr/>
        </p:nvPicPr>
        <p:blipFill rotWithShape="1">
          <a:blip r:embed="rId3"/>
          <a:srcRect l="34318" t="18397" r="36786" b="9911"/>
          <a:stretch/>
        </p:blipFill>
        <p:spPr>
          <a:xfrm>
            <a:off x="7757220" y="1978089"/>
            <a:ext cx="2662725" cy="3714212"/>
          </a:xfrm>
          <a:prstGeom prst="rect">
            <a:avLst/>
          </a:prstGeom>
          <a:ln w="57150">
            <a:solidFill>
              <a:schemeClr val="tx1"/>
            </a:solidFill>
          </a:ln>
        </p:spPr>
      </p:pic>
      <p:sp>
        <p:nvSpPr>
          <p:cNvPr id="6" name="TextBox 5">
            <a:extLst>
              <a:ext uri="{FF2B5EF4-FFF2-40B4-BE49-F238E27FC236}">
                <a16:creationId xmlns:a16="http://schemas.microsoft.com/office/drawing/2014/main" id="{CAD9AF0A-B011-4B97-8A5C-A71C18277B11}"/>
              </a:ext>
            </a:extLst>
          </p:cNvPr>
          <p:cNvSpPr txBox="1"/>
          <p:nvPr/>
        </p:nvSpPr>
        <p:spPr>
          <a:xfrm>
            <a:off x="1163782" y="5983257"/>
            <a:ext cx="4154668" cy="646331"/>
          </a:xfrm>
          <a:prstGeom prst="rect">
            <a:avLst/>
          </a:prstGeom>
          <a:noFill/>
        </p:spPr>
        <p:txBody>
          <a:bodyPr wrap="square" rtlCol="0">
            <a:spAutoFit/>
          </a:bodyPr>
          <a:lstStyle/>
          <a:p>
            <a:r>
              <a:rPr lang="cy-GB" dirty="0"/>
              <a:t>http://www.cynulliad.cymru/laid%20documents/gen-ld11108/gen-ld11108-w.pdf</a:t>
            </a:r>
          </a:p>
        </p:txBody>
      </p:sp>
      <p:sp>
        <p:nvSpPr>
          <p:cNvPr id="7" name="TextBox 6">
            <a:extLst>
              <a:ext uri="{FF2B5EF4-FFF2-40B4-BE49-F238E27FC236}">
                <a16:creationId xmlns:a16="http://schemas.microsoft.com/office/drawing/2014/main" id="{BCD8EF96-748E-4EE6-AF34-FE3CC637AED2}"/>
              </a:ext>
            </a:extLst>
          </p:cNvPr>
          <p:cNvSpPr txBox="1"/>
          <p:nvPr/>
        </p:nvSpPr>
        <p:spPr>
          <a:xfrm>
            <a:off x="7011247" y="5945932"/>
            <a:ext cx="4154669" cy="646331"/>
          </a:xfrm>
          <a:prstGeom prst="rect">
            <a:avLst/>
          </a:prstGeom>
          <a:noFill/>
        </p:spPr>
        <p:txBody>
          <a:bodyPr wrap="square" rtlCol="0">
            <a:spAutoFit/>
          </a:bodyPr>
          <a:lstStyle/>
          <a:p>
            <a:r>
              <a:rPr lang="cy-GB" dirty="0"/>
              <a:t>http://www.cynulliad.cymru/laid%20documents/gen-ld11108/gen-ld11108-e.pdf</a:t>
            </a:r>
          </a:p>
        </p:txBody>
      </p:sp>
      <p:sp>
        <p:nvSpPr>
          <p:cNvPr id="8" name="Title 1">
            <a:extLst>
              <a:ext uri="{FF2B5EF4-FFF2-40B4-BE49-F238E27FC236}">
                <a16:creationId xmlns:a16="http://schemas.microsoft.com/office/drawing/2014/main" id="{A7E533DE-1881-4D7E-A267-3114E134F8B2}"/>
              </a:ext>
            </a:extLst>
          </p:cNvPr>
          <p:cNvSpPr txBox="1">
            <a:spLocks/>
          </p:cNvSpPr>
          <p:nvPr/>
        </p:nvSpPr>
        <p:spPr>
          <a:xfrm>
            <a:off x="6420594" y="551577"/>
            <a:ext cx="5126181" cy="8329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i="1" dirty="0"/>
              <a:t>The </a:t>
            </a:r>
            <a:r>
              <a:rPr lang="en-US" sz="2800" b="1" i="1" dirty="0" err="1"/>
              <a:t>Cymraeg</a:t>
            </a:r>
            <a:r>
              <a:rPr lang="en-US" sz="2800" b="1" i="1" dirty="0"/>
              <a:t> 2050 Strategy sets out the Welsh Government’s long-term approach to achieving the target of a million Welsh speakers by 2050</a:t>
            </a:r>
            <a:endParaRPr lang="cy-GB" sz="2800" b="1" i="1" dirty="0"/>
          </a:p>
        </p:txBody>
      </p:sp>
    </p:spTree>
    <p:extLst>
      <p:ext uri="{BB962C8B-B14F-4D97-AF65-F5344CB8AC3E}">
        <p14:creationId xmlns:p14="http://schemas.microsoft.com/office/powerpoint/2010/main" val="348782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284012" y="365125"/>
            <a:ext cx="4883727" cy="1325563"/>
          </a:xfrm>
        </p:spPr>
        <p:txBody>
          <a:bodyPr/>
          <a:lstStyle/>
          <a:p>
            <a:pPr algn="ctr"/>
            <a:r>
              <a:rPr lang="cy-GB" dirty="0"/>
              <a:t>Cyflwyniad</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145471" y="1825625"/>
            <a:ext cx="4883727" cy="4351338"/>
          </a:xfrm>
        </p:spPr>
        <p:txBody>
          <a:bodyPr>
            <a:normAutofit fontScale="77500" lnSpcReduction="20000"/>
          </a:bodyPr>
          <a:lstStyle/>
          <a:p>
            <a:pPr marL="0" indent="0" algn="ctr">
              <a:buNone/>
            </a:pPr>
            <a:r>
              <a:rPr lang="cy-GB" sz="3300" dirty="0"/>
              <a:t>“Mae’r Gymraeg yn un o drysorau Cymru. Mae’n rhan o’r hyn sy’n ein diffinio fel pobl ac fel cenedl”</a:t>
            </a:r>
          </a:p>
          <a:p>
            <a:pPr marL="0" indent="0" algn="ctr">
              <a:buNone/>
            </a:pPr>
            <a:r>
              <a:rPr lang="cy-GB" sz="3300" dirty="0"/>
              <a:t>“Mae addysg yn ganolog i’n gweledigaeth, ond mae’n rhaid i ni sicrhau fod ein pobl ifanc yn gadael y system addysg yn barod i ddefnyddio’r iaith ymhob cyd-destun ac yn falch  o gael gwneud hynny.”</a:t>
            </a:r>
          </a:p>
          <a:p>
            <a:pPr marL="0" indent="0">
              <a:buNone/>
            </a:pPr>
            <a:r>
              <a:rPr lang="cy-GB" dirty="0"/>
              <a:t>Carwyn Jones, Prif Weinidog Cymru</a:t>
            </a:r>
          </a:p>
          <a:p>
            <a:pPr marL="0" indent="0">
              <a:buNone/>
            </a:pPr>
            <a:r>
              <a:rPr lang="cy-GB" dirty="0"/>
              <a:t>Alun Davies, Gweinidog y Gymraeg</a:t>
            </a:r>
          </a:p>
          <a:p>
            <a:pPr marL="0" indent="0">
              <a:buNone/>
            </a:pPr>
            <a:r>
              <a:rPr lang="cy-GB" dirty="0"/>
              <a:t>2017</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906492" y="365124"/>
            <a:ext cx="488372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Introduction</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cy-GB" sz="3300" i="1" dirty="0"/>
              <a:t>“</a:t>
            </a:r>
            <a:r>
              <a:rPr lang="en-US" sz="3600" i="1" dirty="0"/>
              <a:t>The Welsh language is one of the treasures of Wales. It is part of what defines us as people and as a nation</a:t>
            </a:r>
            <a:r>
              <a:rPr lang="cy-GB" sz="3300" i="1" dirty="0"/>
              <a:t>”</a:t>
            </a:r>
          </a:p>
          <a:p>
            <a:pPr marL="0" indent="0" algn="ctr">
              <a:buNone/>
            </a:pPr>
            <a:r>
              <a:rPr lang="cy-GB" sz="3300" i="1" dirty="0"/>
              <a:t>“</a:t>
            </a:r>
            <a:r>
              <a:rPr lang="en-US" sz="3600" i="1" dirty="0"/>
              <a:t>Education is central to our vision, but we must ensure our young people come out of the education system ready and proud to use the language in all contexts</a:t>
            </a:r>
            <a:r>
              <a:rPr lang="cy-GB" sz="3300" i="1" dirty="0"/>
              <a:t>.”</a:t>
            </a:r>
          </a:p>
          <a:p>
            <a:pPr marL="0" indent="0">
              <a:buFont typeface="Arial" panose="020B0604020202020204" pitchFamily="34" charset="0"/>
              <a:buNone/>
            </a:pPr>
            <a:r>
              <a:rPr lang="cy-GB" i="1" dirty="0"/>
              <a:t>Carwyn Jones, Wales’ First Minister</a:t>
            </a:r>
          </a:p>
          <a:p>
            <a:pPr marL="0" indent="0">
              <a:buFont typeface="Arial" panose="020B0604020202020204" pitchFamily="34" charset="0"/>
              <a:buNone/>
            </a:pPr>
            <a:r>
              <a:rPr lang="cy-GB" i="1" dirty="0"/>
              <a:t>Alun Davies, Minister for the Welsh language</a:t>
            </a:r>
          </a:p>
          <a:p>
            <a:pPr marL="0" indent="0">
              <a:buFont typeface="Arial" panose="020B0604020202020204" pitchFamily="34" charset="0"/>
              <a:buNone/>
            </a:pPr>
            <a:r>
              <a:rPr lang="cy-GB" i="1" dirty="0"/>
              <a:t>2017</a:t>
            </a:r>
          </a:p>
        </p:txBody>
      </p:sp>
      <p:pic>
        <p:nvPicPr>
          <p:cNvPr id="6" name="Picture 5">
            <a:extLst>
              <a:ext uri="{FF2B5EF4-FFF2-40B4-BE49-F238E27FC236}">
                <a16:creationId xmlns:a16="http://schemas.microsoft.com/office/drawing/2014/main" id="{C10227D9-125A-405A-8CEC-37E8B339FB43}"/>
              </a:ext>
            </a:extLst>
          </p:cNvPr>
          <p:cNvPicPr>
            <a:picLocks noChangeAspect="1"/>
          </p:cNvPicPr>
          <p:nvPr/>
        </p:nvPicPr>
        <p:blipFill rotWithShape="1">
          <a:blip r:embed="rId2"/>
          <a:srcRect l="48864" t="27625" r="38523" b="20795"/>
          <a:stretch/>
        </p:blipFill>
        <p:spPr>
          <a:xfrm>
            <a:off x="5126745" y="1634704"/>
            <a:ext cx="1835730" cy="4220491"/>
          </a:xfrm>
          <a:prstGeom prst="rect">
            <a:avLst/>
          </a:prstGeom>
        </p:spPr>
      </p:pic>
    </p:spTree>
    <p:extLst>
      <p:ext uri="{BB962C8B-B14F-4D97-AF65-F5344CB8AC3E}">
        <p14:creationId xmlns:p14="http://schemas.microsoft.com/office/powerpoint/2010/main" val="1008597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4883727" cy="1325563"/>
          </a:xfrm>
        </p:spPr>
        <p:txBody>
          <a:bodyPr/>
          <a:lstStyle/>
          <a:p>
            <a:pPr algn="ctr"/>
            <a:r>
              <a:rPr lang="cy-GB" dirty="0"/>
              <a:t>Tair thema strategol</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145471" y="1825625"/>
            <a:ext cx="4883727" cy="4351338"/>
          </a:xfrm>
        </p:spPr>
        <p:txBody>
          <a:bodyPr>
            <a:normAutofit/>
          </a:bodyPr>
          <a:lstStyle/>
          <a:p>
            <a:pPr marL="0" indent="0" algn="ctr">
              <a:buNone/>
            </a:pPr>
            <a:endParaRPr lang="cy-GB" dirty="0"/>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Three strategic themes</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pic>
        <p:nvPicPr>
          <p:cNvPr id="7" name="Picture 6">
            <a:extLst>
              <a:ext uri="{FF2B5EF4-FFF2-40B4-BE49-F238E27FC236}">
                <a16:creationId xmlns:a16="http://schemas.microsoft.com/office/drawing/2014/main" id="{729E0A04-2EC3-4A12-AAF8-614EBE7DE614}"/>
              </a:ext>
            </a:extLst>
          </p:cNvPr>
          <p:cNvPicPr>
            <a:picLocks noChangeAspect="1"/>
          </p:cNvPicPr>
          <p:nvPr/>
        </p:nvPicPr>
        <p:blipFill rotWithShape="1">
          <a:blip r:embed="rId2"/>
          <a:srcRect l="32955" t="18570" r="30341" b="17950"/>
          <a:stretch/>
        </p:blipFill>
        <p:spPr>
          <a:xfrm>
            <a:off x="6331525" y="1066794"/>
            <a:ext cx="5507188" cy="5354981"/>
          </a:xfrm>
          <a:prstGeom prst="rect">
            <a:avLst/>
          </a:prstGeom>
        </p:spPr>
      </p:pic>
      <p:pic>
        <p:nvPicPr>
          <p:cNvPr id="8" name="Picture 7">
            <a:extLst>
              <a:ext uri="{FF2B5EF4-FFF2-40B4-BE49-F238E27FC236}">
                <a16:creationId xmlns:a16="http://schemas.microsoft.com/office/drawing/2014/main" id="{3D5F4FE9-19A0-45CC-B58B-FEA578329617}"/>
              </a:ext>
            </a:extLst>
          </p:cNvPr>
          <p:cNvPicPr>
            <a:picLocks noChangeAspect="1"/>
          </p:cNvPicPr>
          <p:nvPr/>
        </p:nvPicPr>
        <p:blipFill rotWithShape="1">
          <a:blip r:embed="rId3"/>
          <a:srcRect l="31420" t="16953" r="28523" b="19566"/>
          <a:stretch/>
        </p:blipFill>
        <p:spPr>
          <a:xfrm>
            <a:off x="235524" y="1181282"/>
            <a:ext cx="5784269" cy="5153709"/>
          </a:xfrm>
          <a:prstGeom prst="rect">
            <a:avLst/>
          </a:prstGeom>
        </p:spPr>
      </p:pic>
      <p:sp>
        <p:nvSpPr>
          <p:cNvPr id="9" name="Rectangle: Rounded Corners 8">
            <a:extLst>
              <a:ext uri="{FF2B5EF4-FFF2-40B4-BE49-F238E27FC236}">
                <a16:creationId xmlns:a16="http://schemas.microsoft.com/office/drawing/2014/main" id="{D036FCF2-75D2-484A-8F48-7C7B85A9C0DF}"/>
              </a:ext>
            </a:extLst>
          </p:cNvPr>
          <p:cNvSpPr/>
          <p:nvPr/>
        </p:nvSpPr>
        <p:spPr>
          <a:xfrm>
            <a:off x="1655616" y="4527193"/>
            <a:ext cx="5507188" cy="1204686"/>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400" dirty="0"/>
              <a:t>ADDYSG!/</a:t>
            </a:r>
            <a:r>
              <a:rPr lang="cy-GB" sz="4400" i="1" dirty="0"/>
              <a:t>EDUCATION!</a:t>
            </a:r>
          </a:p>
        </p:txBody>
      </p:sp>
      <p:sp>
        <p:nvSpPr>
          <p:cNvPr id="10" name="Arrow: Right 9">
            <a:extLst>
              <a:ext uri="{FF2B5EF4-FFF2-40B4-BE49-F238E27FC236}">
                <a16:creationId xmlns:a16="http://schemas.microsoft.com/office/drawing/2014/main" id="{875B8ECD-15AF-4648-8A41-19B49065942A}"/>
              </a:ext>
            </a:extLst>
          </p:cNvPr>
          <p:cNvSpPr/>
          <p:nvPr/>
        </p:nvSpPr>
        <p:spPr>
          <a:xfrm rot="13950835">
            <a:off x="1679388" y="3375982"/>
            <a:ext cx="1192481" cy="73660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Arrow: Right 10">
            <a:extLst>
              <a:ext uri="{FF2B5EF4-FFF2-40B4-BE49-F238E27FC236}">
                <a16:creationId xmlns:a16="http://schemas.microsoft.com/office/drawing/2014/main" id="{1535A34C-4231-4558-BE34-43A9D3ACFC52}"/>
              </a:ext>
            </a:extLst>
          </p:cNvPr>
          <p:cNvSpPr/>
          <p:nvPr/>
        </p:nvSpPr>
        <p:spPr>
          <a:xfrm rot="17926278">
            <a:off x="5970819" y="3555781"/>
            <a:ext cx="1192481" cy="73660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163224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4883727" cy="1325563"/>
          </a:xfrm>
        </p:spPr>
        <p:txBody>
          <a:bodyPr/>
          <a:lstStyle/>
          <a:p>
            <a:pPr algn="ctr"/>
            <a:r>
              <a:rPr lang="cy-GB" dirty="0"/>
              <a:t>Targedau</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a:bodyPr>
          <a:lstStyle/>
          <a:p>
            <a:r>
              <a:rPr lang="cy-GB" dirty="0"/>
              <a:t>Nifer y siaradwyr Cymraeg i gyrraedd 1 miliwn erbyn 2050</a:t>
            </a:r>
          </a:p>
          <a:p>
            <a:r>
              <a:rPr lang="cy-GB" dirty="0"/>
              <a:t> Canran y boblogaeth sy’n siarad Cymraeg bob dydd, ac sy’n gallu siarad mwy nag ychydig eiriau o Gymraeg, i gynyddu o 10 y cant (yn 2013–15) i 20 y cant erbyn 2050. </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Targets</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The number of Welsh speakers to reach 1 million by 2050</a:t>
            </a:r>
          </a:p>
          <a:p>
            <a:r>
              <a:rPr lang="en-US" i="1" dirty="0"/>
              <a:t>The percentage of the population that speak Welsh daily, and can speak more than just a few words of Welsh, to increase from 10 per cent (in 2013–15) to 20 per cent by 2050. </a:t>
            </a:r>
            <a:endParaRPr lang="cy-GB" i="1" dirty="0"/>
          </a:p>
        </p:txBody>
      </p:sp>
      <p:pic>
        <p:nvPicPr>
          <p:cNvPr id="2050" name="Picture 2" descr="Image result for 20%">
            <a:extLst>
              <a:ext uri="{FF2B5EF4-FFF2-40B4-BE49-F238E27FC236}">
                <a16:creationId xmlns:a16="http://schemas.microsoft.com/office/drawing/2014/main" id="{58892181-3F12-409D-B5B7-926F4F99F7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3564" y="4755569"/>
            <a:ext cx="3133530" cy="188011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10%">
            <a:extLst>
              <a:ext uri="{FF2B5EF4-FFF2-40B4-BE49-F238E27FC236}">
                <a16:creationId xmlns:a16="http://schemas.microsoft.com/office/drawing/2014/main" id="{AF54DF74-6BED-41E3-A749-CD2EFAADCDCF}"/>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516155" y="4733819"/>
            <a:ext cx="3168430" cy="1901058"/>
          </a:xfrm>
          <a:prstGeom prst="rect">
            <a:avLst/>
          </a:prstGeom>
          <a:noFill/>
          <a:extLst>
            <a:ext uri="{909E8E84-426E-40DD-AFC4-6F175D3DCCD1}">
              <a14:hiddenFill xmlns:a14="http://schemas.microsoft.com/office/drawing/2010/main">
                <a:solidFill>
                  <a:srgbClr val="FFFFFF"/>
                </a:solidFill>
              </a14:hiddenFill>
            </a:ext>
          </a:extLst>
        </p:spPr>
      </p:pic>
      <p:sp>
        <p:nvSpPr>
          <p:cNvPr id="6" name="Arrow: Right 5">
            <a:extLst>
              <a:ext uri="{FF2B5EF4-FFF2-40B4-BE49-F238E27FC236}">
                <a16:creationId xmlns:a16="http://schemas.microsoft.com/office/drawing/2014/main" id="{335D34F4-FC99-4372-9BE8-125320D96F6A}"/>
              </a:ext>
            </a:extLst>
          </p:cNvPr>
          <p:cNvSpPr/>
          <p:nvPr/>
        </p:nvSpPr>
        <p:spPr>
          <a:xfrm>
            <a:off x="5225143" y="5299789"/>
            <a:ext cx="1671784" cy="85357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1944424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4883727" cy="1325563"/>
          </a:xfrm>
        </p:spPr>
        <p:txBody>
          <a:bodyPr/>
          <a:lstStyle/>
          <a:p>
            <a:pPr algn="ctr"/>
            <a:r>
              <a:rPr lang="cy-GB" dirty="0"/>
              <a:t>Cyrraedd y miliwn</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a:bodyPr>
          <a:lstStyle/>
          <a:p>
            <a:r>
              <a:rPr lang="cy-GB" dirty="0"/>
              <a:t>Yn 1911, roedd bron i filiwn (977,000) o siaradwyr Cymraeg tair oed a throsodd yng Nghymru</a:t>
            </a:r>
          </a:p>
          <a:p>
            <a:r>
              <a:rPr lang="cy-GB" dirty="0"/>
              <a:t>Mae angen oddeutu 438,000 o siaradwyr Cymraeg newydd erbyn 2050 er mwyn cyrraedd y targed o filiwn o siaradwyr</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Reaching a million</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In 1911, there were almost a million (977,000) Welsh speakers aged three and over in Wales</a:t>
            </a:r>
          </a:p>
          <a:p>
            <a:r>
              <a:rPr lang="en-US" i="1" dirty="0"/>
              <a:t>Approximately 438,000 new Welsh speakers are needed by 2050 if we are to reach a million</a:t>
            </a:r>
            <a:endParaRPr lang="cy-GB" i="1" dirty="0"/>
          </a:p>
        </p:txBody>
      </p:sp>
      <p:sp>
        <p:nvSpPr>
          <p:cNvPr id="6" name="Rectangle 5">
            <a:extLst>
              <a:ext uri="{FF2B5EF4-FFF2-40B4-BE49-F238E27FC236}">
                <a16:creationId xmlns:a16="http://schemas.microsoft.com/office/drawing/2014/main" id="{3FCD6DC6-9CB4-43BA-9A49-D95564E0B97D}"/>
              </a:ext>
            </a:extLst>
          </p:cNvPr>
          <p:cNvSpPr/>
          <p:nvPr/>
        </p:nvSpPr>
        <p:spPr>
          <a:xfrm>
            <a:off x="4003296" y="4838999"/>
            <a:ext cx="4243469" cy="1569660"/>
          </a:xfrm>
          <a:prstGeom prst="rect">
            <a:avLst/>
          </a:prstGeom>
          <a:noFill/>
        </p:spPr>
        <p:txBody>
          <a:bodyPr wrap="none" lIns="91440" tIns="45720" rIns="91440" bIns="45720">
            <a:spAutoFit/>
          </a:bodyPr>
          <a:lstStyle/>
          <a:p>
            <a:pPr algn="ctr"/>
            <a:r>
              <a:rPr lang="en-US" sz="9600" b="1" cap="none" spc="0" dirty="0">
                <a:ln w="22225">
                  <a:solidFill>
                    <a:schemeClr val="accent2"/>
                  </a:solidFill>
                  <a:prstDash val="solid"/>
                </a:ln>
                <a:solidFill>
                  <a:schemeClr val="accent6"/>
                </a:solidFill>
                <a:effectLst/>
              </a:rPr>
              <a:t>438,000</a:t>
            </a:r>
          </a:p>
        </p:txBody>
      </p:sp>
    </p:spTree>
    <p:extLst>
      <p:ext uri="{BB962C8B-B14F-4D97-AF65-F5344CB8AC3E}">
        <p14:creationId xmlns:p14="http://schemas.microsoft.com/office/powerpoint/2010/main" val="3881510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4883727" cy="1325563"/>
          </a:xfrm>
        </p:spPr>
        <p:txBody>
          <a:bodyPr/>
          <a:lstStyle/>
          <a:p>
            <a:pPr algn="ctr"/>
            <a:r>
              <a:rPr lang="cy-GB" dirty="0"/>
              <a:t>Trosglwyddo’r iaith o fewn y teulu</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a:bodyPr>
          <a:lstStyle/>
          <a:p>
            <a:r>
              <a:rPr lang="cy-GB" dirty="0"/>
              <a:t>Roedd Cyfrifiad 2011 yn nodi bod 82 y cant o blant tair i bedair oed yn gallu siarad Cymraeg yn yr aelwydydd pâr hynny lle roedd dau oedolyn yn gallu siarad Cymraeg. Mewn aelwydydd pâr lle roedd un oedolyn yn gallu siarad Cymraeg, roedd 45 y cant o blant tair i bedair oed yn gallu siarad Cymraeg.</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Language transmission in the family</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The 2011 Census reported that in couple households where two adults could speak Welsh, 82 per cent of children between three and four years of age were also able to speak Welsh. In couple households where one adult could speak Welsh, 45 per cent of children three to four years of age were able to speak Welsh</a:t>
            </a:r>
            <a:endParaRPr lang="cy-GB" i="1" dirty="0"/>
          </a:p>
        </p:txBody>
      </p:sp>
      <p:pic>
        <p:nvPicPr>
          <p:cNvPr id="6" name="Picture 5">
            <a:extLst>
              <a:ext uri="{FF2B5EF4-FFF2-40B4-BE49-F238E27FC236}">
                <a16:creationId xmlns:a16="http://schemas.microsoft.com/office/drawing/2014/main" id="{C48D6ADB-EA3D-4395-912C-D69CD0E981CF}"/>
              </a:ext>
            </a:extLst>
          </p:cNvPr>
          <p:cNvPicPr>
            <a:picLocks noChangeAspect="1"/>
          </p:cNvPicPr>
          <p:nvPr/>
        </p:nvPicPr>
        <p:blipFill rotWithShape="1">
          <a:blip r:embed="rId2"/>
          <a:srcRect b="58765"/>
          <a:stretch/>
        </p:blipFill>
        <p:spPr>
          <a:xfrm>
            <a:off x="1192227" y="5490908"/>
            <a:ext cx="2613796" cy="1077796"/>
          </a:xfrm>
          <a:prstGeom prst="rect">
            <a:avLst/>
          </a:prstGeom>
        </p:spPr>
      </p:pic>
      <p:sp>
        <p:nvSpPr>
          <p:cNvPr id="7" name="Rectangle 6">
            <a:extLst>
              <a:ext uri="{FF2B5EF4-FFF2-40B4-BE49-F238E27FC236}">
                <a16:creationId xmlns:a16="http://schemas.microsoft.com/office/drawing/2014/main" id="{B23686D3-8F85-4A46-A733-478AEA0BC0AD}"/>
              </a:ext>
            </a:extLst>
          </p:cNvPr>
          <p:cNvSpPr/>
          <p:nvPr/>
        </p:nvSpPr>
        <p:spPr>
          <a:xfrm>
            <a:off x="4272889" y="5429641"/>
            <a:ext cx="1794081" cy="1200329"/>
          </a:xfrm>
          <a:prstGeom prst="rect">
            <a:avLst/>
          </a:prstGeom>
          <a:noFill/>
        </p:spPr>
        <p:txBody>
          <a:bodyPr wrap="none" lIns="91440" tIns="45720" rIns="91440" bIns="45720">
            <a:spAutoFit/>
          </a:bodyPr>
          <a:lstStyle/>
          <a:p>
            <a:pPr algn="ctr"/>
            <a:r>
              <a:rPr lang="en-US" sz="7200" b="1" cap="none" spc="0" dirty="0">
                <a:ln w="22225">
                  <a:solidFill>
                    <a:schemeClr val="accent2"/>
                  </a:solidFill>
                  <a:prstDash val="solid"/>
                </a:ln>
                <a:solidFill>
                  <a:schemeClr val="accent4">
                    <a:lumMod val="75000"/>
                  </a:schemeClr>
                </a:solidFill>
                <a:effectLst/>
              </a:rPr>
              <a:t>82%</a:t>
            </a:r>
          </a:p>
        </p:txBody>
      </p:sp>
      <p:pic>
        <p:nvPicPr>
          <p:cNvPr id="10" name="Picture 9">
            <a:extLst>
              <a:ext uri="{FF2B5EF4-FFF2-40B4-BE49-F238E27FC236}">
                <a16:creationId xmlns:a16="http://schemas.microsoft.com/office/drawing/2014/main" id="{858F0121-0D87-4F0C-9B0C-77AE48DCC4F8}"/>
              </a:ext>
            </a:extLst>
          </p:cNvPr>
          <p:cNvPicPr>
            <a:picLocks noChangeAspect="1"/>
          </p:cNvPicPr>
          <p:nvPr/>
        </p:nvPicPr>
        <p:blipFill rotWithShape="1">
          <a:blip r:embed="rId2"/>
          <a:srcRect r="50298" b="58376"/>
          <a:stretch/>
        </p:blipFill>
        <p:spPr>
          <a:xfrm>
            <a:off x="6986487" y="5480742"/>
            <a:ext cx="1299097" cy="1087962"/>
          </a:xfrm>
          <a:prstGeom prst="rect">
            <a:avLst/>
          </a:prstGeom>
        </p:spPr>
      </p:pic>
      <p:sp>
        <p:nvSpPr>
          <p:cNvPr id="11" name="Rectangle 10">
            <a:extLst>
              <a:ext uri="{FF2B5EF4-FFF2-40B4-BE49-F238E27FC236}">
                <a16:creationId xmlns:a16="http://schemas.microsoft.com/office/drawing/2014/main" id="{D438B959-5D52-4081-94CD-AA6BFF2BCDC4}"/>
              </a:ext>
            </a:extLst>
          </p:cNvPr>
          <p:cNvSpPr/>
          <p:nvPr/>
        </p:nvSpPr>
        <p:spPr>
          <a:xfrm>
            <a:off x="8792014" y="5432753"/>
            <a:ext cx="1794081" cy="1200329"/>
          </a:xfrm>
          <a:prstGeom prst="rect">
            <a:avLst/>
          </a:prstGeom>
          <a:noFill/>
        </p:spPr>
        <p:txBody>
          <a:bodyPr wrap="none" lIns="91440" tIns="45720" rIns="91440" bIns="45720">
            <a:spAutoFit/>
          </a:bodyPr>
          <a:lstStyle/>
          <a:p>
            <a:pPr algn="ctr"/>
            <a:r>
              <a:rPr lang="en-US" sz="7200" b="1" dirty="0">
                <a:ln w="22225">
                  <a:solidFill>
                    <a:schemeClr val="accent2"/>
                  </a:solidFill>
                  <a:prstDash val="solid"/>
                </a:ln>
                <a:solidFill>
                  <a:schemeClr val="accent4">
                    <a:lumMod val="75000"/>
                  </a:schemeClr>
                </a:solidFill>
              </a:rPr>
              <a:t>45</a:t>
            </a:r>
            <a:r>
              <a:rPr lang="en-US" sz="7200" b="1" cap="none" spc="0" dirty="0">
                <a:ln w="22225">
                  <a:solidFill>
                    <a:schemeClr val="accent2"/>
                  </a:solidFill>
                  <a:prstDash val="solid"/>
                </a:ln>
                <a:solidFill>
                  <a:schemeClr val="accent4">
                    <a:lumMod val="75000"/>
                  </a:schemeClr>
                </a:solidFill>
                <a:effectLst/>
              </a:rPr>
              <a:t>%</a:t>
            </a:r>
          </a:p>
        </p:txBody>
      </p:sp>
    </p:spTree>
    <p:extLst>
      <p:ext uri="{BB962C8B-B14F-4D97-AF65-F5344CB8AC3E}">
        <p14:creationId xmlns:p14="http://schemas.microsoft.com/office/powerpoint/2010/main" val="1927398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4883727" cy="1325563"/>
          </a:xfrm>
        </p:spPr>
        <p:txBody>
          <a:bodyPr/>
          <a:lstStyle/>
          <a:p>
            <a:pPr algn="ctr"/>
            <a:r>
              <a:rPr lang="cy-GB" dirty="0"/>
              <a:t>Addysg</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lnSpcReduction="10000"/>
          </a:bodyPr>
          <a:lstStyle/>
          <a:p>
            <a:r>
              <a:rPr lang="cy-GB" dirty="0"/>
              <a:t>Addysg drochi cyfrwng Cymraeg yw ein prif ddull ar gyfer sicrhau bod plant yn gallu datblygu eu sgiliau Cymraeg, ac ar gyfer creu siaradwyr newydd</a:t>
            </a:r>
          </a:p>
          <a:p>
            <a:r>
              <a:rPr lang="cy-GB" dirty="0"/>
              <a:t>Rydym am i’n holl ddysgwyr gael y cyfle i fod yn ddwyieithog. Er mwyn cyrraedd miliwn o siaradwyr, bydd angen cynyddu nifer y dysgwyr mewn ysgolion cyfrwng Saesneg sy’n llwyddo i ddysgu’r iaith</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Education</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Welsh-medium immersion education is our principal method for ensuring that children can develop their Welsh language skills, and for creating new speakers</a:t>
            </a:r>
          </a:p>
          <a:p>
            <a:r>
              <a:rPr lang="en-US" i="1" dirty="0"/>
              <a:t>We want all our learners to have the opportunity to be bilingual. In order to reach a million speakers, we will need to increase the number of learners in English-medium schools that succeed in acquiring the language</a:t>
            </a:r>
            <a:endParaRPr lang="cy-GB" i="1" dirty="0"/>
          </a:p>
        </p:txBody>
      </p:sp>
    </p:spTree>
    <p:extLst>
      <p:ext uri="{BB962C8B-B14F-4D97-AF65-F5344CB8AC3E}">
        <p14:creationId xmlns:p14="http://schemas.microsoft.com/office/powerpoint/2010/main" val="3250170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861290" y="18755"/>
            <a:ext cx="4883727" cy="1325563"/>
          </a:xfrm>
        </p:spPr>
        <p:txBody>
          <a:bodyPr/>
          <a:lstStyle/>
          <a:p>
            <a:pPr algn="ctr"/>
            <a:r>
              <a:rPr lang="cy-GB" dirty="0"/>
              <a:t>3 chyfnod i’r strategaeth</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85517" y="2487907"/>
            <a:ext cx="5539514" cy="4351338"/>
          </a:xfrm>
        </p:spPr>
        <p:txBody>
          <a:bodyPr>
            <a:normAutofit/>
          </a:bodyPr>
          <a:lstStyle/>
          <a:p>
            <a:pPr algn="ctr"/>
            <a:r>
              <a:rPr lang="cy-GB" sz="5400" dirty="0"/>
              <a:t>2017-2021</a:t>
            </a:r>
          </a:p>
          <a:p>
            <a:pPr algn="ctr"/>
            <a:r>
              <a:rPr lang="cy-GB" sz="5400" dirty="0"/>
              <a:t>2021-2031</a:t>
            </a:r>
          </a:p>
          <a:p>
            <a:pPr algn="ctr"/>
            <a:r>
              <a:rPr lang="cy-GB" sz="5400" dirty="0"/>
              <a:t>2031-2050</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3 phases to the strategy</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cy-GB" i="1" dirty="0"/>
          </a:p>
        </p:txBody>
      </p:sp>
      <p:sp>
        <p:nvSpPr>
          <p:cNvPr id="6" name="Rectangle: Rounded Corners 5">
            <a:extLst>
              <a:ext uri="{FF2B5EF4-FFF2-40B4-BE49-F238E27FC236}">
                <a16:creationId xmlns:a16="http://schemas.microsoft.com/office/drawing/2014/main" id="{9A5E05C9-6E15-40A0-818D-E3ED1E26E7D2}"/>
              </a:ext>
            </a:extLst>
          </p:cNvPr>
          <p:cNvSpPr/>
          <p:nvPr/>
        </p:nvSpPr>
        <p:spPr>
          <a:xfrm>
            <a:off x="7046517" y="3102923"/>
            <a:ext cx="4097983" cy="11581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400" dirty="0"/>
              <a:t>Cyfrifiad/</a:t>
            </a:r>
            <a:r>
              <a:rPr lang="cy-GB" sz="4400" i="1" dirty="0"/>
              <a:t>Census</a:t>
            </a:r>
          </a:p>
        </p:txBody>
      </p:sp>
      <p:sp>
        <p:nvSpPr>
          <p:cNvPr id="7" name="Arrow: Right 6">
            <a:extLst>
              <a:ext uri="{FF2B5EF4-FFF2-40B4-BE49-F238E27FC236}">
                <a16:creationId xmlns:a16="http://schemas.microsoft.com/office/drawing/2014/main" id="{11697010-5E16-433C-A819-D8A730A95A4C}"/>
              </a:ext>
            </a:extLst>
          </p:cNvPr>
          <p:cNvSpPr/>
          <p:nvPr/>
        </p:nvSpPr>
        <p:spPr>
          <a:xfrm rot="11530472">
            <a:off x="5343570" y="2760022"/>
            <a:ext cx="1364107" cy="685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0" name="Arrow: Right 9">
            <a:extLst>
              <a:ext uri="{FF2B5EF4-FFF2-40B4-BE49-F238E27FC236}">
                <a16:creationId xmlns:a16="http://schemas.microsoft.com/office/drawing/2014/main" id="{06C5EB48-6CC2-4D21-BADA-086907485A08}"/>
              </a:ext>
            </a:extLst>
          </p:cNvPr>
          <p:cNvSpPr/>
          <p:nvPr/>
        </p:nvSpPr>
        <p:spPr>
          <a:xfrm rot="10953969">
            <a:off x="5263941" y="3502236"/>
            <a:ext cx="1364107" cy="685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1798079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10515600" cy="1325563"/>
          </a:xfrm>
        </p:spPr>
        <p:txBody>
          <a:bodyPr>
            <a:normAutofit/>
          </a:bodyPr>
          <a:lstStyle/>
          <a:p>
            <a:pPr algn="ctr"/>
            <a:r>
              <a:rPr lang="cy-GB" dirty="0"/>
              <a:t>Newidiadau i gyrraedd miliwn o siaradwyr</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7" name="Content Placeholder 6">
            <a:extLst>
              <a:ext uri="{FF2B5EF4-FFF2-40B4-BE49-F238E27FC236}">
                <a16:creationId xmlns:a16="http://schemas.microsoft.com/office/drawing/2014/main" id="{165DE445-60EE-482E-A4A0-948463D2C0AF}"/>
              </a:ext>
            </a:extLst>
          </p:cNvPr>
          <p:cNvSpPr>
            <a:spLocks noGrp="1"/>
          </p:cNvSpPr>
          <p:nvPr>
            <p:ph idx="1"/>
          </p:nvPr>
        </p:nvSpPr>
        <p:spPr>
          <a:xfrm>
            <a:off x="484915" y="1396072"/>
            <a:ext cx="11353800" cy="4832645"/>
          </a:xfrm>
        </p:spPr>
        <p:txBody>
          <a:bodyPr>
            <a:normAutofit fontScale="92500" lnSpcReduction="10000"/>
          </a:bodyPr>
          <a:lstStyle/>
          <a:p>
            <a:r>
              <a:rPr lang="cy-GB" sz="2400" dirty="0"/>
              <a:t>Gwneud cynnydd cyflym i ehangu darpariaeth cyfrwng Cymraeg y blynyddoedd cynnar i 150 yn fwy o grwpiau meithrin dros y degawd nesaf er mwyn hwyluso dilyniant i addysg cyfrwng Cymraeg</a:t>
            </a:r>
          </a:p>
          <a:p>
            <a:r>
              <a:rPr lang="cy-GB" sz="2400" dirty="0"/>
              <a:t>Cynyddu’r gyfran o bob grŵp blwyddyn ysgol sy’n cael eu haddysg drwy gyfrwng y Gymraeg o 22 y cant (sy’n seiliedig ar 7,700 o ddysgwyr saith oed yn 2015/16) i 30 y cant (tua 10,500 ym mhob grŵp blwyddyn) erbyn 2031, ac yna i 40 y cant (tua 14,000 ym mhob grŵp blwyddyn) erbyn 2050</a:t>
            </a:r>
          </a:p>
          <a:p>
            <a:r>
              <a:rPr lang="cy-GB" sz="2400" dirty="0"/>
              <a:t>Gweddnewid sut rydym yn addysgu Cymraeg i bob dysgwr fel bod o leiaf 70 y cant o’r dysgwyr hynny’n gallu dweud erbyn 2050 eu bod yn gallu siarad Cymraeg erbyn iddynt adael yr ysgol</a:t>
            </a:r>
          </a:p>
          <a:p>
            <a:r>
              <a:rPr lang="cy-GB" sz="2400" dirty="0"/>
              <a:t>Cynyddu nifer yr athrawon cynradd sy’n gallu addysgu drwy gyfrwng y Gymraeg o 2,900 i 3,900 erbyn 2031 ac i 5,200 erbyn 2050; cynyddu nifer yr athrawon uwchradd sy’n gallu addysgu Cymraeg o 500 i 900 erbyn 2031 ac i 1,200 erbyn 2050; a chynyddu nifer yr athrawon uwchradd sy’n gallu addysgu drwy gyfrwng y Gymraeg o 1,800 i 3,200 erbyn 2031 ac i 4,200 erbyn 2050</a:t>
            </a:r>
          </a:p>
          <a:p>
            <a:r>
              <a:rPr lang="cy-GB" sz="2400" dirty="0"/>
              <a:t>Diwygio’r cynnig addysg a sgiliau ôl-16 cyfrwng Cymraeg a dwyieithog i sicrhau bod gan bobl ifanc gyfle i barhau i ddatblygu sgiliau dwyieithog i gefnogi economi sy’n ffynnu. </a:t>
            </a:r>
          </a:p>
        </p:txBody>
      </p:sp>
    </p:spTree>
    <p:extLst>
      <p:ext uri="{BB962C8B-B14F-4D97-AF65-F5344CB8AC3E}">
        <p14:creationId xmlns:p14="http://schemas.microsoft.com/office/powerpoint/2010/main" val="2839065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10515600" cy="1325563"/>
          </a:xfrm>
        </p:spPr>
        <p:txBody>
          <a:bodyPr>
            <a:normAutofit/>
          </a:bodyPr>
          <a:lstStyle/>
          <a:p>
            <a:pPr algn="ctr"/>
            <a:r>
              <a:rPr lang="cy-GB" i="1" dirty="0"/>
              <a:t>Changes to reach a million speakers</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7" name="Content Placeholder 6">
            <a:extLst>
              <a:ext uri="{FF2B5EF4-FFF2-40B4-BE49-F238E27FC236}">
                <a16:creationId xmlns:a16="http://schemas.microsoft.com/office/drawing/2014/main" id="{165DE445-60EE-482E-A4A0-948463D2C0AF}"/>
              </a:ext>
            </a:extLst>
          </p:cNvPr>
          <p:cNvSpPr>
            <a:spLocks noGrp="1"/>
          </p:cNvSpPr>
          <p:nvPr>
            <p:ph idx="1"/>
          </p:nvPr>
        </p:nvSpPr>
        <p:spPr>
          <a:xfrm>
            <a:off x="484915" y="1396072"/>
            <a:ext cx="11353800" cy="4832645"/>
          </a:xfrm>
        </p:spPr>
        <p:txBody>
          <a:bodyPr>
            <a:normAutofit fontScale="92500"/>
          </a:bodyPr>
          <a:lstStyle/>
          <a:p>
            <a:r>
              <a:rPr lang="en-US" sz="2400" i="1" dirty="0"/>
              <a:t>Make rapid progress to expand Welsh-medium early years provision by 150 nursery groups over the next decade to facilitate a seamless transition into Welsh-medium education</a:t>
            </a:r>
          </a:p>
          <a:p>
            <a:r>
              <a:rPr lang="en-US" sz="2400" i="1" dirty="0"/>
              <a:t>Increase the proportion of each school year group receiving Welsh-medium education from 22 per cent (based on 7,700 seven-year-old learners in 2015/16) to 30 per cent (about 10,500 in each year group) by 2031, and then 40 per cent (about 14,000 in each year group) by 2050</a:t>
            </a:r>
          </a:p>
          <a:p>
            <a:r>
              <a:rPr lang="en-US" sz="2400" i="1" dirty="0"/>
              <a:t>Transform how we teach Welsh to all learners in order that by 2050 at least 70 per cent of those learners report that they can speak Welsh by the time they leave school</a:t>
            </a:r>
          </a:p>
          <a:p>
            <a:r>
              <a:rPr lang="en-US" sz="2400" i="1" dirty="0"/>
              <a:t>Increase the number of primary teachers who can teach in Welsh from 2,900 to 3,900 by 2031 and 5,200 by 2050; increase the number of secondary teachers who can teach Welsh from 500 to 900 by 2031 and 1,200 by 2050; and increase the number of secondary teachers who can teach through the medium of Welsh from 1,800 to 3,200 by 2031 and 4,200 by 2050</a:t>
            </a:r>
          </a:p>
          <a:p>
            <a:r>
              <a:rPr lang="en-US" sz="2400" i="1" dirty="0"/>
              <a:t>Reform the post-16 Welsh-medium and bilingual education and skills offer to ensure that young people have the opportunity to continue developing bilingual skills to support a prosperous economy. </a:t>
            </a:r>
            <a:endParaRPr lang="cy-GB" sz="2400" i="1" dirty="0"/>
          </a:p>
        </p:txBody>
      </p:sp>
    </p:spTree>
    <p:extLst>
      <p:ext uri="{BB962C8B-B14F-4D97-AF65-F5344CB8AC3E}">
        <p14:creationId xmlns:p14="http://schemas.microsoft.com/office/powerpoint/2010/main" val="899026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5466940" cy="1325563"/>
          </a:xfrm>
        </p:spPr>
        <p:txBody>
          <a:bodyPr/>
          <a:lstStyle/>
          <a:p>
            <a:pPr algn="ctr"/>
            <a:r>
              <a:rPr lang="cy-GB" dirty="0"/>
              <a:t>Y Blynyddoedd Cynnar</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fontScale="92500" lnSpcReduction="10000"/>
          </a:bodyPr>
          <a:lstStyle/>
          <a:p>
            <a:r>
              <a:rPr lang="cy-GB" dirty="0"/>
              <a:t>Y nod hirdymor ar gyfer ein darpariaeth yn y blynyddoedd cynnar yw cyrraedd sefyllfa lle mae plant dan bump oed wedi cael digon o gyswllt â’r Gymraeg i allu dechrau ar eu taith i fod yn siaradwyr Cymraeg rhugl. </a:t>
            </a:r>
          </a:p>
          <a:p>
            <a:r>
              <a:rPr lang="cy-GB" dirty="0"/>
              <a:t>Ein bwriad yw gwneud cynnydd cyflym drwy ehangu darpariaeth y blynyddoedd cynnar yn y Gymraeg i 150 yn fwy o grwpiau meithrin dros y degawd nesaf er mwyn hwyluso pontio didrafferth i addysg cyfrwng Cymraeg. </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The Early Years</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The long-term aim for our early years provision is to reach a position where children under five have had sufficient contact with the Welsh language to be able to start on their journey towards fluency</a:t>
            </a:r>
          </a:p>
          <a:p>
            <a:r>
              <a:rPr lang="en-US" i="1" dirty="0"/>
              <a:t>We will look to make rapid progress by expanding Welsh-medium early years provision by 150 nursery groups over the next decade to facilitate a seamless transition into Welsh-medium education. </a:t>
            </a:r>
          </a:p>
        </p:txBody>
      </p:sp>
      <p:pic>
        <p:nvPicPr>
          <p:cNvPr id="3074" name="Picture 2" descr="Image result for mudiad meithrin">
            <a:extLst>
              <a:ext uri="{FF2B5EF4-FFF2-40B4-BE49-F238E27FC236}">
                <a16:creationId xmlns:a16="http://schemas.microsoft.com/office/drawing/2014/main" id="{F55AD2F6-3411-4141-8C1E-ECD7D624F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4929" y="5745361"/>
            <a:ext cx="2419350" cy="100261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F9C0E993-FCFC-484F-B509-F968599899F6}"/>
              </a:ext>
            </a:extLst>
          </p:cNvPr>
          <p:cNvSpPr/>
          <p:nvPr/>
        </p:nvSpPr>
        <p:spPr>
          <a:xfrm>
            <a:off x="6344816" y="5639979"/>
            <a:ext cx="1895071" cy="1107996"/>
          </a:xfrm>
          <a:prstGeom prst="rect">
            <a:avLst/>
          </a:prstGeom>
          <a:noFill/>
        </p:spPr>
        <p:txBody>
          <a:bodyPr wrap="none" lIns="91440" tIns="45720" rIns="91440" bIns="45720">
            <a:spAutoFit/>
          </a:bodyPr>
          <a:lstStyle/>
          <a:p>
            <a:pPr algn="ctr"/>
            <a:r>
              <a:rPr lang="en-US" sz="6600" b="1" cap="none" spc="0" dirty="0">
                <a:ln w="10160">
                  <a:solidFill>
                    <a:schemeClr val="accent5"/>
                  </a:solidFill>
                  <a:prstDash val="solid"/>
                </a:ln>
                <a:effectLst>
                  <a:outerShdw blurRad="38100" dist="22860" dir="5400000" algn="tl" rotWithShape="0">
                    <a:srgbClr val="000000">
                      <a:alpha val="30000"/>
                    </a:srgbClr>
                  </a:outerShdw>
                </a:effectLst>
              </a:rPr>
              <a:t>+150</a:t>
            </a:r>
          </a:p>
        </p:txBody>
      </p:sp>
    </p:spTree>
    <p:extLst>
      <p:ext uri="{BB962C8B-B14F-4D97-AF65-F5344CB8AC3E}">
        <p14:creationId xmlns:p14="http://schemas.microsoft.com/office/powerpoint/2010/main" val="1253290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658091" y="18755"/>
            <a:ext cx="5466940" cy="1325563"/>
          </a:xfrm>
        </p:spPr>
        <p:txBody>
          <a:bodyPr/>
          <a:lstStyle/>
          <a:p>
            <a:pPr algn="ctr"/>
            <a:r>
              <a:rPr lang="cy-GB" dirty="0"/>
              <a:t>Addysg Statudol</a:t>
            </a:r>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527456" y="1506311"/>
            <a:ext cx="5539514" cy="4351338"/>
          </a:xfrm>
        </p:spPr>
        <p:txBody>
          <a:bodyPr>
            <a:normAutofit fontScale="92500" lnSpcReduction="10000"/>
          </a:bodyPr>
          <a:lstStyle/>
          <a:p>
            <a:r>
              <a:rPr lang="cy-GB" dirty="0"/>
              <a:t>Gan nad oes disgwyl i’r boblogaeth gynyddu’n sylweddol dros amser, mae’n annhebygol y bydd angen agor nifer helaeth o ysgolion newydd. Felly, yr her i awdurdodau lleol fydd ad-drefnu’r ddarpariaeth er mwyn creu mwy o leoedd cyfrwng Cymraeg ac er mwyn sicrhau bod mwy o ysgolion dwyieithog, dros amser, yn cyflwyno cyfran uwch o’r cwricwlwm yn Gymraeg er mwyn rhoi seiliau ieithyddol cadarn i’r dysgwyr</a:t>
            </a:r>
          </a:p>
          <a:p>
            <a:pPr marL="0" indent="0">
              <a:buNone/>
            </a:pPr>
            <a:endParaRPr lang="cy-GB" dirty="0"/>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400800" y="18757"/>
            <a:ext cx="53894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i="1" dirty="0"/>
              <a:t>Statutory Education</a:t>
            </a:r>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
        <p:nvSpPr>
          <p:cNvPr id="9" name="Content Placeholder 2">
            <a:extLst>
              <a:ext uri="{FF2B5EF4-FFF2-40B4-BE49-F238E27FC236}">
                <a16:creationId xmlns:a16="http://schemas.microsoft.com/office/drawing/2014/main" id="{003BFE07-ADCD-4BDC-AB55-7EF375C8A4A2}"/>
              </a:ext>
            </a:extLst>
          </p:cNvPr>
          <p:cNvSpPr txBox="1">
            <a:spLocks/>
          </p:cNvSpPr>
          <p:nvPr/>
        </p:nvSpPr>
        <p:spPr>
          <a:xfrm>
            <a:off x="6125031" y="1506311"/>
            <a:ext cx="5665187"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t>Since the population is not expected to increase substantially over time, it is unlikely that we will need substantial numbers of new schools. Therefore, the challenge for local authorities will be to reconfigure provision in order to create more Welsh-medium places and, over time, ensure that more bilingual schools introduce a higher proportion of the curriculum in Welsh to give learners strong linguistic foundations</a:t>
            </a:r>
          </a:p>
        </p:txBody>
      </p:sp>
      <p:pic>
        <p:nvPicPr>
          <p:cNvPr id="4098" name="Picture 2" descr="Image result for wales local government">
            <a:extLst>
              <a:ext uri="{FF2B5EF4-FFF2-40B4-BE49-F238E27FC236}">
                <a16:creationId xmlns:a16="http://schemas.microsoft.com/office/drawing/2014/main" id="{E4D43849-D508-48A0-A569-871C641A189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759" b="95489" l="5455" r="94091">
                        <a14:foregroundMark x1="35909" y1="5639" x2="35909" y2="5639"/>
                        <a14:foregroundMark x1="75909" y1="17669" x2="75909" y2="17669"/>
                        <a14:foregroundMark x1="59091" y1="92481" x2="59091" y2="92481"/>
                        <a14:foregroundMark x1="72273" y1="92481" x2="72273" y2="92481"/>
                        <a14:foregroundMark x1="67273" y1="89474" x2="67273" y2="89474"/>
                        <a14:foregroundMark x1="69545" y1="83459" x2="69545" y2="83459"/>
                        <a14:foregroundMark x1="68636" y1="86466" x2="68636" y2="86466"/>
                        <a14:foregroundMark x1="62727" y1="91353" x2="62727" y2="91353"/>
                        <a14:foregroundMark x1="65000" y1="95489" x2="65000" y2="95489"/>
                        <a14:foregroundMark x1="5455" y1="72556" x2="5455" y2="72556"/>
                        <a14:foregroundMark x1="94091" y1="81579" x2="94091" y2="81579"/>
                        <a14:foregroundMark x1="84091" y1="19549" x2="84091" y2="19549"/>
                        <a14:foregroundMark x1="70909" y1="95489" x2="70909" y2="95489"/>
                        <a14:foregroundMark x1="35909" y1="3383" x2="35909" y2="3383"/>
                      </a14:backgroundRemoval>
                    </a14:imgEffect>
                  </a14:imgLayer>
                </a14:imgProps>
              </a:ext>
              <a:ext uri="{28A0092B-C50C-407E-A947-70E740481C1C}">
                <a14:useLocalDpi xmlns:a14="http://schemas.microsoft.com/office/drawing/2010/main" val="0"/>
              </a:ext>
            </a:extLst>
          </a:blip>
          <a:srcRect/>
          <a:stretch>
            <a:fillRect/>
          </a:stretch>
        </p:blipFill>
        <p:spPr bwMode="auto">
          <a:xfrm>
            <a:off x="4857567" y="4973334"/>
            <a:ext cx="1543233" cy="1865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636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938005" y="18755"/>
            <a:ext cx="10277387" cy="1325563"/>
          </a:xfrm>
        </p:spPr>
        <p:txBody>
          <a:bodyPr/>
          <a:lstStyle/>
          <a:p>
            <a:pPr algn="ctr"/>
            <a:r>
              <a:rPr lang="cy-GB" dirty="0"/>
              <a:t>Rhaglen waith 2017-2021</a:t>
            </a:r>
            <a:endParaRPr lang="cy-GB" i="1" dirty="0"/>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116509" y="1344318"/>
            <a:ext cx="11919981" cy="5037821"/>
          </a:xfrm>
        </p:spPr>
        <p:txBody>
          <a:bodyPr>
            <a:normAutofit fontScale="92500" lnSpcReduction="20000"/>
          </a:bodyPr>
          <a:lstStyle/>
          <a:p>
            <a:r>
              <a:rPr lang="cy-GB" dirty="0"/>
              <a:t>Cefnogi’r gwaith o wella darpariaeth blynyddoedd cynnar drwy gyfrwng y Gymraeg gan 40 grŵp meithrin;</a:t>
            </a:r>
          </a:p>
          <a:p>
            <a:r>
              <a:rPr lang="cy-GB" dirty="0"/>
              <a:t>Gwella’r gwaith o gynllunio darpariaeth blynyddoedd cynnar drwy gyfrwng y Gymraeg i hwyluso cynnydd addysg statudol cyfrwng Cymraeg;</a:t>
            </a:r>
          </a:p>
          <a:p>
            <a:r>
              <a:rPr lang="cy-GB" dirty="0"/>
              <a:t>Cynyddu nifer y plant saith oed mewn addysg cyfrwng Cymraeg o 7,700 (22%) i tua 8,400 (24%);</a:t>
            </a:r>
          </a:p>
          <a:p>
            <a:r>
              <a:rPr lang="cy-GB" dirty="0"/>
              <a:t>Cynyddu nifer yr athrawon cynradd sy’n addysgu drwy gyfrwng y Gymraeg o 2,900 i 3,100;</a:t>
            </a:r>
          </a:p>
          <a:p>
            <a:r>
              <a:rPr lang="cy-GB" dirty="0"/>
              <a:t>Cynyddu nifer yr athrawon uwchradd sy’n addysgu drwy gyfrwng y Gymraeg o 1,800 i 2,200;</a:t>
            </a:r>
          </a:p>
          <a:p>
            <a:r>
              <a:rPr lang="cy-GB" dirty="0"/>
              <a:t>Cynyddu nifer yr athrawon uwchradd sy’n addysgu Cymraeg fel pwnc o 500 i 600.</a:t>
            </a:r>
          </a:p>
          <a:p>
            <a:r>
              <a:rPr lang="cy-GB" dirty="0"/>
              <a:t>Adolygu Mesur y Gymraeg (Cymru) 2011;</a:t>
            </a:r>
          </a:p>
          <a:p>
            <a:r>
              <a:rPr lang="cy-GB" dirty="0"/>
              <a:t>Datblygu cefnogaeth well er mwyn integreiddio mewnfudwyr i gymunedau Cymraeg gan dynnu ar y tebygrwydd â rhaglen Voluntariat per la Llengua yng Nghatalwnia.</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066970" y="18757"/>
            <a:ext cx="572324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cy-GB" i="1" dirty="0"/>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Tree>
    <p:extLst>
      <p:ext uri="{BB962C8B-B14F-4D97-AF65-F5344CB8AC3E}">
        <p14:creationId xmlns:p14="http://schemas.microsoft.com/office/powerpoint/2010/main" val="3010216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E8AE-6058-4896-BCDF-86938F3581AA}"/>
              </a:ext>
            </a:extLst>
          </p:cNvPr>
          <p:cNvSpPr>
            <a:spLocks noGrp="1"/>
          </p:cNvSpPr>
          <p:nvPr>
            <p:ph type="title"/>
          </p:nvPr>
        </p:nvSpPr>
        <p:spPr>
          <a:xfrm>
            <a:off x="938005" y="18755"/>
            <a:ext cx="10277387" cy="1325563"/>
          </a:xfrm>
        </p:spPr>
        <p:txBody>
          <a:bodyPr/>
          <a:lstStyle/>
          <a:p>
            <a:pPr algn="ctr"/>
            <a:r>
              <a:rPr lang="cy-GB" dirty="0"/>
              <a:t>Work programme 2017-2021</a:t>
            </a:r>
            <a:endParaRPr lang="cy-GB" i="1" dirty="0"/>
          </a:p>
        </p:txBody>
      </p:sp>
      <p:sp>
        <p:nvSpPr>
          <p:cNvPr id="3" name="Content Placeholder 2">
            <a:extLst>
              <a:ext uri="{FF2B5EF4-FFF2-40B4-BE49-F238E27FC236}">
                <a16:creationId xmlns:a16="http://schemas.microsoft.com/office/drawing/2014/main" id="{CB6C111C-AB67-4B71-98C4-DDA99798FA04}"/>
              </a:ext>
            </a:extLst>
          </p:cNvPr>
          <p:cNvSpPr>
            <a:spLocks noGrp="1"/>
          </p:cNvSpPr>
          <p:nvPr>
            <p:ph idx="1"/>
          </p:nvPr>
        </p:nvSpPr>
        <p:spPr>
          <a:xfrm>
            <a:off x="116509" y="1344318"/>
            <a:ext cx="11919981" cy="5037821"/>
          </a:xfrm>
        </p:spPr>
        <p:txBody>
          <a:bodyPr>
            <a:normAutofit fontScale="85000" lnSpcReduction="20000"/>
          </a:bodyPr>
          <a:lstStyle/>
          <a:p>
            <a:r>
              <a:rPr lang="en-US" i="1" dirty="0"/>
              <a:t>Support the expansion of Welsh-medium early years provision by 40 nursery groups;</a:t>
            </a:r>
          </a:p>
          <a:p>
            <a:r>
              <a:rPr lang="en-US" i="1" dirty="0"/>
              <a:t>Improve planning of Welsh-medium early years provision to facilitate progression into Welsh-medium statutory education;</a:t>
            </a:r>
          </a:p>
          <a:p>
            <a:r>
              <a:rPr lang="en-US" i="1" dirty="0"/>
              <a:t>Increase number of seven year </a:t>
            </a:r>
            <a:r>
              <a:rPr lang="en-US" i="1" dirty="0" err="1"/>
              <a:t>olds</a:t>
            </a:r>
            <a:r>
              <a:rPr lang="en-US" i="1" dirty="0"/>
              <a:t> in Welsh-medium education from 7,700 (22%) to c.8,400 (24%);</a:t>
            </a:r>
          </a:p>
          <a:p>
            <a:r>
              <a:rPr lang="en-US" i="1" dirty="0"/>
              <a:t>Increase the number of primary teachers teaching through the medium of Welsh from 2,900 to 3,100;</a:t>
            </a:r>
          </a:p>
          <a:p>
            <a:r>
              <a:rPr lang="en-US" i="1" dirty="0"/>
              <a:t>Increase the number of secondary teachers teaching through the medium of Welsh from 1,800 to 2,200;</a:t>
            </a:r>
          </a:p>
          <a:p>
            <a:r>
              <a:rPr lang="en-US" i="1" dirty="0"/>
              <a:t>Increase the number of secondary teachers teaching Welsh as a subject from 500 to 600.</a:t>
            </a:r>
          </a:p>
          <a:p>
            <a:r>
              <a:rPr lang="en-US" i="1" dirty="0"/>
              <a:t>Review the Welsh Language (Wales) Measure 2011;</a:t>
            </a:r>
          </a:p>
          <a:p>
            <a:r>
              <a:rPr lang="en-US" i="1" dirty="0"/>
              <a:t>Develop better support to enhance integration of in-migrants into Welsh speaking communities drawing on similarities with the </a:t>
            </a:r>
            <a:r>
              <a:rPr lang="en-US" i="1" dirty="0" err="1"/>
              <a:t>Voluntariat</a:t>
            </a:r>
            <a:r>
              <a:rPr lang="en-US" i="1" dirty="0"/>
              <a:t> per la </a:t>
            </a:r>
            <a:r>
              <a:rPr lang="en-US" i="1" dirty="0" err="1"/>
              <a:t>Llengua</a:t>
            </a:r>
            <a:r>
              <a:rPr lang="en-US" i="1" dirty="0"/>
              <a:t> </a:t>
            </a:r>
            <a:r>
              <a:rPr lang="en-US" i="1" dirty="0" err="1"/>
              <a:t>Programme</a:t>
            </a:r>
            <a:r>
              <a:rPr lang="en-US" i="1" dirty="0"/>
              <a:t> in Catalunya.</a:t>
            </a:r>
          </a:p>
        </p:txBody>
      </p:sp>
      <p:sp>
        <p:nvSpPr>
          <p:cNvPr id="4" name="Title 1">
            <a:extLst>
              <a:ext uri="{FF2B5EF4-FFF2-40B4-BE49-F238E27FC236}">
                <a16:creationId xmlns:a16="http://schemas.microsoft.com/office/drawing/2014/main" id="{87B31384-D6CE-4815-B5CE-E14ABA02F6FE}"/>
              </a:ext>
            </a:extLst>
          </p:cNvPr>
          <p:cNvSpPr txBox="1">
            <a:spLocks/>
          </p:cNvSpPr>
          <p:nvPr/>
        </p:nvSpPr>
        <p:spPr>
          <a:xfrm>
            <a:off x="6066970" y="18757"/>
            <a:ext cx="572324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cy-GB" i="1" dirty="0"/>
          </a:p>
        </p:txBody>
      </p:sp>
      <p:sp>
        <p:nvSpPr>
          <p:cNvPr id="5" name="Content Placeholder 2">
            <a:extLst>
              <a:ext uri="{FF2B5EF4-FFF2-40B4-BE49-F238E27FC236}">
                <a16:creationId xmlns:a16="http://schemas.microsoft.com/office/drawing/2014/main" id="{6056D9E3-12B0-4681-B8D3-2BE584A3940F}"/>
              </a:ext>
            </a:extLst>
          </p:cNvPr>
          <p:cNvSpPr txBox="1">
            <a:spLocks/>
          </p:cNvSpPr>
          <p:nvPr/>
        </p:nvSpPr>
        <p:spPr>
          <a:xfrm>
            <a:off x="6954988" y="1895330"/>
            <a:ext cx="48837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cy-GB" i="1" dirty="0"/>
          </a:p>
        </p:txBody>
      </p:sp>
    </p:spTree>
    <p:extLst>
      <p:ext uri="{BB962C8B-B14F-4D97-AF65-F5344CB8AC3E}">
        <p14:creationId xmlns:p14="http://schemas.microsoft.com/office/powerpoint/2010/main" val="3913698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2" ma:contentTypeDescription="Create a new document." ma:contentTypeScope="" ma:versionID="a9362b3e8a9f58eb2fbc586da222e0fb">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2dfe75c44a50b06ad4f1ca67453d9613"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1C0F4D-A17E-490C-85C4-6AC0A17D0A8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066DED8-0B02-4F5B-8367-C8D27FA6EA11}">
  <ds:schemaRefs>
    <ds:schemaRef ds:uri="http://schemas.microsoft.com/sharepoint/v3/contenttype/forms"/>
  </ds:schemaRefs>
</ds:datastoreItem>
</file>

<file path=customXml/itemProps3.xml><?xml version="1.0" encoding="utf-8"?>
<ds:datastoreItem xmlns:ds="http://schemas.openxmlformats.org/officeDocument/2006/customXml" ds:itemID="{AFB29C26-2510-421A-B097-E3193E1C6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84</TotalTime>
  <Words>1716</Words>
  <Application>Microsoft Office PowerPoint</Application>
  <PresentationFormat>Widescreen</PresentationFormat>
  <Paragraphs>92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Cymraeg 2050 Miliwn o Siaradwyr Cymraeg A Million Welsh Speakers</vt:lpstr>
      <vt:lpstr>Mae Strategaeth Cymraeg 2050 yn nodi dull hirdymor Llywodraeth Cymru o gyrraedd y targed o filiwn o siaradwyr Cymraeg erbyn 2050</vt:lpstr>
      <vt:lpstr>Cyflwyniad</vt:lpstr>
      <vt:lpstr>Tair thema strategol</vt:lpstr>
      <vt:lpstr>Targedau</vt:lpstr>
      <vt:lpstr>Cyrraedd y miliwn</vt:lpstr>
      <vt:lpstr>Trosglwyddo’r iaith o fewn y teulu</vt:lpstr>
      <vt:lpstr>Addysg</vt:lpstr>
      <vt:lpstr>3 chyfnod i’r strategaeth</vt:lpstr>
      <vt:lpstr>Newidiadau i gyrraedd miliwn o siaradwyr</vt:lpstr>
      <vt:lpstr>Changes to reach a million speakers</vt:lpstr>
      <vt:lpstr>Y Blynyddoedd Cynnar</vt:lpstr>
      <vt:lpstr>Addysg Statudol</vt:lpstr>
      <vt:lpstr>Rhaglen waith 2017-2021</vt:lpstr>
      <vt:lpstr>Work programme 2017-2021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Aled Williams</dc:creator>
  <cp:lastModifiedBy>Aled P Williams</cp:lastModifiedBy>
  <cp:revision>10</cp:revision>
  <dcterms:created xsi:type="dcterms:W3CDTF">2018-04-28T19:18:23Z</dcterms:created>
  <dcterms:modified xsi:type="dcterms:W3CDTF">2021-09-30T14:39:11Z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