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Poppins" panose="00000500000000000000" pitchFamily="2" charset="0"/>
      <p:regular r:id="rId19"/>
    </p:embeddedFont>
    <p:embeddedFont>
      <p:font typeface="Poppins Bold"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0" d="100"/>
          <a:sy n="60" d="100"/>
        </p:scale>
        <p:origin x="40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27.02.2026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leadership abilities that are discussed in this presentation are emotional intelligence and cultural intelligence. It provides fundamental definitions, two fundamental models of each concept, and real-life application in the international companies. The slides assess strengths, limitations, and empirical findings. There are four corporate examples of real outcomes and practice of leadership. It is intended to provide brief and practical advice to leaders who work in multicultural and collaborative situations. Results will be presented in finding growth strategies and procedures that will be embraced by leaders to improve team cohesion, communication, and performance. The last section outlines practical steps towards becoming a better leader and short-term links to module instructions.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Emotional intelligence is defined as the leadership skill in recognizing and controlling emotion both in one self and others. The basic studies of Salovey and Mayer defined fundamental constructs. Goleman made popular a competency model applied on the business evaluation. High EI is associated with evidence of better team performance, reduced turnover and healthier climate. Methods of measurement are different and cover self-report measures and 360-degree feedback and structured observation. Bias needs to be minimized using several measures. Awareness training, feedback training, coaching and reflective practice training give quantifiable returns. In the case of leaders, EI aids in enhanced communication, conflict management, improved trust, and enhanced correspondence to organisational goals and team energy.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Cultural intelligence provides leaders with the capabilities of interpreting foreign cultural information as well as changing behaviour in response to the foreign culture. Planning and cultural awareness is the metacognitive dimension. Cognitive CQ is an understanding of norms and practices. Motivational CQ includes interest coverage and confidence to interact between cultures. Behavioural CQ is the indication of flexible verbal and nonverbal actions. Empirical research has associated high CQ with the ease of cross border projects, successful negotiation and enhanced team innovation. These approaches to development are immersive exposure, structured reflection, coaching and scenario learning. The assessments are a combination of self-reports, peer rating and observed interactions. In the case of global companies, CQ facilitates inclusive strategy, stakeholder relations, as well as market adaptation.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are two models that offer viable assessment and development directions. Mayer and Salovey explain four branches of cognitive processing of emotion. Diagnosis is done through ability tests in organisations. Goleman puts competencies in leadership models and human resources. Companies incorporate these competencies in appraisal, coaching and selection. The tools available in measuring include the Mayer Salovey Caruso Emotional Intelligence Test, emotional competence inventories and 360 instruments. Training is a combination of awareness work, practice of skills, feedback and applied coaching. Assessment should involve post pre measures, and behavioural observation. Literature evidence on use cases demonstrates that leader self-regulation, communication and team climate have improved after structured interventions with quantifiable effect.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Four-Factor model divides a cultural skill into four areas of concentration. Metacognitive work includes planning, awareness and reflection of cultural assumptions. Cognitive labour consists of factual knowledge of norms, values and institutions. Motivational work is an expression of interest and confidence to work across cultures. Flexible nonverbal and verbal behaviours are referred to as behavioural work. In the Three-Dimension model, the identical basic skills are combined but do not have a specific label of metacognition, reflective strategy being part of overall learning. Scenario, role play and observer ratings are all the dimensions that should be evaluated by the practitioner. Connect the work on link development to tangible leadership deliverables like successful negotiations, building a seamless team and adapting to the market.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Emotional intelligence facilitates leader performance by having direct effects on climate in a team. Empathy and active listening behaviours by the leaders defuse the tension and enhance trust. Google focuses on psychological safety within the teams, and it has systems of feedback and peer review to reveal interpersonal problems at an early stage. Higher EI among managers is evidenced to better retention, increased discretionary effort and quicker conflict resolution. Some of the measures that have been implemented are the training of managers in coaching, one to ones, and feedback loops on leadership. Engagement surveys, turnover rates and variation in performance among teams should be used as the measures of EI related results in organisations. The long-term benefits come about through continuous coaching and role modelling by the leaders.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Cultural intelligence assists leaders to be able to translate global strategy into local action. Unilever is one of the companies that has demonstrated the application of local consumer insight and leadership development to match brands positioning in different markets. CQ aware leaders involve local teams in the decision-making process and adapt the communication to the local norms. Some of the practical actions that can be undertaken include, the establishment of local advisory panels, rotation of leaders across various markets, and integration of cultural reflection to project reviews. The results will be fewer failures in rollout, increased brand acceptance, and increased talent pipelines across different regions. The metrics include entry timeframes into the market, NPS scores, sales measures, and retention with the local hires. The CQ offers long-term competitive advantage in markets.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Emotional and cultural intelligence must be integrated in virtue of virtual and multicultural teams. EI assists leaders to read the mood of their teams and offer them support at the right time. CQ assists leaders to decipher norms and modify collaboration strategies. IBM uses systematic rituals, knowledge sharing, and leader rotations to overcome the cultural differences and continuity. Role clarity, fulfilment of norms and feedback loops are used to lower misunderstandings and accelerate decisions. The measures are based on quality metrics, on-time delivery and stakeholder feedback. The leaders are advised to focus on training EI and CQ, integrate expectations in role profiles, and employ cross cultural mentors. The long-term integrated practice enhances innovation and client delivery in international projects.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Starbucks employs leadership practices that depict the use of emotional and cultural intelligence. Managers are trained on how to listen, take into consideration the concerns of their partners and how to customize their store practices to suit the needs of local communities. This strategy can help in promoting the wellbeing of the employees and maintaining the brand standards. The steps that can be put into practice are daily briefings, review of customer feedback, and local community programs. His metrics are associated with increased customer satisfaction and decreased absenteeism. In collaborative projects, the recommended goals should be shared, psychosocial safety needs to be established, and diverse voices should be represented during decision-making. The continuous practice should be based on the modelling of leadership, supportive HR policies, and concrete metrics following human and business outcomes. The performance is maintained by periodical review and coaching of the leader.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advantages of emotional intelligence with regards to the effectiveness of the leaders of people are obvious. The studies indicate that it is associated with team trust, less conflict, and increased engagement. The issues in measurement, however, are social desirability in self-reports and cultural variations in the expression of emotion. The extremely high focus on EI may lead to underestimation of technical mastery in difficult work. Rigorous longitudinal studies are still few in number. The practitioners ought to use business measures and behavioural observation to triangulate the evidence. Apply EI as an element of a well-balanced system of competencies such as strategic thinking and technical capabilities. Leadership development must manage to ensure that EI training is consistent with role requirements and organisational performance measures, and measure the results on a regular basis.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advantages of cultural intelligence on cross boundary leaders are definite. CQ helps in negotiating better, developing stake holder engagement, and boosting team creativity through incorporating local perceptions. Weaknesses are due to inconsistency in the measurements and specificity of the context. The process of development can take time through immersion and rotation of roles, something that might not be appropriate in some organisations. The practitioners are not to follow simple cultural recipes but focus on individual learning pathways. Integrate CQ evaluation and business indicators, regional matter gurus, and systematic contemplation. Carry out pilot programmes with well-defined evaluation criteria. Effective CQ efforts evidenced over the years demonstrate greater market sensitivity, less cultural tension and enhanced talent mobility between regions and performance.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Multi modal design is required to develop EI and CQ effectively. Begin with the initial evaluation and establish definite goals related to the company results. Integrate classroom learning, mentoring and gaining of experience in the form of cross functional projects and overseas secondments. Continuous diagnosis should be done using 360 feedback and situational tests of judgements. Peer coaching circles and executive coaching are of advantage to leaders. Appraise according to pre post measures of engagement, retention, indicators of innovation and project delivery. Allow budgetary and time allocation on follow up practice and reinforcement. The process of development is dynamic and it needs leadership sponsorship, role modelling and inclusion in performance management systems so as to maintain the behaviour change in the long run.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Leaders and HR teams should prioritise integrated EI and CQ approaches. Begin with diagnostics aligned to strategic goals and select validated tools. Design blended development pathways with coaching, experiential exposure and measurement. Embed expectations in role profiles and appraisal systems. Pilot initiatives with clear KPIs and governance, report results to senior leaders, and scale successful practices. Address measurement challenges through triangulation and longitudinal review. For multicultural collaborative settings, include local stakeholder input and ensure leaders practice inclusive communication. Sustained benefit requires budget, time, and leadership modelling to create cultural norms supporting inclusive performance and wellbeing with measurable targets and accountability.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11.png"/><Relationship Id="rId7" Type="http://schemas.openxmlformats.org/officeDocument/2006/relationships/image" Target="../media/image3.png"/><Relationship Id="rId12" Type="http://schemas.openxmlformats.org/officeDocument/2006/relationships/image" Target="../media/image16.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15.png"/><Relationship Id="rId5" Type="http://schemas.openxmlformats.org/officeDocument/2006/relationships/image" Target="../media/image1.png"/><Relationship Id="rId10" Type="http://schemas.openxmlformats.org/officeDocument/2006/relationships/image" Target="../media/image14.svg"/><Relationship Id="rId4" Type="http://schemas.openxmlformats.org/officeDocument/2006/relationships/image" Target="../media/image12.svg"/><Relationship Id="rId9" Type="http://schemas.openxmlformats.org/officeDocument/2006/relationships/image" Target="../media/image13.png"/></Relationships>
</file>

<file path=ppt/slides/_rels/slide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7.png"/><Relationship Id="rId5" Type="http://schemas.openxmlformats.org/officeDocument/2006/relationships/image" Target="../media/image19.png"/><Relationship Id="rId10" Type="http://schemas.openxmlformats.org/officeDocument/2006/relationships/image" Target="../media/image6.svg"/><Relationship Id="rId4" Type="http://schemas.openxmlformats.org/officeDocument/2006/relationships/image" Target="../media/image18.svg"/><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9.png"/><Relationship Id="rId7" Type="http://schemas.openxmlformats.org/officeDocument/2006/relationships/image" Target="../media/image5.png"/><Relationship Id="rId12" Type="http://schemas.openxmlformats.org/officeDocument/2006/relationships/image" Target="../media/image24.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image" Target="../media/image23.png"/><Relationship Id="rId5" Type="http://schemas.openxmlformats.org/officeDocument/2006/relationships/image" Target="../media/image21.png"/><Relationship Id="rId10" Type="http://schemas.openxmlformats.org/officeDocument/2006/relationships/image" Target="../media/image8.svg"/><Relationship Id="rId4" Type="http://schemas.openxmlformats.org/officeDocument/2006/relationships/image" Target="../media/image20.sv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27.png"/><Relationship Id="rId18" Type="http://schemas.openxmlformats.org/officeDocument/2006/relationships/image" Target="../media/image32.svg"/><Relationship Id="rId3" Type="http://schemas.openxmlformats.org/officeDocument/2006/relationships/image" Target="../media/image1.png"/><Relationship Id="rId21" Type="http://schemas.openxmlformats.org/officeDocument/2006/relationships/image" Target="../media/image35.png"/><Relationship Id="rId7" Type="http://schemas.openxmlformats.org/officeDocument/2006/relationships/image" Target="../media/image5.png"/><Relationship Id="rId12" Type="http://schemas.openxmlformats.org/officeDocument/2006/relationships/image" Target="../media/image26.svg"/><Relationship Id="rId17" Type="http://schemas.openxmlformats.org/officeDocument/2006/relationships/image" Target="../media/image31.png"/><Relationship Id="rId2" Type="http://schemas.openxmlformats.org/officeDocument/2006/relationships/notesSlide" Target="../notesSlides/notesSlide4.xml"/><Relationship Id="rId16" Type="http://schemas.openxmlformats.org/officeDocument/2006/relationships/image" Target="../media/image30.svg"/><Relationship Id="rId20" Type="http://schemas.openxmlformats.org/officeDocument/2006/relationships/image" Target="../media/image34.svg"/><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25.png"/><Relationship Id="rId5" Type="http://schemas.openxmlformats.org/officeDocument/2006/relationships/image" Target="../media/image3.png"/><Relationship Id="rId15" Type="http://schemas.openxmlformats.org/officeDocument/2006/relationships/image" Target="../media/image29.png"/><Relationship Id="rId10" Type="http://schemas.openxmlformats.org/officeDocument/2006/relationships/image" Target="../media/image8.svg"/><Relationship Id="rId19" Type="http://schemas.openxmlformats.org/officeDocument/2006/relationships/image" Target="../media/image33.png"/><Relationship Id="rId4" Type="http://schemas.openxmlformats.org/officeDocument/2006/relationships/image" Target="../media/image2.svg"/><Relationship Id="rId9" Type="http://schemas.openxmlformats.org/officeDocument/2006/relationships/image" Target="../media/image7.png"/><Relationship Id="rId14" Type="http://schemas.openxmlformats.org/officeDocument/2006/relationships/image" Target="../media/image28.svg"/></Relationships>
</file>

<file path=ppt/slides/_rels/slide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36.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37.png"/><Relationship Id="rId5" Type="http://schemas.openxmlformats.org/officeDocument/2006/relationships/image" Target="../media/image3.png"/><Relationship Id="rId10" Type="http://schemas.openxmlformats.org/officeDocument/2006/relationships/image" Target="../media/image16.svg"/><Relationship Id="rId4" Type="http://schemas.openxmlformats.org/officeDocument/2006/relationships/image" Target="../media/image2.svg"/><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9.png"/><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image" Target="../media/image38.png"/><Relationship Id="rId5" Type="http://schemas.openxmlformats.org/officeDocument/2006/relationships/image" Target="../media/image21.png"/><Relationship Id="rId10" Type="http://schemas.openxmlformats.org/officeDocument/2006/relationships/image" Target="../media/image8.svg"/><Relationship Id="rId4" Type="http://schemas.openxmlformats.org/officeDocument/2006/relationships/image" Target="../media/image20.sv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3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png"/><Relationship Id="rId7"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40.png"/><Relationship Id="rId5" Type="http://schemas.openxmlformats.org/officeDocument/2006/relationships/image" Target="../media/image3.png"/><Relationship Id="rId10" Type="http://schemas.openxmlformats.org/officeDocument/2006/relationships/image" Target="../media/image16.svg"/><Relationship Id="rId4" Type="http://schemas.openxmlformats.org/officeDocument/2006/relationships/image" Target="../media/image2.svg"/><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41.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1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42.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1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9.png"/><Relationship Id="rId7" Type="http://schemas.openxmlformats.org/officeDocument/2006/relationships/image" Target="../media/image5.png"/><Relationship Id="rId12" Type="http://schemas.openxmlformats.org/officeDocument/2006/relationships/image" Target="../media/image44.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image" Target="../media/image43.png"/><Relationship Id="rId5" Type="http://schemas.openxmlformats.org/officeDocument/2006/relationships/image" Target="../media/image21.png"/><Relationship Id="rId10" Type="http://schemas.openxmlformats.org/officeDocument/2006/relationships/image" Target="../media/image8.svg"/><Relationship Id="rId4" Type="http://schemas.openxmlformats.org/officeDocument/2006/relationships/image" Target="../media/image20.svg"/><Relationship Id="rId9"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9.png"/><Relationship Id="rId7"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2.svg"/><Relationship Id="rId11" Type="http://schemas.openxmlformats.org/officeDocument/2006/relationships/image" Target="../media/image45.png"/><Relationship Id="rId5" Type="http://schemas.openxmlformats.org/officeDocument/2006/relationships/image" Target="../media/image21.png"/><Relationship Id="rId10" Type="http://schemas.openxmlformats.org/officeDocument/2006/relationships/image" Target="../media/image8.svg"/><Relationship Id="rId4" Type="http://schemas.openxmlformats.org/officeDocument/2006/relationships/image" Target="../media/image20.svg"/><Relationship Id="rId9"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hyperlink" Target="https://doi.org/10.1177/21582440241288056" TargetMode="External"/><Relationship Id="rId18" Type="http://schemas.openxmlformats.org/officeDocument/2006/relationships/hyperlink" Target="https://hbr.org/podcast/2023/05/alphabet-ceo-sundar-pichai-on-leadership-ai-and-big-tech?utm_source=chatgpt.com" TargetMode="External"/><Relationship Id="rId3" Type="http://schemas.openxmlformats.org/officeDocument/2006/relationships/image" Target="../media/image2.svg"/><Relationship Id="rId21" Type="http://schemas.openxmlformats.org/officeDocument/2006/relationships/hyperlink" Target="https://time.com/6962053/leena-nair-chanel-interview/?utm_source=chatgpt.com" TargetMode="External"/><Relationship Id="rId7" Type="http://schemas.openxmlformats.org/officeDocument/2006/relationships/image" Target="../media/image6.svg"/><Relationship Id="rId12" Type="http://schemas.openxmlformats.org/officeDocument/2006/relationships/hyperlink" Target="https://doi.org/10.1016/j.heliyon.2023.e20356" TargetMode="External"/><Relationship Id="rId17" Type="http://schemas.openxmlformats.org/officeDocument/2006/relationships/hyperlink" Target="https://hbr.org/2004/01/what-makes-a-leader" TargetMode="External"/><Relationship Id="rId2" Type="http://schemas.openxmlformats.org/officeDocument/2006/relationships/image" Target="../media/image1.png"/><Relationship Id="rId16" Type="http://schemas.openxmlformats.org/officeDocument/2006/relationships/hyperlink" Target="https://doi.org/10.3390/su15075735" TargetMode="External"/><Relationship Id="rId20" Type="http://schemas.openxmlformats.org/officeDocument/2006/relationships/hyperlink" Target="https://doi.org/10.2190/dugg-p24e-52wk-6cdg" TargetMode="Externa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hyperlink" Target="https://www.inc.com/justin-bariso/the-emotional-intelligence-of-google-ceo-sundar-pichai-exclusive-interview.html" TargetMode="External"/><Relationship Id="rId5" Type="http://schemas.openxmlformats.org/officeDocument/2006/relationships/image" Target="../media/image4.svg"/><Relationship Id="rId15" Type="http://schemas.openxmlformats.org/officeDocument/2006/relationships/hyperlink" Target="https://books.google.com/books?hl=en&amp;lr=&amp;id=g0PSkiOT8ggC&amp;oi=fnd&amp;pg=PR9&amp;dq=Earley,+P.C.+and+Ang,+S.+(2003)+Cultural+Intelligence:+Individual+Interactions+Across+Cultures.+Stanford:+Stanford+University+Press.&amp;ots=OuykhDdgAc&amp;sig=1WVaM9f4U1ISKiBB_PoHsRr8HhY" TargetMode="External"/><Relationship Id="rId10" Type="http://schemas.openxmlformats.org/officeDocument/2006/relationships/hyperlink" Target="https://culturalq.com/wp-content/uploads/2019/03/MOR-2007-Ang_Van-Dyne-etc.pdf" TargetMode="External"/><Relationship Id="rId19" Type="http://schemas.openxmlformats.org/officeDocument/2006/relationships/hyperlink" Target="https://www.ibm.com/thought-leadership/institute-business-value/en-us/report/2021-cfo?utm_source=chatgpt.com" TargetMode="External"/><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hyperlink" Target="https://www.ijmh.org/wp-content/uploads/papers/v9i6/F1570029623.pdf?utm_source=chatgpt.com" TargetMode="External"/><Relationship Id="rId22" Type="http://schemas.openxmlformats.org/officeDocument/2006/relationships/hyperlink" Target="https://www.unilever.com/sustainability/equity-diversity-and-inclusion/a-beacon-of-diversity-and-inclusion/?utm_source=chatgpt.com"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rot="2022362">
            <a:off x="-1073845" y="-331538"/>
            <a:ext cx="2339348" cy="4295826"/>
            <a:chOff x="0" y="0"/>
            <a:chExt cx="616125" cy="1131411"/>
          </a:xfrm>
        </p:grpSpPr>
        <p:sp>
          <p:nvSpPr>
            <p:cNvPr id="3" name="Freeform 3"/>
            <p:cNvSpPr/>
            <p:nvPr/>
          </p:nvSpPr>
          <p:spPr>
            <a:xfrm>
              <a:off x="0" y="0"/>
              <a:ext cx="616125" cy="1131411"/>
            </a:xfrm>
            <a:custGeom>
              <a:avLst/>
              <a:gdLst/>
              <a:ahLst/>
              <a:cxnLst/>
              <a:rect l="l" t="t" r="r" b="b"/>
              <a:pathLst>
                <a:path w="616125" h="1131411">
                  <a:moveTo>
                    <a:pt x="0" y="0"/>
                  </a:moveTo>
                  <a:lnTo>
                    <a:pt x="616125" y="0"/>
                  </a:lnTo>
                  <a:lnTo>
                    <a:pt x="616125" y="1131411"/>
                  </a:lnTo>
                  <a:lnTo>
                    <a:pt x="0" y="1131411"/>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616125" cy="118856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4177613">
            <a:off x="14425696" y="6528186"/>
            <a:ext cx="2363957" cy="7264853"/>
            <a:chOff x="0" y="0"/>
            <a:chExt cx="622606" cy="1913377"/>
          </a:xfrm>
        </p:grpSpPr>
        <p:sp>
          <p:nvSpPr>
            <p:cNvPr id="6" name="Freeform 6"/>
            <p:cNvSpPr/>
            <p:nvPr/>
          </p:nvSpPr>
          <p:spPr>
            <a:xfrm>
              <a:off x="0" y="0"/>
              <a:ext cx="622606" cy="1913377"/>
            </a:xfrm>
            <a:custGeom>
              <a:avLst/>
              <a:gdLst/>
              <a:ahLst/>
              <a:cxnLst/>
              <a:rect l="l" t="t" r="r" b="b"/>
              <a:pathLst>
                <a:path w="622606" h="1913377">
                  <a:moveTo>
                    <a:pt x="0" y="0"/>
                  </a:moveTo>
                  <a:lnTo>
                    <a:pt x="622606" y="0"/>
                  </a:lnTo>
                  <a:lnTo>
                    <a:pt x="622606" y="1913377"/>
                  </a:lnTo>
                  <a:lnTo>
                    <a:pt x="0" y="1913377"/>
                  </a:lnTo>
                  <a:close/>
                </a:path>
              </a:pathLst>
            </a:custGeom>
            <a:gradFill rotWithShape="1">
              <a:gsLst>
                <a:gs pos="0">
                  <a:srgbClr val="6B77B2">
                    <a:alpha val="100000"/>
                  </a:srgbClr>
                </a:gs>
                <a:gs pos="100000">
                  <a:srgbClr val="9DA9E4">
                    <a:alpha val="100000"/>
                  </a:srgbClr>
                </a:gs>
              </a:gsLst>
              <a:lin ang="5400000"/>
            </a:gradFill>
          </p:spPr>
        </p:sp>
        <p:sp>
          <p:nvSpPr>
            <p:cNvPr id="7" name="TextBox 7"/>
            <p:cNvSpPr txBox="1"/>
            <p:nvPr/>
          </p:nvSpPr>
          <p:spPr>
            <a:xfrm>
              <a:off x="0" y="-57150"/>
              <a:ext cx="622606" cy="197052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5733376" y="-368322"/>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9"/>
          <p:cNvSpPr/>
          <p:nvPr/>
        </p:nvSpPr>
        <p:spPr>
          <a:xfrm>
            <a:off x="1892499" y="9918678"/>
            <a:ext cx="736644" cy="736644"/>
          </a:xfrm>
          <a:custGeom>
            <a:avLst/>
            <a:gdLst/>
            <a:ahLst/>
            <a:cxnLst/>
            <a:rect l="l" t="t" r="r" b="b"/>
            <a:pathLst>
              <a:path w="736644" h="736644">
                <a:moveTo>
                  <a:pt x="0" y="0"/>
                </a:moveTo>
                <a:lnTo>
                  <a:pt x="736645" y="0"/>
                </a:lnTo>
                <a:lnTo>
                  <a:pt x="736645" y="736644"/>
                </a:lnTo>
                <a:lnTo>
                  <a:pt x="0" y="73664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Freeform 10"/>
          <p:cNvSpPr/>
          <p:nvPr/>
        </p:nvSpPr>
        <p:spPr>
          <a:xfrm rot="1272908">
            <a:off x="16362915" y="1143615"/>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Freeform 11"/>
          <p:cNvSpPr/>
          <p:nvPr/>
        </p:nvSpPr>
        <p:spPr>
          <a:xfrm rot="1232246">
            <a:off x="-249666" y="7754549"/>
            <a:ext cx="1692405" cy="1692405"/>
          </a:xfrm>
          <a:custGeom>
            <a:avLst/>
            <a:gdLst/>
            <a:ahLst/>
            <a:cxnLst/>
            <a:rect l="l" t="t" r="r" b="b"/>
            <a:pathLst>
              <a:path w="1692405" h="1692405">
                <a:moveTo>
                  <a:pt x="0" y="0"/>
                </a:moveTo>
                <a:lnTo>
                  <a:pt x="1692405" y="0"/>
                </a:lnTo>
                <a:lnTo>
                  <a:pt x="1692405" y="1692406"/>
                </a:lnTo>
                <a:lnTo>
                  <a:pt x="0" y="169240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2" name="Freeform 12"/>
          <p:cNvSpPr/>
          <p:nvPr/>
        </p:nvSpPr>
        <p:spPr>
          <a:xfrm>
            <a:off x="3291468" y="1951137"/>
            <a:ext cx="4246886" cy="6020070"/>
          </a:xfrm>
          <a:custGeom>
            <a:avLst/>
            <a:gdLst/>
            <a:ahLst/>
            <a:cxnLst/>
            <a:rect l="l" t="t" r="r" b="b"/>
            <a:pathLst>
              <a:path w="4246886" h="6020070">
                <a:moveTo>
                  <a:pt x="0" y="0"/>
                </a:moveTo>
                <a:lnTo>
                  <a:pt x="4246885" y="0"/>
                </a:lnTo>
                <a:lnTo>
                  <a:pt x="4246885" y="6020070"/>
                </a:lnTo>
                <a:lnTo>
                  <a:pt x="0" y="602007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grpSp>
        <p:nvGrpSpPr>
          <p:cNvPr id="13" name="Group 13"/>
          <p:cNvGrpSpPr/>
          <p:nvPr/>
        </p:nvGrpSpPr>
        <p:grpSpPr>
          <a:xfrm rot="4177613">
            <a:off x="16276236" y="7638108"/>
            <a:ext cx="2937858" cy="3201057"/>
            <a:chOff x="0" y="0"/>
            <a:chExt cx="773757" cy="843077"/>
          </a:xfrm>
        </p:grpSpPr>
        <p:sp>
          <p:nvSpPr>
            <p:cNvPr id="14" name="Freeform 14"/>
            <p:cNvSpPr/>
            <p:nvPr/>
          </p:nvSpPr>
          <p:spPr>
            <a:xfrm>
              <a:off x="0" y="0"/>
              <a:ext cx="773757" cy="843077"/>
            </a:xfrm>
            <a:custGeom>
              <a:avLst/>
              <a:gdLst/>
              <a:ahLst/>
              <a:cxnLst/>
              <a:rect l="l" t="t" r="r" b="b"/>
              <a:pathLst>
                <a:path w="773757" h="843077">
                  <a:moveTo>
                    <a:pt x="0" y="0"/>
                  </a:moveTo>
                  <a:lnTo>
                    <a:pt x="773757" y="0"/>
                  </a:lnTo>
                  <a:lnTo>
                    <a:pt x="773757" y="843077"/>
                  </a:lnTo>
                  <a:lnTo>
                    <a:pt x="0" y="843077"/>
                  </a:lnTo>
                  <a:close/>
                </a:path>
              </a:pathLst>
            </a:custGeom>
            <a:ln w="95250" cap="sq">
              <a:solidFill>
                <a:srgbClr val="FA7449"/>
              </a:solidFill>
              <a:prstDash val="solid"/>
              <a:miter/>
            </a:ln>
          </p:spPr>
        </p:sp>
        <p:sp>
          <p:nvSpPr>
            <p:cNvPr id="15" name="TextBox 15"/>
            <p:cNvSpPr txBox="1"/>
            <p:nvPr/>
          </p:nvSpPr>
          <p:spPr>
            <a:xfrm>
              <a:off x="0" y="-57150"/>
              <a:ext cx="773757" cy="900227"/>
            </a:xfrm>
            <a:prstGeom prst="rect">
              <a:avLst/>
            </a:prstGeom>
          </p:spPr>
          <p:txBody>
            <a:bodyPr lIns="50800" tIns="50800" rIns="50800" bIns="50800" rtlCol="0" anchor="ctr"/>
            <a:lstStyle/>
            <a:p>
              <a:pPr algn="ctr">
                <a:lnSpc>
                  <a:spcPts val="2940"/>
                </a:lnSpc>
              </a:pPr>
              <a:endParaRPr/>
            </a:p>
          </p:txBody>
        </p:sp>
      </p:grpSp>
      <p:grpSp>
        <p:nvGrpSpPr>
          <p:cNvPr id="16" name="Group 16"/>
          <p:cNvGrpSpPr/>
          <p:nvPr/>
        </p:nvGrpSpPr>
        <p:grpSpPr>
          <a:xfrm rot="2022362">
            <a:off x="-421926" y="-682387"/>
            <a:ext cx="3095274" cy="2290915"/>
            <a:chOff x="0" y="0"/>
            <a:chExt cx="815216" cy="603369"/>
          </a:xfrm>
        </p:grpSpPr>
        <p:sp>
          <p:nvSpPr>
            <p:cNvPr id="17" name="Freeform 17"/>
            <p:cNvSpPr/>
            <p:nvPr/>
          </p:nvSpPr>
          <p:spPr>
            <a:xfrm>
              <a:off x="0" y="0"/>
              <a:ext cx="815216" cy="603369"/>
            </a:xfrm>
            <a:custGeom>
              <a:avLst/>
              <a:gdLst/>
              <a:ahLst/>
              <a:cxnLst/>
              <a:rect l="l" t="t" r="r" b="b"/>
              <a:pathLst>
                <a:path w="815216" h="603369">
                  <a:moveTo>
                    <a:pt x="0" y="0"/>
                  </a:moveTo>
                  <a:lnTo>
                    <a:pt x="815216" y="0"/>
                  </a:lnTo>
                  <a:lnTo>
                    <a:pt x="815216" y="603369"/>
                  </a:lnTo>
                  <a:lnTo>
                    <a:pt x="0" y="603369"/>
                  </a:lnTo>
                  <a:close/>
                </a:path>
              </a:pathLst>
            </a:custGeom>
            <a:ln w="95250" cap="sq">
              <a:solidFill>
                <a:srgbClr val="FA7449"/>
              </a:solidFill>
              <a:prstDash val="solid"/>
              <a:miter/>
            </a:ln>
          </p:spPr>
        </p:sp>
        <p:sp>
          <p:nvSpPr>
            <p:cNvPr id="18" name="TextBox 18"/>
            <p:cNvSpPr txBox="1"/>
            <p:nvPr/>
          </p:nvSpPr>
          <p:spPr>
            <a:xfrm>
              <a:off x="0" y="-57150"/>
              <a:ext cx="815216" cy="660519"/>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9" name="TextBox 19"/>
          <p:cNvSpPr txBox="1"/>
          <p:nvPr/>
        </p:nvSpPr>
        <p:spPr>
          <a:xfrm>
            <a:off x="8256335" y="1730649"/>
            <a:ext cx="8970571" cy="4083685"/>
          </a:xfrm>
          <a:prstGeom prst="rect">
            <a:avLst/>
          </a:prstGeom>
        </p:spPr>
        <p:txBody>
          <a:bodyPr lIns="0" tIns="0" rIns="0" bIns="0" rtlCol="0" anchor="t">
            <a:spAutoFit/>
          </a:bodyPr>
          <a:lstStyle/>
          <a:p>
            <a:pPr algn="l">
              <a:lnSpc>
                <a:spcPts val="7999"/>
              </a:lnSpc>
            </a:pPr>
            <a:r>
              <a:rPr lang="en-US" sz="6399" b="1">
                <a:solidFill>
                  <a:srgbClr val="FFFFFF"/>
                </a:solidFill>
                <a:latin typeface="Poppins Bold"/>
                <a:ea typeface="Poppins Bold"/>
                <a:cs typeface="Poppins Bold"/>
                <a:sym typeface="Poppins Bold"/>
              </a:rPr>
              <a:t>Leadership, Emotional Intelligence and Cultural Intelligence</a:t>
            </a:r>
          </a:p>
        </p:txBody>
      </p:sp>
      <p:sp>
        <p:nvSpPr>
          <p:cNvPr id="20" name="TextBox 20"/>
          <p:cNvSpPr txBox="1"/>
          <p:nvPr/>
        </p:nvSpPr>
        <p:spPr>
          <a:xfrm>
            <a:off x="8388809" y="5975402"/>
            <a:ext cx="9299206" cy="2476127"/>
          </a:xfrm>
          <a:prstGeom prst="rect">
            <a:avLst/>
          </a:prstGeom>
        </p:spPr>
        <p:txBody>
          <a:bodyPr lIns="0" tIns="0" rIns="0" bIns="0" rtlCol="0" anchor="t">
            <a:spAutoFit/>
          </a:bodyPr>
          <a:lstStyle/>
          <a:p>
            <a:pPr algn="l">
              <a:lnSpc>
                <a:spcPts val="3919"/>
              </a:lnSpc>
              <a:spcBef>
                <a:spcPct val="0"/>
              </a:spcBef>
            </a:pPr>
            <a:r>
              <a:rPr lang="en-US" sz="2799" dirty="0">
                <a:solidFill>
                  <a:srgbClr val="FFFFFF"/>
                </a:solidFill>
                <a:latin typeface="Poppins"/>
                <a:ea typeface="Poppins"/>
                <a:cs typeface="Poppins"/>
                <a:sym typeface="Poppins"/>
              </a:rPr>
              <a:t>Module: Leadership and Management Theory and Practice (LCBB6022)</a:t>
            </a:r>
          </a:p>
          <a:p>
            <a:pPr algn="l">
              <a:lnSpc>
                <a:spcPts val="3919"/>
              </a:lnSpc>
              <a:spcBef>
                <a:spcPct val="0"/>
              </a:spcBef>
            </a:pPr>
            <a:r>
              <a:rPr lang="en-US" sz="2799" dirty="0">
                <a:solidFill>
                  <a:srgbClr val="FFFFFF"/>
                </a:solidFill>
                <a:latin typeface="Poppins"/>
                <a:ea typeface="Poppins"/>
                <a:cs typeface="Poppins"/>
                <a:sym typeface="Poppins"/>
              </a:rPr>
              <a:t>Student Name: </a:t>
            </a:r>
            <a:r>
              <a:rPr lang="en-US" sz="2799">
                <a:solidFill>
                  <a:srgbClr val="FFFFFF"/>
                </a:solidFill>
                <a:latin typeface="Poppins"/>
                <a:ea typeface="Poppins"/>
                <a:cs typeface="Poppins"/>
                <a:sym typeface="Poppins"/>
              </a:rPr>
              <a:t>Irina Larisa Zuican</a:t>
            </a:r>
            <a:endParaRPr lang="en-US" sz="2799" dirty="0">
              <a:solidFill>
                <a:srgbClr val="FFFFFF"/>
              </a:solidFill>
              <a:latin typeface="Poppins"/>
              <a:ea typeface="Poppins"/>
              <a:cs typeface="Poppins"/>
              <a:sym typeface="Poppins"/>
            </a:endParaRPr>
          </a:p>
          <a:p>
            <a:pPr algn="l">
              <a:lnSpc>
                <a:spcPts val="3919"/>
              </a:lnSpc>
              <a:spcBef>
                <a:spcPct val="0"/>
              </a:spcBef>
            </a:pPr>
            <a:r>
              <a:rPr lang="en-US" sz="2799" dirty="0">
                <a:solidFill>
                  <a:srgbClr val="FFFFFF"/>
                </a:solidFill>
                <a:latin typeface="Poppins"/>
                <a:ea typeface="Poppins"/>
                <a:cs typeface="Poppins"/>
                <a:sym typeface="Poppins"/>
              </a:rPr>
              <a:t>Student ID: 2313334</a:t>
            </a:r>
          </a:p>
          <a:p>
            <a:pPr algn="l">
              <a:lnSpc>
                <a:spcPts val="3919"/>
              </a:lnSpc>
              <a:spcBef>
                <a:spcPct val="0"/>
              </a:spcBef>
            </a:pPr>
            <a:r>
              <a:rPr lang="en-US" sz="2799" dirty="0">
                <a:solidFill>
                  <a:srgbClr val="FFFFFF"/>
                </a:solidFill>
                <a:latin typeface="Poppins"/>
                <a:ea typeface="Poppins"/>
                <a:cs typeface="Poppins"/>
                <a:sym typeface="Poppins"/>
              </a:rPr>
              <a:t>Date: 27 Feb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sp>
        <p:nvSpPr>
          <p:cNvPr id="2" name="Freeform 2"/>
          <p:cNvSpPr/>
          <p:nvPr/>
        </p:nvSpPr>
        <p:spPr>
          <a:xfrm>
            <a:off x="2326683" y="2235751"/>
            <a:ext cx="5491365" cy="5620456"/>
          </a:xfrm>
          <a:custGeom>
            <a:avLst/>
            <a:gdLst/>
            <a:ahLst/>
            <a:cxnLst/>
            <a:rect l="l" t="t" r="r" b="b"/>
            <a:pathLst>
              <a:path w="5491365" h="5620456">
                <a:moveTo>
                  <a:pt x="0" y="0"/>
                </a:moveTo>
                <a:lnTo>
                  <a:pt x="5491364" y="0"/>
                </a:lnTo>
                <a:lnTo>
                  <a:pt x="5491364" y="5620457"/>
                </a:lnTo>
                <a:lnTo>
                  <a:pt x="0" y="562045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TextBox 3"/>
          <p:cNvSpPr txBox="1"/>
          <p:nvPr/>
        </p:nvSpPr>
        <p:spPr>
          <a:xfrm>
            <a:off x="9263392" y="2035726"/>
            <a:ext cx="5915607" cy="1293495"/>
          </a:xfrm>
          <a:prstGeom prst="rect">
            <a:avLst/>
          </a:prstGeom>
        </p:spPr>
        <p:txBody>
          <a:bodyPr lIns="0" tIns="0" rIns="0" bIns="0" rtlCol="0" anchor="t">
            <a:spAutoFit/>
          </a:bodyPr>
          <a:lstStyle/>
          <a:p>
            <a:pPr algn="l">
              <a:lnSpc>
                <a:spcPts val="10080"/>
              </a:lnSpc>
              <a:spcBef>
                <a:spcPct val="0"/>
              </a:spcBef>
            </a:pPr>
            <a:r>
              <a:rPr lang="en-US" sz="7200" b="1">
                <a:solidFill>
                  <a:srgbClr val="FA7449"/>
                </a:solidFill>
                <a:latin typeface="Poppins Bold"/>
                <a:ea typeface="Poppins Bold"/>
                <a:cs typeface="Poppins Bold"/>
                <a:sym typeface="Poppins Bold"/>
              </a:rPr>
              <a:t>Introduction</a:t>
            </a:r>
          </a:p>
        </p:txBody>
      </p:sp>
      <p:sp>
        <p:nvSpPr>
          <p:cNvPr id="4" name="TextBox 4"/>
          <p:cNvSpPr txBox="1"/>
          <p:nvPr/>
        </p:nvSpPr>
        <p:spPr>
          <a:xfrm>
            <a:off x="7818047" y="3578944"/>
            <a:ext cx="8806296" cy="4967605"/>
          </a:xfrm>
          <a:prstGeom prst="rect">
            <a:avLst/>
          </a:prstGeom>
        </p:spPr>
        <p:txBody>
          <a:bodyPr lIns="0" tIns="0" rIns="0" bIns="0" rtlCol="0" anchor="t">
            <a:spAutoFit/>
          </a:bodyPr>
          <a:lstStyle/>
          <a:p>
            <a:pPr marL="604519" lvl="1" indent="-302260" algn="just">
              <a:lnSpc>
                <a:spcPts val="3919"/>
              </a:lnSpc>
              <a:buFont typeface="Arial"/>
              <a:buChar char="•"/>
            </a:pPr>
            <a:r>
              <a:rPr lang="en-US" sz="2799" dirty="0">
                <a:solidFill>
                  <a:srgbClr val="FFFFFF"/>
                </a:solidFill>
                <a:latin typeface="Poppins"/>
                <a:ea typeface="Poppins"/>
                <a:cs typeface="Poppins"/>
                <a:sym typeface="Poppins"/>
              </a:rPr>
              <a:t>Purpose: to describe significance of emotional and cultural intelligence in leadership.</a:t>
            </a:r>
          </a:p>
          <a:p>
            <a:pPr marL="604519" lvl="1" indent="-302260" algn="just">
              <a:lnSpc>
                <a:spcPts val="3919"/>
              </a:lnSpc>
              <a:buFont typeface="Arial"/>
              <a:buChar char="•"/>
            </a:pPr>
            <a:r>
              <a:rPr lang="en-US" sz="2799" dirty="0">
                <a:solidFill>
                  <a:srgbClr val="FFFFFF"/>
                </a:solidFill>
                <a:latin typeface="Poppins"/>
                <a:ea typeface="Poppins"/>
                <a:cs typeface="Poppins"/>
                <a:sym typeface="Poppins"/>
              </a:rPr>
              <a:t>Scope: critical analysis based on theory and models, associated with practice.</a:t>
            </a:r>
          </a:p>
          <a:p>
            <a:pPr marL="604519" lvl="1" indent="-302260" algn="just">
              <a:lnSpc>
                <a:spcPts val="3919"/>
              </a:lnSpc>
              <a:buFont typeface="Arial"/>
              <a:buChar char="•"/>
            </a:pPr>
            <a:r>
              <a:rPr lang="en-US" sz="2799" dirty="0">
                <a:solidFill>
                  <a:srgbClr val="FFFFFF"/>
                </a:solidFill>
                <a:latin typeface="Poppins"/>
                <a:ea typeface="Poppins"/>
                <a:cs typeface="Poppins"/>
                <a:sym typeface="Poppins"/>
              </a:rPr>
              <a:t>Specificity: multicultural and collaborative setting.</a:t>
            </a:r>
          </a:p>
          <a:p>
            <a:pPr marL="604519" lvl="1" indent="-302260" algn="just">
              <a:lnSpc>
                <a:spcPts val="3919"/>
              </a:lnSpc>
              <a:buFont typeface="Arial"/>
              <a:buChar char="•"/>
            </a:pPr>
            <a:r>
              <a:rPr lang="en-US" sz="2799" dirty="0">
                <a:solidFill>
                  <a:srgbClr val="FFFFFF"/>
                </a:solidFill>
                <a:latin typeface="Poppins"/>
                <a:ea typeface="Poppins"/>
                <a:cs typeface="Poppins"/>
                <a:sym typeface="Poppins"/>
              </a:rPr>
              <a:t>Provides four examples of businesses and recent research evidence.</a:t>
            </a:r>
          </a:p>
          <a:p>
            <a:pPr marL="604519" lvl="1" indent="-302260" algn="just">
              <a:lnSpc>
                <a:spcPts val="3919"/>
              </a:lnSpc>
              <a:buFont typeface="Arial"/>
              <a:buChar char="•"/>
            </a:pPr>
            <a:r>
              <a:rPr lang="en-US" sz="2799" dirty="0">
                <a:solidFill>
                  <a:srgbClr val="FFFFFF"/>
                </a:solidFill>
                <a:latin typeface="Poppins"/>
                <a:ea typeface="Poppins"/>
                <a:cs typeface="Poppins"/>
                <a:sym typeface="Poppins"/>
              </a:rPr>
              <a:t>Impact: distinct implications into leader development. </a:t>
            </a:r>
          </a:p>
        </p:txBody>
      </p:sp>
      <p:grpSp>
        <p:nvGrpSpPr>
          <p:cNvPr id="5" name="Group 5"/>
          <p:cNvGrpSpPr/>
          <p:nvPr/>
        </p:nvGrpSpPr>
        <p:grpSpPr>
          <a:xfrm rot="-7429120">
            <a:off x="-1587407" y="-1263777"/>
            <a:ext cx="2721981" cy="4879626"/>
            <a:chOff x="0" y="0"/>
            <a:chExt cx="716900" cy="1285169"/>
          </a:xfrm>
        </p:grpSpPr>
        <p:sp>
          <p:nvSpPr>
            <p:cNvPr id="6" name="Freeform 6"/>
            <p:cNvSpPr/>
            <p:nvPr/>
          </p:nvSpPr>
          <p:spPr>
            <a:xfrm>
              <a:off x="0" y="0"/>
              <a:ext cx="716900" cy="1285169"/>
            </a:xfrm>
            <a:custGeom>
              <a:avLst/>
              <a:gdLst/>
              <a:ahLst/>
              <a:cxnLst/>
              <a:rect l="l" t="t" r="r" b="b"/>
              <a:pathLst>
                <a:path w="716900" h="1285169">
                  <a:moveTo>
                    <a:pt x="0" y="0"/>
                  </a:moveTo>
                  <a:lnTo>
                    <a:pt x="716900" y="0"/>
                  </a:lnTo>
                  <a:lnTo>
                    <a:pt x="716900" y="1285169"/>
                  </a:lnTo>
                  <a:lnTo>
                    <a:pt x="0" y="1285169"/>
                  </a:lnTo>
                  <a:close/>
                </a:path>
              </a:pathLst>
            </a:custGeom>
            <a:gradFill rotWithShape="1">
              <a:gsLst>
                <a:gs pos="0">
                  <a:srgbClr val="6B77B2">
                    <a:alpha val="100000"/>
                  </a:srgbClr>
                </a:gs>
                <a:gs pos="100000">
                  <a:srgbClr val="9DA9E4">
                    <a:alpha val="100000"/>
                  </a:srgbClr>
                </a:gs>
              </a:gsLst>
              <a:lin ang="5400000"/>
            </a:gradFill>
          </p:spPr>
        </p:sp>
        <p:sp>
          <p:nvSpPr>
            <p:cNvPr id="7" name="TextBox 7"/>
            <p:cNvSpPr txBox="1"/>
            <p:nvPr/>
          </p:nvSpPr>
          <p:spPr>
            <a:xfrm>
              <a:off x="0" y="-57150"/>
              <a:ext cx="716900" cy="1342319"/>
            </a:xfrm>
            <a:prstGeom prst="rect">
              <a:avLst/>
            </a:prstGeom>
          </p:spPr>
          <p:txBody>
            <a:bodyPr lIns="50800" tIns="50800" rIns="50800" bIns="50800" rtlCol="0" anchor="ctr"/>
            <a:lstStyle/>
            <a:p>
              <a:pPr algn="ctr">
                <a:lnSpc>
                  <a:spcPts val="2940"/>
                </a:lnSpc>
              </a:pPr>
              <a:endParaRPr/>
            </a:p>
          </p:txBody>
        </p:sp>
      </p:grpSp>
      <p:grpSp>
        <p:nvGrpSpPr>
          <p:cNvPr id="8" name="Group 8"/>
          <p:cNvGrpSpPr/>
          <p:nvPr/>
        </p:nvGrpSpPr>
        <p:grpSpPr>
          <a:xfrm rot="-7429120">
            <a:off x="-1270094" y="-58209"/>
            <a:ext cx="3010172" cy="3018791"/>
            <a:chOff x="0" y="0"/>
            <a:chExt cx="792802" cy="795072"/>
          </a:xfrm>
        </p:grpSpPr>
        <p:sp>
          <p:nvSpPr>
            <p:cNvPr id="9" name="Freeform 9"/>
            <p:cNvSpPr/>
            <p:nvPr/>
          </p:nvSpPr>
          <p:spPr>
            <a:xfrm>
              <a:off x="0" y="0"/>
              <a:ext cx="792802" cy="795072"/>
            </a:xfrm>
            <a:custGeom>
              <a:avLst/>
              <a:gdLst/>
              <a:ahLst/>
              <a:cxnLst/>
              <a:rect l="l" t="t" r="r" b="b"/>
              <a:pathLst>
                <a:path w="792802" h="795072">
                  <a:moveTo>
                    <a:pt x="0" y="0"/>
                  </a:moveTo>
                  <a:lnTo>
                    <a:pt x="792802" y="0"/>
                  </a:lnTo>
                  <a:lnTo>
                    <a:pt x="792802" y="795072"/>
                  </a:lnTo>
                  <a:lnTo>
                    <a:pt x="0" y="795072"/>
                  </a:lnTo>
                  <a:close/>
                </a:path>
              </a:pathLst>
            </a:custGeom>
            <a:ln w="95250" cap="sq">
              <a:solidFill>
                <a:srgbClr val="FA7449"/>
              </a:solidFill>
              <a:prstDash val="solid"/>
              <a:miter/>
            </a:ln>
          </p:spPr>
        </p:sp>
        <p:sp>
          <p:nvSpPr>
            <p:cNvPr id="10" name="TextBox 10"/>
            <p:cNvSpPr txBox="1"/>
            <p:nvPr/>
          </p:nvSpPr>
          <p:spPr>
            <a:xfrm>
              <a:off x="0" y="-57150"/>
              <a:ext cx="792802" cy="852222"/>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11" name="Group 11"/>
          <p:cNvGrpSpPr/>
          <p:nvPr/>
        </p:nvGrpSpPr>
        <p:grpSpPr>
          <a:xfrm rot="1095215">
            <a:off x="17399834" y="3896312"/>
            <a:ext cx="2334859" cy="5326787"/>
            <a:chOff x="0" y="0"/>
            <a:chExt cx="614942" cy="1402940"/>
          </a:xfrm>
        </p:grpSpPr>
        <p:sp>
          <p:nvSpPr>
            <p:cNvPr id="12" name="Freeform 12"/>
            <p:cNvSpPr/>
            <p:nvPr/>
          </p:nvSpPr>
          <p:spPr>
            <a:xfrm>
              <a:off x="0" y="0"/>
              <a:ext cx="614942" cy="1402940"/>
            </a:xfrm>
            <a:custGeom>
              <a:avLst/>
              <a:gdLst/>
              <a:ahLst/>
              <a:cxnLst/>
              <a:rect l="l" t="t" r="r" b="b"/>
              <a:pathLst>
                <a:path w="614942" h="1402940">
                  <a:moveTo>
                    <a:pt x="0" y="0"/>
                  </a:moveTo>
                  <a:lnTo>
                    <a:pt x="614942" y="0"/>
                  </a:lnTo>
                  <a:lnTo>
                    <a:pt x="614942" y="1402940"/>
                  </a:lnTo>
                  <a:lnTo>
                    <a:pt x="0" y="1402940"/>
                  </a:lnTo>
                  <a:close/>
                </a:path>
              </a:pathLst>
            </a:custGeom>
            <a:gradFill rotWithShape="1">
              <a:gsLst>
                <a:gs pos="0">
                  <a:srgbClr val="6B77B2">
                    <a:alpha val="100000"/>
                  </a:srgbClr>
                </a:gs>
                <a:gs pos="100000">
                  <a:srgbClr val="9DA9E4">
                    <a:alpha val="100000"/>
                  </a:srgbClr>
                </a:gs>
              </a:gsLst>
              <a:lin ang="5400000"/>
            </a:gradFill>
          </p:spPr>
        </p:sp>
        <p:sp>
          <p:nvSpPr>
            <p:cNvPr id="13" name="TextBox 13"/>
            <p:cNvSpPr txBox="1"/>
            <p:nvPr/>
          </p:nvSpPr>
          <p:spPr>
            <a:xfrm>
              <a:off x="0" y="-57150"/>
              <a:ext cx="614942" cy="1460090"/>
            </a:xfrm>
            <a:prstGeom prst="rect">
              <a:avLst/>
            </a:prstGeom>
          </p:spPr>
          <p:txBody>
            <a:bodyPr lIns="50800" tIns="50800" rIns="50800" bIns="50800" rtlCol="0" anchor="ctr"/>
            <a:lstStyle/>
            <a:p>
              <a:pPr algn="ctr">
                <a:lnSpc>
                  <a:spcPts val="2940"/>
                </a:lnSpc>
              </a:pPr>
              <a:endParaRPr/>
            </a:p>
          </p:txBody>
        </p:sp>
      </p:grpSp>
      <p:grpSp>
        <p:nvGrpSpPr>
          <p:cNvPr id="14" name="Group 14"/>
          <p:cNvGrpSpPr/>
          <p:nvPr/>
        </p:nvGrpSpPr>
        <p:grpSpPr>
          <a:xfrm rot="1095215">
            <a:off x="17679708" y="5537289"/>
            <a:ext cx="2334859" cy="4497196"/>
            <a:chOff x="0" y="0"/>
            <a:chExt cx="614942" cy="1184447"/>
          </a:xfrm>
        </p:grpSpPr>
        <p:sp>
          <p:nvSpPr>
            <p:cNvPr id="15" name="Freeform 15"/>
            <p:cNvSpPr/>
            <p:nvPr/>
          </p:nvSpPr>
          <p:spPr>
            <a:xfrm>
              <a:off x="0" y="0"/>
              <a:ext cx="614942" cy="1184447"/>
            </a:xfrm>
            <a:custGeom>
              <a:avLst/>
              <a:gdLst/>
              <a:ahLst/>
              <a:cxnLst/>
              <a:rect l="l" t="t" r="r" b="b"/>
              <a:pathLst>
                <a:path w="614942" h="1184447">
                  <a:moveTo>
                    <a:pt x="0" y="0"/>
                  </a:moveTo>
                  <a:lnTo>
                    <a:pt x="614942" y="0"/>
                  </a:lnTo>
                  <a:lnTo>
                    <a:pt x="614942" y="1184447"/>
                  </a:lnTo>
                  <a:lnTo>
                    <a:pt x="0" y="1184447"/>
                  </a:lnTo>
                  <a:close/>
                </a:path>
              </a:pathLst>
            </a:custGeom>
            <a:ln w="95250" cap="sq">
              <a:solidFill>
                <a:srgbClr val="FA7449"/>
              </a:solidFill>
              <a:prstDash val="solid"/>
              <a:miter/>
            </a:ln>
          </p:spPr>
        </p:sp>
        <p:sp>
          <p:nvSpPr>
            <p:cNvPr id="16" name="TextBox 16"/>
            <p:cNvSpPr txBox="1"/>
            <p:nvPr/>
          </p:nvSpPr>
          <p:spPr>
            <a:xfrm>
              <a:off x="0" y="-57150"/>
              <a:ext cx="614942" cy="1241597"/>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7" name="Freeform 17"/>
          <p:cNvSpPr/>
          <p:nvPr/>
        </p:nvSpPr>
        <p:spPr>
          <a:xfrm>
            <a:off x="17259300" y="1028700"/>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8" name="Freeform 18"/>
          <p:cNvSpPr/>
          <p:nvPr/>
        </p:nvSpPr>
        <p:spPr>
          <a:xfrm>
            <a:off x="2326683" y="9086419"/>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9" name="Freeform 19"/>
          <p:cNvSpPr/>
          <p:nvPr/>
        </p:nvSpPr>
        <p:spPr>
          <a:xfrm rot="1272908">
            <a:off x="16137756" y="279651"/>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20" name="Freeform 20"/>
          <p:cNvSpPr/>
          <p:nvPr/>
        </p:nvSpPr>
        <p:spPr>
          <a:xfrm rot="1232246">
            <a:off x="-248061" y="8999713"/>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sp>
        <p:nvSpPr>
          <p:cNvPr id="2" name="TextBox 2"/>
          <p:cNvSpPr txBox="1"/>
          <p:nvPr/>
        </p:nvSpPr>
        <p:spPr>
          <a:xfrm>
            <a:off x="7196146" y="866775"/>
            <a:ext cx="7753655" cy="2000885"/>
          </a:xfrm>
          <a:prstGeom prst="rect">
            <a:avLst/>
          </a:prstGeom>
        </p:spPr>
        <p:txBody>
          <a:bodyPr lIns="0" tIns="0" rIns="0" bIns="0" rtlCol="0" anchor="t">
            <a:spAutoFit/>
          </a:bodyPr>
          <a:lstStyle/>
          <a:p>
            <a:pPr algn="ctr">
              <a:lnSpc>
                <a:spcPts val="7840"/>
              </a:lnSpc>
              <a:spcBef>
                <a:spcPct val="0"/>
              </a:spcBef>
            </a:pPr>
            <a:r>
              <a:rPr lang="en-US" sz="5600" b="1">
                <a:solidFill>
                  <a:srgbClr val="FA7449"/>
                </a:solidFill>
                <a:latin typeface="Poppins Bold"/>
                <a:ea typeface="Poppins Bold"/>
                <a:cs typeface="Poppins Bold"/>
                <a:sym typeface="Poppins Bold"/>
              </a:rPr>
              <a:t>Defining emotional intelligence</a:t>
            </a:r>
          </a:p>
        </p:txBody>
      </p:sp>
      <p:sp>
        <p:nvSpPr>
          <p:cNvPr id="3" name="TextBox 3"/>
          <p:cNvSpPr txBox="1"/>
          <p:nvPr/>
        </p:nvSpPr>
        <p:spPr>
          <a:xfrm>
            <a:off x="7019079" y="2950066"/>
            <a:ext cx="7753655" cy="6453505"/>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FFFFFF"/>
                </a:solidFill>
                <a:latin typeface="Poppins"/>
                <a:ea typeface="Poppins"/>
                <a:cs typeface="Poppins"/>
                <a:sym typeface="Poppins"/>
              </a:rPr>
              <a:t>Conceptualizes emotional intelligence as the capacity to notice, comprehend, control emotions (Salovey and Mayer, 1990).</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Essential areas: self-regulation, self-awareness, social skills, motivation.</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Sources: Salovey and Mayer, Goleman theories.</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Relevance: decision making by the leader, conflict, team morale.</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Evaluation employs mixed method, scales of assessment of leadership positions.</a:t>
            </a:r>
          </a:p>
        </p:txBody>
      </p:sp>
      <p:sp>
        <p:nvSpPr>
          <p:cNvPr id="4" name="Freeform 4"/>
          <p:cNvSpPr/>
          <p:nvPr/>
        </p:nvSpPr>
        <p:spPr>
          <a:xfrm>
            <a:off x="2311156" y="2212922"/>
            <a:ext cx="4113465" cy="5861155"/>
          </a:xfrm>
          <a:custGeom>
            <a:avLst/>
            <a:gdLst/>
            <a:ahLst/>
            <a:cxnLst/>
            <a:rect l="l" t="t" r="r" b="b"/>
            <a:pathLst>
              <a:path w="4113465" h="5861155">
                <a:moveTo>
                  <a:pt x="0" y="0"/>
                </a:moveTo>
                <a:lnTo>
                  <a:pt x="4113465" y="0"/>
                </a:lnTo>
                <a:lnTo>
                  <a:pt x="4113465" y="5861156"/>
                </a:lnTo>
                <a:lnTo>
                  <a:pt x="0" y="58611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5" name="Group 5"/>
          <p:cNvGrpSpPr/>
          <p:nvPr/>
        </p:nvGrpSpPr>
        <p:grpSpPr>
          <a:xfrm rot="-1538757">
            <a:off x="-712538" y="6702867"/>
            <a:ext cx="2334859" cy="4497196"/>
            <a:chOff x="0" y="0"/>
            <a:chExt cx="614942" cy="1184447"/>
          </a:xfrm>
        </p:grpSpPr>
        <p:sp>
          <p:nvSpPr>
            <p:cNvPr id="6" name="Freeform 6"/>
            <p:cNvSpPr/>
            <p:nvPr/>
          </p:nvSpPr>
          <p:spPr>
            <a:xfrm>
              <a:off x="0" y="0"/>
              <a:ext cx="614942" cy="1184447"/>
            </a:xfrm>
            <a:custGeom>
              <a:avLst/>
              <a:gdLst/>
              <a:ahLst/>
              <a:cxnLst/>
              <a:rect l="l" t="t" r="r" b="b"/>
              <a:pathLst>
                <a:path w="614942" h="1184447">
                  <a:moveTo>
                    <a:pt x="0" y="0"/>
                  </a:moveTo>
                  <a:lnTo>
                    <a:pt x="614942" y="0"/>
                  </a:lnTo>
                  <a:lnTo>
                    <a:pt x="614942" y="1184447"/>
                  </a:lnTo>
                  <a:lnTo>
                    <a:pt x="0" y="1184447"/>
                  </a:lnTo>
                  <a:close/>
                </a:path>
              </a:pathLst>
            </a:custGeom>
            <a:gradFill rotWithShape="1">
              <a:gsLst>
                <a:gs pos="0">
                  <a:srgbClr val="6B77B2">
                    <a:alpha val="100000"/>
                  </a:srgbClr>
                </a:gs>
                <a:gs pos="100000">
                  <a:srgbClr val="9DA9E4">
                    <a:alpha val="100000"/>
                  </a:srgbClr>
                </a:gs>
              </a:gsLst>
              <a:lin ang="5400000"/>
            </a:gradFill>
          </p:spPr>
        </p:sp>
        <p:sp>
          <p:nvSpPr>
            <p:cNvPr id="7" name="TextBox 7"/>
            <p:cNvSpPr txBox="1"/>
            <p:nvPr/>
          </p:nvSpPr>
          <p:spPr>
            <a:xfrm>
              <a:off x="0" y="-57150"/>
              <a:ext cx="614942" cy="1241597"/>
            </a:xfrm>
            <a:prstGeom prst="rect">
              <a:avLst/>
            </a:prstGeom>
          </p:spPr>
          <p:txBody>
            <a:bodyPr lIns="50800" tIns="50800" rIns="50800" bIns="50800" rtlCol="0" anchor="ctr"/>
            <a:lstStyle/>
            <a:p>
              <a:pPr algn="ctr">
                <a:lnSpc>
                  <a:spcPts val="2940"/>
                </a:lnSpc>
              </a:pPr>
              <a:endParaRPr/>
            </a:p>
          </p:txBody>
        </p:sp>
      </p:grpSp>
      <p:grpSp>
        <p:nvGrpSpPr>
          <p:cNvPr id="8" name="Group 8"/>
          <p:cNvGrpSpPr/>
          <p:nvPr/>
        </p:nvGrpSpPr>
        <p:grpSpPr>
          <a:xfrm rot="3370879">
            <a:off x="15412182" y="7813443"/>
            <a:ext cx="2721981" cy="4879626"/>
            <a:chOff x="0" y="0"/>
            <a:chExt cx="716900" cy="1285169"/>
          </a:xfrm>
        </p:grpSpPr>
        <p:sp>
          <p:nvSpPr>
            <p:cNvPr id="9" name="Freeform 9"/>
            <p:cNvSpPr/>
            <p:nvPr/>
          </p:nvSpPr>
          <p:spPr>
            <a:xfrm>
              <a:off x="0" y="0"/>
              <a:ext cx="716900" cy="1285169"/>
            </a:xfrm>
            <a:custGeom>
              <a:avLst/>
              <a:gdLst/>
              <a:ahLst/>
              <a:cxnLst/>
              <a:rect l="l" t="t" r="r" b="b"/>
              <a:pathLst>
                <a:path w="716900" h="1285169">
                  <a:moveTo>
                    <a:pt x="0" y="0"/>
                  </a:moveTo>
                  <a:lnTo>
                    <a:pt x="716900" y="0"/>
                  </a:lnTo>
                  <a:lnTo>
                    <a:pt x="716900" y="1285169"/>
                  </a:lnTo>
                  <a:lnTo>
                    <a:pt x="0" y="1285169"/>
                  </a:lnTo>
                  <a:close/>
                </a:path>
              </a:pathLst>
            </a:custGeom>
            <a:gradFill rotWithShape="1">
              <a:gsLst>
                <a:gs pos="0">
                  <a:srgbClr val="6B77B2">
                    <a:alpha val="100000"/>
                  </a:srgbClr>
                </a:gs>
                <a:gs pos="100000">
                  <a:srgbClr val="9DA9E4">
                    <a:alpha val="100000"/>
                  </a:srgbClr>
                </a:gs>
              </a:gsLst>
              <a:lin ang="5400000"/>
            </a:gradFill>
          </p:spPr>
        </p:sp>
        <p:sp>
          <p:nvSpPr>
            <p:cNvPr id="10" name="TextBox 10"/>
            <p:cNvSpPr txBox="1"/>
            <p:nvPr/>
          </p:nvSpPr>
          <p:spPr>
            <a:xfrm>
              <a:off x="0" y="-57150"/>
              <a:ext cx="716900" cy="1342319"/>
            </a:xfrm>
            <a:prstGeom prst="rect">
              <a:avLst/>
            </a:prstGeom>
          </p:spPr>
          <p:txBody>
            <a:bodyPr lIns="50800" tIns="50800" rIns="50800" bIns="50800" rtlCol="0" anchor="ctr"/>
            <a:lstStyle/>
            <a:p>
              <a:pPr algn="ctr">
                <a:lnSpc>
                  <a:spcPts val="2940"/>
                </a:lnSpc>
              </a:pPr>
              <a:endParaRPr/>
            </a:p>
          </p:txBody>
        </p:sp>
      </p:grpSp>
      <p:grpSp>
        <p:nvGrpSpPr>
          <p:cNvPr id="11" name="Group 11"/>
          <p:cNvGrpSpPr/>
          <p:nvPr/>
        </p:nvGrpSpPr>
        <p:grpSpPr>
          <a:xfrm rot="3370879">
            <a:off x="13814257" y="8898461"/>
            <a:ext cx="2261516" cy="3239740"/>
            <a:chOff x="0" y="0"/>
            <a:chExt cx="595626" cy="853265"/>
          </a:xfrm>
        </p:grpSpPr>
        <p:sp>
          <p:nvSpPr>
            <p:cNvPr id="12" name="Freeform 12"/>
            <p:cNvSpPr/>
            <p:nvPr/>
          </p:nvSpPr>
          <p:spPr>
            <a:xfrm>
              <a:off x="0" y="0"/>
              <a:ext cx="595626" cy="853265"/>
            </a:xfrm>
            <a:custGeom>
              <a:avLst/>
              <a:gdLst/>
              <a:ahLst/>
              <a:cxnLst/>
              <a:rect l="l" t="t" r="r" b="b"/>
              <a:pathLst>
                <a:path w="595626" h="853265">
                  <a:moveTo>
                    <a:pt x="0" y="0"/>
                  </a:moveTo>
                  <a:lnTo>
                    <a:pt x="595626" y="0"/>
                  </a:lnTo>
                  <a:lnTo>
                    <a:pt x="595626" y="853265"/>
                  </a:lnTo>
                  <a:lnTo>
                    <a:pt x="0" y="853265"/>
                  </a:lnTo>
                  <a:close/>
                </a:path>
              </a:pathLst>
            </a:custGeom>
            <a:ln w="95250" cap="sq">
              <a:solidFill>
                <a:srgbClr val="FA7449"/>
              </a:solidFill>
              <a:prstDash val="solid"/>
              <a:miter/>
            </a:ln>
          </p:spPr>
        </p:sp>
        <p:sp>
          <p:nvSpPr>
            <p:cNvPr id="13" name="TextBox 13"/>
            <p:cNvSpPr txBox="1"/>
            <p:nvPr/>
          </p:nvSpPr>
          <p:spPr>
            <a:xfrm>
              <a:off x="0" y="-57150"/>
              <a:ext cx="595626" cy="91041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14" name="Group 14"/>
          <p:cNvGrpSpPr/>
          <p:nvPr/>
        </p:nvGrpSpPr>
        <p:grpSpPr>
          <a:xfrm rot="-1538757">
            <a:off x="-440163" y="7154973"/>
            <a:ext cx="2965937" cy="4497196"/>
            <a:chOff x="0" y="0"/>
            <a:chExt cx="781152" cy="1184447"/>
          </a:xfrm>
        </p:grpSpPr>
        <p:sp>
          <p:nvSpPr>
            <p:cNvPr id="15" name="Freeform 15"/>
            <p:cNvSpPr/>
            <p:nvPr/>
          </p:nvSpPr>
          <p:spPr>
            <a:xfrm>
              <a:off x="0" y="0"/>
              <a:ext cx="781152" cy="1184447"/>
            </a:xfrm>
            <a:custGeom>
              <a:avLst/>
              <a:gdLst/>
              <a:ahLst/>
              <a:cxnLst/>
              <a:rect l="l" t="t" r="r" b="b"/>
              <a:pathLst>
                <a:path w="781152" h="1184447">
                  <a:moveTo>
                    <a:pt x="0" y="0"/>
                  </a:moveTo>
                  <a:lnTo>
                    <a:pt x="781152" y="0"/>
                  </a:lnTo>
                  <a:lnTo>
                    <a:pt x="781152" y="1184447"/>
                  </a:lnTo>
                  <a:lnTo>
                    <a:pt x="0" y="1184447"/>
                  </a:lnTo>
                  <a:close/>
                </a:path>
              </a:pathLst>
            </a:custGeom>
            <a:ln w="95250" cap="sq">
              <a:solidFill>
                <a:srgbClr val="FA7449"/>
              </a:solidFill>
              <a:prstDash val="solid"/>
              <a:miter/>
            </a:ln>
          </p:spPr>
        </p:sp>
        <p:sp>
          <p:nvSpPr>
            <p:cNvPr id="16" name="TextBox 16"/>
            <p:cNvSpPr txBox="1"/>
            <p:nvPr/>
          </p:nvSpPr>
          <p:spPr>
            <a:xfrm>
              <a:off x="0" y="-57150"/>
              <a:ext cx="781152" cy="1241597"/>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7" name="Freeform 17"/>
          <p:cNvSpPr/>
          <p:nvPr/>
        </p:nvSpPr>
        <p:spPr>
          <a:xfrm>
            <a:off x="15733376" y="-368322"/>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8" name="Freeform 18"/>
          <p:cNvSpPr/>
          <p:nvPr/>
        </p:nvSpPr>
        <p:spPr>
          <a:xfrm>
            <a:off x="660378" y="1671677"/>
            <a:ext cx="736644" cy="736644"/>
          </a:xfrm>
          <a:custGeom>
            <a:avLst/>
            <a:gdLst/>
            <a:ahLst/>
            <a:cxnLst/>
            <a:rect l="l" t="t" r="r" b="b"/>
            <a:pathLst>
              <a:path w="736644" h="736644">
                <a:moveTo>
                  <a:pt x="0" y="0"/>
                </a:moveTo>
                <a:lnTo>
                  <a:pt x="736644" y="0"/>
                </a:lnTo>
                <a:lnTo>
                  <a:pt x="736644" y="736645"/>
                </a:lnTo>
                <a:lnTo>
                  <a:pt x="0" y="73664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9" name="Freeform 19"/>
          <p:cNvSpPr/>
          <p:nvPr/>
        </p:nvSpPr>
        <p:spPr>
          <a:xfrm rot="1272908">
            <a:off x="16362915" y="1143615"/>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20" name="Freeform 20"/>
          <p:cNvSpPr/>
          <p:nvPr/>
        </p:nvSpPr>
        <p:spPr>
          <a:xfrm rot="1232246">
            <a:off x="-391311" y="-477880"/>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sp>
        <p:nvSpPr>
          <p:cNvPr id="2" name="TextBox 2"/>
          <p:cNvSpPr txBox="1"/>
          <p:nvPr/>
        </p:nvSpPr>
        <p:spPr>
          <a:xfrm>
            <a:off x="7019079" y="2950066"/>
            <a:ext cx="7753655" cy="4967605"/>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FFFFFF"/>
                </a:solidFill>
                <a:latin typeface="Poppins"/>
                <a:ea typeface="Poppins"/>
                <a:cs typeface="Poppins"/>
                <a:sym typeface="Poppins"/>
              </a:rPr>
              <a:t>Conceptualizes cultural intelligence as ability to operate in different cultural aspects (Earley and Ang, 2003).</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Four dimensions metacognitive, cognitive, motivational, behavioural.</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Relevance: global teams, success of expatriates, inclusive decision making.</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Applied in leadership development, selection, team design, team conflict management.</a:t>
            </a:r>
          </a:p>
        </p:txBody>
      </p:sp>
      <p:grpSp>
        <p:nvGrpSpPr>
          <p:cNvPr id="3" name="Group 3"/>
          <p:cNvGrpSpPr/>
          <p:nvPr/>
        </p:nvGrpSpPr>
        <p:grpSpPr>
          <a:xfrm rot="-1538757">
            <a:off x="-712538" y="6702867"/>
            <a:ext cx="2334859" cy="4497196"/>
            <a:chOff x="0" y="0"/>
            <a:chExt cx="614942" cy="1184447"/>
          </a:xfrm>
        </p:grpSpPr>
        <p:sp>
          <p:nvSpPr>
            <p:cNvPr id="4" name="Freeform 4"/>
            <p:cNvSpPr/>
            <p:nvPr/>
          </p:nvSpPr>
          <p:spPr>
            <a:xfrm>
              <a:off x="0" y="0"/>
              <a:ext cx="614942" cy="1184447"/>
            </a:xfrm>
            <a:custGeom>
              <a:avLst/>
              <a:gdLst/>
              <a:ahLst/>
              <a:cxnLst/>
              <a:rect l="l" t="t" r="r" b="b"/>
              <a:pathLst>
                <a:path w="614942" h="1184447">
                  <a:moveTo>
                    <a:pt x="0" y="0"/>
                  </a:moveTo>
                  <a:lnTo>
                    <a:pt x="614942" y="0"/>
                  </a:lnTo>
                  <a:lnTo>
                    <a:pt x="614942" y="1184447"/>
                  </a:lnTo>
                  <a:lnTo>
                    <a:pt x="0" y="1184447"/>
                  </a:lnTo>
                  <a:close/>
                </a:path>
              </a:pathLst>
            </a:custGeom>
            <a:gradFill rotWithShape="1">
              <a:gsLst>
                <a:gs pos="0">
                  <a:srgbClr val="6B77B2">
                    <a:alpha val="100000"/>
                  </a:srgbClr>
                </a:gs>
                <a:gs pos="100000">
                  <a:srgbClr val="9DA9E4">
                    <a:alpha val="100000"/>
                  </a:srgbClr>
                </a:gs>
              </a:gsLst>
              <a:lin ang="5400000"/>
            </a:gradFill>
          </p:spPr>
        </p:sp>
        <p:sp>
          <p:nvSpPr>
            <p:cNvPr id="5" name="TextBox 5"/>
            <p:cNvSpPr txBox="1"/>
            <p:nvPr/>
          </p:nvSpPr>
          <p:spPr>
            <a:xfrm>
              <a:off x="0" y="-57150"/>
              <a:ext cx="614942" cy="1241597"/>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rot="3370879">
            <a:off x="15412182" y="7813443"/>
            <a:ext cx="2721981" cy="4879626"/>
            <a:chOff x="0" y="0"/>
            <a:chExt cx="716900" cy="1285169"/>
          </a:xfrm>
        </p:grpSpPr>
        <p:sp>
          <p:nvSpPr>
            <p:cNvPr id="7" name="Freeform 7"/>
            <p:cNvSpPr/>
            <p:nvPr/>
          </p:nvSpPr>
          <p:spPr>
            <a:xfrm>
              <a:off x="0" y="0"/>
              <a:ext cx="716900" cy="1285169"/>
            </a:xfrm>
            <a:custGeom>
              <a:avLst/>
              <a:gdLst/>
              <a:ahLst/>
              <a:cxnLst/>
              <a:rect l="l" t="t" r="r" b="b"/>
              <a:pathLst>
                <a:path w="716900" h="1285169">
                  <a:moveTo>
                    <a:pt x="0" y="0"/>
                  </a:moveTo>
                  <a:lnTo>
                    <a:pt x="716900" y="0"/>
                  </a:lnTo>
                  <a:lnTo>
                    <a:pt x="716900" y="1285169"/>
                  </a:lnTo>
                  <a:lnTo>
                    <a:pt x="0" y="1285169"/>
                  </a:lnTo>
                  <a:close/>
                </a:path>
              </a:pathLst>
            </a:custGeom>
            <a:gradFill rotWithShape="1">
              <a:gsLst>
                <a:gs pos="0">
                  <a:srgbClr val="6B77B2">
                    <a:alpha val="100000"/>
                  </a:srgbClr>
                </a:gs>
                <a:gs pos="100000">
                  <a:srgbClr val="9DA9E4">
                    <a:alpha val="100000"/>
                  </a:srgbClr>
                </a:gs>
              </a:gsLst>
              <a:lin ang="5400000"/>
            </a:gradFill>
          </p:spPr>
        </p:sp>
        <p:sp>
          <p:nvSpPr>
            <p:cNvPr id="8" name="TextBox 8"/>
            <p:cNvSpPr txBox="1"/>
            <p:nvPr/>
          </p:nvSpPr>
          <p:spPr>
            <a:xfrm>
              <a:off x="0" y="-57150"/>
              <a:ext cx="716900" cy="1342319"/>
            </a:xfrm>
            <a:prstGeom prst="rect">
              <a:avLst/>
            </a:prstGeom>
          </p:spPr>
          <p:txBody>
            <a:bodyPr lIns="50800" tIns="50800" rIns="50800" bIns="50800" rtlCol="0" anchor="ctr"/>
            <a:lstStyle/>
            <a:p>
              <a:pPr algn="ctr">
                <a:lnSpc>
                  <a:spcPts val="2940"/>
                </a:lnSpc>
              </a:pPr>
              <a:endParaRPr/>
            </a:p>
          </p:txBody>
        </p:sp>
      </p:grpSp>
      <p:grpSp>
        <p:nvGrpSpPr>
          <p:cNvPr id="9" name="Group 9"/>
          <p:cNvGrpSpPr/>
          <p:nvPr/>
        </p:nvGrpSpPr>
        <p:grpSpPr>
          <a:xfrm rot="3370879">
            <a:off x="13814257" y="8898461"/>
            <a:ext cx="2261516" cy="3239740"/>
            <a:chOff x="0" y="0"/>
            <a:chExt cx="595626" cy="853265"/>
          </a:xfrm>
        </p:grpSpPr>
        <p:sp>
          <p:nvSpPr>
            <p:cNvPr id="10" name="Freeform 10"/>
            <p:cNvSpPr/>
            <p:nvPr/>
          </p:nvSpPr>
          <p:spPr>
            <a:xfrm>
              <a:off x="0" y="0"/>
              <a:ext cx="595626" cy="853265"/>
            </a:xfrm>
            <a:custGeom>
              <a:avLst/>
              <a:gdLst/>
              <a:ahLst/>
              <a:cxnLst/>
              <a:rect l="l" t="t" r="r" b="b"/>
              <a:pathLst>
                <a:path w="595626" h="853265">
                  <a:moveTo>
                    <a:pt x="0" y="0"/>
                  </a:moveTo>
                  <a:lnTo>
                    <a:pt x="595626" y="0"/>
                  </a:lnTo>
                  <a:lnTo>
                    <a:pt x="595626" y="853265"/>
                  </a:lnTo>
                  <a:lnTo>
                    <a:pt x="0" y="853265"/>
                  </a:lnTo>
                  <a:close/>
                </a:path>
              </a:pathLst>
            </a:custGeom>
            <a:ln w="95250" cap="sq">
              <a:solidFill>
                <a:srgbClr val="FA7449"/>
              </a:solidFill>
              <a:prstDash val="solid"/>
              <a:miter/>
            </a:ln>
          </p:spPr>
        </p:sp>
        <p:sp>
          <p:nvSpPr>
            <p:cNvPr id="11" name="TextBox 11"/>
            <p:cNvSpPr txBox="1"/>
            <p:nvPr/>
          </p:nvSpPr>
          <p:spPr>
            <a:xfrm>
              <a:off x="0" y="-57150"/>
              <a:ext cx="595626" cy="91041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12" name="Group 12"/>
          <p:cNvGrpSpPr/>
          <p:nvPr/>
        </p:nvGrpSpPr>
        <p:grpSpPr>
          <a:xfrm rot="-1538757">
            <a:off x="-440163" y="7154973"/>
            <a:ext cx="2965937" cy="4497196"/>
            <a:chOff x="0" y="0"/>
            <a:chExt cx="781152" cy="1184447"/>
          </a:xfrm>
        </p:grpSpPr>
        <p:sp>
          <p:nvSpPr>
            <p:cNvPr id="13" name="Freeform 13"/>
            <p:cNvSpPr/>
            <p:nvPr/>
          </p:nvSpPr>
          <p:spPr>
            <a:xfrm>
              <a:off x="0" y="0"/>
              <a:ext cx="781152" cy="1184447"/>
            </a:xfrm>
            <a:custGeom>
              <a:avLst/>
              <a:gdLst/>
              <a:ahLst/>
              <a:cxnLst/>
              <a:rect l="l" t="t" r="r" b="b"/>
              <a:pathLst>
                <a:path w="781152" h="1184447">
                  <a:moveTo>
                    <a:pt x="0" y="0"/>
                  </a:moveTo>
                  <a:lnTo>
                    <a:pt x="781152" y="0"/>
                  </a:lnTo>
                  <a:lnTo>
                    <a:pt x="781152" y="1184447"/>
                  </a:lnTo>
                  <a:lnTo>
                    <a:pt x="0" y="1184447"/>
                  </a:lnTo>
                  <a:close/>
                </a:path>
              </a:pathLst>
            </a:custGeom>
            <a:ln w="95250" cap="sq">
              <a:solidFill>
                <a:srgbClr val="FA7449"/>
              </a:solidFill>
              <a:prstDash val="solid"/>
              <a:miter/>
            </a:ln>
          </p:spPr>
        </p:sp>
        <p:sp>
          <p:nvSpPr>
            <p:cNvPr id="14" name="TextBox 14"/>
            <p:cNvSpPr txBox="1"/>
            <p:nvPr/>
          </p:nvSpPr>
          <p:spPr>
            <a:xfrm>
              <a:off x="0" y="-57150"/>
              <a:ext cx="781152" cy="1241597"/>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5" name="Freeform 15"/>
          <p:cNvSpPr/>
          <p:nvPr/>
        </p:nvSpPr>
        <p:spPr>
          <a:xfrm>
            <a:off x="15733376" y="-368322"/>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6" name="Freeform 16"/>
          <p:cNvSpPr/>
          <p:nvPr/>
        </p:nvSpPr>
        <p:spPr>
          <a:xfrm>
            <a:off x="660378" y="1671677"/>
            <a:ext cx="736644" cy="736644"/>
          </a:xfrm>
          <a:custGeom>
            <a:avLst/>
            <a:gdLst/>
            <a:ahLst/>
            <a:cxnLst/>
            <a:rect l="l" t="t" r="r" b="b"/>
            <a:pathLst>
              <a:path w="736644" h="736644">
                <a:moveTo>
                  <a:pt x="0" y="0"/>
                </a:moveTo>
                <a:lnTo>
                  <a:pt x="736644" y="0"/>
                </a:lnTo>
                <a:lnTo>
                  <a:pt x="736644" y="736645"/>
                </a:lnTo>
                <a:lnTo>
                  <a:pt x="0" y="73664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7" name="Freeform 17"/>
          <p:cNvSpPr/>
          <p:nvPr/>
        </p:nvSpPr>
        <p:spPr>
          <a:xfrm rot="1272908">
            <a:off x="16362915" y="1143615"/>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8" name="Freeform 18"/>
          <p:cNvSpPr/>
          <p:nvPr/>
        </p:nvSpPr>
        <p:spPr>
          <a:xfrm rot="1232246">
            <a:off x="-391311" y="-477880"/>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9" name="Freeform 19"/>
          <p:cNvSpPr/>
          <p:nvPr/>
        </p:nvSpPr>
        <p:spPr>
          <a:xfrm>
            <a:off x="2204149" y="3419331"/>
            <a:ext cx="4122925" cy="4114800"/>
          </a:xfrm>
          <a:custGeom>
            <a:avLst/>
            <a:gdLst/>
            <a:ahLst/>
            <a:cxnLst/>
            <a:rect l="l" t="t" r="r" b="b"/>
            <a:pathLst>
              <a:path w="4122925" h="4114800">
                <a:moveTo>
                  <a:pt x="0" y="0"/>
                </a:moveTo>
                <a:lnTo>
                  <a:pt x="4122925" y="0"/>
                </a:lnTo>
                <a:lnTo>
                  <a:pt x="4122925"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20" name="TextBox 20"/>
          <p:cNvSpPr txBox="1"/>
          <p:nvPr/>
        </p:nvSpPr>
        <p:spPr>
          <a:xfrm>
            <a:off x="7196146" y="866775"/>
            <a:ext cx="7753655" cy="2000885"/>
          </a:xfrm>
          <a:prstGeom prst="rect">
            <a:avLst/>
          </a:prstGeom>
        </p:spPr>
        <p:txBody>
          <a:bodyPr lIns="0" tIns="0" rIns="0" bIns="0" rtlCol="0" anchor="t">
            <a:spAutoFit/>
          </a:bodyPr>
          <a:lstStyle/>
          <a:p>
            <a:pPr algn="ctr">
              <a:lnSpc>
                <a:spcPts val="7840"/>
              </a:lnSpc>
              <a:spcBef>
                <a:spcPct val="0"/>
              </a:spcBef>
            </a:pPr>
            <a:r>
              <a:rPr lang="en-US" sz="5600" b="1">
                <a:solidFill>
                  <a:srgbClr val="FA7449"/>
                </a:solidFill>
                <a:latin typeface="Poppins Bold"/>
                <a:ea typeface="Poppins Bold"/>
                <a:cs typeface="Poppins Bold"/>
                <a:sym typeface="Poppins Bold"/>
              </a:rPr>
              <a:t>Defining cultural intelligence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a:off x="8632721" y="-997301"/>
            <a:ext cx="9655279" cy="11284301"/>
            <a:chOff x="0" y="0"/>
            <a:chExt cx="2542954" cy="2971997"/>
          </a:xfrm>
        </p:grpSpPr>
        <p:sp>
          <p:nvSpPr>
            <p:cNvPr id="3" name="Freeform 3"/>
            <p:cNvSpPr/>
            <p:nvPr/>
          </p:nvSpPr>
          <p:spPr>
            <a:xfrm>
              <a:off x="0" y="0"/>
              <a:ext cx="2542954" cy="2971997"/>
            </a:xfrm>
            <a:custGeom>
              <a:avLst/>
              <a:gdLst/>
              <a:ahLst/>
              <a:cxnLst/>
              <a:rect l="l" t="t" r="r" b="b"/>
              <a:pathLst>
                <a:path w="2542954" h="2971997">
                  <a:moveTo>
                    <a:pt x="0" y="0"/>
                  </a:moveTo>
                  <a:lnTo>
                    <a:pt x="2542954" y="0"/>
                  </a:lnTo>
                  <a:lnTo>
                    <a:pt x="2542954" y="2971997"/>
                  </a:lnTo>
                  <a:lnTo>
                    <a:pt x="0" y="2971997"/>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2542954" cy="302914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a:off x="8264399" y="8913495"/>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368322" y="1923216"/>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rot="1272908">
            <a:off x="6957413" y="9765054"/>
            <a:ext cx="781470" cy="781470"/>
          </a:xfrm>
          <a:custGeom>
            <a:avLst/>
            <a:gdLst/>
            <a:ahLst/>
            <a:cxnLst/>
            <a:rect l="l" t="t" r="r" b="b"/>
            <a:pathLst>
              <a:path w="781470" h="781470">
                <a:moveTo>
                  <a:pt x="0" y="0"/>
                </a:moveTo>
                <a:lnTo>
                  <a:pt x="781469" y="0"/>
                </a:lnTo>
                <a:lnTo>
                  <a:pt x="781469"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rot="1232246">
            <a:off x="-391311" y="-477880"/>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9" name="Group 9"/>
          <p:cNvGrpSpPr/>
          <p:nvPr/>
        </p:nvGrpSpPr>
        <p:grpSpPr>
          <a:xfrm rot="3370879">
            <a:off x="16139519" y="-744850"/>
            <a:ext cx="2721981" cy="2095315"/>
            <a:chOff x="0" y="0"/>
            <a:chExt cx="716900" cy="551853"/>
          </a:xfrm>
        </p:grpSpPr>
        <p:sp>
          <p:nvSpPr>
            <p:cNvPr id="10" name="Freeform 10"/>
            <p:cNvSpPr/>
            <p:nvPr/>
          </p:nvSpPr>
          <p:spPr>
            <a:xfrm>
              <a:off x="0" y="0"/>
              <a:ext cx="716900" cy="551853"/>
            </a:xfrm>
            <a:custGeom>
              <a:avLst/>
              <a:gdLst/>
              <a:ahLst/>
              <a:cxnLst/>
              <a:rect l="l" t="t" r="r" b="b"/>
              <a:pathLst>
                <a:path w="716900" h="551853">
                  <a:moveTo>
                    <a:pt x="0" y="0"/>
                  </a:moveTo>
                  <a:lnTo>
                    <a:pt x="716900" y="0"/>
                  </a:lnTo>
                  <a:lnTo>
                    <a:pt x="716900" y="551853"/>
                  </a:lnTo>
                  <a:lnTo>
                    <a:pt x="0" y="551853"/>
                  </a:lnTo>
                  <a:close/>
                </a:path>
              </a:pathLst>
            </a:custGeom>
            <a:gradFill rotWithShape="1">
              <a:gsLst>
                <a:gs pos="0">
                  <a:srgbClr val="6B77B2">
                    <a:alpha val="100000"/>
                  </a:srgbClr>
                </a:gs>
                <a:gs pos="100000">
                  <a:srgbClr val="9DA9E4">
                    <a:alpha val="100000"/>
                  </a:srgbClr>
                </a:gs>
              </a:gsLst>
              <a:lin ang="5400000"/>
            </a:gradFill>
          </p:spPr>
        </p:sp>
        <p:sp>
          <p:nvSpPr>
            <p:cNvPr id="11" name="TextBox 11"/>
            <p:cNvSpPr txBox="1"/>
            <p:nvPr/>
          </p:nvSpPr>
          <p:spPr>
            <a:xfrm>
              <a:off x="0" y="-57150"/>
              <a:ext cx="716900" cy="609003"/>
            </a:xfrm>
            <a:prstGeom prst="rect">
              <a:avLst/>
            </a:prstGeom>
          </p:spPr>
          <p:txBody>
            <a:bodyPr lIns="50800" tIns="50800" rIns="50800" bIns="50800" rtlCol="0" anchor="ctr"/>
            <a:lstStyle/>
            <a:p>
              <a:pPr algn="ctr">
                <a:lnSpc>
                  <a:spcPts val="2940"/>
                </a:lnSpc>
              </a:pPr>
              <a:endParaRPr/>
            </a:p>
          </p:txBody>
        </p:sp>
      </p:grpSp>
      <p:grpSp>
        <p:nvGrpSpPr>
          <p:cNvPr id="12" name="Group 12"/>
          <p:cNvGrpSpPr/>
          <p:nvPr/>
        </p:nvGrpSpPr>
        <p:grpSpPr>
          <a:xfrm rot="3370879">
            <a:off x="16311321" y="9575971"/>
            <a:ext cx="1735954" cy="1819649"/>
            <a:chOff x="0" y="0"/>
            <a:chExt cx="457206" cy="479249"/>
          </a:xfrm>
        </p:grpSpPr>
        <p:sp>
          <p:nvSpPr>
            <p:cNvPr id="13" name="Freeform 13"/>
            <p:cNvSpPr/>
            <p:nvPr/>
          </p:nvSpPr>
          <p:spPr>
            <a:xfrm>
              <a:off x="0" y="0"/>
              <a:ext cx="457206" cy="479249"/>
            </a:xfrm>
            <a:custGeom>
              <a:avLst/>
              <a:gdLst/>
              <a:ahLst/>
              <a:cxnLst/>
              <a:rect l="l" t="t" r="r" b="b"/>
              <a:pathLst>
                <a:path w="457206" h="479249">
                  <a:moveTo>
                    <a:pt x="0" y="0"/>
                  </a:moveTo>
                  <a:lnTo>
                    <a:pt x="457206" y="0"/>
                  </a:lnTo>
                  <a:lnTo>
                    <a:pt x="457206" y="479249"/>
                  </a:lnTo>
                  <a:lnTo>
                    <a:pt x="0" y="479249"/>
                  </a:lnTo>
                  <a:close/>
                </a:path>
              </a:pathLst>
            </a:custGeom>
            <a:ln w="95250" cap="sq">
              <a:solidFill>
                <a:srgbClr val="FA7449"/>
              </a:solidFill>
              <a:prstDash val="solid"/>
              <a:miter/>
            </a:ln>
          </p:spPr>
        </p:sp>
        <p:sp>
          <p:nvSpPr>
            <p:cNvPr id="14" name="TextBox 14"/>
            <p:cNvSpPr txBox="1"/>
            <p:nvPr/>
          </p:nvSpPr>
          <p:spPr>
            <a:xfrm>
              <a:off x="0" y="-57150"/>
              <a:ext cx="457206" cy="536399"/>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15" name="Group 15"/>
          <p:cNvGrpSpPr/>
          <p:nvPr/>
        </p:nvGrpSpPr>
        <p:grpSpPr>
          <a:xfrm>
            <a:off x="9533793" y="7992110"/>
            <a:ext cx="1878478" cy="1345159"/>
            <a:chOff x="0" y="0"/>
            <a:chExt cx="494743" cy="354281"/>
          </a:xfrm>
        </p:grpSpPr>
        <p:sp>
          <p:nvSpPr>
            <p:cNvPr id="16" name="Freeform 16"/>
            <p:cNvSpPr/>
            <p:nvPr/>
          </p:nvSpPr>
          <p:spPr>
            <a:xfrm>
              <a:off x="0" y="0"/>
              <a:ext cx="494743" cy="354281"/>
            </a:xfrm>
            <a:custGeom>
              <a:avLst/>
              <a:gdLst/>
              <a:ahLst/>
              <a:cxnLst/>
              <a:rect l="l" t="t" r="r" b="b"/>
              <a:pathLst>
                <a:path w="494743" h="354281">
                  <a:moveTo>
                    <a:pt x="0" y="0"/>
                  </a:moveTo>
                  <a:lnTo>
                    <a:pt x="494743" y="0"/>
                  </a:lnTo>
                  <a:lnTo>
                    <a:pt x="494743" y="354281"/>
                  </a:lnTo>
                  <a:lnTo>
                    <a:pt x="0" y="354281"/>
                  </a:lnTo>
                  <a:close/>
                </a:path>
              </a:pathLst>
            </a:custGeom>
            <a:gradFill rotWithShape="1">
              <a:gsLst>
                <a:gs pos="0">
                  <a:srgbClr val="6B77B2">
                    <a:alpha val="100000"/>
                  </a:srgbClr>
                </a:gs>
                <a:gs pos="100000">
                  <a:srgbClr val="9DA9E4">
                    <a:alpha val="100000"/>
                  </a:srgbClr>
                </a:gs>
              </a:gsLst>
              <a:lin ang="5400000"/>
            </a:gradFill>
          </p:spPr>
        </p:sp>
        <p:sp>
          <p:nvSpPr>
            <p:cNvPr id="17" name="TextBox 17"/>
            <p:cNvSpPr txBox="1"/>
            <p:nvPr/>
          </p:nvSpPr>
          <p:spPr>
            <a:xfrm>
              <a:off x="0" y="-57150"/>
              <a:ext cx="494743" cy="411431"/>
            </a:xfrm>
            <a:prstGeom prst="rect">
              <a:avLst/>
            </a:prstGeom>
          </p:spPr>
          <p:txBody>
            <a:bodyPr lIns="50800" tIns="50800" rIns="50800" bIns="50800" rtlCol="0" anchor="ctr"/>
            <a:lstStyle/>
            <a:p>
              <a:pPr algn="ctr">
                <a:lnSpc>
                  <a:spcPts val="2940"/>
                </a:lnSpc>
              </a:pPr>
              <a:endParaRPr/>
            </a:p>
          </p:txBody>
        </p:sp>
      </p:grpSp>
      <p:grpSp>
        <p:nvGrpSpPr>
          <p:cNvPr id="18" name="Group 18"/>
          <p:cNvGrpSpPr/>
          <p:nvPr/>
        </p:nvGrpSpPr>
        <p:grpSpPr>
          <a:xfrm>
            <a:off x="9533793" y="6233909"/>
            <a:ext cx="1878478" cy="1345159"/>
            <a:chOff x="0" y="0"/>
            <a:chExt cx="494743" cy="354281"/>
          </a:xfrm>
        </p:grpSpPr>
        <p:sp>
          <p:nvSpPr>
            <p:cNvPr id="19" name="Freeform 19"/>
            <p:cNvSpPr/>
            <p:nvPr/>
          </p:nvSpPr>
          <p:spPr>
            <a:xfrm>
              <a:off x="0" y="0"/>
              <a:ext cx="494743" cy="354281"/>
            </a:xfrm>
            <a:custGeom>
              <a:avLst/>
              <a:gdLst/>
              <a:ahLst/>
              <a:cxnLst/>
              <a:rect l="l" t="t" r="r" b="b"/>
              <a:pathLst>
                <a:path w="494743" h="354281">
                  <a:moveTo>
                    <a:pt x="0" y="0"/>
                  </a:moveTo>
                  <a:lnTo>
                    <a:pt x="494743" y="0"/>
                  </a:lnTo>
                  <a:lnTo>
                    <a:pt x="494743" y="354281"/>
                  </a:lnTo>
                  <a:lnTo>
                    <a:pt x="0" y="354281"/>
                  </a:lnTo>
                  <a:close/>
                </a:path>
              </a:pathLst>
            </a:custGeom>
            <a:gradFill rotWithShape="1">
              <a:gsLst>
                <a:gs pos="0">
                  <a:srgbClr val="6B77B2">
                    <a:alpha val="100000"/>
                  </a:srgbClr>
                </a:gs>
                <a:gs pos="100000">
                  <a:srgbClr val="9DA9E4">
                    <a:alpha val="100000"/>
                  </a:srgbClr>
                </a:gs>
              </a:gsLst>
              <a:lin ang="5400000"/>
            </a:gradFill>
          </p:spPr>
        </p:sp>
        <p:sp>
          <p:nvSpPr>
            <p:cNvPr id="20" name="TextBox 20"/>
            <p:cNvSpPr txBox="1"/>
            <p:nvPr/>
          </p:nvSpPr>
          <p:spPr>
            <a:xfrm>
              <a:off x="0" y="-57150"/>
              <a:ext cx="494743" cy="411431"/>
            </a:xfrm>
            <a:prstGeom prst="rect">
              <a:avLst/>
            </a:prstGeom>
          </p:spPr>
          <p:txBody>
            <a:bodyPr lIns="50800" tIns="50800" rIns="50800" bIns="50800" rtlCol="0" anchor="ctr"/>
            <a:lstStyle/>
            <a:p>
              <a:pPr algn="ctr">
                <a:lnSpc>
                  <a:spcPts val="2940"/>
                </a:lnSpc>
              </a:pPr>
              <a:endParaRPr/>
            </a:p>
          </p:txBody>
        </p:sp>
      </p:grpSp>
      <p:grpSp>
        <p:nvGrpSpPr>
          <p:cNvPr id="21" name="Group 21"/>
          <p:cNvGrpSpPr/>
          <p:nvPr/>
        </p:nvGrpSpPr>
        <p:grpSpPr>
          <a:xfrm>
            <a:off x="9533793" y="4475709"/>
            <a:ext cx="1878478" cy="1345159"/>
            <a:chOff x="0" y="0"/>
            <a:chExt cx="494743" cy="354281"/>
          </a:xfrm>
        </p:grpSpPr>
        <p:sp>
          <p:nvSpPr>
            <p:cNvPr id="22" name="Freeform 22"/>
            <p:cNvSpPr/>
            <p:nvPr/>
          </p:nvSpPr>
          <p:spPr>
            <a:xfrm>
              <a:off x="0" y="0"/>
              <a:ext cx="494743" cy="354281"/>
            </a:xfrm>
            <a:custGeom>
              <a:avLst/>
              <a:gdLst/>
              <a:ahLst/>
              <a:cxnLst/>
              <a:rect l="l" t="t" r="r" b="b"/>
              <a:pathLst>
                <a:path w="494743" h="354281">
                  <a:moveTo>
                    <a:pt x="0" y="0"/>
                  </a:moveTo>
                  <a:lnTo>
                    <a:pt x="494743" y="0"/>
                  </a:lnTo>
                  <a:lnTo>
                    <a:pt x="494743" y="354281"/>
                  </a:lnTo>
                  <a:lnTo>
                    <a:pt x="0" y="354281"/>
                  </a:lnTo>
                  <a:close/>
                </a:path>
              </a:pathLst>
            </a:custGeom>
            <a:gradFill rotWithShape="1">
              <a:gsLst>
                <a:gs pos="0">
                  <a:srgbClr val="6B77B2">
                    <a:alpha val="100000"/>
                  </a:srgbClr>
                </a:gs>
                <a:gs pos="100000">
                  <a:srgbClr val="9DA9E4">
                    <a:alpha val="100000"/>
                  </a:srgbClr>
                </a:gs>
              </a:gsLst>
              <a:lin ang="5400000"/>
            </a:gradFill>
          </p:spPr>
        </p:sp>
        <p:sp>
          <p:nvSpPr>
            <p:cNvPr id="23" name="TextBox 23"/>
            <p:cNvSpPr txBox="1"/>
            <p:nvPr/>
          </p:nvSpPr>
          <p:spPr>
            <a:xfrm>
              <a:off x="0" y="-57150"/>
              <a:ext cx="494743" cy="411431"/>
            </a:xfrm>
            <a:prstGeom prst="rect">
              <a:avLst/>
            </a:prstGeom>
          </p:spPr>
          <p:txBody>
            <a:bodyPr lIns="50800" tIns="50800" rIns="50800" bIns="50800" rtlCol="0" anchor="ctr"/>
            <a:lstStyle/>
            <a:p>
              <a:pPr algn="ctr">
                <a:lnSpc>
                  <a:spcPts val="2940"/>
                </a:lnSpc>
              </a:pPr>
              <a:endParaRPr/>
            </a:p>
          </p:txBody>
        </p:sp>
      </p:grpSp>
      <p:grpSp>
        <p:nvGrpSpPr>
          <p:cNvPr id="24" name="Group 24"/>
          <p:cNvGrpSpPr/>
          <p:nvPr/>
        </p:nvGrpSpPr>
        <p:grpSpPr>
          <a:xfrm>
            <a:off x="9533793" y="2717508"/>
            <a:ext cx="1878478" cy="1345159"/>
            <a:chOff x="0" y="0"/>
            <a:chExt cx="494743" cy="354281"/>
          </a:xfrm>
        </p:grpSpPr>
        <p:sp>
          <p:nvSpPr>
            <p:cNvPr id="25" name="Freeform 25"/>
            <p:cNvSpPr/>
            <p:nvPr/>
          </p:nvSpPr>
          <p:spPr>
            <a:xfrm>
              <a:off x="0" y="0"/>
              <a:ext cx="494743" cy="354281"/>
            </a:xfrm>
            <a:custGeom>
              <a:avLst/>
              <a:gdLst/>
              <a:ahLst/>
              <a:cxnLst/>
              <a:rect l="l" t="t" r="r" b="b"/>
              <a:pathLst>
                <a:path w="494743" h="354281">
                  <a:moveTo>
                    <a:pt x="0" y="0"/>
                  </a:moveTo>
                  <a:lnTo>
                    <a:pt x="494743" y="0"/>
                  </a:lnTo>
                  <a:lnTo>
                    <a:pt x="494743" y="354281"/>
                  </a:lnTo>
                  <a:lnTo>
                    <a:pt x="0" y="354281"/>
                  </a:lnTo>
                  <a:close/>
                </a:path>
              </a:pathLst>
            </a:custGeom>
            <a:gradFill rotWithShape="1">
              <a:gsLst>
                <a:gs pos="0">
                  <a:srgbClr val="6B77B2">
                    <a:alpha val="100000"/>
                  </a:srgbClr>
                </a:gs>
                <a:gs pos="100000">
                  <a:srgbClr val="9DA9E4">
                    <a:alpha val="100000"/>
                  </a:srgbClr>
                </a:gs>
              </a:gsLst>
              <a:lin ang="5400000"/>
            </a:gradFill>
          </p:spPr>
        </p:sp>
        <p:sp>
          <p:nvSpPr>
            <p:cNvPr id="26" name="TextBox 26"/>
            <p:cNvSpPr txBox="1"/>
            <p:nvPr/>
          </p:nvSpPr>
          <p:spPr>
            <a:xfrm>
              <a:off x="0" y="-57150"/>
              <a:ext cx="494743" cy="411431"/>
            </a:xfrm>
            <a:prstGeom prst="rect">
              <a:avLst/>
            </a:prstGeom>
          </p:spPr>
          <p:txBody>
            <a:bodyPr lIns="50800" tIns="50800" rIns="50800" bIns="50800" rtlCol="0" anchor="ctr"/>
            <a:lstStyle/>
            <a:p>
              <a:pPr algn="ctr">
                <a:lnSpc>
                  <a:spcPts val="2940"/>
                </a:lnSpc>
              </a:pPr>
              <a:endParaRPr/>
            </a:p>
          </p:txBody>
        </p:sp>
      </p:grpSp>
      <p:grpSp>
        <p:nvGrpSpPr>
          <p:cNvPr id="27" name="Group 27"/>
          <p:cNvGrpSpPr/>
          <p:nvPr/>
        </p:nvGrpSpPr>
        <p:grpSpPr>
          <a:xfrm>
            <a:off x="9533793" y="959308"/>
            <a:ext cx="1878478" cy="1345159"/>
            <a:chOff x="0" y="0"/>
            <a:chExt cx="494743" cy="354281"/>
          </a:xfrm>
        </p:grpSpPr>
        <p:sp>
          <p:nvSpPr>
            <p:cNvPr id="28" name="Freeform 28"/>
            <p:cNvSpPr/>
            <p:nvPr/>
          </p:nvSpPr>
          <p:spPr>
            <a:xfrm>
              <a:off x="0" y="0"/>
              <a:ext cx="494743" cy="354281"/>
            </a:xfrm>
            <a:custGeom>
              <a:avLst/>
              <a:gdLst/>
              <a:ahLst/>
              <a:cxnLst/>
              <a:rect l="l" t="t" r="r" b="b"/>
              <a:pathLst>
                <a:path w="494743" h="354281">
                  <a:moveTo>
                    <a:pt x="0" y="0"/>
                  </a:moveTo>
                  <a:lnTo>
                    <a:pt x="494743" y="0"/>
                  </a:lnTo>
                  <a:lnTo>
                    <a:pt x="494743" y="354281"/>
                  </a:lnTo>
                  <a:lnTo>
                    <a:pt x="0" y="354281"/>
                  </a:lnTo>
                  <a:close/>
                </a:path>
              </a:pathLst>
            </a:custGeom>
            <a:gradFill rotWithShape="1">
              <a:gsLst>
                <a:gs pos="0">
                  <a:srgbClr val="6B77B2">
                    <a:alpha val="100000"/>
                  </a:srgbClr>
                </a:gs>
                <a:gs pos="100000">
                  <a:srgbClr val="9DA9E4">
                    <a:alpha val="100000"/>
                  </a:srgbClr>
                </a:gs>
              </a:gsLst>
              <a:lin ang="5400000"/>
            </a:gradFill>
          </p:spPr>
        </p:sp>
        <p:sp>
          <p:nvSpPr>
            <p:cNvPr id="29" name="TextBox 29"/>
            <p:cNvSpPr txBox="1"/>
            <p:nvPr/>
          </p:nvSpPr>
          <p:spPr>
            <a:xfrm>
              <a:off x="0" y="-57150"/>
              <a:ext cx="494743" cy="411431"/>
            </a:xfrm>
            <a:prstGeom prst="rect">
              <a:avLst/>
            </a:prstGeom>
          </p:spPr>
          <p:txBody>
            <a:bodyPr lIns="50800" tIns="50800" rIns="50800" bIns="50800" rtlCol="0" anchor="ctr"/>
            <a:lstStyle/>
            <a:p>
              <a:pPr algn="ctr">
                <a:lnSpc>
                  <a:spcPts val="2940"/>
                </a:lnSpc>
              </a:pPr>
              <a:endParaRPr/>
            </a:p>
          </p:txBody>
        </p:sp>
      </p:grpSp>
      <p:sp>
        <p:nvSpPr>
          <p:cNvPr id="30" name="Freeform 30"/>
          <p:cNvSpPr/>
          <p:nvPr/>
        </p:nvSpPr>
        <p:spPr>
          <a:xfrm>
            <a:off x="9833679" y="4492000"/>
            <a:ext cx="1278707" cy="1303000"/>
          </a:xfrm>
          <a:custGeom>
            <a:avLst/>
            <a:gdLst/>
            <a:ahLst/>
            <a:cxnLst/>
            <a:rect l="l" t="t" r="r" b="b"/>
            <a:pathLst>
              <a:path w="1278707" h="1303000">
                <a:moveTo>
                  <a:pt x="0" y="0"/>
                </a:moveTo>
                <a:lnTo>
                  <a:pt x="1278707" y="0"/>
                </a:lnTo>
                <a:lnTo>
                  <a:pt x="1278707" y="1303000"/>
                </a:lnTo>
                <a:lnTo>
                  <a:pt x="0" y="13030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31" name="Freeform 31"/>
          <p:cNvSpPr/>
          <p:nvPr/>
        </p:nvSpPr>
        <p:spPr>
          <a:xfrm>
            <a:off x="9915125" y="8117941"/>
            <a:ext cx="1115814" cy="1093498"/>
          </a:xfrm>
          <a:custGeom>
            <a:avLst/>
            <a:gdLst/>
            <a:ahLst/>
            <a:cxnLst/>
            <a:rect l="l" t="t" r="r" b="b"/>
            <a:pathLst>
              <a:path w="1115814" h="1093498">
                <a:moveTo>
                  <a:pt x="0" y="0"/>
                </a:moveTo>
                <a:lnTo>
                  <a:pt x="1115814" y="0"/>
                </a:lnTo>
                <a:lnTo>
                  <a:pt x="1115814" y="1093497"/>
                </a:lnTo>
                <a:lnTo>
                  <a:pt x="0" y="109349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32" name="Freeform 32"/>
          <p:cNvSpPr/>
          <p:nvPr/>
        </p:nvSpPr>
        <p:spPr>
          <a:xfrm>
            <a:off x="10045919" y="6233909"/>
            <a:ext cx="903573" cy="1350449"/>
          </a:xfrm>
          <a:custGeom>
            <a:avLst/>
            <a:gdLst/>
            <a:ahLst/>
            <a:cxnLst/>
            <a:rect l="l" t="t" r="r" b="b"/>
            <a:pathLst>
              <a:path w="903573" h="1350449">
                <a:moveTo>
                  <a:pt x="0" y="0"/>
                </a:moveTo>
                <a:lnTo>
                  <a:pt x="903574" y="0"/>
                </a:lnTo>
                <a:lnTo>
                  <a:pt x="903574" y="1350450"/>
                </a:lnTo>
                <a:lnTo>
                  <a:pt x="0" y="1350450"/>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sp>
      <p:sp>
        <p:nvSpPr>
          <p:cNvPr id="33" name="Freeform 33"/>
          <p:cNvSpPr/>
          <p:nvPr/>
        </p:nvSpPr>
        <p:spPr>
          <a:xfrm>
            <a:off x="9874776" y="2809974"/>
            <a:ext cx="1245861" cy="1252693"/>
          </a:xfrm>
          <a:custGeom>
            <a:avLst/>
            <a:gdLst/>
            <a:ahLst/>
            <a:cxnLst/>
            <a:rect l="l" t="t" r="r" b="b"/>
            <a:pathLst>
              <a:path w="1245861" h="1252693">
                <a:moveTo>
                  <a:pt x="0" y="0"/>
                </a:moveTo>
                <a:lnTo>
                  <a:pt x="1245860" y="0"/>
                </a:lnTo>
                <a:lnTo>
                  <a:pt x="1245860" y="1252693"/>
                </a:lnTo>
                <a:lnTo>
                  <a:pt x="0" y="1252693"/>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sp>
        <p:nvSpPr>
          <p:cNvPr id="34" name="Freeform 34"/>
          <p:cNvSpPr/>
          <p:nvPr/>
        </p:nvSpPr>
        <p:spPr>
          <a:xfrm>
            <a:off x="9915125" y="1240790"/>
            <a:ext cx="1389811" cy="1038568"/>
          </a:xfrm>
          <a:custGeom>
            <a:avLst/>
            <a:gdLst/>
            <a:ahLst/>
            <a:cxnLst/>
            <a:rect l="l" t="t" r="r" b="b"/>
            <a:pathLst>
              <a:path w="1389811" h="1038568">
                <a:moveTo>
                  <a:pt x="0" y="0"/>
                </a:moveTo>
                <a:lnTo>
                  <a:pt x="1389812" y="0"/>
                </a:lnTo>
                <a:lnTo>
                  <a:pt x="1389812" y="1038568"/>
                </a:lnTo>
                <a:lnTo>
                  <a:pt x="0" y="1038568"/>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sp>
      <p:sp>
        <p:nvSpPr>
          <p:cNvPr id="35" name="Freeform 35"/>
          <p:cNvSpPr/>
          <p:nvPr/>
        </p:nvSpPr>
        <p:spPr>
          <a:xfrm>
            <a:off x="1536201" y="5656825"/>
            <a:ext cx="5813798" cy="3680443"/>
          </a:xfrm>
          <a:custGeom>
            <a:avLst/>
            <a:gdLst/>
            <a:ahLst/>
            <a:cxnLst/>
            <a:rect l="l" t="t" r="r" b="b"/>
            <a:pathLst>
              <a:path w="5813798" h="3680443">
                <a:moveTo>
                  <a:pt x="0" y="0"/>
                </a:moveTo>
                <a:lnTo>
                  <a:pt x="5813798" y="0"/>
                </a:lnTo>
                <a:lnTo>
                  <a:pt x="5813798" y="3680444"/>
                </a:lnTo>
                <a:lnTo>
                  <a:pt x="0" y="3680444"/>
                </a:lnTo>
                <a:lnTo>
                  <a:pt x="0" y="0"/>
                </a:lnTo>
                <a:close/>
              </a:path>
            </a:pathLst>
          </a:custGeom>
          <a:blipFill>
            <a:blip r:embed="rId21"/>
            <a:stretch>
              <a:fillRect/>
            </a:stretch>
          </a:blipFill>
        </p:spPr>
      </p:sp>
      <p:sp>
        <p:nvSpPr>
          <p:cNvPr id="36" name="TextBox 36"/>
          <p:cNvSpPr txBox="1"/>
          <p:nvPr/>
        </p:nvSpPr>
        <p:spPr>
          <a:xfrm>
            <a:off x="1544177" y="847725"/>
            <a:ext cx="5760368" cy="4552315"/>
          </a:xfrm>
          <a:prstGeom prst="rect">
            <a:avLst/>
          </a:prstGeom>
        </p:spPr>
        <p:txBody>
          <a:bodyPr lIns="0" tIns="0" rIns="0" bIns="0" rtlCol="0" anchor="t">
            <a:spAutoFit/>
          </a:bodyPr>
          <a:lstStyle/>
          <a:p>
            <a:pPr algn="l">
              <a:lnSpc>
                <a:spcPts val="8959"/>
              </a:lnSpc>
              <a:spcBef>
                <a:spcPct val="0"/>
              </a:spcBef>
            </a:pPr>
            <a:r>
              <a:rPr lang="en-US" sz="6399" b="1">
                <a:solidFill>
                  <a:srgbClr val="FFFFFF"/>
                </a:solidFill>
                <a:latin typeface="Poppins Bold"/>
                <a:ea typeface="Poppins Bold"/>
                <a:cs typeface="Poppins Bold"/>
                <a:sym typeface="Poppins Bold"/>
              </a:rPr>
              <a:t>Two emotional intelligence models</a:t>
            </a:r>
          </a:p>
        </p:txBody>
      </p:sp>
      <p:sp>
        <p:nvSpPr>
          <p:cNvPr id="37" name="TextBox 37"/>
          <p:cNvSpPr txBox="1"/>
          <p:nvPr/>
        </p:nvSpPr>
        <p:spPr>
          <a:xfrm>
            <a:off x="11945021" y="1044195"/>
            <a:ext cx="5555488" cy="1118235"/>
          </a:xfrm>
          <a:prstGeom prst="rect">
            <a:avLst/>
          </a:prstGeom>
        </p:spPr>
        <p:txBody>
          <a:bodyPr lIns="0" tIns="0" rIns="0" bIns="0" rtlCol="0" anchor="t">
            <a:spAutoFit/>
          </a:bodyPr>
          <a:lstStyle/>
          <a:p>
            <a:pPr algn="l">
              <a:lnSpc>
                <a:spcPts val="2940"/>
              </a:lnSpc>
              <a:spcBef>
                <a:spcPct val="0"/>
              </a:spcBef>
            </a:pPr>
            <a:r>
              <a:rPr lang="en-US" sz="2100">
                <a:solidFill>
                  <a:srgbClr val="0A1236"/>
                </a:solidFill>
                <a:latin typeface="Poppins"/>
                <a:ea typeface="Poppins"/>
                <a:cs typeface="Poppins"/>
                <a:sym typeface="Poppins"/>
              </a:rPr>
              <a:t>Introducing two models of EI: Mayer Salovey four-branch model and Goleman competency model.</a:t>
            </a:r>
          </a:p>
        </p:txBody>
      </p:sp>
      <p:sp>
        <p:nvSpPr>
          <p:cNvPr id="38" name="TextBox 38"/>
          <p:cNvSpPr txBox="1"/>
          <p:nvPr/>
        </p:nvSpPr>
        <p:spPr>
          <a:xfrm>
            <a:off x="11945021" y="2714724"/>
            <a:ext cx="5234277" cy="1118235"/>
          </a:xfrm>
          <a:prstGeom prst="rect">
            <a:avLst/>
          </a:prstGeom>
        </p:spPr>
        <p:txBody>
          <a:bodyPr lIns="0" tIns="0" rIns="0" bIns="0" rtlCol="0" anchor="t">
            <a:spAutoFit/>
          </a:bodyPr>
          <a:lstStyle/>
          <a:p>
            <a:pPr algn="l">
              <a:lnSpc>
                <a:spcPts val="2940"/>
              </a:lnSpc>
              <a:spcBef>
                <a:spcPct val="0"/>
              </a:spcBef>
            </a:pPr>
            <a:r>
              <a:rPr lang="en-US" sz="2100">
                <a:solidFill>
                  <a:srgbClr val="0A1236"/>
                </a:solidFill>
                <a:latin typeface="Poppins"/>
                <a:ea typeface="Poppins"/>
                <a:cs typeface="Poppins"/>
                <a:sym typeface="Poppins"/>
              </a:rPr>
              <a:t>Mayer Salovey: seeing, applying, comprehending, controlling emotions (Mayer and Salovey, 1997).</a:t>
            </a:r>
          </a:p>
        </p:txBody>
      </p:sp>
      <p:sp>
        <p:nvSpPr>
          <p:cNvPr id="39" name="TextBox 39"/>
          <p:cNvSpPr txBox="1"/>
          <p:nvPr/>
        </p:nvSpPr>
        <p:spPr>
          <a:xfrm>
            <a:off x="11945021" y="4555808"/>
            <a:ext cx="5555488" cy="1118235"/>
          </a:xfrm>
          <a:prstGeom prst="rect">
            <a:avLst/>
          </a:prstGeom>
        </p:spPr>
        <p:txBody>
          <a:bodyPr lIns="0" tIns="0" rIns="0" bIns="0" rtlCol="0" anchor="t">
            <a:spAutoFit/>
          </a:bodyPr>
          <a:lstStyle/>
          <a:p>
            <a:pPr algn="l">
              <a:lnSpc>
                <a:spcPts val="2940"/>
              </a:lnSpc>
              <a:spcBef>
                <a:spcPct val="0"/>
              </a:spcBef>
            </a:pPr>
            <a:r>
              <a:rPr lang="en-US" sz="2100">
                <a:solidFill>
                  <a:srgbClr val="0A1236"/>
                </a:solidFill>
                <a:latin typeface="Poppins"/>
                <a:ea typeface="Poppins"/>
                <a:cs typeface="Poppins"/>
                <a:sym typeface="Poppins"/>
              </a:rPr>
              <a:t>Goleman: social skill, self-awareness, self-regulation, motivation and empathy (Goleman, 1998).</a:t>
            </a:r>
          </a:p>
        </p:txBody>
      </p:sp>
      <p:sp>
        <p:nvSpPr>
          <p:cNvPr id="40" name="TextBox 40"/>
          <p:cNvSpPr txBox="1"/>
          <p:nvPr/>
        </p:nvSpPr>
        <p:spPr>
          <a:xfrm>
            <a:off x="11945021" y="6507179"/>
            <a:ext cx="5555488" cy="746760"/>
          </a:xfrm>
          <a:prstGeom prst="rect">
            <a:avLst/>
          </a:prstGeom>
        </p:spPr>
        <p:txBody>
          <a:bodyPr lIns="0" tIns="0" rIns="0" bIns="0" rtlCol="0" anchor="t">
            <a:spAutoFit/>
          </a:bodyPr>
          <a:lstStyle/>
          <a:p>
            <a:pPr algn="l">
              <a:lnSpc>
                <a:spcPts val="2940"/>
              </a:lnSpc>
              <a:spcBef>
                <a:spcPct val="0"/>
              </a:spcBef>
            </a:pPr>
            <a:r>
              <a:rPr lang="en-US" sz="2100">
                <a:solidFill>
                  <a:srgbClr val="0A1236"/>
                </a:solidFill>
                <a:latin typeface="Poppins"/>
                <a:ea typeface="Poppins"/>
                <a:cs typeface="Poppins"/>
                <a:sym typeface="Poppins"/>
              </a:rPr>
              <a:t>Leadership development and selection measurement and use in organisations.</a:t>
            </a:r>
          </a:p>
        </p:txBody>
      </p:sp>
      <p:sp>
        <p:nvSpPr>
          <p:cNvPr id="41" name="TextBox 41"/>
          <p:cNvSpPr txBox="1"/>
          <p:nvPr/>
        </p:nvSpPr>
        <p:spPr>
          <a:xfrm>
            <a:off x="11945021" y="7939739"/>
            <a:ext cx="5555488" cy="1489710"/>
          </a:xfrm>
          <a:prstGeom prst="rect">
            <a:avLst/>
          </a:prstGeom>
        </p:spPr>
        <p:txBody>
          <a:bodyPr lIns="0" tIns="0" rIns="0" bIns="0" rtlCol="0" anchor="t">
            <a:spAutoFit/>
          </a:bodyPr>
          <a:lstStyle/>
          <a:p>
            <a:pPr algn="l">
              <a:lnSpc>
                <a:spcPts val="2940"/>
              </a:lnSpc>
              <a:spcBef>
                <a:spcPct val="0"/>
              </a:spcBef>
            </a:pPr>
            <a:r>
              <a:rPr lang="en-US" sz="2100">
                <a:solidFill>
                  <a:srgbClr val="0A1236"/>
                </a:solidFill>
                <a:latin typeface="Poppins"/>
                <a:ea typeface="Poppins"/>
                <a:cs typeface="Poppins"/>
                <a:sym typeface="Poppins"/>
              </a:rPr>
              <a:t>The outcomes of leaders are enhanced by training modules, 360 feedback, coaching and competency-based recruitment.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a:off x="8632721" y="-997301"/>
            <a:ext cx="9655279" cy="11284301"/>
            <a:chOff x="0" y="0"/>
            <a:chExt cx="2542954" cy="2971997"/>
          </a:xfrm>
        </p:grpSpPr>
        <p:sp>
          <p:nvSpPr>
            <p:cNvPr id="3" name="Freeform 3"/>
            <p:cNvSpPr/>
            <p:nvPr/>
          </p:nvSpPr>
          <p:spPr>
            <a:xfrm>
              <a:off x="0" y="0"/>
              <a:ext cx="2542954" cy="2971997"/>
            </a:xfrm>
            <a:custGeom>
              <a:avLst/>
              <a:gdLst/>
              <a:ahLst/>
              <a:cxnLst/>
              <a:rect l="l" t="t" r="r" b="b"/>
              <a:pathLst>
                <a:path w="2542954" h="2971997">
                  <a:moveTo>
                    <a:pt x="0" y="0"/>
                  </a:moveTo>
                  <a:lnTo>
                    <a:pt x="2542954" y="0"/>
                  </a:lnTo>
                  <a:lnTo>
                    <a:pt x="2542954" y="2971997"/>
                  </a:lnTo>
                  <a:lnTo>
                    <a:pt x="0" y="2971997"/>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2542954" cy="302914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a:off x="8264399" y="8913495"/>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368322" y="1923216"/>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rot="1272908">
            <a:off x="6957413" y="9765054"/>
            <a:ext cx="781470" cy="781470"/>
          </a:xfrm>
          <a:custGeom>
            <a:avLst/>
            <a:gdLst/>
            <a:ahLst/>
            <a:cxnLst/>
            <a:rect l="l" t="t" r="r" b="b"/>
            <a:pathLst>
              <a:path w="781470" h="781470">
                <a:moveTo>
                  <a:pt x="0" y="0"/>
                </a:moveTo>
                <a:lnTo>
                  <a:pt x="781469" y="0"/>
                </a:lnTo>
                <a:lnTo>
                  <a:pt x="781469"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rot="1232246">
            <a:off x="-391311" y="-477880"/>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9" name="Group 9"/>
          <p:cNvGrpSpPr/>
          <p:nvPr/>
        </p:nvGrpSpPr>
        <p:grpSpPr>
          <a:xfrm rot="3370879">
            <a:off x="16139519" y="-744850"/>
            <a:ext cx="2721981" cy="2095315"/>
            <a:chOff x="0" y="0"/>
            <a:chExt cx="716900" cy="551853"/>
          </a:xfrm>
        </p:grpSpPr>
        <p:sp>
          <p:nvSpPr>
            <p:cNvPr id="10" name="Freeform 10"/>
            <p:cNvSpPr/>
            <p:nvPr/>
          </p:nvSpPr>
          <p:spPr>
            <a:xfrm>
              <a:off x="0" y="0"/>
              <a:ext cx="716900" cy="551853"/>
            </a:xfrm>
            <a:custGeom>
              <a:avLst/>
              <a:gdLst/>
              <a:ahLst/>
              <a:cxnLst/>
              <a:rect l="l" t="t" r="r" b="b"/>
              <a:pathLst>
                <a:path w="716900" h="551853">
                  <a:moveTo>
                    <a:pt x="0" y="0"/>
                  </a:moveTo>
                  <a:lnTo>
                    <a:pt x="716900" y="0"/>
                  </a:lnTo>
                  <a:lnTo>
                    <a:pt x="716900" y="551853"/>
                  </a:lnTo>
                  <a:lnTo>
                    <a:pt x="0" y="551853"/>
                  </a:lnTo>
                  <a:close/>
                </a:path>
              </a:pathLst>
            </a:custGeom>
            <a:gradFill rotWithShape="1">
              <a:gsLst>
                <a:gs pos="0">
                  <a:srgbClr val="6B77B2">
                    <a:alpha val="100000"/>
                  </a:srgbClr>
                </a:gs>
                <a:gs pos="100000">
                  <a:srgbClr val="9DA9E4">
                    <a:alpha val="100000"/>
                  </a:srgbClr>
                </a:gs>
              </a:gsLst>
              <a:lin ang="5400000"/>
            </a:gradFill>
          </p:spPr>
        </p:sp>
        <p:sp>
          <p:nvSpPr>
            <p:cNvPr id="11" name="TextBox 11"/>
            <p:cNvSpPr txBox="1"/>
            <p:nvPr/>
          </p:nvSpPr>
          <p:spPr>
            <a:xfrm>
              <a:off x="0" y="-57150"/>
              <a:ext cx="716900" cy="609003"/>
            </a:xfrm>
            <a:prstGeom prst="rect">
              <a:avLst/>
            </a:prstGeom>
          </p:spPr>
          <p:txBody>
            <a:bodyPr lIns="50800" tIns="50800" rIns="50800" bIns="50800" rtlCol="0" anchor="ctr"/>
            <a:lstStyle/>
            <a:p>
              <a:pPr algn="ctr">
                <a:lnSpc>
                  <a:spcPts val="2940"/>
                </a:lnSpc>
              </a:pPr>
              <a:endParaRPr/>
            </a:p>
          </p:txBody>
        </p:sp>
      </p:grpSp>
      <p:grpSp>
        <p:nvGrpSpPr>
          <p:cNvPr id="12" name="Group 12"/>
          <p:cNvGrpSpPr/>
          <p:nvPr/>
        </p:nvGrpSpPr>
        <p:grpSpPr>
          <a:xfrm rot="3370879">
            <a:off x="16311321" y="9575971"/>
            <a:ext cx="1735954" cy="1819649"/>
            <a:chOff x="0" y="0"/>
            <a:chExt cx="457206" cy="479249"/>
          </a:xfrm>
        </p:grpSpPr>
        <p:sp>
          <p:nvSpPr>
            <p:cNvPr id="13" name="Freeform 13"/>
            <p:cNvSpPr/>
            <p:nvPr/>
          </p:nvSpPr>
          <p:spPr>
            <a:xfrm>
              <a:off x="0" y="0"/>
              <a:ext cx="457206" cy="479249"/>
            </a:xfrm>
            <a:custGeom>
              <a:avLst/>
              <a:gdLst/>
              <a:ahLst/>
              <a:cxnLst/>
              <a:rect l="l" t="t" r="r" b="b"/>
              <a:pathLst>
                <a:path w="457206" h="479249">
                  <a:moveTo>
                    <a:pt x="0" y="0"/>
                  </a:moveTo>
                  <a:lnTo>
                    <a:pt x="457206" y="0"/>
                  </a:lnTo>
                  <a:lnTo>
                    <a:pt x="457206" y="479249"/>
                  </a:lnTo>
                  <a:lnTo>
                    <a:pt x="0" y="479249"/>
                  </a:lnTo>
                  <a:close/>
                </a:path>
              </a:pathLst>
            </a:custGeom>
            <a:ln w="95250" cap="sq">
              <a:solidFill>
                <a:srgbClr val="FA7449"/>
              </a:solidFill>
              <a:prstDash val="solid"/>
              <a:miter/>
            </a:ln>
          </p:spPr>
        </p:sp>
        <p:sp>
          <p:nvSpPr>
            <p:cNvPr id="14" name="TextBox 14"/>
            <p:cNvSpPr txBox="1"/>
            <p:nvPr/>
          </p:nvSpPr>
          <p:spPr>
            <a:xfrm>
              <a:off x="0" y="-57150"/>
              <a:ext cx="457206" cy="536399"/>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5" name="Freeform 15"/>
          <p:cNvSpPr/>
          <p:nvPr/>
        </p:nvSpPr>
        <p:spPr>
          <a:xfrm>
            <a:off x="1661352" y="5293815"/>
            <a:ext cx="5181146" cy="4384047"/>
          </a:xfrm>
          <a:custGeom>
            <a:avLst/>
            <a:gdLst/>
            <a:ahLst/>
            <a:cxnLst/>
            <a:rect l="l" t="t" r="r" b="b"/>
            <a:pathLst>
              <a:path w="5181146" h="4384047">
                <a:moveTo>
                  <a:pt x="0" y="0"/>
                </a:moveTo>
                <a:lnTo>
                  <a:pt x="5181146" y="0"/>
                </a:lnTo>
                <a:lnTo>
                  <a:pt x="5181146" y="4384046"/>
                </a:lnTo>
                <a:lnTo>
                  <a:pt x="0" y="4384046"/>
                </a:lnTo>
                <a:lnTo>
                  <a:pt x="0" y="0"/>
                </a:lnTo>
                <a:close/>
              </a:path>
            </a:pathLst>
          </a:custGeom>
          <a:blipFill>
            <a:blip r:embed="rId11"/>
            <a:stretch>
              <a:fillRect/>
            </a:stretch>
          </a:blipFill>
        </p:spPr>
      </p:sp>
      <p:sp>
        <p:nvSpPr>
          <p:cNvPr id="16" name="TextBox 16"/>
          <p:cNvSpPr txBox="1"/>
          <p:nvPr/>
        </p:nvSpPr>
        <p:spPr>
          <a:xfrm>
            <a:off x="1620337" y="1469848"/>
            <a:ext cx="5760368" cy="3418840"/>
          </a:xfrm>
          <a:prstGeom prst="rect">
            <a:avLst/>
          </a:prstGeom>
        </p:spPr>
        <p:txBody>
          <a:bodyPr lIns="0" tIns="0" rIns="0" bIns="0" rtlCol="0" anchor="t">
            <a:spAutoFit/>
          </a:bodyPr>
          <a:lstStyle/>
          <a:p>
            <a:pPr algn="l">
              <a:lnSpc>
                <a:spcPts val="8959"/>
              </a:lnSpc>
              <a:spcBef>
                <a:spcPct val="0"/>
              </a:spcBef>
            </a:pPr>
            <a:r>
              <a:rPr lang="en-US" sz="6399" b="1">
                <a:solidFill>
                  <a:srgbClr val="FFFFFF"/>
                </a:solidFill>
                <a:latin typeface="Poppins Bold"/>
                <a:ea typeface="Poppins Bold"/>
                <a:cs typeface="Poppins Bold"/>
                <a:sym typeface="Poppins Bold"/>
              </a:rPr>
              <a:t>Two cultural intelligence models </a:t>
            </a:r>
          </a:p>
        </p:txBody>
      </p:sp>
      <p:sp>
        <p:nvSpPr>
          <p:cNvPr id="17" name="TextBox 17"/>
          <p:cNvSpPr txBox="1"/>
          <p:nvPr/>
        </p:nvSpPr>
        <p:spPr>
          <a:xfrm>
            <a:off x="9409803" y="2224863"/>
            <a:ext cx="7849497" cy="5260975"/>
          </a:xfrm>
          <a:prstGeom prst="rect">
            <a:avLst/>
          </a:prstGeom>
        </p:spPr>
        <p:txBody>
          <a:bodyPr lIns="0" tIns="0" rIns="0" bIns="0" rtlCol="0" anchor="t">
            <a:spAutoFit/>
          </a:bodyPr>
          <a:lstStyle/>
          <a:p>
            <a:pPr marL="539748" lvl="1" indent="-269874" algn="just">
              <a:lnSpc>
                <a:spcPts val="3499"/>
              </a:lnSpc>
              <a:buFont typeface="Arial"/>
              <a:buChar char="•"/>
            </a:pPr>
            <a:r>
              <a:rPr lang="en-US" sz="2499">
                <a:solidFill>
                  <a:srgbClr val="0A1236"/>
                </a:solidFill>
                <a:latin typeface="Poppins"/>
                <a:ea typeface="Poppins"/>
                <a:cs typeface="Poppins"/>
                <a:sym typeface="Poppins"/>
              </a:rPr>
              <a:t>Three-Dimension Model: cognitive, motivational, behavioural (Earley and Ang, 2003).</a:t>
            </a:r>
          </a:p>
          <a:p>
            <a:pPr marL="539748" lvl="1" indent="-269874" algn="just">
              <a:lnSpc>
                <a:spcPts val="3499"/>
              </a:lnSpc>
              <a:buFont typeface="Arial"/>
              <a:buChar char="•"/>
            </a:pPr>
            <a:r>
              <a:rPr lang="en-US" sz="2499">
                <a:solidFill>
                  <a:srgbClr val="0A1236"/>
                </a:solidFill>
                <a:latin typeface="Poppins"/>
                <a:ea typeface="Poppins"/>
                <a:cs typeface="Poppins"/>
                <a:sym typeface="Poppins"/>
              </a:rPr>
              <a:t>The cultural planning and monitoring are introduced into metacognitive CQ (Ang et al., 2007).</a:t>
            </a:r>
          </a:p>
          <a:p>
            <a:pPr marL="539748" lvl="1" indent="-269874" algn="just">
              <a:lnSpc>
                <a:spcPts val="3499"/>
              </a:lnSpc>
              <a:buFont typeface="Arial"/>
              <a:buChar char="•"/>
            </a:pPr>
            <a:r>
              <a:rPr lang="en-US" sz="2499">
                <a:solidFill>
                  <a:srgbClr val="0A1236"/>
                </a:solidFill>
                <a:latin typeface="Poppins"/>
                <a:ea typeface="Poppins"/>
                <a:cs typeface="Poppins"/>
                <a:sym typeface="Poppins"/>
              </a:rPr>
              <a:t>The two models are used to direct assessment, training, expatriate selection, and leadership adaptation (Ang et al., 2007; Earley and Ang, 2003).</a:t>
            </a:r>
          </a:p>
          <a:p>
            <a:pPr marL="539748" lvl="1" indent="-269874" algn="just">
              <a:lnSpc>
                <a:spcPts val="3499"/>
              </a:lnSpc>
              <a:buFont typeface="Arial"/>
              <a:buChar char="•"/>
            </a:pPr>
            <a:r>
              <a:rPr lang="en-US" sz="2499">
                <a:solidFill>
                  <a:srgbClr val="0A1236"/>
                </a:solidFill>
                <a:latin typeface="Poppins"/>
                <a:ea typeface="Poppins"/>
                <a:cs typeface="Poppins"/>
                <a:sym typeface="Poppins"/>
              </a:rPr>
              <a:t>Mixed measurement: self-report, situational judgement, observer ratings, role play.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rot="-7429120">
            <a:off x="-1587407" y="-1263777"/>
            <a:ext cx="2721981" cy="4879626"/>
            <a:chOff x="0" y="0"/>
            <a:chExt cx="716900" cy="1285169"/>
          </a:xfrm>
        </p:grpSpPr>
        <p:sp>
          <p:nvSpPr>
            <p:cNvPr id="3" name="Freeform 3"/>
            <p:cNvSpPr/>
            <p:nvPr/>
          </p:nvSpPr>
          <p:spPr>
            <a:xfrm>
              <a:off x="0" y="0"/>
              <a:ext cx="716900" cy="1285169"/>
            </a:xfrm>
            <a:custGeom>
              <a:avLst/>
              <a:gdLst/>
              <a:ahLst/>
              <a:cxnLst/>
              <a:rect l="l" t="t" r="r" b="b"/>
              <a:pathLst>
                <a:path w="716900" h="1285169">
                  <a:moveTo>
                    <a:pt x="0" y="0"/>
                  </a:moveTo>
                  <a:lnTo>
                    <a:pt x="716900" y="0"/>
                  </a:lnTo>
                  <a:lnTo>
                    <a:pt x="716900" y="1285169"/>
                  </a:lnTo>
                  <a:lnTo>
                    <a:pt x="0" y="1285169"/>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716900" cy="1342319"/>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7429120">
            <a:off x="-1270094" y="-58209"/>
            <a:ext cx="3010172" cy="3018791"/>
            <a:chOff x="0" y="0"/>
            <a:chExt cx="792802" cy="795072"/>
          </a:xfrm>
        </p:grpSpPr>
        <p:sp>
          <p:nvSpPr>
            <p:cNvPr id="6" name="Freeform 6"/>
            <p:cNvSpPr/>
            <p:nvPr/>
          </p:nvSpPr>
          <p:spPr>
            <a:xfrm>
              <a:off x="0" y="0"/>
              <a:ext cx="792802" cy="795072"/>
            </a:xfrm>
            <a:custGeom>
              <a:avLst/>
              <a:gdLst/>
              <a:ahLst/>
              <a:cxnLst/>
              <a:rect l="l" t="t" r="r" b="b"/>
              <a:pathLst>
                <a:path w="792802" h="795072">
                  <a:moveTo>
                    <a:pt x="0" y="0"/>
                  </a:moveTo>
                  <a:lnTo>
                    <a:pt x="792802" y="0"/>
                  </a:lnTo>
                  <a:lnTo>
                    <a:pt x="792802" y="795072"/>
                  </a:lnTo>
                  <a:lnTo>
                    <a:pt x="0" y="795072"/>
                  </a:lnTo>
                  <a:close/>
                </a:path>
              </a:pathLst>
            </a:custGeom>
            <a:ln w="95250" cap="sq">
              <a:solidFill>
                <a:srgbClr val="FA7449"/>
              </a:solidFill>
              <a:prstDash val="solid"/>
              <a:miter/>
            </a:ln>
          </p:spPr>
        </p:sp>
        <p:sp>
          <p:nvSpPr>
            <p:cNvPr id="7" name="TextBox 7"/>
            <p:cNvSpPr txBox="1"/>
            <p:nvPr/>
          </p:nvSpPr>
          <p:spPr>
            <a:xfrm>
              <a:off x="0" y="-57150"/>
              <a:ext cx="792802" cy="852222"/>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8" name="Group 8"/>
          <p:cNvGrpSpPr/>
          <p:nvPr/>
        </p:nvGrpSpPr>
        <p:grpSpPr>
          <a:xfrm rot="1095215">
            <a:off x="17399834" y="3896312"/>
            <a:ext cx="2334859" cy="5326787"/>
            <a:chOff x="0" y="0"/>
            <a:chExt cx="614942" cy="1402940"/>
          </a:xfrm>
        </p:grpSpPr>
        <p:sp>
          <p:nvSpPr>
            <p:cNvPr id="9" name="Freeform 9"/>
            <p:cNvSpPr/>
            <p:nvPr/>
          </p:nvSpPr>
          <p:spPr>
            <a:xfrm>
              <a:off x="0" y="0"/>
              <a:ext cx="614942" cy="1402940"/>
            </a:xfrm>
            <a:custGeom>
              <a:avLst/>
              <a:gdLst/>
              <a:ahLst/>
              <a:cxnLst/>
              <a:rect l="l" t="t" r="r" b="b"/>
              <a:pathLst>
                <a:path w="614942" h="1402940">
                  <a:moveTo>
                    <a:pt x="0" y="0"/>
                  </a:moveTo>
                  <a:lnTo>
                    <a:pt x="614942" y="0"/>
                  </a:lnTo>
                  <a:lnTo>
                    <a:pt x="614942" y="1402940"/>
                  </a:lnTo>
                  <a:lnTo>
                    <a:pt x="0" y="1402940"/>
                  </a:lnTo>
                  <a:close/>
                </a:path>
              </a:pathLst>
            </a:custGeom>
            <a:gradFill rotWithShape="1">
              <a:gsLst>
                <a:gs pos="0">
                  <a:srgbClr val="6B77B2">
                    <a:alpha val="100000"/>
                  </a:srgbClr>
                </a:gs>
                <a:gs pos="100000">
                  <a:srgbClr val="9DA9E4">
                    <a:alpha val="100000"/>
                  </a:srgbClr>
                </a:gs>
              </a:gsLst>
              <a:lin ang="5400000"/>
            </a:gradFill>
          </p:spPr>
        </p:sp>
        <p:sp>
          <p:nvSpPr>
            <p:cNvPr id="10" name="TextBox 10"/>
            <p:cNvSpPr txBox="1"/>
            <p:nvPr/>
          </p:nvSpPr>
          <p:spPr>
            <a:xfrm>
              <a:off x="0" y="-57150"/>
              <a:ext cx="614942" cy="1460090"/>
            </a:xfrm>
            <a:prstGeom prst="rect">
              <a:avLst/>
            </a:prstGeom>
          </p:spPr>
          <p:txBody>
            <a:bodyPr lIns="50800" tIns="50800" rIns="50800" bIns="50800" rtlCol="0" anchor="ctr"/>
            <a:lstStyle/>
            <a:p>
              <a:pPr algn="ctr">
                <a:lnSpc>
                  <a:spcPts val="2940"/>
                </a:lnSpc>
              </a:pPr>
              <a:endParaRPr/>
            </a:p>
          </p:txBody>
        </p:sp>
      </p:grpSp>
      <p:grpSp>
        <p:nvGrpSpPr>
          <p:cNvPr id="11" name="Group 11"/>
          <p:cNvGrpSpPr/>
          <p:nvPr/>
        </p:nvGrpSpPr>
        <p:grpSpPr>
          <a:xfrm rot="1095215">
            <a:off x="17679708" y="5537289"/>
            <a:ext cx="2334859" cy="4497196"/>
            <a:chOff x="0" y="0"/>
            <a:chExt cx="614942" cy="1184447"/>
          </a:xfrm>
        </p:grpSpPr>
        <p:sp>
          <p:nvSpPr>
            <p:cNvPr id="12" name="Freeform 12"/>
            <p:cNvSpPr/>
            <p:nvPr/>
          </p:nvSpPr>
          <p:spPr>
            <a:xfrm>
              <a:off x="0" y="0"/>
              <a:ext cx="614942" cy="1184447"/>
            </a:xfrm>
            <a:custGeom>
              <a:avLst/>
              <a:gdLst/>
              <a:ahLst/>
              <a:cxnLst/>
              <a:rect l="l" t="t" r="r" b="b"/>
              <a:pathLst>
                <a:path w="614942" h="1184447">
                  <a:moveTo>
                    <a:pt x="0" y="0"/>
                  </a:moveTo>
                  <a:lnTo>
                    <a:pt x="614942" y="0"/>
                  </a:lnTo>
                  <a:lnTo>
                    <a:pt x="614942" y="1184447"/>
                  </a:lnTo>
                  <a:lnTo>
                    <a:pt x="0" y="1184447"/>
                  </a:lnTo>
                  <a:close/>
                </a:path>
              </a:pathLst>
            </a:custGeom>
            <a:ln w="95250" cap="sq">
              <a:solidFill>
                <a:srgbClr val="FA7449"/>
              </a:solidFill>
              <a:prstDash val="solid"/>
              <a:miter/>
            </a:ln>
          </p:spPr>
        </p:sp>
        <p:sp>
          <p:nvSpPr>
            <p:cNvPr id="13" name="TextBox 13"/>
            <p:cNvSpPr txBox="1"/>
            <p:nvPr/>
          </p:nvSpPr>
          <p:spPr>
            <a:xfrm>
              <a:off x="0" y="-57150"/>
              <a:ext cx="614942" cy="1241597"/>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4" name="Freeform 14"/>
          <p:cNvSpPr/>
          <p:nvPr/>
        </p:nvSpPr>
        <p:spPr>
          <a:xfrm>
            <a:off x="17259300" y="1028700"/>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5" name="Freeform 15"/>
          <p:cNvSpPr/>
          <p:nvPr/>
        </p:nvSpPr>
        <p:spPr>
          <a:xfrm>
            <a:off x="2326683" y="9086419"/>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6" name="Freeform 16"/>
          <p:cNvSpPr/>
          <p:nvPr/>
        </p:nvSpPr>
        <p:spPr>
          <a:xfrm rot="1272908">
            <a:off x="16137756" y="279651"/>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7" name="Freeform 17"/>
          <p:cNvSpPr/>
          <p:nvPr/>
        </p:nvSpPr>
        <p:spPr>
          <a:xfrm rot="1232246">
            <a:off x="-248061" y="8999713"/>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8" name="Freeform 18"/>
          <p:cNvSpPr/>
          <p:nvPr/>
        </p:nvSpPr>
        <p:spPr>
          <a:xfrm>
            <a:off x="463542" y="3940891"/>
            <a:ext cx="6472326" cy="4416544"/>
          </a:xfrm>
          <a:custGeom>
            <a:avLst/>
            <a:gdLst/>
            <a:ahLst/>
            <a:cxnLst/>
            <a:rect l="l" t="t" r="r" b="b"/>
            <a:pathLst>
              <a:path w="6472326" h="4416544">
                <a:moveTo>
                  <a:pt x="0" y="0"/>
                </a:moveTo>
                <a:lnTo>
                  <a:pt x="6472326" y="0"/>
                </a:lnTo>
                <a:lnTo>
                  <a:pt x="6472326" y="4416544"/>
                </a:lnTo>
                <a:lnTo>
                  <a:pt x="0" y="4416544"/>
                </a:lnTo>
                <a:lnTo>
                  <a:pt x="0" y="0"/>
                </a:lnTo>
                <a:close/>
              </a:path>
            </a:pathLst>
          </a:custGeom>
          <a:blipFill>
            <a:blip r:embed="rId11"/>
            <a:stretch>
              <a:fillRect/>
            </a:stretch>
          </a:blipFill>
        </p:spPr>
      </p:sp>
      <p:sp>
        <p:nvSpPr>
          <p:cNvPr id="19" name="TextBox 19"/>
          <p:cNvSpPr txBox="1"/>
          <p:nvPr/>
        </p:nvSpPr>
        <p:spPr>
          <a:xfrm>
            <a:off x="3400937" y="326939"/>
            <a:ext cx="12621904" cy="2991485"/>
          </a:xfrm>
          <a:prstGeom prst="rect">
            <a:avLst/>
          </a:prstGeom>
        </p:spPr>
        <p:txBody>
          <a:bodyPr lIns="0" tIns="0" rIns="0" bIns="0" rtlCol="0" anchor="t">
            <a:spAutoFit/>
          </a:bodyPr>
          <a:lstStyle/>
          <a:p>
            <a:pPr algn="ctr">
              <a:lnSpc>
                <a:spcPts val="7840"/>
              </a:lnSpc>
              <a:spcBef>
                <a:spcPct val="0"/>
              </a:spcBef>
            </a:pPr>
            <a:r>
              <a:rPr lang="en-US" sz="5600" b="1">
                <a:solidFill>
                  <a:srgbClr val="FA7449"/>
                </a:solidFill>
                <a:latin typeface="Poppins Bold"/>
                <a:ea typeface="Poppins Bold"/>
                <a:cs typeface="Poppins Bold"/>
                <a:sym typeface="Poppins Bold"/>
              </a:rPr>
              <a:t>How emotional intelligence supports leadership (example: Google)</a:t>
            </a:r>
          </a:p>
        </p:txBody>
      </p:sp>
      <p:sp>
        <p:nvSpPr>
          <p:cNvPr id="20" name="TextBox 20"/>
          <p:cNvSpPr txBox="1"/>
          <p:nvPr/>
        </p:nvSpPr>
        <p:spPr>
          <a:xfrm>
            <a:off x="6935868" y="3290090"/>
            <a:ext cx="10098273" cy="6453505"/>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FFFFFF"/>
                </a:solidFill>
                <a:latin typeface="Poppins"/>
                <a:ea typeface="Poppins"/>
                <a:cs typeface="Poppins"/>
                <a:sym typeface="Poppins"/>
              </a:rPr>
              <a:t>Emotional intelligence enhances the empathy of the leader, listening, conflict management, motivation.</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Emotional intelligence helps leaders create psychological safety and innovativeness (Coronado-Maldonado and Benítez-Márquez, 2023).</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Case in point: Google leadership programs demonstrate emphasis on the culture of feedback and inclusive leadership (Bariso, 2020).</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Deliverables: higher retention rates, teamwork, time-to-solve problem rates, employee wellbeing rates.</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Survey and internal reports evidence suggest that EI is associated with performance and engagement (HBR,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rot="-1538757">
            <a:off x="-712538" y="6702867"/>
            <a:ext cx="2334859" cy="4497196"/>
            <a:chOff x="0" y="0"/>
            <a:chExt cx="614942" cy="1184447"/>
          </a:xfrm>
        </p:grpSpPr>
        <p:sp>
          <p:nvSpPr>
            <p:cNvPr id="3" name="Freeform 3"/>
            <p:cNvSpPr/>
            <p:nvPr/>
          </p:nvSpPr>
          <p:spPr>
            <a:xfrm>
              <a:off x="0" y="0"/>
              <a:ext cx="614942" cy="1184447"/>
            </a:xfrm>
            <a:custGeom>
              <a:avLst/>
              <a:gdLst/>
              <a:ahLst/>
              <a:cxnLst/>
              <a:rect l="l" t="t" r="r" b="b"/>
              <a:pathLst>
                <a:path w="614942" h="1184447">
                  <a:moveTo>
                    <a:pt x="0" y="0"/>
                  </a:moveTo>
                  <a:lnTo>
                    <a:pt x="614942" y="0"/>
                  </a:lnTo>
                  <a:lnTo>
                    <a:pt x="614942" y="1184447"/>
                  </a:lnTo>
                  <a:lnTo>
                    <a:pt x="0" y="1184447"/>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614942" cy="1241597"/>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3370879">
            <a:off x="15412182" y="7813443"/>
            <a:ext cx="2721981" cy="4879626"/>
            <a:chOff x="0" y="0"/>
            <a:chExt cx="716900" cy="1285169"/>
          </a:xfrm>
        </p:grpSpPr>
        <p:sp>
          <p:nvSpPr>
            <p:cNvPr id="6" name="Freeform 6"/>
            <p:cNvSpPr/>
            <p:nvPr/>
          </p:nvSpPr>
          <p:spPr>
            <a:xfrm>
              <a:off x="0" y="0"/>
              <a:ext cx="716900" cy="1285169"/>
            </a:xfrm>
            <a:custGeom>
              <a:avLst/>
              <a:gdLst/>
              <a:ahLst/>
              <a:cxnLst/>
              <a:rect l="l" t="t" r="r" b="b"/>
              <a:pathLst>
                <a:path w="716900" h="1285169">
                  <a:moveTo>
                    <a:pt x="0" y="0"/>
                  </a:moveTo>
                  <a:lnTo>
                    <a:pt x="716900" y="0"/>
                  </a:lnTo>
                  <a:lnTo>
                    <a:pt x="716900" y="1285169"/>
                  </a:lnTo>
                  <a:lnTo>
                    <a:pt x="0" y="1285169"/>
                  </a:lnTo>
                  <a:close/>
                </a:path>
              </a:pathLst>
            </a:custGeom>
            <a:gradFill rotWithShape="1">
              <a:gsLst>
                <a:gs pos="0">
                  <a:srgbClr val="6B77B2">
                    <a:alpha val="100000"/>
                  </a:srgbClr>
                </a:gs>
                <a:gs pos="100000">
                  <a:srgbClr val="9DA9E4">
                    <a:alpha val="100000"/>
                  </a:srgbClr>
                </a:gs>
              </a:gsLst>
              <a:lin ang="5400000"/>
            </a:gradFill>
          </p:spPr>
        </p:sp>
        <p:sp>
          <p:nvSpPr>
            <p:cNvPr id="7" name="TextBox 7"/>
            <p:cNvSpPr txBox="1"/>
            <p:nvPr/>
          </p:nvSpPr>
          <p:spPr>
            <a:xfrm>
              <a:off x="0" y="-57150"/>
              <a:ext cx="716900" cy="1342319"/>
            </a:xfrm>
            <a:prstGeom prst="rect">
              <a:avLst/>
            </a:prstGeom>
          </p:spPr>
          <p:txBody>
            <a:bodyPr lIns="50800" tIns="50800" rIns="50800" bIns="50800" rtlCol="0" anchor="ctr"/>
            <a:lstStyle/>
            <a:p>
              <a:pPr algn="ctr">
                <a:lnSpc>
                  <a:spcPts val="2940"/>
                </a:lnSpc>
              </a:pPr>
              <a:endParaRPr/>
            </a:p>
          </p:txBody>
        </p:sp>
      </p:grpSp>
      <p:grpSp>
        <p:nvGrpSpPr>
          <p:cNvPr id="8" name="Group 8"/>
          <p:cNvGrpSpPr/>
          <p:nvPr/>
        </p:nvGrpSpPr>
        <p:grpSpPr>
          <a:xfrm rot="3370879">
            <a:off x="13814257" y="8898461"/>
            <a:ext cx="2261516" cy="3239740"/>
            <a:chOff x="0" y="0"/>
            <a:chExt cx="595626" cy="853265"/>
          </a:xfrm>
        </p:grpSpPr>
        <p:sp>
          <p:nvSpPr>
            <p:cNvPr id="9" name="Freeform 9"/>
            <p:cNvSpPr/>
            <p:nvPr/>
          </p:nvSpPr>
          <p:spPr>
            <a:xfrm>
              <a:off x="0" y="0"/>
              <a:ext cx="595626" cy="853265"/>
            </a:xfrm>
            <a:custGeom>
              <a:avLst/>
              <a:gdLst/>
              <a:ahLst/>
              <a:cxnLst/>
              <a:rect l="l" t="t" r="r" b="b"/>
              <a:pathLst>
                <a:path w="595626" h="853265">
                  <a:moveTo>
                    <a:pt x="0" y="0"/>
                  </a:moveTo>
                  <a:lnTo>
                    <a:pt x="595626" y="0"/>
                  </a:lnTo>
                  <a:lnTo>
                    <a:pt x="595626" y="853265"/>
                  </a:lnTo>
                  <a:lnTo>
                    <a:pt x="0" y="853265"/>
                  </a:lnTo>
                  <a:close/>
                </a:path>
              </a:pathLst>
            </a:custGeom>
            <a:ln w="95250" cap="sq">
              <a:solidFill>
                <a:srgbClr val="FA7449"/>
              </a:solidFill>
              <a:prstDash val="solid"/>
              <a:miter/>
            </a:ln>
          </p:spPr>
        </p:sp>
        <p:sp>
          <p:nvSpPr>
            <p:cNvPr id="10" name="TextBox 10"/>
            <p:cNvSpPr txBox="1"/>
            <p:nvPr/>
          </p:nvSpPr>
          <p:spPr>
            <a:xfrm>
              <a:off x="0" y="-57150"/>
              <a:ext cx="595626" cy="91041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11" name="Group 11"/>
          <p:cNvGrpSpPr/>
          <p:nvPr/>
        </p:nvGrpSpPr>
        <p:grpSpPr>
          <a:xfrm rot="-1538757">
            <a:off x="-440163" y="7154973"/>
            <a:ext cx="2965937" cy="4497196"/>
            <a:chOff x="0" y="0"/>
            <a:chExt cx="781152" cy="1184447"/>
          </a:xfrm>
        </p:grpSpPr>
        <p:sp>
          <p:nvSpPr>
            <p:cNvPr id="12" name="Freeform 12"/>
            <p:cNvSpPr/>
            <p:nvPr/>
          </p:nvSpPr>
          <p:spPr>
            <a:xfrm>
              <a:off x="0" y="0"/>
              <a:ext cx="781152" cy="1184447"/>
            </a:xfrm>
            <a:custGeom>
              <a:avLst/>
              <a:gdLst/>
              <a:ahLst/>
              <a:cxnLst/>
              <a:rect l="l" t="t" r="r" b="b"/>
              <a:pathLst>
                <a:path w="781152" h="1184447">
                  <a:moveTo>
                    <a:pt x="0" y="0"/>
                  </a:moveTo>
                  <a:lnTo>
                    <a:pt x="781152" y="0"/>
                  </a:lnTo>
                  <a:lnTo>
                    <a:pt x="781152" y="1184447"/>
                  </a:lnTo>
                  <a:lnTo>
                    <a:pt x="0" y="1184447"/>
                  </a:lnTo>
                  <a:close/>
                </a:path>
              </a:pathLst>
            </a:custGeom>
            <a:ln w="95250" cap="sq">
              <a:solidFill>
                <a:srgbClr val="FA7449"/>
              </a:solidFill>
              <a:prstDash val="solid"/>
              <a:miter/>
            </a:ln>
          </p:spPr>
        </p:sp>
        <p:sp>
          <p:nvSpPr>
            <p:cNvPr id="13" name="TextBox 13"/>
            <p:cNvSpPr txBox="1"/>
            <p:nvPr/>
          </p:nvSpPr>
          <p:spPr>
            <a:xfrm>
              <a:off x="0" y="-57150"/>
              <a:ext cx="781152" cy="1241597"/>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4" name="Freeform 14"/>
          <p:cNvSpPr/>
          <p:nvPr/>
        </p:nvSpPr>
        <p:spPr>
          <a:xfrm>
            <a:off x="15733376" y="-368322"/>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5" name="Freeform 15"/>
          <p:cNvSpPr/>
          <p:nvPr/>
        </p:nvSpPr>
        <p:spPr>
          <a:xfrm>
            <a:off x="660378" y="1671677"/>
            <a:ext cx="736644" cy="736644"/>
          </a:xfrm>
          <a:custGeom>
            <a:avLst/>
            <a:gdLst/>
            <a:ahLst/>
            <a:cxnLst/>
            <a:rect l="l" t="t" r="r" b="b"/>
            <a:pathLst>
              <a:path w="736644" h="736644">
                <a:moveTo>
                  <a:pt x="0" y="0"/>
                </a:moveTo>
                <a:lnTo>
                  <a:pt x="736644" y="0"/>
                </a:lnTo>
                <a:lnTo>
                  <a:pt x="736644" y="736645"/>
                </a:lnTo>
                <a:lnTo>
                  <a:pt x="0" y="73664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6" name="Freeform 16"/>
          <p:cNvSpPr/>
          <p:nvPr/>
        </p:nvSpPr>
        <p:spPr>
          <a:xfrm rot="1272908">
            <a:off x="16362915" y="1143615"/>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7" name="Freeform 17"/>
          <p:cNvSpPr/>
          <p:nvPr/>
        </p:nvSpPr>
        <p:spPr>
          <a:xfrm rot="1232246">
            <a:off x="-391311" y="-477880"/>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8" name="Freeform 18"/>
          <p:cNvSpPr/>
          <p:nvPr/>
        </p:nvSpPr>
        <p:spPr>
          <a:xfrm>
            <a:off x="660378" y="4102210"/>
            <a:ext cx="6550229" cy="4575118"/>
          </a:xfrm>
          <a:custGeom>
            <a:avLst/>
            <a:gdLst/>
            <a:ahLst/>
            <a:cxnLst/>
            <a:rect l="l" t="t" r="r" b="b"/>
            <a:pathLst>
              <a:path w="6550229" h="4575118">
                <a:moveTo>
                  <a:pt x="0" y="0"/>
                </a:moveTo>
                <a:lnTo>
                  <a:pt x="6550229" y="0"/>
                </a:lnTo>
                <a:lnTo>
                  <a:pt x="6550229" y="4575118"/>
                </a:lnTo>
                <a:lnTo>
                  <a:pt x="0" y="4575118"/>
                </a:lnTo>
                <a:lnTo>
                  <a:pt x="0" y="0"/>
                </a:lnTo>
                <a:close/>
              </a:path>
            </a:pathLst>
          </a:custGeom>
          <a:blipFill>
            <a:blip r:embed="rId11"/>
            <a:stretch>
              <a:fillRect/>
            </a:stretch>
          </a:blipFill>
        </p:spPr>
      </p:sp>
      <p:sp>
        <p:nvSpPr>
          <p:cNvPr id="19" name="TextBox 19"/>
          <p:cNvSpPr txBox="1"/>
          <p:nvPr/>
        </p:nvSpPr>
        <p:spPr>
          <a:xfrm>
            <a:off x="2997147" y="599436"/>
            <a:ext cx="11797883" cy="2991485"/>
          </a:xfrm>
          <a:prstGeom prst="rect">
            <a:avLst/>
          </a:prstGeom>
        </p:spPr>
        <p:txBody>
          <a:bodyPr lIns="0" tIns="0" rIns="0" bIns="0" rtlCol="0" anchor="t">
            <a:spAutoFit/>
          </a:bodyPr>
          <a:lstStyle/>
          <a:p>
            <a:pPr algn="ctr">
              <a:lnSpc>
                <a:spcPts val="7840"/>
              </a:lnSpc>
              <a:spcBef>
                <a:spcPct val="0"/>
              </a:spcBef>
            </a:pPr>
            <a:r>
              <a:rPr lang="en-US" sz="5600" b="1">
                <a:solidFill>
                  <a:srgbClr val="FA7449"/>
                </a:solidFill>
                <a:latin typeface="Poppins Bold"/>
                <a:ea typeface="Poppins Bold"/>
                <a:cs typeface="Poppins Bold"/>
                <a:sym typeface="Poppins Bold"/>
              </a:rPr>
              <a:t>How cultural intelligence supports leadership (example: Unilever)</a:t>
            </a:r>
          </a:p>
        </p:txBody>
      </p:sp>
      <p:sp>
        <p:nvSpPr>
          <p:cNvPr id="20" name="TextBox 20"/>
          <p:cNvSpPr txBox="1"/>
          <p:nvPr/>
        </p:nvSpPr>
        <p:spPr>
          <a:xfrm>
            <a:off x="7175585" y="3709723"/>
            <a:ext cx="10358068" cy="5462905"/>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FFFFFF"/>
                </a:solidFill>
                <a:latin typeface="Poppins"/>
                <a:ea typeface="Poppins"/>
                <a:cs typeface="Poppins"/>
                <a:sym typeface="Poppins"/>
              </a:rPr>
              <a:t>CQ helps leaders read between the lines of the market, change strategy and involve local stakeholders.</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High-CQ leaders decrease the cultural friction and expedite entry to the market (Garamvölgyi and Rudnak, 2023).</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Case in point: Unilever applies the local understanding to customize the brands and leadership programs (Unilever, 2021).</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The resultant outcomes are quicker localisation and all-inclusive leadership pipelines.</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Determined by speed to market and sales growth.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a:off x="8632721" y="-997301"/>
            <a:ext cx="9655279" cy="11284301"/>
            <a:chOff x="0" y="0"/>
            <a:chExt cx="2542954" cy="2971997"/>
          </a:xfrm>
        </p:grpSpPr>
        <p:sp>
          <p:nvSpPr>
            <p:cNvPr id="3" name="Freeform 3"/>
            <p:cNvSpPr/>
            <p:nvPr/>
          </p:nvSpPr>
          <p:spPr>
            <a:xfrm>
              <a:off x="0" y="0"/>
              <a:ext cx="2542954" cy="2971997"/>
            </a:xfrm>
            <a:custGeom>
              <a:avLst/>
              <a:gdLst/>
              <a:ahLst/>
              <a:cxnLst/>
              <a:rect l="l" t="t" r="r" b="b"/>
              <a:pathLst>
                <a:path w="2542954" h="2971997">
                  <a:moveTo>
                    <a:pt x="0" y="0"/>
                  </a:moveTo>
                  <a:lnTo>
                    <a:pt x="2542954" y="0"/>
                  </a:lnTo>
                  <a:lnTo>
                    <a:pt x="2542954" y="2971997"/>
                  </a:lnTo>
                  <a:lnTo>
                    <a:pt x="0" y="2971997"/>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2542954" cy="302914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a:off x="8264399" y="8913495"/>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368322" y="1923216"/>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rot="1272908">
            <a:off x="6957413" y="9765054"/>
            <a:ext cx="781470" cy="781470"/>
          </a:xfrm>
          <a:custGeom>
            <a:avLst/>
            <a:gdLst/>
            <a:ahLst/>
            <a:cxnLst/>
            <a:rect l="l" t="t" r="r" b="b"/>
            <a:pathLst>
              <a:path w="781470" h="781470">
                <a:moveTo>
                  <a:pt x="0" y="0"/>
                </a:moveTo>
                <a:lnTo>
                  <a:pt x="781469" y="0"/>
                </a:lnTo>
                <a:lnTo>
                  <a:pt x="781469"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rot="1232246">
            <a:off x="-391311" y="-477880"/>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9" name="Group 9"/>
          <p:cNvGrpSpPr/>
          <p:nvPr/>
        </p:nvGrpSpPr>
        <p:grpSpPr>
          <a:xfrm rot="3370879">
            <a:off x="16139519" y="-744850"/>
            <a:ext cx="2721981" cy="2095315"/>
            <a:chOff x="0" y="0"/>
            <a:chExt cx="716900" cy="551853"/>
          </a:xfrm>
        </p:grpSpPr>
        <p:sp>
          <p:nvSpPr>
            <p:cNvPr id="10" name="Freeform 10"/>
            <p:cNvSpPr/>
            <p:nvPr/>
          </p:nvSpPr>
          <p:spPr>
            <a:xfrm>
              <a:off x="0" y="0"/>
              <a:ext cx="716900" cy="551853"/>
            </a:xfrm>
            <a:custGeom>
              <a:avLst/>
              <a:gdLst/>
              <a:ahLst/>
              <a:cxnLst/>
              <a:rect l="l" t="t" r="r" b="b"/>
              <a:pathLst>
                <a:path w="716900" h="551853">
                  <a:moveTo>
                    <a:pt x="0" y="0"/>
                  </a:moveTo>
                  <a:lnTo>
                    <a:pt x="716900" y="0"/>
                  </a:lnTo>
                  <a:lnTo>
                    <a:pt x="716900" y="551853"/>
                  </a:lnTo>
                  <a:lnTo>
                    <a:pt x="0" y="551853"/>
                  </a:lnTo>
                  <a:close/>
                </a:path>
              </a:pathLst>
            </a:custGeom>
            <a:gradFill rotWithShape="1">
              <a:gsLst>
                <a:gs pos="0">
                  <a:srgbClr val="6B77B2">
                    <a:alpha val="100000"/>
                  </a:srgbClr>
                </a:gs>
                <a:gs pos="100000">
                  <a:srgbClr val="9DA9E4">
                    <a:alpha val="100000"/>
                  </a:srgbClr>
                </a:gs>
              </a:gsLst>
              <a:lin ang="5400000"/>
            </a:gradFill>
          </p:spPr>
        </p:sp>
        <p:sp>
          <p:nvSpPr>
            <p:cNvPr id="11" name="TextBox 11"/>
            <p:cNvSpPr txBox="1"/>
            <p:nvPr/>
          </p:nvSpPr>
          <p:spPr>
            <a:xfrm>
              <a:off x="0" y="-57150"/>
              <a:ext cx="716900" cy="609003"/>
            </a:xfrm>
            <a:prstGeom prst="rect">
              <a:avLst/>
            </a:prstGeom>
          </p:spPr>
          <p:txBody>
            <a:bodyPr lIns="50800" tIns="50800" rIns="50800" bIns="50800" rtlCol="0" anchor="ctr"/>
            <a:lstStyle/>
            <a:p>
              <a:pPr algn="ctr">
                <a:lnSpc>
                  <a:spcPts val="2940"/>
                </a:lnSpc>
              </a:pPr>
              <a:endParaRPr/>
            </a:p>
          </p:txBody>
        </p:sp>
      </p:grpSp>
      <p:grpSp>
        <p:nvGrpSpPr>
          <p:cNvPr id="12" name="Group 12"/>
          <p:cNvGrpSpPr/>
          <p:nvPr/>
        </p:nvGrpSpPr>
        <p:grpSpPr>
          <a:xfrm rot="3370879">
            <a:off x="16311321" y="9575971"/>
            <a:ext cx="1735954" cy="1819649"/>
            <a:chOff x="0" y="0"/>
            <a:chExt cx="457206" cy="479249"/>
          </a:xfrm>
        </p:grpSpPr>
        <p:sp>
          <p:nvSpPr>
            <p:cNvPr id="13" name="Freeform 13"/>
            <p:cNvSpPr/>
            <p:nvPr/>
          </p:nvSpPr>
          <p:spPr>
            <a:xfrm>
              <a:off x="0" y="0"/>
              <a:ext cx="457206" cy="479249"/>
            </a:xfrm>
            <a:custGeom>
              <a:avLst/>
              <a:gdLst/>
              <a:ahLst/>
              <a:cxnLst/>
              <a:rect l="l" t="t" r="r" b="b"/>
              <a:pathLst>
                <a:path w="457206" h="479249">
                  <a:moveTo>
                    <a:pt x="0" y="0"/>
                  </a:moveTo>
                  <a:lnTo>
                    <a:pt x="457206" y="0"/>
                  </a:lnTo>
                  <a:lnTo>
                    <a:pt x="457206" y="479249"/>
                  </a:lnTo>
                  <a:lnTo>
                    <a:pt x="0" y="479249"/>
                  </a:lnTo>
                  <a:close/>
                </a:path>
              </a:pathLst>
            </a:custGeom>
            <a:ln w="95250" cap="sq">
              <a:solidFill>
                <a:srgbClr val="FA7449"/>
              </a:solidFill>
              <a:prstDash val="solid"/>
              <a:miter/>
            </a:ln>
          </p:spPr>
        </p:sp>
        <p:sp>
          <p:nvSpPr>
            <p:cNvPr id="14" name="TextBox 14"/>
            <p:cNvSpPr txBox="1"/>
            <p:nvPr/>
          </p:nvSpPr>
          <p:spPr>
            <a:xfrm>
              <a:off x="0" y="-57150"/>
              <a:ext cx="457206" cy="536399"/>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5" name="Freeform 15"/>
          <p:cNvSpPr/>
          <p:nvPr/>
        </p:nvSpPr>
        <p:spPr>
          <a:xfrm>
            <a:off x="1386098" y="6248458"/>
            <a:ext cx="5286381" cy="3584292"/>
          </a:xfrm>
          <a:custGeom>
            <a:avLst/>
            <a:gdLst/>
            <a:ahLst/>
            <a:cxnLst/>
            <a:rect l="l" t="t" r="r" b="b"/>
            <a:pathLst>
              <a:path w="5286381" h="3584292">
                <a:moveTo>
                  <a:pt x="0" y="0"/>
                </a:moveTo>
                <a:lnTo>
                  <a:pt x="5286381" y="0"/>
                </a:lnTo>
                <a:lnTo>
                  <a:pt x="5286381" y="3584292"/>
                </a:lnTo>
                <a:lnTo>
                  <a:pt x="0" y="3584292"/>
                </a:lnTo>
                <a:lnTo>
                  <a:pt x="0" y="0"/>
                </a:lnTo>
                <a:close/>
              </a:path>
            </a:pathLst>
          </a:custGeom>
          <a:blipFill>
            <a:blip r:embed="rId11"/>
            <a:stretch>
              <a:fillRect/>
            </a:stretch>
          </a:blipFill>
        </p:spPr>
      </p:sp>
      <p:sp>
        <p:nvSpPr>
          <p:cNvPr id="16" name="TextBox 16"/>
          <p:cNvSpPr txBox="1"/>
          <p:nvPr/>
        </p:nvSpPr>
        <p:spPr>
          <a:xfrm>
            <a:off x="1244751" y="866775"/>
            <a:ext cx="5851382" cy="5108645"/>
          </a:xfrm>
          <a:prstGeom prst="rect">
            <a:avLst/>
          </a:prstGeom>
        </p:spPr>
        <p:txBody>
          <a:bodyPr lIns="0" tIns="0" rIns="0" bIns="0" rtlCol="0" anchor="t">
            <a:spAutoFit/>
          </a:bodyPr>
          <a:lstStyle/>
          <a:p>
            <a:pPr algn="l">
              <a:lnSpc>
                <a:spcPts val="8051"/>
              </a:lnSpc>
              <a:spcBef>
                <a:spcPct val="0"/>
              </a:spcBef>
            </a:pPr>
            <a:r>
              <a:rPr lang="en-US" sz="5751" b="1">
                <a:solidFill>
                  <a:srgbClr val="FFFFFF"/>
                </a:solidFill>
                <a:latin typeface="Poppins Bold"/>
                <a:ea typeface="Poppins Bold"/>
                <a:cs typeface="Poppins Bold"/>
                <a:sym typeface="Poppins Bold"/>
              </a:rPr>
              <a:t>Integrating EI and CQ in multicultural teams (example: IBM) </a:t>
            </a:r>
          </a:p>
        </p:txBody>
      </p:sp>
      <p:sp>
        <p:nvSpPr>
          <p:cNvPr id="17" name="TextBox 17"/>
          <p:cNvSpPr txBox="1"/>
          <p:nvPr/>
        </p:nvSpPr>
        <p:spPr>
          <a:xfrm>
            <a:off x="8980840" y="1856541"/>
            <a:ext cx="8198459" cy="5699125"/>
          </a:xfrm>
          <a:prstGeom prst="rect">
            <a:avLst/>
          </a:prstGeom>
        </p:spPr>
        <p:txBody>
          <a:bodyPr lIns="0" tIns="0" rIns="0" bIns="0" rtlCol="0" anchor="t">
            <a:spAutoFit/>
          </a:bodyPr>
          <a:lstStyle/>
          <a:p>
            <a:pPr marL="539748" lvl="1" indent="-269874" algn="l">
              <a:lnSpc>
                <a:spcPts val="3499"/>
              </a:lnSpc>
              <a:buFont typeface="Arial"/>
              <a:buChar char="•"/>
            </a:pPr>
            <a:r>
              <a:rPr lang="en-US" sz="2499">
                <a:solidFill>
                  <a:srgbClr val="0A1236"/>
                </a:solidFill>
                <a:latin typeface="Poppins"/>
                <a:ea typeface="Poppins"/>
                <a:cs typeface="Poppins"/>
                <a:sym typeface="Poppins"/>
              </a:rPr>
              <a:t>The combination of EI and CQ enhances virtual teamwork, decision-making time, and trust.</a:t>
            </a:r>
          </a:p>
          <a:p>
            <a:pPr marL="539748" lvl="1" indent="-269874" algn="l">
              <a:lnSpc>
                <a:spcPts val="3499"/>
              </a:lnSpc>
              <a:buFont typeface="Arial"/>
              <a:buChar char="•"/>
            </a:pPr>
            <a:r>
              <a:rPr lang="en-US" sz="2499">
                <a:solidFill>
                  <a:srgbClr val="0A1236"/>
                </a:solidFill>
                <a:latin typeface="Poppins"/>
                <a:ea typeface="Poppins"/>
                <a:cs typeface="Poppins"/>
                <a:sym typeface="Poppins"/>
              </a:rPr>
              <a:t>The two skills assist leaders to deal with conflicts and harmonize different viewpoints.</a:t>
            </a:r>
          </a:p>
          <a:p>
            <a:pPr marL="539748" lvl="1" indent="-269874" algn="l">
              <a:lnSpc>
                <a:spcPts val="3499"/>
              </a:lnSpc>
              <a:buFont typeface="Arial"/>
              <a:buChar char="•"/>
            </a:pPr>
            <a:r>
              <a:rPr lang="en-US" sz="2499">
                <a:solidFill>
                  <a:srgbClr val="0A1236"/>
                </a:solidFill>
                <a:latin typeface="Poppins"/>
                <a:ea typeface="Poppins"/>
                <a:cs typeface="Poppins"/>
                <a:sym typeface="Poppins"/>
              </a:rPr>
              <a:t>E.g., IBM international teams have structured rituals, cross-cultural training, and leadership rotation (IBM, 2021).</a:t>
            </a:r>
          </a:p>
          <a:p>
            <a:pPr marL="539748" lvl="1" indent="-269874" algn="l">
              <a:lnSpc>
                <a:spcPts val="3499"/>
              </a:lnSpc>
              <a:buFont typeface="Arial"/>
              <a:buChar char="•"/>
            </a:pPr>
            <a:r>
              <a:rPr lang="en-US" sz="2499">
                <a:solidFill>
                  <a:srgbClr val="0A1236"/>
                </a:solidFill>
                <a:latin typeface="Poppins"/>
                <a:ea typeface="Poppins"/>
                <a:cs typeface="Poppins"/>
                <a:sym typeface="Poppins"/>
              </a:rPr>
              <a:t>The business outcomes are an increase in the project success rates and satisfaction among the stakeholders (Da Silva Teixeira and Klein, 2024).</a:t>
            </a:r>
          </a:p>
          <a:p>
            <a:pPr marL="539748" lvl="1" indent="-269874" algn="l">
              <a:lnSpc>
                <a:spcPts val="3499"/>
              </a:lnSpc>
              <a:buFont typeface="Arial"/>
              <a:buChar char="•"/>
            </a:pPr>
            <a:r>
              <a:rPr lang="en-US" sz="2499">
                <a:solidFill>
                  <a:srgbClr val="0A1236"/>
                </a:solidFill>
                <a:latin typeface="Poppins"/>
                <a:ea typeface="Poppins"/>
                <a:cs typeface="Poppins"/>
                <a:sym typeface="Poppins"/>
              </a:rPr>
              <a:t>The metrics gauged by delivery and customer feedback.</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rot="-7429120">
            <a:off x="-1587407" y="-1263777"/>
            <a:ext cx="2721981" cy="4879626"/>
            <a:chOff x="0" y="0"/>
            <a:chExt cx="716900" cy="1285169"/>
          </a:xfrm>
        </p:grpSpPr>
        <p:sp>
          <p:nvSpPr>
            <p:cNvPr id="3" name="Freeform 3"/>
            <p:cNvSpPr/>
            <p:nvPr/>
          </p:nvSpPr>
          <p:spPr>
            <a:xfrm>
              <a:off x="0" y="0"/>
              <a:ext cx="716900" cy="1285169"/>
            </a:xfrm>
            <a:custGeom>
              <a:avLst/>
              <a:gdLst/>
              <a:ahLst/>
              <a:cxnLst/>
              <a:rect l="l" t="t" r="r" b="b"/>
              <a:pathLst>
                <a:path w="716900" h="1285169">
                  <a:moveTo>
                    <a:pt x="0" y="0"/>
                  </a:moveTo>
                  <a:lnTo>
                    <a:pt x="716900" y="0"/>
                  </a:lnTo>
                  <a:lnTo>
                    <a:pt x="716900" y="1285169"/>
                  </a:lnTo>
                  <a:lnTo>
                    <a:pt x="0" y="1285169"/>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716900" cy="1342319"/>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7429120">
            <a:off x="-1270094" y="-58209"/>
            <a:ext cx="3010172" cy="3018791"/>
            <a:chOff x="0" y="0"/>
            <a:chExt cx="792802" cy="795072"/>
          </a:xfrm>
        </p:grpSpPr>
        <p:sp>
          <p:nvSpPr>
            <p:cNvPr id="6" name="Freeform 6"/>
            <p:cNvSpPr/>
            <p:nvPr/>
          </p:nvSpPr>
          <p:spPr>
            <a:xfrm>
              <a:off x="0" y="0"/>
              <a:ext cx="792802" cy="795072"/>
            </a:xfrm>
            <a:custGeom>
              <a:avLst/>
              <a:gdLst/>
              <a:ahLst/>
              <a:cxnLst/>
              <a:rect l="l" t="t" r="r" b="b"/>
              <a:pathLst>
                <a:path w="792802" h="795072">
                  <a:moveTo>
                    <a:pt x="0" y="0"/>
                  </a:moveTo>
                  <a:lnTo>
                    <a:pt x="792802" y="0"/>
                  </a:lnTo>
                  <a:lnTo>
                    <a:pt x="792802" y="795072"/>
                  </a:lnTo>
                  <a:lnTo>
                    <a:pt x="0" y="795072"/>
                  </a:lnTo>
                  <a:close/>
                </a:path>
              </a:pathLst>
            </a:custGeom>
            <a:ln w="95250" cap="sq">
              <a:solidFill>
                <a:srgbClr val="FA7449"/>
              </a:solidFill>
              <a:prstDash val="solid"/>
              <a:miter/>
            </a:ln>
          </p:spPr>
        </p:sp>
        <p:sp>
          <p:nvSpPr>
            <p:cNvPr id="7" name="TextBox 7"/>
            <p:cNvSpPr txBox="1"/>
            <p:nvPr/>
          </p:nvSpPr>
          <p:spPr>
            <a:xfrm>
              <a:off x="0" y="-57150"/>
              <a:ext cx="792802" cy="852222"/>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8" name="Group 8"/>
          <p:cNvGrpSpPr/>
          <p:nvPr/>
        </p:nvGrpSpPr>
        <p:grpSpPr>
          <a:xfrm rot="1095215">
            <a:off x="17399834" y="3896312"/>
            <a:ext cx="2334859" cy="5326787"/>
            <a:chOff x="0" y="0"/>
            <a:chExt cx="614942" cy="1402940"/>
          </a:xfrm>
        </p:grpSpPr>
        <p:sp>
          <p:nvSpPr>
            <p:cNvPr id="9" name="Freeform 9"/>
            <p:cNvSpPr/>
            <p:nvPr/>
          </p:nvSpPr>
          <p:spPr>
            <a:xfrm>
              <a:off x="0" y="0"/>
              <a:ext cx="614942" cy="1402940"/>
            </a:xfrm>
            <a:custGeom>
              <a:avLst/>
              <a:gdLst/>
              <a:ahLst/>
              <a:cxnLst/>
              <a:rect l="l" t="t" r="r" b="b"/>
              <a:pathLst>
                <a:path w="614942" h="1402940">
                  <a:moveTo>
                    <a:pt x="0" y="0"/>
                  </a:moveTo>
                  <a:lnTo>
                    <a:pt x="614942" y="0"/>
                  </a:lnTo>
                  <a:lnTo>
                    <a:pt x="614942" y="1402940"/>
                  </a:lnTo>
                  <a:lnTo>
                    <a:pt x="0" y="1402940"/>
                  </a:lnTo>
                  <a:close/>
                </a:path>
              </a:pathLst>
            </a:custGeom>
            <a:gradFill rotWithShape="1">
              <a:gsLst>
                <a:gs pos="0">
                  <a:srgbClr val="6B77B2">
                    <a:alpha val="100000"/>
                  </a:srgbClr>
                </a:gs>
                <a:gs pos="100000">
                  <a:srgbClr val="9DA9E4">
                    <a:alpha val="100000"/>
                  </a:srgbClr>
                </a:gs>
              </a:gsLst>
              <a:lin ang="5400000"/>
            </a:gradFill>
          </p:spPr>
        </p:sp>
        <p:sp>
          <p:nvSpPr>
            <p:cNvPr id="10" name="TextBox 10"/>
            <p:cNvSpPr txBox="1"/>
            <p:nvPr/>
          </p:nvSpPr>
          <p:spPr>
            <a:xfrm>
              <a:off x="0" y="-57150"/>
              <a:ext cx="614942" cy="1460090"/>
            </a:xfrm>
            <a:prstGeom prst="rect">
              <a:avLst/>
            </a:prstGeom>
          </p:spPr>
          <p:txBody>
            <a:bodyPr lIns="50800" tIns="50800" rIns="50800" bIns="50800" rtlCol="0" anchor="ctr"/>
            <a:lstStyle/>
            <a:p>
              <a:pPr algn="ctr">
                <a:lnSpc>
                  <a:spcPts val="2940"/>
                </a:lnSpc>
              </a:pPr>
              <a:endParaRPr/>
            </a:p>
          </p:txBody>
        </p:sp>
      </p:grpSp>
      <p:grpSp>
        <p:nvGrpSpPr>
          <p:cNvPr id="11" name="Group 11"/>
          <p:cNvGrpSpPr/>
          <p:nvPr/>
        </p:nvGrpSpPr>
        <p:grpSpPr>
          <a:xfrm rot="1095215">
            <a:off x="17679708" y="5537289"/>
            <a:ext cx="2334859" cy="4497196"/>
            <a:chOff x="0" y="0"/>
            <a:chExt cx="614942" cy="1184447"/>
          </a:xfrm>
        </p:grpSpPr>
        <p:sp>
          <p:nvSpPr>
            <p:cNvPr id="12" name="Freeform 12"/>
            <p:cNvSpPr/>
            <p:nvPr/>
          </p:nvSpPr>
          <p:spPr>
            <a:xfrm>
              <a:off x="0" y="0"/>
              <a:ext cx="614942" cy="1184447"/>
            </a:xfrm>
            <a:custGeom>
              <a:avLst/>
              <a:gdLst/>
              <a:ahLst/>
              <a:cxnLst/>
              <a:rect l="l" t="t" r="r" b="b"/>
              <a:pathLst>
                <a:path w="614942" h="1184447">
                  <a:moveTo>
                    <a:pt x="0" y="0"/>
                  </a:moveTo>
                  <a:lnTo>
                    <a:pt x="614942" y="0"/>
                  </a:lnTo>
                  <a:lnTo>
                    <a:pt x="614942" y="1184447"/>
                  </a:lnTo>
                  <a:lnTo>
                    <a:pt x="0" y="1184447"/>
                  </a:lnTo>
                  <a:close/>
                </a:path>
              </a:pathLst>
            </a:custGeom>
            <a:ln w="95250" cap="sq">
              <a:solidFill>
                <a:srgbClr val="FA7449"/>
              </a:solidFill>
              <a:prstDash val="solid"/>
              <a:miter/>
            </a:ln>
          </p:spPr>
        </p:sp>
        <p:sp>
          <p:nvSpPr>
            <p:cNvPr id="13" name="TextBox 13"/>
            <p:cNvSpPr txBox="1"/>
            <p:nvPr/>
          </p:nvSpPr>
          <p:spPr>
            <a:xfrm>
              <a:off x="0" y="-57150"/>
              <a:ext cx="614942" cy="1241597"/>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4" name="Freeform 14"/>
          <p:cNvSpPr/>
          <p:nvPr/>
        </p:nvSpPr>
        <p:spPr>
          <a:xfrm>
            <a:off x="17259300" y="1028700"/>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5" name="Freeform 15"/>
          <p:cNvSpPr/>
          <p:nvPr/>
        </p:nvSpPr>
        <p:spPr>
          <a:xfrm>
            <a:off x="2326683" y="9086419"/>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6" name="Freeform 16"/>
          <p:cNvSpPr/>
          <p:nvPr/>
        </p:nvSpPr>
        <p:spPr>
          <a:xfrm rot="1272908">
            <a:off x="16137756" y="279651"/>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7" name="Freeform 17"/>
          <p:cNvSpPr/>
          <p:nvPr/>
        </p:nvSpPr>
        <p:spPr>
          <a:xfrm rot="1232246">
            <a:off x="-248061" y="8999713"/>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8" name="Freeform 18"/>
          <p:cNvSpPr/>
          <p:nvPr/>
        </p:nvSpPr>
        <p:spPr>
          <a:xfrm>
            <a:off x="849447" y="2896685"/>
            <a:ext cx="5281392" cy="5537378"/>
          </a:xfrm>
          <a:custGeom>
            <a:avLst/>
            <a:gdLst/>
            <a:ahLst/>
            <a:cxnLst/>
            <a:rect l="l" t="t" r="r" b="b"/>
            <a:pathLst>
              <a:path w="5281392" h="5537378">
                <a:moveTo>
                  <a:pt x="0" y="0"/>
                </a:moveTo>
                <a:lnTo>
                  <a:pt x="5281392" y="0"/>
                </a:lnTo>
                <a:lnTo>
                  <a:pt x="5281392" y="5537378"/>
                </a:lnTo>
                <a:lnTo>
                  <a:pt x="0" y="5537378"/>
                </a:lnTo>
                <a:lnTo>
                  <a:pt x="0" y="0"/>
                </a:lnTo>
                <a:close/>
              </a:path>
            </a:pathLst>
          </a:custGeom>
          <a:blipFill>
            <a:blip r:embed="rId11"/>
            <a:stretch>
              <a:fillRect/>
            </a:stretch>
          </a:blipFill>
        </p:spPr>
      </p:sp>
      <p:sp>
        <p:nvSpPr>
          <p:cNvPr id="19" name="TextBox 19"/>
          <p:cNvSpPr txBox="1"/>
          <p:nvPr/>
        </p:nvSpPr>
        <p:spPr>
          <a:xfrm>
            <a:off x="6311814" y="673184"/>
            <a:ext cx="10128055" cy="2991485"/>
          </a:xfrm>
          <a:prstGeom prst="rect">
            <a:avLst/>
          </a:prstGeom>
        </p:spPr>
        <p:txBody>
          <a:bodyPr lIns="0" tIns="0" rIns="0" bIns="0" rtlCol="0" anchor="t">
            <a:spAutoFit/>
          </a:bodyPr>
          <a:lstStyle/>
          <a:p>
            <a:pPr algn="l">
              <a:lnSpc>
                <a:spcPts val="7840"/>
              </a:lnSpc>
              <a:spcBef>
                <a:spcPct val="0"/>
              </a:spcBef>
            </a:pPr>
            <a:r>
              <a:rPr lang="en-US" sz="5600" b="1">
                <a:solidFill>
                  <a:srgbClr val="FA7449"/>
                </a:solidFill>
                <a:latin typeface="Poppins Bold"/>
                <a:ea typeface="Poppins Bold"/>
                <a:cs typeface="Poppins Bold"/>
                <a:sym typeface="Poppins Bold"/>
              </a:rPr>
              <a:t>Collaborative leadership and community (example: Starbucks) </a:t>
            </a:r>
          </a:p>
        </p:txBody>
      </p:sp>
      <p:sp>
        <p:nvSpPr>
          <p:cNvPr id="20" name="TextBox 20"/>
          <p:cNvSpPr txBox="1"/>
          <p:nvPr/>
        </p:nvSpPr>
        <p:spPr>
          <a:xfrm>
            <a:off x="6311814" y="3991836"/>
            <a:ext cx="9950812" cy="5462905"/>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FFFFFF"/>
                </a:solidFill>
                <a:latin typeface="Poppins"/>
                <a:ea typeface="Poppins"/>
                <a:cs typeface="Poppins"/>
                <a:sym typeface="Poppins"/>
              </a:rPr>
              <a:t>Collaborative leadership integrates the CQ adaptation and EI listening in common objectives (Dimitrakaki, 2024).</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Tools that are practical involve meeting norms, role clarity, active feedback loops, inclusive rituals.</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Illustration: Starbucks management focuses on partner welfare and store independence.</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Results: better customer experience, reduced turnover, better relationship with the community.</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Based on service scores, retention and local engagement.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a:off x="8632721" y="-997301"/>
            <a:ext cx="9655279" cy="11284301"/>
            <a:chOff x="0" y="0"/>
            <a:chExt cx="2542954" cy="2971997"/>
          </a:xfrm>
        </p:grpSpPr>
        <p:sp>
          <p:nvSpPr>
            <p:cNvPr id="3" name="Freeform 3"/>
            <p:cNvSpPr/>
            <p:nvPr/>
          </p:nvSpPr>
          <p:spPr>
            <a:xfrm>
              <a:off x="0" y="0"/>
              <a:ext cx="2542954" cy="2971997"/>
            </a:xfrm>
            <a:custGeom>
              <a:avLst/>
              <a:gdLst/>
              <a:ahLst/>
              <a:cxnLst/>
              <a:rect l="l" t="t" r="r" b="b"/>
              <a:pathLst>
                <a:path w="2542954" h="2971997">
                  <a:moveTo>
                    <a:pt x="0" y="0"/>
                  </a:moveTo>
                  <a:lnTo>
                    <a:pt x="2542954" y="0"/>
                  </a:lnTo>
                  <a:lnTo>
                    <a:pt x="2542954" y="2971997"/>
                  </a:lnTo>
                  <a:lnTo>
                    <a:pt x="0" y="2971997"/>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2542954" cy="302914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a:off x="8264399" y="8913495"/>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368322" y="1923216"/>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rot="1272908">
            <a:off x="6957413" y="9765054"/>
            <a:ext cx="781470" cy="781470"/>
          </a:xfrm>
          <a:custGeom>
            <a:avLst/>
            <a:gdLst/>
            <a:ahLst/>
            <a:cxnLst/>
            <a:rect l="l" t="t" r="r" b="b"/>
            <a:pathLst>
              <a:path w="781470" h="781470">
                <a:moveTo>
                  <a:pt x="0" y="0"/>
                </a:moveTo>
                <a:lnTo>
                  <a:pt x="781469" y="0"/>
                </a:lnTo>
                <a:lnTo>
                  <a:pt x="781469"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rot="1232246">
            <a:off x="-391311" y="-477880"/>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9" name="Group 9"/>
          <p:cNvGrpSpPr/>
          <p:nvPr/>
        </p:nvGrpSpPr>
        <p:grpSpPr>
          <a:xfrm rot="3370879">
            <a:off x="16139519" y="-744850"/>
            <a:ext cx="2721981" cy="2095315"/>
            <a:chOff x="0" y="0"/>
            <a:chExt cx="716900" cy="551853"/>
          </a:xfrm>
        </p:grpSpPr>
        <p:sp>
          <p:nvSpPr>
            <p:cNvPr id="10" name="Freeform 10"/>
            <p:cNvSpPr/>
            <p:nvPr/>
          </p:nvSpPr>
          <p:spPr>
            <a:xfrm>
              <a:off x="0" y="0"/>
              <a:ext cx="716900" cy="551853"/>
            </a:xfrm>
            <a:custGeom>
              <a:avLst/>
              <a:gdLst/>
              <a:ahLst/>
              <a:cxnLst/>
              <a:rect l="l" t="t" r="r" b="b"/>
              <a:pathLst>
                <a:path w="716900" h="551853">
                  <a:moveTo>
                    <a:pt x="0" y="0"/>
                  </a:moveTo>
                  <a:lnTo>
                    <a:pt x="716900" y="0"/>
                  </a:lnTo>
                  <a:lnTo>
                    <a:pt x="716900" y="551853"/>
                  </a:lnTo>
                  <a:lnTo>
                    <a:pt x="0" y="551853"/>
                  </a:lnTo>
                  <a:close/>
                </a:path>
              </a:pathLst>
            </a:custGeom>
            <a:gradFill rotWithShape="1">
              <a:gsLst>
                <a:gs pos="0">
                  <a:srgbClr val="6B77B2">
                    <a:alpha val="100000"/>
                  </a:srgbClr>
                </a:gs>
                <a:gs pos="100000">
                  <a:srgbClr val="9DA9E4">
                    <a:alpha val="100000"/>
                  </a:srgbClr>
                </a:gs>
              </a:gsLst>
              <a:lin ang="5400000"/>
            </a:gradFill>
          </p:spPr>
        </p:sp>
        <p:sp>
          <p:nvSpPr>
            <p:cNvPr id="11" name="TextBox 11"/>
            <p:cNvSpPr txBox="1"/>
            <p:nvPr/>
          </p:nvSpPr>
          <p:spPr>
            <a:xfrm>
              <a:off x="0" y="-57150"/>
              <a:ext cx="716900" cy="609003"/>
            </a:xfrm>
            <a:prstGeom prst="rect">
              <a:avLst/>
            </a:prstGeom>
          </p:spPr>
          <p:txBody>
            <a:bodyPr lIns="50800" tIns="50800" rIns="50800" bIns="50800" rtlCol="0" anchor="ctr"/>
            <a:lstStyle/>
            <a:p>
              <a:pPr algn="ctr">
                <a:lnSpc>
                  <a:spcPts val="2940"/>
                </a:lnSpc>
              </a:pPr>
              <a:endParaRPr/>
            </a:p>
          </p:txBody>
        </p:sp>
      </p:grpSp>
      <p:grpSp>
        <p:nvGrpSpPr>
          <p:cNvPr id="12" name="Group 12"/>
          <p:cNvGrpSpPr/>
          <p:nvPr/>
        </p:nvGrpSpPr>
        <p:grpSpPr>
          <a:xfrm rot="3370879">
            <a:off x="16311321" y="9575971"/>
            <a:ext cx="1735954" cy="1819649"/>
            <a:chOff x="0" y="0"/>
            <a:chExt cx="457206" cy="479249"/>
          </a:xfrm>
        </p:grpSpPr>
        <p:sp>
          <p:nvSpPr>
            <p:cNvPr id="13" name="Freeform 13"/>
            <p:cNvSpPr/>
            <p:nvPr/>
          </p:nvSpPr>
          <p:spPr>
            <a:xfrm>
              <a:off x="0" y="0"/>
              <a:ext cx="457206" cy="479249"/>
            </a:xfrm>
            <a:custGeom>
              <a:avLst/>
              <a:gdLst/>
              <a:ahLst/>
              <a:cxnLst/>
              <a:rect l="l" t="t" r="r" b="b"/>
              <a:pathLst>
                <a:path w="457206" h="479249">
                  <a:moveTo>
                    <a:pt x="0" y="0"/>
                  </a:moveTo>
                  <a:lnTo>
                    <a:pt x="457206" y="0"/>
                  </a:lnTo>
                  <a:lnTo>
                    <a:pt x="457206" y="479249"/>
                  </a:lnTo>
                  <a:lnTo>
                    <a:pt x="0" y="479249"/>
                  </a:lnTo>
                  <a:close/>
                </a:path>
              </a:pathLst>
            </a:custGeom>
            <a:ln w="95250" cap="sq">
              <a:solidFill>
                <a:srgbClr val="FA7449"/>
              </a:solidFill>
              <a:prstDash val="solid"/>
              <a:miter/>
            </a:ln>
          </p:spPr>
        </p:sp>
        <p:sp>
          <p:nvSpPr>
            <p:cNvPr id="14" name="TextBox 14"/>
            <p:cNvSpPr txBox="1"/>
            <p:nvPr/>
          </p:nvSpPr>
          <p:spPr>
            <a:xfrm>
              <a:off x="0" y="-57150"/>
              <a:ext cx="457206" cy="536399"/>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5" name="Freeform 15"/>
          <p:cNvSpPr/>
          <p:nvPr/>
        </p:nvSpPr>
        <p:spPr>
          <a:xfrm>
            <a:off x="679709" y="5694103"/>
            <a:ext cx="7174088" cy="3564197"/>
          </a:xfrm>
          <a:custGeom>
            <a:avLst/>
            <a:gdLst/>
            <a:ahLst/>
            <a:cxnLst/>
            <a:rect l="l" t="t" r="r" b="b"/>
            <a:pathLst>
              <a:path w="7174088" h="3564197">
                <a:moveTo>
                  <a:pt x="0" y="0"/>
                </a:moveTo>
                <a:lnTo>
                  <a:pt x="7174088" y="0"/>
                </a:lnTo>
                <a:lnTo>
                  <a:pt x="7174088" y="3564197"/>
                </a:lnTo>
                <a:lnTo>
                  <a:pt x="0" y="3564197"/>
                </a:lnTo>
                <a:lnTo>
                  <a:pt x="0" y="0"/>
                </a:lnTo>
                <a:close/>
              </a:path>
            </a:pathLst>
          </a:custGeom>
          <a:blipFill>
            <a:blip r:embed="rId11"/>
            <a:stretch>
              <a:fillRect/>
            </a:stretch>
          </a:blipFill>
        </p:spPr>
      </p:sp>
      <p:sp>
        <p:nvSpPr>
          <p:cNvPr id="16" name="TextBox 16"/>
          <p:cNvSpPr txBox="1"/>
          <p:nvPr/>
        </p:nvSpPr>
        <p:spPr>
          <a:xfrm>
            <a:off x="1342255" y="591185"/>
            <a:ext cx="6511542" cy="4552315"/>
          </a:xfrm>
          <a:prstGeom prst="rect">
            <a:avLst/>
          </a:prstGeom>
        </p:spPr>
        <p:txBody>
          <a:bodyPr lIns="0" tIns="0" rIns="0" bIns="0" rtlCol="0" anchor="t">
            <a:spAutoFit/>
          </a:bodyPr>
          <a:lstStyle/>
          <a:p>
            <a:pPr algn="l">
              <a:lnSpc>
                <a:spcPts val="8959"/>
              </a:lnSpc>
              <a:spcBef>
                <a:spcPct val="0"/>
              </a:spcBef>
            </a:pPr>
            <a:r>
              <a:rPr lang="en-US" sz="6399" b="1">
                <a:solidFill>
                  <a:srgbClr val="FFFFFF"/>
                </a:solidFill>
                <a:latin typeface="Poppins Bold"/>
                <a:ea typeface="Poppins Bold"/>
                <a:cs typeface="Poppins Bold"/>
                <a:sym typeface="Poppins Bold"/>
              </a:rPr>
              <a:t>Critical evaluation: emotional intelligence </a:t>
            </a:r>
          </a:p>
        </p:txBody>
      </p:sp>
      <p:sp>
        <p:nvSpPr>
          <p:cNvPr id="17" name="TextBox 17"/>
          <p:cNvSpPr txBox="1"/>
          <p:nvPr/>
        </p:nvSpPr>
        <p:spPr>
          <a:xfrm>
            <a:off x="8980840" y="2260600"/>
            <a:ext cx="8198459" cy="5699125"/>
          </a:xfrm>
          <a:prstGeom prst="rect">
            <a:avLst/>
          </a:prstGeom>
        </p:spPr>
        <p:txBody>
          <a:bodyPr lIns="0" tIns="0" rIns="0" bIns="0" rtlCol="0" anchor="t">
            <a:spAutoFit/>
          </a:bodyPr>
          <a:lstStyle/>
          <a:p>
            <a:pPr marL="539748" lvl="1" indent="-269874" algn="l">
              <a:lnSpc>
                <a:spcPts val="3499"/>
              </a:lnSpc>
              <a:buFont typeface="Arial"/>
              <a:buChar char="•"/>
            </a:pPr>
            <a:r>
              <a:rPr lang="en-US" sz="2499">
                <a:solidFill>
                  <a:srgbClr val="0A1236"/>
                </a:solidFill>
                <a:latin typeface="Poppins"/>
                <a:ea typeface="Poppins"/>
                <a:cs typeface="Poppins"/>
                <a:sym typeface="Poppins"/>
              </a:rPr>
              <a:t>Strengths: correlates with a better climate in a team, conflict management, leader respect, employee welfare.</a:t>
            </a:r>
          </a:p>
          <a:p>
            <a:pPr marL="539748" lvl="1" indent="-269874" algn="l">
              <a:lnSpc>
                <a:spcPts val="3499"/>
              </a:lnSpc>
              <a:buFont typeface="Arial"/>
              <a:buChar char="•"/>
            </a:pPr>
            <a:r>
              <a:rPr lang="en-US" sz="2499">
                <a:solidFill>
                  <a:srgbClr val="0A1236"/>
                </a:solidFill>
                <a:latin typeface="Poppins"/>
                <a:ea typeface="Poppins"/>
                <a:cs typeface="Poppins"/>
                <a:sym typeface="Poppins"/>
              </a:rPr>
              <a:t>Weaknesses: measurement bias, cultural variance, too much emphasis on interpersonal skills at the cost of technical competence.</a:t>
            </a:r>
          </a:p>
          <a:p>
            <a:pPr marL="539748" lvl="1" indent="-269874" algn="l">
              <a:lnSpc>
                <a:spcPts val="3499"/>
              </a:lnSpc>
              <a:buFont typeface="Arial"/>
              <a:buChar char="•"/>
            </a:pPr>
            <a:r>
              <a:rPr lang="en-US" sz="2499">
                <a:solidFill>
                  <a:srgbClr val="0A1236"/>
                </a:solidFill>
                <a:latin typeface="Poppins"/>
                <a:ea typeface="Poppins"/>
                <a:cs typeface="Poppins"/>
                <a:sym typeface="Poppins"/>
              </a:rPr>
              <a:t>Evidence: conflicting results in certain settings, require longitudinal evidence (Coronado-Maldonado and Benítez-Márquez, 2023).</a:t>
            </a:r>
          </a:p>
          <a:p>
            <a:pPr marL="539748" lvl="1" indent="-269874" algn="l">
              <a:lnSpc>
                <a:spcPts val="3499"/>
              </a:lnSpc>
              <a:buFont typeface="Arial"/>
              <a:buChar char="•"/>
            </a:pPr>
            <a:r>
              <a:rPr lang="en-US" sz="2499">
                <a:solidFill>
                  <a:srgbClr val="0A1236"/>
                </a:solidFill>
                <a:latin typeface="Poppins"/>
                <a:ea typeface="Poppins"/>
                <a:cs typeface="Poppins"/>
                <a:sym typeface="Poppins"/>
              </a:rPr>
              <a:t>Implication: combine EI with cognitive and technical tests in the process of selecting and developing leaders.</a:t>
            </a:r>
          </a:p>
          <a:p>
            <a:pPr marL="539748" lvl="1" indent="-269874" algn="l">
              <a:lnSpc>
                <a:spcPts val="3499"/>
              </a:lnSpc>
              <a:buFont typeface="Arial"/>
              <a:buChar char="•"/>
            </a:pPr>
            <a:r>
              <a:rPr lang="en-US" sz="2499">
                <a:solidFill>
                  <a:srgbClr val="0A1236"/>
                </a:solidFill>
                <a:latin typeface="Poppins"/>
                <a:ea typeface="Poppins"/>
                <a:cs typeface="Poppins"/>
                <a:sym typeface="Poppins"/>
              </a:rPr>
              <a:t>Measure performance and modify actions.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a:off x="8632721" y="-997301"/>
            <a:ext cx="9655279" cy="11284301"/>
            <a:chOff x="0" y="0"/>
            <a:chExt cx="2542954" cy="2971997"/>
          </a:xfrm>
        </p:grpSpPr>
        <p:sp>
          <p:nvSpPr>
            <p:cNvPr id="3" name="Freeform 3"/>
            <p:cNvSpPr/>
            <p:nvPr/>
          </p:nvSpPr>
          <p:spPr>
            <a:xfrm>
              <a:off x="0" y="0"/>
              <a:ext cx="2542954" cy="2971997"/>
            </a:xfrm>
            <a:custGeom>
              <a:avLst/>
              <a:gdLst/>
              <a:ahLst/>
              <a:cxnLst/>
              <a:rect l="l" t="t" r="r" b="b"/>
              <a:pathLst>
                <a:path w="2542954" h="2971997">
                  <a:moveTo>
                    <a:pt x="0" y="0"/>
                  </a:moveTo>
                  <a:lnTo>
                    <a:pt x="2542954" y="0"/>
                  </a:lnTo>
                  <a:lnTo>
                    <a:pt x="2542954" y="2971997"/>
                  </a:lnTo>
                  <a:lnTo>
                    <a:pt x="0" y="2971997"/>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2542954" cy="3029147"/>
            </a:xfrm>
            <a:prstGeom prst="rect">
              <a:avLst/>
            </a:prstGeom>
          </p:spPr>
          <p:txBody>
            <a:bodyPr lIns="50800" tIns="50800" rIns="50800" bIns="50800" rtlCol="0" anchor="ctr"/>
            <a:lstStyle/>
            <a:p>
              <a:pPr algn="ctr">
                <a:lnSpc>
                  <a:spcPts val="2940"/>
                </a:lnSpc>
              </a:pPr>
              <a:endParaRPr/>
            </a:p>
          </p:txBody>
        </p:sp>
      </p:grpSp>
      <p:sp>
        <p:nvSpPr>
          <p:cNvPr id="5" name="Freeform 5"/>
          <p:cNvSpPr/>
          <p:nvPr/>
        </p:nvSpPr>
        <p:spPr>
          <a:xfrm>
            <a:off x="8264399" y="8913495"/>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368322" y="1923216"/>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rot="1272908">
            <a:off x="6957413" y="9765054"/>
            <a:ext cx="781470" cy="781470"/>
          </a:xfrm>
          <a:custGeom>
            <a:avLst/>
            <a:gdLst/>
            <a:ahLst/>
            <a:cxnLst/>
            <a:rect l="l" t="t" r="r" b="b"/>
            <a:pathLst>
              <a:path w="781470" h="781470">
                <a:moveTo>
                  <a:pt x="0" y="0"/>
                </a:moveTo>
                <a:lnTo>
                  <a:pt x="781469" y="0"/>
                </a:lnTo>
                <a:lnTo>
                  <a:pt x="781469"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rot="1232246">
            <a:off x="-391311" y="-477880"/>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9" name="Group 9"/>
          <p:cNvGrpSpPr/>
          <p:nvPr/>
        </p:nvGrpSpPr>
        <p:grpSpPr>
          <a:xfrm rot="3370879">
            <a:off x="16139519" y="-744850"/>
            <a:ext cx="2721981" cy="2095315"/>
            <a:chOff x="0" y="0"/>
            <a:chExt cx="716900" cy="551853"/>
          </a:xfrm>
        </p:grpSpPr>
        <p:sp>
          <p:nvSpPr>
            <p:cNvPr id="10" name="Freeform 10"/>
            <p:cNvSpPr/>
            <p:nvPr/>
          </p:nvSpPr>
          <p:spPr>
            <a:xfrm>
              <a:off x="0" y="0"/>
              <a:ext cx="716900" cy="551853"/>
            </a:xfrm>
            <a:custGeom>
              <a:avLst/>
              <a:gdLst/>
              <a:ahLst/>
              <a:cxnLst/>
              <a:rect l="l" t="t" r="r" b="b"/>
              <a:pathLst>
                <a:path w="716900" h="551853">
                  <a:moveTo>
                    <a:pt x="0" y="0"/>
                  </a:moveTo>
                  <a:lnTo>
                    <a:pt x="716900" y="0"/>
                  </a:lnTo>
                  <a:lnTo>
                    <a:pt x="716900" y="551853"/>
                  </a:lnTo>
                  <a:lnTo>
                    <a:pt x="0" y="551853"/>
                  </a:lnTo>
                  <a:close/>
                </a:path>
              </a:pathLst>
            </a:custGeom>
            <a:gradFill rotWithShape="1">
              <a:gsLst>
                <a:gs pos="0">
                  <a:srgbClr val="6B77B2">
                    <a:alpha val="100000"/>
                  </a:srgbClr>
                </a:gs>
                <a:gs pos="100000">
                  <a:srgbClr val="9DA9E4">
                    <a:alpha val="100000"/>
                  </a:srgbClr>
                </a:gs>
              </a:gsLst>
              <a:lin ang="5400000"/>
            </a:gradFill>
          </p:spPr>
        </p:sp>
        <p:sp>
          <p:nvSpPr>
            <p:cNvPr id="11" name="TextBox 11"/>
            <p:cNvSpPr txBox="1"/>
            <p:nvPr/>
          </p:nvSpPr>
          <p:spPr>
            <a:xfrm>
              <a:off x="0" y="-57150"/>
              <a:ext cx="716900" cy="609003"/>
            </a:xfrm>
            <a:prstGeom prst="rect">
              <a:avLst/>
            </a:prstGeom>
          </p:spPr>
          <p:txBody>
            <a:bodyPr lIns="50800" tIns="50800" rIns="50800" bIns="50800" rtlCol="0" anchor="ctr"/>
            <a:lstStyle/>
            <a:p>
              <a:pPr algn="ctr">
                <a:lnSpc>
                  <a:spcPts val="2940"/>
                </a:lnSpc>
              </a:pPr>
              <a:endParaRPr/>
            </a:p>
          </p:txBody>
        </p:sp>
      </p:grpSp>
      <p:grpSp>
        <p:nvGrpSpPr>
          <p:cNvPr id="12" name="Group 12"/>
          <p:cNvGrpSpPr/>
          <p:nvPr/>
        </p:nvGrpSpPr>
        <p:grpSpPr>
          <a:xfrm rot="3370879">
            <a:off x="16311321" y="9575971"/>
            <a:ext cx="1735954" cy="1819649"/>
            <a:chOff x="0" y="0"/>
            <a:chExt cx="457206" cy="479249"/>
          </a:xfrm>
        </p:grpSpPr>
        <p:sp>
          <p:nvSpPr>
            <p:cNvPr id="13" name="Freeform 13"/>
            <p:cNvSpPr/>
            <p:nvPr/>
          </p:nvSpPr>
          <p:spPr>
            <a:xfrm>
              <a:off x="0" y="0"/>
              <a:ext cx="457206" cy="479249"/>
            </a:xfrm>
            <a:custGeom>
              <a:avLst/>
              <a:gdLst/>
              <a:ahLst/>
              <a:cxnLst/>
              <a:rect l="l" t="t" r="r" b="b"/>
              <a:pathLst>
                <a:path w="457206" h="479249">
                  <a:moveTo>
                    <a:pt x="0" y="0"/>
                  </a:moveTo>
                  <a:lnTo>
                    <a:pt x="457206" y="0"/>
                  </a:lnTo>
                  <a:lnTo>
                    <a:pt x="457206" y="479249"/>
                  </a:lnTo>
                  <a:lnTo>
                    <a:pt x="0" y="479249"/>
                  </a:lnTo>
                  <a:close/>
                </a:path>
              </a:pathLst>
            </a:custGeom>
            <a:ln w="95250" cap="sq">
              <a:solidFill>
                <a:srgbClr val="FA7449"/>
              </a:solidFill>
              <a:prstDash val="solid"/>
              <a:miter/>
            </a:ln>
          </p:spPr>
        </p:sp>
        <p:sp>
          <p:nvSpPr>
            <p:cNvPr id="14" name="TextBox 14"/>
            <p:cNvSpPr txBox="1"/>
            <p:nvPr/>
          </p:nvSpPr>
          <p:spPr>
            <a:xfrm>
              <a:off x="0" y="-57150"/>
              <a:ext cx="457206" cy="536399"/>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5" name="Freeform 15"/>
          <p:cNvSpPr/>
          <p:nvPr/>
        </p:nvSpPr>
        <p:spPr>
          <a:xfrm>
            <a:off x="1244751" y="5477062"/>
            <a:ext cx="5595717" cy="4173077"/>
          </a:xfrm>
          <a:custGeom>
            <a:avLst/>
            <a:gdLst/>
            <a:ahLst/>
            <a:cxnLst/>
            <a:rect l="l" t="t" r="r" b="b"/>
            <a:pathLst>
              <a:path w="5595717" h="4173077">
                <a:moveTo>
                  <a:pt x="0" y="0"/>
                </a:moveTo>
                <a:lnTo>
                  <a:pt x="5595717" y="0"/>
                </a:lnTo>
                <a:lnTo>
                  <a:pt x="5595717" y="4173077"/>
                </a:lnTo>
                <a:lnTo>
                  <a:pt x="0" y="4173077"/>
                </a:lnTo>
                <a:lnTo>
                  <a:pt x="0" y="0"/>
                </a:lnTo>
                <a:close/>
              </a:path>
            </a:pathLst>
          </a:custGeom>
          <a:blipFill>
            <a:blip r:embed="rId11"/>
            <a:stretch>
              <a:fillRect/>
            </a:stretch>
          </a:blipFill>
        </p:spPr>
      </p:sp>
      <p:sp>
        <p:nvSpPr>
          <p:cNvPr id="16" name="TextBox 16"/>
          <p:cNvSpPr txBox="1"/>
          <p:nvPr/>
        </p:nvSpPr>
        <p:spPr>
          <a:xfrm>
            <a:off x="1244751" y="847725"/>
            <a:ext cx="6511542" cy="4552315"/>
          </a:xfrm>
          <a:prstGeom prst="rect">
            <a:avLst/>
          </a:prstGeom>
        </p:spPr>
        <p:txBody>
          <a:bodyPr lIns="0" tIns="0" rIns="0" bIns="0" rtlCol="0" anchor="t">
            <a:spAutoFit/>
          </a:bodyPr>
          <a:lstStyle/>
          <a:p>
            <a:pPr algn="l">
              <a:lnSpc>
                <a:spcPts val="8959"/>
              </a:lnSpc>
              <a:spcBef>
                <a:spcPct val="0"/>
              </a:spcBef>
            </a:pPr>
            <a:r>
              <a:rPr lang="en-US" sz="6399" b="1">
                <a:solidFill>
                  <a:srgbClr val="FFFFFF"/>
                </a:solidFill>
                <a:latin typeface="Poppins Bold"/>
                <a:ea typeface="Poppins Bold"/>
                <a:cs typeface="Poppins Bold"/>
                <a:sym typeface="Poppins Bold"/>
              </a:rPr>
              <a:t>Critical evaluation: cultural intelligence </a:t>
            </a:r>
          </a:p>
        </p:txBody>
      </p:sp>
      <p:sp>
        <p:nvSpPr>
          <p:cNvPr id="17" name="TextBox 17"/>
          <p:cNvSpPr txBox="1"/>
          <p:nvPr/>
        </p:nvSpPr>
        <p:spPr>
          <a:xfrm>
            <a:off x="8980840" y="2260600"/>
            <a:ext cx="8198459" cy="5699125"/>
          </a:xfrm>
          <a:prstGeom prst="rect">
            <a:avLst/>
          </a:prstGeom>
        </p:spPr>
        <p:txBody>
          <a:bodyPr lIns="0" tIns="0" rIns="0" bIns="0" rtlCol="0" anchor="t">
            <a:spAutoFit/>
          </a:bodyPr>
          <a:lstStyle/>
          <a:p>
            <a:pPr marL="539748" lvl="1" indent="-269874" algn="l">
              <a:lnSpc>
                <a:spcPts val="3499"/>
              </a:lnSpc>
              <a:buFont typeface="Arial"/>
              <a:buChar char="•"/>
            </a:pPr>
            <a:r>
              <a:rPr lang="en-US" sz="2499">
                <a:solidFill>
                  <a:srgbClr val="0A1236"/>
                </a:solidFill>
                <a:latin typeface="Poppins"/>
                <a:ea typeface="Poppins"/>
                <a:cs typeface="Poppins"/>
                <a:sym typeface="Poppins"/>
              </a:rPr>
              <a:t>Strengths: promotes cultural adjustment, bargaining, inclusive decision making, domestic marketability.</a:t>
            </a:r>
          </a:p>
          <a:p>
            <a:pPr marL="539748" lvl="1" indent="-269874" algn="l">
              <a:lnSpc>
                <a:spcPts val="3499"/>
              </a:lnSpc>
              <a:buFont typeface="Arial"/>
              <a:buChar char="•"/>
            </a:pPr>
            <a:r>
              <a:rPr lang="en-US" sz="2499">
                <a:solidFill>
                  <a:srgbClr val="0A1236"/>
                </a:solidFill>
                <a:latin typeface="Poppins"/>
                <a:ea typeface="Poppins"/>
                <a:cs typeface="Poppins"/>
                <a:sym typeface="Poppins"/>
              </a:rPr>
              <a:t>Limitations: complex to measure, context sensitive, risk stereotyping, resource-based development.</a:t>
            </a:r>
          </a:p>
          <a:p>
            <a:pPr marL="539748" lvl="1" indent="-269874" algn="l">
              <a:lnSpc>
                <a:spcPts val="3499"/>
              </a:lnSpc>
              <a:buFont typeface="Arial"/>
              <a:buChar char="•"/>
            </a:pPr>
            <a:r>
              <a:rPr lang="en-US" sz="2499">
                <a:solidFill>
                  <a:srgbClr val="0A1236"/>
                </a:solidFill>
                <a:latin typeface="Poppins"/>
                <a:ea typeface="Poppins"/>
                <a:cs typeface="Poppins"/>
                <a:sym typeface="Poppins"/>
              </a:rPr>
              <a:t>Support: in numerous studies, expatriate success and team innovation showed positive connections (Ang et al., 2007; Xiaoying, 2023).</a:t>
            </a:r>
          </a:p>
          <a:p>
            <a:pPr marL="539748" lvl="1" indent="-269874" algn="l">
              <a:lnSpc>
                <a:spcPts val="3499"/>
              </a:lnSpc>
              <a:buFont typeface="Arial"/>
              <a:buChar char="•"/>
            </a:pPr>
            <a:r>
              <a:rPr lang="en-US" sz="2499">
                <a:solidFill>
                  <a:srgbClr val="0A1236"/>
                </a:solidFill>
                <a:latin typeface="Poppins"/>
                <a:ea typeface="Poppins"/>
                <a:cs typeface="Poppins"/>
                <a:sym typeface="Poppins"/>
              </a:rPr>
              <a:t>Implication: integrate CQ assessment and local knowledge and organisational strategy and pathways of leadership development.</a:t>
            </a:r>
          </a:p>
          <a:p>
            <a:pPr marL="539748" lvl="1" indent="-269874" algn="l">
              <a:lnSpc>
                <a:spcPts val="3499"/>
              </a:lnSpc>
              <a:buFont typeface="Arial"/>
              <a:buChar char="•"/>
            </a:pPr>
            <a:r>
              <a:rPr lang="en-US" sz="2499">
                <a:solidFill>
                  <a:srgbClr val="0A1236"/>
                </a:solidFill>
                <a:latin typeface="Poppins"/>
                <a:ea typeface="Poppins"/>
                <a:cs typeface="Poppins"/>
                <a:sym typeface="Poppins"/>
              </a:rPr>
              <a:t>Scale up by piloting and testing.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rot="-1538757">
            <a:off x="-712538" y="6702867"/>
            <a:ext cx="2334859" cy="4497196"/>
            <a:chOff x="0" y="0"/>
            <a:chExt cx="614942" cy="1184447"/>
          </a:xfrm>
        </p:grpSpPr>
        <p:sp>
          <p:nvSpPr>
            <p:cNvPr id="3" name="Freeform 3"/>
            <p:cNvSpPr/>
            <p:nvPr/>
          </p:nvSpPr>
          <p:spPr>
            <a:xfrm>
              <a:off x="0" y="0"/>
              <a:ext cx="614942" cy="1184447"/>
            </a:xfrm>
            <a:custGeom>
              <a:avLst/>
              <a:gdLst/>
              <a:ahLst/>
              <a:cxnLst/>
              <a:rect l="l" t="t" r="r" b="b"/>
              <a:pathLst>
                <a:path w="614942" h="1184447">
                  <a:moveTo>
                    <a:pt x="0" y="0"/>
                  </a:moveTo>
                  <a:lnTo>
                    <a:pt x="614942" y="0"/>
                  </a:lnTo>
                  <a:lnTo>
                    <a:pt x="614942" y="1184447"/>
                  </a:lnTo>
                  <a:lnTo>
                    <a:pt x="0" y="1184447"/>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614942" cy="1241597"/>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3370879">
            <a:off x="15412182" y="7813443"/>
            <a:ext cx="2721981" cy="4879626"/>
            <a:chOff x="0" y="0"/>
            <a:chExt cx="716900" cy="1285169"/>
          </a:xfrm>
        </p:grpSpPr>
        <p:sp>
          <p:nvSpPr>
            <p:cNvPr id="6" name="Freeform 6"/>
            <p:cNvSpPr/>
            <p:nvPr/>
          </p:nvSpPr>
          <p:spPr>
            <a:xfrm>
              <a:off x="0" y="0"/>
              <a:ext cx="716900" cy="1285169"/>
            </a:xfrm>
            <a:custGeom>
              <a:avLst/>
              <a:gdLst/>
              <a:ahLst/>
              <a:cxnLst/>
              <a:rect l="l" t="t" r="r" b="b"/>
              <a:pathLst>
                <a:path w="716900" h="1285169">
                  <a:moveTo>
                    <a:pt x="0" y="0"/>
                  </a:moveTo>
                  <a:lnTo>
                    <a:pt x="716900" y="0"/>
                  </a:lnTo>
                  <a:lnTo>
                    <a:pt x="716900" y="1285169"/>
                  </a:lnTo>
                  <a:lnTo>
                    <a:pt x="0" y="1285169"/>
                  </a:lnTo>
                  <a:close/>
                </a:path>
              </a:pathLst>
            </a:custGeom>
            <a:gradFill rotWithShape="1">
              <a:gsLst>
                <a:gs pos="0">
                  <a:srgbClr val="6B77B2">
                    <a:alpha val="100000"/>
                  </a:srgbClr>
                </a:gs>
                <a:gs pos="100000">
                  <a:srgbClr val="9DA9E4">
                    <a:alpha val="100000"/>
                  </a:srgbClr>
                </a:gs>
              </a:gsLst>
              <a:lin ang="5400000"/>
            </a:gradFill>
          </p:spPr>
        </p:sp>
        <p:sp>
          <p:nvSpPr>
            <p:cNvPr id="7" name="TextBox 7"/>
            <p:cNvSpPr txBox="1"/>
            <p:nvPr/>
          </p:nvSpPr>
          <p:spPr>
            <a:xfrm>
              <a:off x="0" y="-57150"/>
              <a:ext cx="716900" cy="1342319"/>
            </a:xfrm>
            <a:prstGeom prst="rect">
              <a:avLst/>
            </a:prstGeom>
          </p:spPr>
          <p:txBody>
            <a:bodyPr lIns="50800" tIns="50800" rIns="50800" bIns="50800" rtlCol="0" anchor="ctr"/>
            <a:lstStyle/>
            <a:p>
              <a:pPr algn="ctr">
                <a:lnSpc>
                  <a:spcPts val="2940"/>
                </a:lnSpc>
              </a:pPr>
              <a:endParaRPr/>
            </a:p>
          </p:txBody>
        </p:sp>
      </p:grpSp>
      <p:grpSp>
        <p:nvGrpSpPr>
          <p:cNvPr id="8" name="Group 8"/>
          <p:cNvGrpSpPr/>
          <p:nvPr/>
        </p:nvGrpSpPr>
        <p:grpSpPr>
          <a:xfrm rot="3370879">
            <a:off x="13814257" y="8898461"/>
            <a:ext cx="2261516" cy="3239740"/>
            <a:chOff x="0" y="0"/>
            <a:chExt cx="595626" cy="853265"/>
          </a:xfrm>
        </p:grpSpPr>
        <p:sp>
          <p:nvSpPr>
            <p:cNvPr id="9" name="Freeform 9"/>
            <p:cNvSpPr/>
            <p:nvPr/>
          </p:nvSpPr>
          <p:spPr>
            <a:xfrm>
              <a:off x="0" y="0"/>
              <a:ext cx="595626" cy="853265"/>
            </a:xfrm>
            <a:custGeom>
              <a:avLst/>
              <a:gdLst/>
              <a:ahLst/>
              <a:cxnLst/>
              <a:rect l="l" t="t" r="r" b="b"/>
              <a:pathLst>
                <a:path w="595626" h="853265">
                  <a:moveTo>
                    <a:pt x="0" y="0"/>
                  </a:moveTo>
                  <a:lnTo>
                    <a:pt x="595626" y="0"/>
                  </a:lnTo>
                  <a:lnTo>
                    <a:pt x="595626" y="853265"/>
                  </a:lnTo>
                  <a:lnTo>
                    <a:pt x="0" y="853265"/>
                  </a:lnTo>
                  <a:close/>
                </a:path>
              </a:pathLst>
            </a:custGeom>
            <a:ln w="95250" cap="sq">
              <a:solidFill>
                <a:srgbClr val="FA7449"/>
              </a:solidFill>
              <a:prstDash val="solid"/>
              <a:miter/>
            </a:ln>
          </p:spPr>
        </p:sp>
        <p:sp>
          <p:nvSpPr>
            <p:cNvPr id="10" name="TextBox 10"/>
            <p:cNvSpPr txBox="1"/>
            <p:nvPr/>
          </p:nvSpPr>
          <p:spPr>
            <a:xfrm>
              <a:off x="0" y="-57150"/>
              <a:ext cx="595626" cy="91041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11" name="Group 11"/>
          <p:cNvGrpSpPr/>
          <p:nvPr/>
        </p:nvGrpSpPr>
        <p:grpSpPr>
          <a:xfrm rot="-1538757">
            <a:off x="-440163" y="7154973"/>
            <a:ext cx="2965937" cy="4497196"/>
            <a:chOff x="0" y="0"/>
            <a:chExt cx="781152" cy="1184447"/>
          </a:xfrm>
        </p:grpSpPr>
        <p:sp>
          <p:nvSpPr>
            <p:cNvPr id="12" name="Freeform 12"/>
            <p:cNvSpPr/>
            <p:nvPr/>
          </p:nvSpPr>
          <p:spPr>
            <a:xfrm>
              <a:off x="0" y="0"/>
              <a:ext cx="781152" cy="1184447"/>
            </a:xfrm>
            <a:custGeom>
              <a:avLst/>
              <a:gdLst/>
              <a:ahLst/>
              <a:cxnLst/>
              <a:rect l="l" t="t" r="r" b="b"/>
              <a:pathLst>
                <a:path w="781152" h="1184447">
                  <a:moveTo>
                    <a:pt x="0" y="0"/>
                  </a:moveTo>
                  <a:lnTo>
                    <a:pt x="781152" y="0"/>
                  </a:lnTo>
                  <a:lnTo>
                    <a:pt x="781152" y="1184447"/>
                  </a:lnTo>
                  <a:lnTo>
                    <a:pt x="0" y="1184447"/>
                  </a:lnTo>
                  <a:close/>
                </a:path>
              </a:pathLst>
            </a:custGeom>
            <a:ln w="95250" cap="sq">
              <a:solidFill>
                <a:srgbClr val="FA7449"/>
              </a:solidFill>
              <a:prstDash val="solid"/>
              <a:miter/>
            </a:ln>
          </p:spPr>
        </p:sp>
        <p:sp>
          <p:nvSpPr>
            <p:cNvPr id="13" name="TextBox 13"/>
            <p:cNvSpPr txBox="1"/>
            <p:nvPr/>
          </p:nvSpPr>
          <p:spPr>
            <a:xfrm>
              <a:off x="0" y="-57150"/>
              <a:ext cx="781152" cy="1241597"/>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4" name="Freeform 14"/>
          <p:cNvSpPr/>
          <p:nvPr/>
        </p:nvSpPr>
        <p:spPr>
          <a:xfrm>
            <a:off x="15733376" y="-368322"/>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5" name="Freeform 15"/>
          <p:cNvSpPr/>
          <p:nvPr/>
        </p:nvSpPr>
        <p:spPr>
          <a:xfrm>
            <a:off x="660378" y="1671677"/>
            <a:ext cx="736644" cy="736644"/>
          </a:xfrm>
          <a:custGeom>
            <a:avLst/>
            <a:gdLst/>
            <a:ahLst/>
            <a:cxnLst/>
            <a:rect l="l" t="t" r="r" b="b"/>
            <a:pathLst>
              <a:path w="736644" h="736644">
                <a:moveTo>
                  <a:pt x="0" y="0"/>
                </a:moveTo>
                <a:lnTo>
                  <a:pt x="736644" y="0"/>
                </a:lnTo>
                <a:lnTo>
                  <a:pt x="736644" y="736645"/>
                </a:lnTo>
                <a:lnTo>
                  <a:pt x="0" y="73664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6" name="Freeform 16"/>
          <p:cNvSpPr/>
          <p:nvPr/>
        </p:nvSpPr>
        <p:spPr>
          <a:xfrm rot="1272908">
            <a:off x="16362915" y="1143615"/>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7" name="Freeform 17"/>
          <p:cNvSpPr/>
          <p:nvPr/>
        </p:nvSpPr>
        <p:spPr>
          <a:xfrm rot="1232246">
            <a:off x="-391311" y="-477880"/>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8" name="Freeform 18"/>
          <p:cNvSpPr/>
          <p:nvPr/>
        </p:nvSpPr>
        <p:spPr>
          <a:xfrm>
            <a:off x="1958283" y="3689248"/>
            <a:ext cx="3945118" cy="4988080"/>
          </a:xfrm>
          <a:custGeom>
            <a:avLst/>
            <a:gdLst/>
            <a:ahLst/>
            <a:cxnLst/>
            <a:rect l="l" t="t" r="r" b="b"/>
            <a:pathLst>
              <a:path w="3945118" h="4988080">
                <a:moveTo>
                  <a:pt x="0" y="0"/>
                </a:moveTo>
                <a:lnTo>
                  <a:pt x="3945117" y="0"/>
                </a:lnTo>
                <a:lnTo>
                  <a:pt x="3945117" y="4988080"/>
                </a:lnTo>
                <a:lnTo>
                  <a:pt x="0" y="498808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9" name="TextBox 19"/>
          <p:cNvSpPr txBox="1"/>
          <p:nvPr/>
        </p:nvSpPr>
        <p:spPr>
          <a:xfrm>
            <a:off x="2480526" y="828675"/>
            <a:ext cx="13767474" cy="2569845"/>
          </a:xfrm>
          <a:prstGeom prst="rect">
            <a:avLst/>
          </a:prstGeom>
        </p:spPr>
        <p:txBody>
          <a:bodyPr lIns="0" tIns="0" rIns="0" bIns="0" rtlCol="0" anchor="t">
            <a:spAutoFit/>
          </a:bodyPr>
          <a:lstStyle/>
          <a:p>
            <a:pPr algn="l">
              <a:lnSpc>
                <a:spcPts val="10080"/>
              </a:lnSpc>
              <a:spcBef>
                <a:spcPct val="0"/>
              </a:spcBef>
            </a:pPr>
            <a:r>
              <a:rPr lang="en-US" sz="7200" b="1">
                <a:solidFill>
                  <a:srgbClr val="FA7449"/>
                </a:solidFill>
                <a:latin typeface="Poppins Bold"/>
                <a:ea typeface="Poppins Bold"/>
                <a:cs typeface="Poppins Bold"/>
                <a:sym typeface="Poppins Bold"/>
              </a:rPr>
              <a:t>Developing EI and CQ: design and measurement </a:t>
            </a:r>
          </a:p>
        </p:txBody>
      </p:sp>
      <p:sp>
        <p:nvSpPr>
          <p:cNvPr id="20" name="TextBox 20"/>
          <p:cNvSpPr txBox="1"/>
          <p:nvPr/>
        </p:nvSpPr>
        <p:spPr>
          <a:xfrm>
            <a:off x="6025888" y="3644797"/>
            <a:ext cx="10222113" cy="5462905"/>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FFFFFF"/>
                </a:solidFill>
                <a:latin typeface="Poppins"/>
                <a:ea typeface="Poppins"/>
                <a:cs typeface="Poppins"/>
                <a:sym typeface="Poppins"/>
              </a:rPr>
              <a:t>Blended learning, coaching, feedback and experiential educational programs.</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In assessment mix: ability tests, 360 feedback, situational judgement, behavioural observation (Garamvölgyi and Rudnak, 2023).</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Incorporate stretch assignments, foreign rotations, mentoring, peer learning.</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Assess the influence through participation, retention, performance indicators.</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Make sure leadership sponsorship, budget and clear KPIs.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rot="-1538757">
            <a:off x="-712538" y="6702867"/>
            <a:ext cx="2334859" cy="4497196"/>
            <a:chOff x="0" y="0"/>
            <a:chExt cx="614942" cy="1184447"/>
          </a:xfrm>
        </p:grpSpPr>
        <p:sp>
          <p:nvSpPr>
            <p:cNvPr id="3" name="Freeform 3"/>
            <p:cNvSpPr/>
            <p:nvPr/>
          </p:nvSpPr>
          <p:spPr>
            <a:xfrm>
              <a:off x="0" y="0"/>
              <a:ext cx="614942" cy="1184447"/>
            </a:xfrm>
            <a:custGeom>
              <a:avLst/>
              <a:gdLst/>
              <a:ahLst/>
              <a:cxnLst/>
              <a:rect l="l" t="t" r="r" b="b"/>
              <a:pathLst>
                <a:path w="614942" h="1184447">
                  <a:moveTo>
                    <a:pt x="0" y="0"/>
                  </a:moveTo>
                  <a:lnTo>
                    <a:pt x="614942" y="0"/>
                  </a:lnTo>
                  <a:lnTo>
                    <a:pt x="614942" y="1184447"/>
                  </a:lnTo>
                  <a:lnTo>
                    <a:pt x="0" y="1184447"/>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614942" cy="1241597"/>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3370879">
            <a:off x="15412182" y="7813443"/>
            <a:ext cx="2721981" cy="4879626"/>
            <a:chOff x="0" y="0"/>
            <a:chExt cx="716900" cy="1285169"/>
          </a:xfrm>
        </p:grpSpPr>
        <p:sp>
          <p:nvSpPr>
            <p:cNvPr id="6" name="Freeform 6"/>
            <p:cNvSpPr/>
            <p:nvPr/>
          </p:nvSpPr>
          <p:spPr>
            <a:xfrm>
              <a:off x="0" y="0"/>
              <a:ext cx="716900" cy="1285169"/>
            </a:xfrm>
            <a:custGeom>
              <a:avLst/>
              <a:gdLst/>
              <a:ahLst/>
              <a:cxnLst/>
              <a:rect l="l" t="t" r="r" b="b"/>
              <a:pathLst>
                <a:path w="716900" h="1285169">
                  <a:moveTo>
                    <a:pt x="0" y="0"/>
                  </a:moveTo>
                  <a:lnTo>
                    <a:pt x="716900" y="0"/>
                  </a:lnTo>
                  <a:lnTo>
                    <a:pt x="716900" y="1285169"/>
                  </a:lnTo>
                  <a:lnTo>
                    <a:pt x="0" y="1285169"/>
                  </a:lnTo>
                  <a:close/>
                </a:path>
              </a:pathLst>
            </a:custGeom>
            <a:gradFill rotWithShape="1">
              <a:gsLst>
                <a:gs pos="0">
                  <a:srgbClr val="6B77B2">
                    <a:alpha val="100000"/>
                  </a:srgbClr>
                </a:gs>
                <a:gs pos="100000">
                  <a:srgbClr val="9DA9E4">
                    <a:alpha val="100000"/>
                  </a:srgbClr>
                </a:gs>
              </a:gsLst>
              <a:lin ang="5400000"/>
            </a:gradFill>
          </p:spPr>
        </p:sp>
        <p:sp>
          <p:nvSpPr>
            <p:cNvPr id="7" name="TextBox 7"/>
            <p:cNvSpPr txBox="1"/>
            <p:nvPr/>
          </p:nvSpPr>
          <p:spPr>
            <a:xfrm>
              <a:off x="0" y="-57150"/>
              <a:ext cx="716900" cy="1342319"/>
            </a:xfrm>
            <a:prstGeom prst="rect">
              <a:avLst/>
            </a:prstGeom>
          </p:spPr>
          <p:txBody>
            <a:bodyPr lIns="50800" tIns="50800" rIns="50800" bIns="50800" rtlCol="0" anchor="ctr"/>
            <a:lstStyle/>
            <a:p>
              <a:pPr algn="ctr">
                <a:lnSpc>
                  <a:spcPts val="2940"/>
                </a:lnSpc>
              </a:pPr>
              <a:endParaRPr/>
            </a:p>
          </p:txBody>
        </p:sp>
      </p:grpSp>
      <p:grpSp>
        <p:nvGrpSpPr>
          <p:cNvPr id="8" name="Group 8"/>
          <p:cNvGrpSpPr/>
          <p:nvPr/>
        </p:nvGrpSpPr>
        <p:grpSpPr>
          <a:xfrm rot="3370879">
            <a:off x="13814257" y="8898461"/>
            <a:ext cx="2261516" cy="3239740"/>
            <a:chOff x="0" y="0"/>
            <a:chExt cx="595626" cy="853265"/>
          </a:xfrm>
        </p:grpSpPr>
        <p:sp>
          <p:nvSpPr>
            <p:cNvPr id="9" name="Freeform 9"/>
            <p:cNvSpPr/>
            <p:nvPr/>
          </p:nvSpPr>
          <p:spPr>
            <a:xfrm>
              <a:off x="0" y="0"/>
              <a:ext cx="595626" cy="853265"/>
            </a:xfrm>
            <a:custGeom>
              <a:avLst/>
              <a:gdLst/>
              <a:ahLst/>
              <a:cxnLst/>
              <a:rect l="l" t="t" r="r" b="b"/>
              <a:pathLst>
                <a:path w="595626" h="853265">
                  <a:moveTo>
                    <a:pt x="0" y="0"/>
                  </a:moveTo>
                  <a:lnTo>
                    <a:pt x="595626" y="0"/>
                  </a:lnTo>
                  <a:lnTo>
                    <a:pt x="595626" y="853265"/>
                  </a:lnTo>
                  <a:lnTo>
                    <a:pt x="0" y="853265"/>
                  </a:lnTo>
                  <a:close/>
                </a:path>
              </a:pathLst>
            </a:custGeom>
            <a:ln w="95250" cap="sq">
              <a:solidFill>
                <a:srgbClr val="FA7449"/>
              </a:solidFill>
              <a:prstDash val="solid"/>
              <a:miter/>
            </a:ln>
          </p:spPr>
        </p:sp>
        <p:sp>
          <p:nvSpPr>
            <p:cNvPr id="10" name="TextBox 10"/>
            <p:cNvSpPr txBox="1"/>
            <p:nvPr/>
          </p:nvSpPr>
          <p:spPr>
            <a:xfrm>
              <a:off x="0" y="-57150"/>
              <a:ext cx="595626" cy="910415"/>
            </a:xfrm>
            <a:prstGeom prst="rect">
              <a:avLst/>
            </a:prstGeom>
          </p:spPr>
          <p:txBody>
            <a:bodyPr lIns="50800" tIns="50800" rIns="50800" bIns="50800" rtlCol="0" anchor="ctr"/>
            <a:lstStyle/>
            <a:p>
              <a:pPr marL="0" lvl="0" indent="0" algn="ctr">
                <a:lnSpc>
                  <a:spcPts val="2940"/>
                </a:lnSpc>
                <a:spcBef>
                  <a:spcPct val="0"/>
                </a:spcBef>
              </a:pPr>
              <a:endParaRPr/>
            </a:p>
          </p:txBody>
        </p:sp>
      </p:grpSp>
      <p:grpSp>
        <p:nvGrpSpPr>
          <p:cNvPr id="11" name="Group 11"/>
          <p:cNvGrpSpPr/>
          <p:nvPr/>
        </p:nvGrpSpPr>
        <p:grpSpPr>
          <a:xfrm rot="-1538757">
            <a:off x="-440163" y="7154973"/>
            <a:ext cx="2965937" cy="4497196"/>
            <a:chOff x="0" y="0"/>
            <a:chExt cx="781152" cy="1184447"/>
          </a:xfrm>
        </p:grpSpPr>
        <p:sp>
          <p:nvSpPr>
            <p:cNvPr id="12" name="Freeform 12"/>
            <p:cNvSpPr/>
            <p:nvPr/>
          </p:nvSpPr>
          <p:spPr>
            <a:xfrm>
              <a:off x="0" y="0"/>
              <a:ext cx="781152" cy="1184447"/>
            </a:xfrm>
            <a:custGeom>
              <a:avLst/>
              <a:gdLst/>
              <a:ahLst/>
              <a:cxnLst/>
              <a:rect l="l" t="t" r="r" b="b"/>
              <a:pathLst>
                <a:path w="781152" h="1184447">
                  <a:moveTo>
                    <a:pt x="0" y="0"/>
                  </a:moveTo>
                  <a:lnTo>
                    <a:pt x="781152" y="0"/>
                  </a:lnTo>
                  <a:lnTo>
                    <a:pt x="781152" y="1184447"/>
                  </a:lnTo>
                  <a:lnTo>
                    <a:pt x="0" y="1184447"/>
                  </a:lnTo>
                  <a:close/>
                </a:path>
              </a:pathLst>
            </a:custGeom>
            <a:ln w="95250" cap="sq">
              <a:solidFill>
                <a:srgbClr val="FA7449"/>
              </a:solidFill>
              <a:prstDash val="solid"/>
              <a:miter/>
            </a:ln>
          </p:spPr>
        </p:sp>
        <p:sp>
          <p:nvSpPr>
            <p:cNvPr id="13" name="TextBox 13"/>
            <p:cNvSpPr txBox="1"/>
            <p:nvPr/>
          </p:nvSpPr>
          <p:spPr>
            <a:xfrm>
              <a:off x="0" y="-57150"/>
              <a:ext cx="781152" cy="1241597"/>
            </a:xfrm>
            <a:prstGeom prst="rect">
              <a:avLst/>
            </a:prstGeom>
          </p:spPr>
          <p:txBody>
            <a:bodyPr lIns="50800" tIns="50800" rIns="50800" bIns="50800" rtlCol="0" anchor="ctr"/>
            <a:lstStyle/>
            <a:p>
              <a:pPr marL="0" lvl="0" indent="0" algn="ctr">
                <a:lnSpc>
                  <a:spcPts val="2940"/>
                </a:lnSpc>
                <a:spcBef>
                  <a:spcPct val="0"/>
                </a:spcBef>
              </a:pPr>
              <a:endParaRPr/>
            </a:p>
          </p:txBody>
        </p:sp>
      </p:grpSp>
      <p:sp>
        <p:nvSpPr>
          <p:cNvPr id="14" name="Freeform 14"/>
          <p:cNvSpPr/>
          <p:nvPr/>
        </p:nvSpPr>
        <p:spPr>
          <a:xfrm>
            <a:off x="15733376" y="-368322"/>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5" name="Freeform 15"/>
          <p:cNvSpPr/>
          <p:nvPr/>
        </p:nvSpPr>
        <p:spPr>
          <a:xfrm>
            <a:off x="660378" y="1671677"/>
            <a:ext cx="736644" cy="736644"/>
          </a:xfrm>
          <a:custGeom>
            <a:avLst/>
            <a:gdLst/>
            <a:ahLst/>
            <a:cxnLst/>
            <a:rect l="l" t="t" r="r" b="b"/>
            <a:pathLst>
              <a:path w="736644" h="736644">
                <a:moveTo>
                  <a:pt x="0" y="0"/>
                </a:moveTo>
                <a:lnTo>
                  <a:pt x="736644" y="0"/>
                </a:lnTo>
                <a:lnTo>
                  <a:pt x="736644" y="736645"/>
                </a:lnTo>
                <a:lnTo>
                  <a:pt x="0" y="73664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6" name="Freeform 16"/>
          <p:cNvSpPr/>
          <p:nvPr/>
        </p:nvSpPr>
        <p:spPr>
          <a:xfrm rot="1272908">
            <a:off x="16362915" y="1143615"/>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7" name="Freeform 17"/>
          <p:cNvSpPr/>
          <p:nvPr/>
        </p:nvSpPr>
        <p:spPr>
          <a:xfrm rot="1232246">
            <a:off x="-391311" y="-477880"/>
            <a:ext cx="1692405" cy="1692405"/>
          </a:xfrm>
          <a:custGeom>
            <a:avLst/>
            <a:gdLst/>
            <a:ahLst/>
            <a:cxnLst/>
            <a:rect l="l" t="t" r="r" b="b"/>
            <a:pathLst>
              <a:path w="1692405" h="1692405">
                <a:moveTo>
                  <a:pt x="0" y="0"/>
                </a:moveTo>
                <a:lnTo>
                  <a:pt x="1692405" y="0"/>
                </a:lnTo>
                <a:lnTo>
                  <a:pt x="1692405" y="1692405"/>
                </a:lnTo>
                <a:lnTo>
                  <a:pt x="0" y="16924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8" name="Freeform 18"/>
          <p:cNvSpPr/>
          <p:nvPr/>
        </p:nvSpPr>
        <p:spPr>
          <a:xfrm>
            <a:off x="1028700" y="3832959"/>
            <a:ext cx="8572478" cy="4071927"/>
          </a:xfrm>
          <a:custGeom>
            <a:avLst/>
            <a:gdLst/>
            <a:ahLst/>
            <a:cxnLst/>
            <a:rect l="l" t="t" r="r" b="b"/>
            <a:pathLst>
              <a:path w="8572478" h="4071927">
                <a:moveTo>
                  <a:pt x="0" y="0"/>
                </a:moveTo>
                <a:lnTo>
                  <a:pt x="8572478" y="0"/>
                </a:lnTo>
                <a:lnTo>
                  <a:pt x="8572478" y="4071927"/>
                </a:lnTo>
                <a:lnTo>
                  <a:pt x="0" y="4071927"/>
                </a:lnTo>
                <a:lnTo>
                  <a:pt x="0" y="0"/>
                </a:lnTo>
                <a:close/>
              </a:path>
            </a:pathLst>
          </a:custGeom>
          <a:blipFill>
            <a:blip r:embed="rId11"/>
            <a:stretch>
              <a:fillRect/>
            </a:stretch>
          </a:blipFill>
        </p:spPr>
      </p:sp>
      <p:sp>
        <p:nvSpPr>
          <p:cNvPr id="19" name="TextBox 19"/>
          <p:cNvSpPr txBox="1"/>
          <p:nvPr/>
        </p:nvSpPr>
        <p:spPr>
          <a:xfrm>
            <a:off x="3552249" y="828675"/>
            <a:ext cx="11183502" cy="2569845"/>
          </a:xfrm>
          <a:prstGeom prst="rect">
            <a:avLst/>
          </a:prstGeom>
        </p:spPr>
        <p:txBody>
          <a:bodyPr lIns="0" tIns="0" rIns="0" bIns="0" rtlCol="0" anchor="t">
            <a:spAutoFit/>
          </a:bodyPr>
          <a:lstStyle/>
          <a:p>
            <a:pPr algn="ctr">
              <a:lnSpc>
                <a:spcPts val="10080"/>
              </a:lnSpc>
              <a:spcBef>
                <a:spcPct val="0"/>
              </a:spcBef>
            </a:pPr>
            <a:r>
              <a:rPr lang="en-US" sz="7200" b="1">
                <a:solidFill>
                  <a:srgbClr val="FA7449"/>
                </a:solidFill>
                <a:latin typeface="Poppins Bold"/>
                <a:ea typeface="Poppins Bold"/>
                <a:cs typeface="Poppins Bold"/>
                <a:sym typeface="Poppins Bold"/>
              </a:rPr>
              <a:t>Recommendations and conclusion </a:t>
            </a:r>
          </a:p>
        </p:txBody>
      </p:sp>
      <p:sp>
        <p:nvSpPr>
          <p:cNvPr id="20" name="TextBox 20"/>
          <p:cNvSpPr txBox="1"/>
          <p:nvPr/>
        </p:nvSpPr>
        <p:spPr>
          <a:xfrm>
            <a:off x="9601178" y="3511259"/>
            <a:ext cx="7658122" cy="4967605"/>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FFFFFF"/>
                </a:solidFill>
                <a:latin typeface="Poppins"/>
                <a:ea typeface="Poppins"/>
                <a:cs typeface="Poppins"/>
                <a:sym typeface="Poppins"/>
              </a:rPr>
              <a:t>Adopt combined EI and CQ development as strategic priority.</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Use validated models and mixed measurement.</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Integrate into leader selection, onboarding, appraisal and rewards.</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Pilot programmes, measure outcomes, scale successful elements.</a:t>
            </a:r>
          </a:p>
          <a:p>
            <a:pPr marL="604519" lvl="1" indent="-302260" algn="just">
              <a:lnSpc>
                <a:spcPts val="3919"/>
              </a:lnSpc>
              <a:buFont typeface="Arial"/>
              <a:buChar char="•"/>
            </a:pPr>
            <a:r>
              <a:rPr lang="en-US" sz="2799">
                <a:solidFill>
                  <a:srgbClr val="FFFFFF"/>
                </a:solidFill>
                <a:latin typeface="Poppins"/>
                <a:ea typeface="Poppins"/>
                <a:cs typeface="Poppins"/>
                <a:sym typeface="Poppins"/>
              </a:rPr>
              <a:t>Report findings to board, link outcomes to strategic KPIs annually (IBM, 2021).</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rot="2022362">
            <a:off x="-1073845" y="-331538"/>
            <a:ext cx="2339348" cy="4295826"/>
            <a:chOff x="0" y="0"/>
            <a:chExt cx="616125" cy="1131411"/>
          </a:xfrm>
        </p:grpSpPr>
        <p:sp>
          <p:nvSpPr>
            <p:cNvPr id="3" name="Freeform 3"/>
            <p:cNvSpPr/>
            <p:nvPr/>
          </p:nvSpPr>
          <p:spPr>
            <a:xfrm>
              <a:off x="0" y="0"/>
              <a:ext cx="616125" cy="1131411"/>
            </a:xfrm>
            <a:custGeom>
              <a:avLst/>
              <a:gdLst/>
              <a:ahLst/>
              <a:cxnLst/>
              <a:rect l="l" t="t" r="r" b="b"/>
              <a:pathLst>
                <a:path w="616125" h="1131411">
                  <a:moveTo>
                    <a:pt x="0" y="0"/>
                  </a:moveTo>
                  <a:lnTo>
                    <a:pt x="616125" y="0"/>
                  </a:lnTo>
                  <a:lnTo>
                    <a:pt x="616125" y="1131411"/>
                  </a:lnTo>
                  <a:lnTo>
                    <a:pt x="0" y="1131411"/>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616125" cy="118856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4177613">
            <a:off x="14425696" y="6528186"/>
            <a:ext cx="2363957" cy="7264853"/>
            <a:chOff x="0" y="0"/>
            <a:chExt cx="622606" cy="1913377"/>
          </a:xfrm>
        </p:grpSpPr>
        <p:sp>
          <p:nvSpPr>
            <p:cNvPr id="6" name="Freeform 6"/>
            <p:cNvSpPr/>
            <p:nvPr/>
          </p:nvSpPr>
          <p:spPr>
            <a:xfrm>
              <a:off x="0" y="0"/>
              <a:ext cx="622606" cy="1913377"/>
            </a:xfrm>
            <a:custGeom>
              <a:avLst/>
              <a:gdLst/>
              <a:ahLst/>
              <a:cxnLst/>
              <a:rect l="l" t="t" r="r" b="b"/>
              <a:pathLst>
                <a:path w="622606" h="1913377">
                  <a:moveTo>
                    <a:pt x="0" y="0"/>
                  </a:moveTo>
                  <a:lnTo>
                    <a:pt x="622606" y="0"/>
                  </a:lnTo>
                  <a:lnTo>
                    <a:pt x="622606" y="1913377"/>
                  </a:lnTo>
                  <a:lnTo>
                    <a:pt x="0" y="1913377"/>
                  </a:lnTo>
                  <a:close/>
                </a:path>
              </a:pathLst>
            </a:custGeom>
            <a:gradFill rotWithShape="1">
              <a:gsLst>
                <a:gs pos="0">
                  <a:srgbClr val="6B77B2">
                    <a:alpha val="100000"/>
                  </a:srgbClr>
                </a:gs>
                <a:gs pos="100000">
                  <a:srgbClr val="9DA9E4">
                    <a:alpha val="100000"/>
                  </a:srgbClr>
                </a:gs>
              </a:gsLst>
              <a:lin ang="5400000"/>
            </a:gradFill>
          </p:spPr>
        </p:sp>
        <p:sp>
          <p:nvSpPr>
            <p:cNvPr id="7" name="TextBox 7"/>
            <p:cNvSpPr txBox="1"/>
            <p:nvPr/>
          </p:nvSpPr>
          <p:spPr>
            <a:xfrm>
              <a:off x="0" y="-57150"/>
              <a:ext cx="622606" cy="197052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5733376" y="-368322"/>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9"/>
          <p:cNvSpPr/>
          <p:nvPr/>
        </p:nvSpPr>
        <p:spPr>
          <a:xfrm>
            <a:off x="1892499" y="9918678"/>
            <a:ext cx="736644" cy="736644"/>
          </a:xfrm>
          <a:custGeom>
            <a:avLst/>
            <a:gdLst/>
            <a:ahLst/>
            <a:cxnLst/>
            <a:rect l="l" t="t" r="r" b="b"/>
            <a:pathLst>
              <a:path w="736644" h="736644">
                <a:moveTo>
                  <a:pt x="0" y="0"/>
                </a:moveTo>
                <a:lnTo>
                  <a:pt x="736645" y="0"/>
                </a:lnTo>
                <a:lnTo>
                  <a:pt x="736645" y="736644"/>
                </a:lnTo>
                <a:lnTo>
                  <a:pt x="0" y="73664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Freeform 10"/>
          <p:cNvSpPr/>
          <p:nvPr/>
        </p:nvSpPr>
        <p:spPr>
          <a:xfrm rot="1272908">
            <a:off x="16362915" y="1143615"/>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Freeform 11"/>
          <p:cNvSpPr/>
          <p:nvPr/>
        </p:nvSpPr>
        <p:spPr>
          <a:xfrm rot="1232246">
            <a:off x="-249666" y="7754549"/>
            <a:ext cx="1692405" cy="1692405"/>
          </a:xfrm>
          <a:custGeom>
            <a:avLst/>
            <a:gdLst/>
            <a:ahLst/>
            <a:cxnLst/>
            <a:rect l="l" t="t" r="r" b="b"/>
            <a:pathLst>
              <a:path w="1692405" h="1692405">
                <a:moveTo>
                  <a:pt x="0" y="0"/>
                </a:moveTo>
                <a:lnTo>
                  <a:pt x="1692405" y="0"/>
                </a:lnTo>
                <a:lnTo>
                  <a:pt x="1692405" y="1692406"/>
                </a:lnTo>
                <a:lnTo>
                  <a:pt x="0" y="169240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2" name="TextBox 12"/>
          <p:cNvSpPr txBox="1"/>
          <p:nvPr/>
        </p:nvSpPr>
        <p:spPr>
          <a:xfrm>
            <a:off x="6122054" y="281940"/>
            <a:ext cx="5493247" cy="1293495"/>
          </a:xfrm>
          <a:prstGeom prst="rect">
            <a:avLst/>
          </a:prstGeom>
        </p:spPr>
        <p:txBody>
          <a:bodyPr lIns="0" tIns="0" rIns="0" bIns="0" rtlCol="0" anchor="t">
            <a:spAutoFit/>
          </a:bodyPr>
          <a:lstStyle/>
          <a:p>
            <a:pPr algn="l">
              <a:lnSpc>
                <a:spcPts val="10080"/>
              </a:lnSpc>
              <a:spcBef>
                <a:spcPct val="0"/>
              </a:spcBef>
            </a:pPr>
            <a:r>
              <a:rPr lang="en-US" sz="7200" b="1">
                <a:solidFill>
                  <a:srgbClr val="FFFFFF"/>
                </a:solidFill>
                <a:latin typeface="Poppins Bold"/>
                <a:ea typeface="Poppins Bold"/>
                <a:cs typeface="Poppins Bold"/>
                <a:sym typeface="Poppins Bold"/>
              </a:rPr>
              <a:t>References</a:t>
            </a:r>
          </a:p>
        </p:txBody>
      </p:sp>
      <p:sp>
        <p:nvSpPr>
          <p:cNvPr id="13" name="TextBox 13"/>
          <p:cNvSpPr txBox="1"/>
          <p:nvPr/>
        </p:nvSpPr>
        <p:spPr>
          <a:xfrm>
            <a:off x="1284542" y="1945641"/>
            <a:ext cx="16787810" cy="8293734"/>
          </a:xfrm>
          <a:prstGeom prst="rect">
            <a:avLst/>
          </a:prstGeom>
        </p:spPr>
        <p:txBody>
          <a:bodyPr lIns="0" tIns="0" rIns="0" bIns="0" rtlCol="0" anchor="t">
            <a:spAutoFit/>
          </a:bodyPr>
          <a:lstStyle/>
          <a:p>
            <a:pPr algn="l">
              <a:lnSpc>
                <a:spcPts val="2240"/>
              </a:lnSpc>
            </a:pPr>
            <a:r>
              <a:rPr lang="en-US" sz="1600">
                <a:solidFill>
                  <a:srgbClr val="FFFFFF"/>
                </a:solidFill>
                <a:latin typeface="Poppins"/>
                <a:ea typeface="Poppins"/>
                <a:cs typeface="Poppins"/>
                <a:sym typeface="Poppins"/>
              </a:rPr>
              <a:t>Ang, S., Van Dyne, L., Koh, C., Ng, K.Y., Templer, K.J., Tay, C. and Chandrasekar, N.A. (2007) Cultural intelligence: Its measurement and effects on cultural judgment and decision making, cultural adaptation and task performance. Management and Organization Review, 3(3), pp.335–371. Available at: </a:t>
            </a:r>
            <a:r>
              <a:rPr lang="en-US" sz="1600" u="sng">
                <a:solidFill>
                  <a:srgbClr val="FFFFFF"/>
                </a:solidFill>
                <a:latin typeface="Poppins"/>
                <a:ea typeface="Poppins"/>
                <a:cs typeface="Poppins"/>
                <a:sym typeface="Poppins"/>
                <a:hlinkClick r:id="rId10" tooltip="https://culturalq.com/wp-content/uploads/2019/03/MOR-2007-Ang_Van-Dyne-etc.pdf"/>
              </a:rPr>
              <a:t>https://culturalq.com/wp-content/uploads/2019/03/MOR-2007-Ang_Van-Dyne-etc.pdf</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Bariso, J. (2021) The emotional intelligence of Google CEO Sundar Pichai. </a:t>
            </a:r>
            <a:r>
              <a:rPr lang="en-US" sz="1600" u="sng">
                <a:solidFill>
                  <a:srgbClr val="FFFFFF"/>
                </a:solidFill>
                <a:latin typeface="Poppins"/>
                <a:ea typeface="Poppins"/>
                <a:cs typeface="Poppins"/>
                <a:sym typeface="Poppins"/>
                <a:hlinkClick r:id="rId11" tooltip="https://www.inc.com/justin-bariso/the-emotional-intelligence-of-google-ceo-sundar-pichai-exclusive-interview.html"/>
              </a:rPr>
              <a:t>https://www.inc.com/justin-bariso/the-emotional-intelligence-of-google-ceo-sundar-pichai-exclusive-interview.html</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Coronado-Maldonado, I. and Benítez-Márquez, M.-D. (2023) 'Emotional intelligence, leadership, and work teams: A hybrid literature review,' Heliyon, 9(10), p. e20356. </a:t>
            </a:r>
            <a:r>
              <a:rPr lang="en-US" sz="1600" u="sng">
                <a:solidFill>
                  <a:srgbClr val="FFFFFF"/>
                </a:solidFill>
                <a:latin typeface="Poppins"/>
                <a:ea typeface="Poppins"/>
                <a:cs typeface="Poppins"/>
                <a:sym typeface="Poppins"/>
                <a:hlinkClick r:id="rId12" tooltip="https://doi.org/10.1016/j.heliyon.2023.e20356"/>
              </a:rPr>
              <a:t>https://doi.org/10.1016/j.heliyon.2023.e20356</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Da Silva Teixeira, K.A. and Klein, A.Z. (2024) 'The development of Cultural intelligence (CQ) in situated learning,' SAGE Open, 14(4). </a:t>
            </a:r>
            <a:r>
              <a:rPr lang="en-US" sz="1600" u="sng">
                <a:solidFill>
                  <a:srgbClr val="FFFFFF"/>
                </a:solidFill>
                <a:latin typeface="Poppins"/>
                <a:ea typeface="Poppins"/>
                <a:cs typeface="Poppins"/>
                <a:sym typeface="Poppins"/>
                <a:hlinkClick r:id="rId13" tooltip="https://doi.org/10.1177/21582440241288056"/>
              </a:rPr>
              <a:t>https://doi.org/10.1177/21582440241288056</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Dimitrakaki, I. (2024) Servant leadership case study: Starbucks. International Journal of Management and Humanities. Available at: </a:t>
            </a:r>
            <a:r>
              <a:rPr lang="en-US" sz="1600" u="sng">
                <a:solidFill>
                  <a:srgbClr val="FFFFFF"/>
                </a:solidFill>
                <a:latin typeface="Poppins"/>
                <a:ea typeface="Poppins"/>
                <a:cs typeface="Poppins"/>
                <a:sym typeface="Poppins"/>
                <a:hlinkClick r:id="rId14" tooltip="https://www.ijmh.org/wp-content/uploads/papers/v9i6/F1570029623.pdf?utm_source=chatgpt.com"/>
              </a:rPr>
              <a:t>https://www.ijmh.org/wp-content/uploads/papers/v9i6/F1570029623.pdf</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Earley, P.C. and Ang, S. (2003) Cultural Intelligence: Individual Interactions Across Cultures. Stanford: Stanford University Press. </a:t>
            </a:r>
            <a:r>
              <a:rPr lang="en-US" sz="1600" u="sng">
                <a:solidFill>
                  <a:srgbClr val="FFFFFF"/>
                </a:solidFill>
                <a:latin typeface="Poppins"/>
                <a:ea typeface="Poppins"/>
                <a:cs typeface="Poppins"/>
                <a:sym typeface="Poppins"/>
                <a:hlinkClick r:id="rId15" tooltip="https://books.google.com/books?hl=en&amp;lr=&amp;id=g0PSkiOT8ggC&amp;oi=fnd&amp;pg=PR9&amp;dq=Earley,+P.C.+and+Ang,+S.+(2003)+Cultural+Intelligence:+Individual+Interactions+Across+Cultures.+Stanford:+Stanford+University+Press.&amp;ots=OuykhDdgAc&amp;sig=1WVaM9f4U1ISKiBB_PoHsRr8HhY"/>
              </a:rPr>
              <a:t>https://books.google.com/books?hl=en&amp;lr=&amp;id=g0PSkiOT8ggC&amp;oi=fnd&amp;pg=PR9&amp;dq=Earley,+P.C.+and+Ang,+S.+(2003)+Cultural+Intelligence:+Individual+Interactions+Across+Cultures.+Stanford:+Stanford+University+Press.&amp;ots=OuykhDdgAc&amp;sig=1WVaM9f4U1ISKiBB_PoHsRr8HhY</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Garamvölgyi, J. and Rudnák, I. (2023) 'Exploring the Relationship between Cultural Intelligence (CQ) and Management Competencies (MC),' Sustainability, 15(7), p. 5735. </a:t>
            </a:r>
            <a:r>
              <a:rPr lang="en-US" sz="1600" u="sng">
                <a:solidFill>
                  <a:srgbClr val="FFFFFF"/>
                </a:solidFill>
                <a:latin typeface="Poppins"/>
                <a:ea typeface="Poppins"/>
                <a:cs typeface="Poppins"/>
                <a:sym typeface="Poppins"/>
                <a:hlinkClick r:id="rId16" tooltip="https://doi.org/10.3390/su15075735"/>
              </a:rPr>
              <a:t>https://doi.org/10.3390/su15075735</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Goleman, D. (1998) What makes a leader? Harvard Business Review, January–February 1998. Available at: </a:t>
            </a:r>
            <a:r>
              <a:rPr lang="en-US" sz="1600" u="sng">
                <a:solidFill>
                  <a:srgbClr val="FFFFFF"/>
                </a:solidFill>
                <a:latin typeface="Poppins"/>
                <a:ea typeface="Poppins"/>
                <a:cs typeface="Poppins"/>
                <a:sym typeface="Poppins"/>
                <a:hlinkClick r:id="rId17" tooltip="https://hbr.org/2004/01/what-makes-a-leader"/>
              </a:rPr>
              <a:t>https://hbr.org/2004/01/what-makes-a-leader</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Harvard Business Review (2023) Alphabet CEO Sundar Pichai on leadership, AI, and big tech. Available at: </a:t>
            </a:r>
            <a:r>
              <a:rPr lang="en-US" sz="1600" u="sng">
                <a:solidFill>
                  <a:srgbClr val="FFFFFF"/>
                </a:solidFill>
                <a:latin typeface="Poppins"/>
                <a:ea typeface="Poppins"/>
                <a:cs typeface="Poppins"/>
                <a:sym typeface="Poppins"/>
                <a:hlinkClick r:id="rId18" tooltip="https://hbr.org/podcast/2023/05/alphabet-ceo-sundar-pichai-on-leadership-ai-and-big-tech?utm_source=chatgpt.com"/>
              </a:rPr>
              <a:t>https://hbr.org/podcast/2023/05/alphabet-ceo-sundar-pichai-on-leadership-ai-and-big-tech</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IBM Institute for Business Value (2021) CFO Study: Strategic Intelligence. Available at: </a:t>
            </a:r>
            <a:r>
              <a:rPr lang="en-US" sz="1600" u="sng">
                <a:solidFill>
                  <a:srgbClr val="FFFFFF"/>
                </a:solidFill>
                <a:latin typeface="Poppins"/>
                <a:ea typeface="Poppins"/>
                <a:cs typeface="Poppins"/>
                <a:sym typeface="Poppins"/>
                <a:hlinkClick r:id="rId19" tooltip="https://www.ibm.com/thought-leadership/institute-business-value/en-us/report/2021-cfo?utm_source=chatgpt.com"/>
              </a:rPr>
              <a:t>https://www.ibm.com/thought-leadership/institute-business-value/en-us/report/2021-cfo</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Mayer, J.D., Salovey, P. and Caruso, D.R. (2004) Emotional intelligence: Theory, findings, and implications. https://www.jstor.org/stable/20447229 (Accessed Feb 2026).</a:t>
            </a:r>
          </a:p>
          <a:p>
            <a:pPr algn="l">
              <a:lnSpc>
                <a:spcPts val="2240"/>
              </a:lnSpc>
            </a:pPr>
            <a:r>
              <a:rPr lang="en-US" sz="1600">
                <a:solidFill>
                  <a:srgbClr val="FFFFFF"/>
                </a:solidFill>
                <a:latin typeface="Poppins"/>
                <a:ea typeface="Poppins"/>
                <a:cs typeface="Poppins"/>
                <a:sym typeface="Poppins"/>
              </a:rPr>
              <a:t>Salovey, P. and Mayer, J.D. (1990) 'Emotional intelligence,' Imagination Cognition and Personality, 9(3), pp. 185–211. </a:t>
            </a:r>
            <a:r>
              <a:rPr lang="en-US" sz="1600" u="sng">
                <a:solidFill>
                  <a:srgbClr val="FFFFFF"/>
                </a:solidFill>
                <a:latin typeface="Poppins"/>
                <a:ea typeface="Poppins"/>
                <a:cs typeface="Poppins"/>
                <a:sym typeface="Poppins"/>
                <a:hlinkClick r:id="rId20" tooltip="https://doi.org/10.2190/dugg-p24e-52wk-6cdg"/>
              </a:rPr>
              <a:t>https://doi.org/10.2190/dugg-p24e-52wk-6cdg</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Time (2024) Why Chanel CEO Leena Nair is leading with compassion. Available at: </a:t>
            </a:r>
            <a:r>
              <a:rPr lang="en-US" sz="1600" u="sng">
                <a:solidFill>
                  <a:srgbClr val="FFFFFF"/>
                </a:solidFill>
                <a:latin typeface="Poppins"/>
                <a:ea typeface="Poppins"/>
                <a:cs typeface="Poppins"/>
                <a:sym typeface="Poppins"/>
                <a:hlinkClick r:id="rId21" tooltip="https://time.com/6962053/leena-nair-chanel-interview/?utm_source=chatgpt.com"/>
              </a:rPr>
              <a:t>https://time.com/6962053/leena-nair-chanel-interview/</a:t>
            </a:r>
            <a:r>
              <a:rPr lang="en-US" sz="1600">
                <a:solidFill>
                  <a:srgbClr val="FFFFFF"/>
                </a:solidFill>
                <a:latin typeface="Poppins"/>
                <a:ea typeface="Poppins"/>
                <a:cs typeface="Poppins"/>
                <a:sym typeface="Poppins"/>
              </a:rPr>
              <a:t> (Accessed Feb 2026).</a:t>
            </a:r>
          </a:p>
          <a:p>
            <a:pPr algn="l">
              <a:lnSpc>
                <a:spcPts val="2240"/>
              </a:lnSpc>
            </a:pPr>
            <a:r>
              <a:rPr lang="en-US" sz="1600">
                <a:solidFill>
                  <a:srgbClr val="FFFFFF"/>
                </a:solidFill>
                <a:latin typeface="Poppins"/>
                <a:ea typeface="Poppins"/>
                <a:cs typeface="Poppins"/>
                <a:sym typeface="Poppins"/>
              </a:rPr>
              <a:t>Unilever (n.d.) A beacon of diversity and inclusion. Available at: </a:t>
            </a:r>
            <a:r>
              <a:rPr lang="en-US" sz="1600" u="sng">
                <a:solidFill>
                  <a:srgbClr val="FFFFFF"/>
                </a:solidFill>
                <a:latin typeface="Poppins"/>
                <a:ea typeface="Poppins"/>
                <a:cs typeface="Poppins"/>
                <a:sym typeface="Poppins"/>
                <a:hlinkClick r:id="rId22" tooltip="https://www.unilever.com/sustainability/equity-diversity-and-inclusion/a-beacon-of-diversity-and-inclusion/?utm_source=chatgpt.com"/>
              </a:rPr>
              <a:t>https://www.unilever.com/sustainability/equity-diversity-and-inclusion/a-beacon-of-diversity-and-inclusion/</a:t>
            </a:r>
            <a:r>
              <a:rPr lang="en-US" sz="1600">
                <a:solidFill>
                  <a:srgbClr val="FFFFFF"/>
                </a:solidFill>
                <a:latin typeface="Poppins"/>
                <a:ea typeface="Poppins"/>
                <a:cs typeface="Poppins"/>
                <a:sym typeface="Poppins"/>
              </a:rPr>
              <a:t> (Accessed Feb 2026).</a:t>
            </a:r>
          </a:p>
          <a:p>
            <a:pPr algn="l">
              <a:lnSpc>
                <a:spcPts val="2240"/>
              </a:lnSpc>
              <a:spcBef>
                <a:spcPct val="0"/>
              </a:spcBef>
            </a:pPr>
            <a:endParaRPr lang="en-US" sz="1600">
              <a:solidFill>
                <a:srgbClr val="FFFFFF"/>
              </a:solidFill>
              <a:latin typeface="Poppins"/>
              <a:ea typeface="Poppins"/>
              <a:cs typeface="Poppins"/>
              <a:sym typeface="Poppins"/>
            </a:endParaRPr>
          </a:p>
        </p:txBody>
      </p:sp>
      <p:grpSp>
        <p:nvGrpSpPr>
          <p:cNvPr id="14" name="Group 14"/>
          <p:cNvGrpSpPr/>
          <p:nvPr/>
        </p:nvGrpSpPr>
        <p:grpSpPr>
          <a:xfrm rot="2022362">
            <a:off x="-518937" y="-1140818"/>
            <a:ext cx="3095274" cy="2290915"/>
            <a:chOff x="0" y="0"/>
            <a:chExt cx="815216" cy="603369"/>
          </a:xfrm>
        </p:grpSpPr>
        <p:sp>
          <p:nvSpPr>
            <p:cNvPr id="15" name="Freeform 15"/>
            <p:cNvSpPr/>
            <p:nvPr/>
          </p:nvSpPr>
          <p:spPr>
            <a:xfrm>
              <a:off x="0" y="0"/>
              <a:ext cx="815216" cy="603369"/>
            </a:xfrm>
            <a:custGeom>
              <a:avLst/>
              <a:gdLst/>
              <a:ahLst/>
              <a:cxnLst/>
              <a:rect l="l" t="t" r="r" b="b"/>
              <a:pathLst>
                <a:path w="815216" h="603369">
                  <a:moveTo>
                    <a:pt x="0" y="0"/>
                  </a:moveTo>
                  <a:lnTo>
                    <a:pt x="815216" y="0"/>
                  </a:lnTo>
                  <a:lnTo>
                    <a:pt x="815216" y="603369"/>
                  </a:lnTo>
                  <a:lnTo>
                    <a:pt x="0" y="603369"/>
                  </a:lnTo>
                  <a:close/>
                </a:path>
              </a:pathLst>
            </a:custGeom>
            <a:ln w="95250" cap="sq">
              <a:solidFill>
                <a:srgbClr val="FA7449"/>
              </a:solidFill>
              <a:prstDash val="solid"/>
              <a:miter/>
            </a:ln>
          </p:spPr>
        </p:sp>
        <p:sp>
          <p:nvSpPr>
            <p:cNvPr id="16" name="TextBox 16"/>
            <p:cNvSpPr txBox="1"/>
            <p:nvPr/>
          </p:nvSpPr>
          <p:spPr>
            <a:xfrm>
              <a:off x="0" y="-57150"/>
              <a:ext cx="815216" cy="660519"/>
            </a:xfrm>
            <a:prstGeom prst="rect">
              <a:avLst/>
            </a:prstGeom>
          </p:spPr>
          <p:txBody>
            <a:bodyPr lIns="50800" tIns="50800" rIns="50800" bIns="50800" rtlCol="0" anchor="ctr"/>
            <a:lstStyle/>
            <a:p>
              <a:pPr marL="0" lvl="0" indent="0" algn="ctr">
                <a:lnSpc>
                  <a:spcPts val="2940"/>
                </a:lnSpc>
                <a:spcBef>
                  <a:spcPct val="0"/>
                </a:spcBef>
              </a:pPr>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A1236"/>
        </a:solidFill>
        <a:effectLst/>
      </p:bgPr>
    </p:bg>
    <p:spTree>
      <p:nvGrpSpPr>
        <p:cNvPr id="1" name=""/>
        <p:cNvGrpSpPr/>
        <p:nvPr/>
      </p:nvGrpSpPr>
      <p:grpSpPr>
        <a:xfrm>
          <a:off x="0" y="0"/>
          <a:ext cx="0" cy="0"/>
          <a:chOff x="0" y="0"/>
          <a:chExt cx="0" cy="0"/>
        </a:xfrm>
      </p:grpSpPr>
      <p:grpSp>
        <p:nvGrpSpPr>
          <p:cNvPr id="2" name="Group 2"/>
          <p:cNvGrpSpPr/>
          <p:nvPr/>
        </p:nvGrpSpPr>
        <p:grpSpPr>
          <a:xfrm rot="2022362">
            <a:off x="-1073845" y="-331538"/>
            <a:ext cx="2339348" cy="4295826"/>
            <a:chOff x="0" y="0"/>
            <a:chExt cx="616125" cy="1131411"/>
          </a:xfrm>
        </p:grpSpPr>
        <p:sp>
          <p:nvSpPr>
            <p:cNvPr id="3" name="Freeform 3"/>
            <p:cNvSpPr/>
            <p:nvPr/>
          </p:nvSpPr>
          <p:spPr>
            <a:xfrm>
              <a:off x="0" y="0"/>
              <a:ext cx="616125" cy="1131411"/>
            </a:xfrm>
            <a:custGeom>
              <a:avLst/>
              <a:gdLst/>
              <a:ahLst/>
              <a:cxnLst/>
              <a:rect l="l" t="t" r="r" b="b"/>
              <a:pathLst>
                <a:path w="616125" h="1131411">
                  <a:moveTo>
                    <a:pt x="0" y="0"/>
                  </a:moveTo>
                  <a:lnTo>
                    <a:pt x="616125" y="0"/>
                  </a:lnTo>
                  <a:lnTo>
                    <a:pt x="616125" y="1131411"/>
                  </a:lnTo>
                  <a:lnTo>
                    <a:pt x="0" y="1131411"/>
                  </a:lnTo>
                  <a:close/>
                </a:path>
              </a:pathLst>
            </a:custGeom>
            <a:gradFill rotWithShape="1">
              <a:gsLst>
                <a:gs pos="0">
                  <a:srgbClr val="6B77B2">
                    <a:alpha val="100000"/>
                  </a:srgbClr>
                </a:gs>
                <a:gs pos="100000">
                  <a:srgbClr val="9DA9E4">
                    <a:alpha val="100000"/>
                  </a:srgbClr>
                </a:gs>
              </a:gsLst>
              <a:lin ang="5400000"/>
            </a:gradFill>
          </p:spPr>
        </p:sp>
        <p:sp>
          <p:nvSpPr>
            <p:cNvPr id="4" name="TextBox 4"/>
            <p:cNvSpPr txBox="1"/>
            <p:nvPr/>
          </p:nvSpPr>
          <p:spPr>
            <a:xfrm>
              <a:off x="0" y="-57150"/>
              <a:ext cx="616125" cy="1188561"/>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rot="4177613">
            <a:off x="14425696" y="6528186"/>
            <a:ext cx="2363957" cy="7264853"/>
            <a:chOff x="0" y="0"/>
            <a:chExt cx="622606" cy="1913377"/>
          </a:xfrm>
        </p:grpSpPr>
        <p:sp>
          <p:nvSpPr>
            <p:cNvPr id="6" name="Freeform 6"/>
            <p:cNvSpPr/>
            <p:nvPr/>
          </p:nvSpPr>
          <p:spPr>
            <a:xfrm>
              <a:off x="0" y="0"/>
              <a:ext cx="622606" cy="1913377"/>
            </a:xfrm>
            <a:custGeom>
              <a:avLst/>
              <a:gdLst/>
              <a:ahLst/>
              <a:cxnLst/>
              <a:rect l="l" t="t" r="r" b="b"/>
              <a:pathLst>
                <a:path w="622606" h="1913377">
                  <a:moveTo>
                    <a:pt x="0" y="0"/>
                  </a:moveTo>
                  <a:lnTo>
                    <a:pt x="622606" y="0"/>
                  </a:lnTo>
                  <a:lnTo>
                    <a:pt x="622606" y="1913377"/>
                  </a:lnTo>
                  <a:lnTo>
                    <a:pt x="0" y="1913377"/>
                  </a:lnTo>
                  <a:close/>
                </a:path>
              </a:pathLst>
            </a:custGeom>
            <a:gradFill rotWithShape="1">
              <a:gsLst>
                <a:gs pos="0">
                  <a:srgbClr val="6B77B2">
                    <a:alpha val="100000"/>
                  </a:srgbClr>
                </a:gs>
                <a:gs pos="100000">
                  <a:srgbClr val="9DA9E4">
                    <a:alpha val="100000"/>
                  </a:srgbClr>
                </a:gs>
              </a:gsLst>
              <a:lin ang="5400000"/>
            </a:gradFill>
          </p:spPr>
        </p:sp>
        <p:sp>
          <p:nvSpPr>
            <p:cNvPr id="7" name="TextBox 7"/>
            <p:cNvSpPr txBox="1"/>
            <p:nvPr/>
          </p:nvSpPr>
          <p:spPr>
            <a:xfrm>
              <a:off x="0" y="-57150"/>
              <a:ext cx="622606" cy="197052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a:off x="15733376" y="-368322"/>
            <a:ext cx="736644" cy="736644"/>
          </a:xfrm>
          <a:custGeom>
            <a:avLst/>
            <a:gdLst/>
            <a:ahLst/>
            <a:cxnLst/>
            <a:rect l="l" t="t" r="r" b="b"/>
            <a:pathLst>
              <a:path w="736644" h="736644">
                <a:moveTo>
                  <a:pt x="0" y="0"/>
                </a:moveTo>
                <a:lnTo>
                  <a:pt x="736644" y="0"/>
                </a:lnTo>
                <a:lnTo>
                  <a:pt x="736644" y="736644"/>
                </a:lnTo>
                <a:lnTo>
                  <a:pt x="0" y="73664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9"/>
          <p:cNvSpPr/>
          <p:nvPr/>
        </p:nvSpPr>
        <p:spPr>
          <a:xfrm>
            <a:off x="1892499" y="9918678"/>
            <a:ext cx="736644" cy="736644"/>
          </a:xfrm>
          <a:custGeom>
            <a:avLst/>
            <a:gdLst/>
            <a:ahLst/>
            <a:cxnLst/>
            <a:rect l="l" t="t" r="r" b="b"/>
            <a:pathLst>
              <a:path w="736644" h="736644">
                <a:moveTo>
                  <a:pt x="0" y="0"/>
                </a:moveTo>
                <a:lnTo>
                  <a:pt x="736645" y="0"/>
                </a:lnTo>
                <a:lnTo>
                  <a:pt x="736645" y="736644"/>
                </a:lnTo>
                <a:lnTo>
                  <a:pt x="0" y="73664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Freeform 10"/>
          <p:cNvSpPr/>
          <p:nvPr/>
        </p:nvSpPr>
        <p:spPr>
          <a:xfrm rot="1272908">
            <a:off x="16362915" y="1143615"/>
            <a:ext cx="781470" cy="781470"/>
          </a:xfrm>
          <a:custGeom>
            <a:avLst/>
            <a:gdLst/>
            <a:ahLst/>
            <a:cxnLst/>
            <a:rect l="l" t="t" r="r" b="b"/>
            <a:pathLst>
              <a:path w="781470" h="781470">
                <a:moveTo>
                  <a:pt x="0" y="0"/>
                </a:moveTo>
                <a:lnTo>
                  <a:pt x="781470" y="0"/>
                </a:lnTo>
                <a:lnTo>
                  <a:pt x="781470" y="781470"/>
                </a:lnTo>
                <a:lnTo>
                  <a:pt x="0" y="78147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Freeform 11"/>
          <p:cNvSpPr/>
          <p:nvPr/>
        </p:nvSpPr>
        <p:spPr>
          <a:xfrm rot="1232246">
            <a:off x="-249666" y="7754549"/>
            <a:ext cx="1692405" cy="1692405"/>
          </a:xfrm>
          <a:custGeom>
            <a:avLst/>
            <a:gdLst/>
            <a:ahLst/>
            <a:cxnLst/>
            <a:rect l="l" t="t" r="r" b="b"/>
            <a:pathLst>
              <a:path w="1692405" h="1692405">
                <a:moveTo>
                  <a:pt x="0" y="0"/>
                </a:moveTo>
                <a:lnTo>
                  <a:pt x="1692405" y="0"/>
                </a:lnTo>
                <a:lnTo>
                  <a:pt x="1692405" y="1692406"/>
                </a:lnTo>
                <a:lnTo>
                  <a:pt x="0" y="169240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2" name="Freeform 12"/>
          <p:cNvSpPr/>
          <p:nvPr/>
        </p:nvSpPr>
        <p:spPr>
          <a:xfrm>
            <a:off x="3291468" y="1951137"/>
            <a:ext cx="4246886" cy="6020070"/>
          </a:xfrm>
          <a:custGeom>
            <a:avLst/>
            <a:gdLst/>
            <a:ahLst/>
            <a:cxnLst/>
            <a:rect l="l" t="t" r="r" b="b"/>
            <a:pathLst>
              <a:path w="4246886" h="6020070">
                <a:moveTo>
                  <a:pt x="0" y="0"/>
                </a:moveTo>
                <a:lnTo>
                  <a:pt x="4246885" y="0"/>
                </a:lnTo>
                <a:lnTo>
                  <a:pt x="4246885" y="6020070"/>
                </a:lnTo>
                <a:lnTo>
                  <a:pt x="0" y="602007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3" name="TextBox 13"/>
          <p:cNvSpPr txBox="1"/>
          <p:nvPr/>
        </p:nvSpPr>
        <p:spPr>
          <a:xfrm>
            <a:off x="9144000" y="3880146"/>
            <a:ext cx="6264713" cy="1293495"/>
          </a:xfrm>
          <a:prstGeom prst="rect">
            <a:avLst/>
          </a:prstGeom>
        </p:spPr>
        <p:txBody>
          <a:bodyPr lIns="0" tIns="0" rIns="0" bIns="0" rtlCol="0" anchor="t">
            <a:spAutoFit/>
          </a:bodyPr>
          <a:lstStyle/>
          <a:p>
            <a:pPr algn="l">
              <a:lnSpc>
                <a:spcPts val="10080"/>
              </a:lnSpc>
              <a:spcBef>
                <a:spcPct val="0"/>
              </a:spcBef>
            </a:pPr>
            <a:r>
              <a:rPr lang="en-US" sz="7200" b="1">
                <a:solidFill>
                  <a:srgbClr val="FFFFFF"/>
                </a:solidFill>
                <a:latin typeface="Poppins Bold"/>
                <a:ea typeface="Poppins Bold"/>
                <a:cs typeface="Poppins Bold"/>
                <a:sym typeface="Poppins Bold"/>
              </a:rPr>
              <a:t>Thank You</a:t>
            </a:r>
          </a:p>
        </p:txBody>
      </p:sp>
      <p:grpSp>
        <p:nvGrpSpPr>
          <p:cNvPr id="14" name="Group 14"/>
          <p:cNvGrpSpPr/>
          <p:nvPr/>
        </p:nvGrpSpPr>
        <p:grpSpPr>
          <a:xfrm rot="4177613">
            <a:off x="16276236" y="7638108"/>
            <a:ext cx="2937858" cy="3201057"/>
            <a:chOff x="0" y="0"/>
            <a:chExt cx="773757" cy="843077"/>
          </a:xfrm>
        </p:grpSpPr>
        <p:sp>
          <p:nvSpPr>
            <p:cNvPr id="15" name="Freeform 15"/>
            <p:cNvSpPr/>
            <p:nvPr/>
          </p:nvSpPr>
          <p:spPr>
            <a:xfrm>
              <a:off x="0" y="0"/>
              <a:ext cx="773757" cy="843077"/>
            </a:xfrm>
            <a:custGeom>
              <a:avLst/>
              <a:gdLst/>
              <a:ahLst/>
              <a:cxnLst/>
              <a:rect l="l" t="t" r="r" b="b"/>
              <a:pathLst>
                <a:path w="773757" h="843077">
                  <a:moveTo>
                    <a:pt x="0" y="0"/>
                  </a:moveTo>
                  <a:lnTo>
                    <a:pt x="773757" y="0"/>
                  </a:lnTo>
                  <a:lnTo>
                    <a:pt x="773757" y="843077"/>
                  </a:lnTo>
                  <a:lnTo>
                    <a:pt x="0" y="843077"/>
                  </a:lnTo>
                  <a:close/>
                </a:path>
              </a:pathLst>
            </a:custGeom>
            <a:ln w="95250" cap="sq">
              <a:solidFill>
                <a:srgbClr val="FA7449"/>
              </a:solidFill>
              <a:prstDash val="solid"/>
              <a:miter/>
            </a:ln>
          </p:spPr>
        </p:sp>
        <p:sp>
          <p:nvSpPr>
            <p:cNvPr id="16" name="TextBox 16"/>
            <p:cNvSpPr txBox="1"/>
            <p:nvPr/>
          </p:nvSpPr>
          <p:spPr>
            <a:xfrm>
              <a:off x="0" y="-57150"/>
              <a:ext cx="773757" cy="900227"/>
            </a:xfrm>
            <a:prstGeom prst="rect">
              <a:avLst/>
            </a:prstGeom>
          </p:spPr>
          <p:txBody>
            <a:bodyPr lIns="50800" tIns="50800" rIns="50800" bIns="50800" rtlCol="0" anchor="ctr"/>
            <a:lstStyle/>
            <a:p>
              <a:pPr algn="ctr">
                <a:lnSpc>
                  <a:spcPts val="2940"/>
                </a:lnSpc>
              </a:pPr>
              <a:endParaRPr/>
            </a:p>
          </p:txBody>
        </p:sp>
      </p:grpSp>
      <p:grpSp>
        <p:nvGrpSpPr>
          <p:cNvPr id="17" name="Group 17"/>
          <p:cNvGrpSpPr/>
          <p:nvPr/>
        </p:nvGrpSpPr>
        <p:grpSpPr>
          <a:xfrm rot="2022362">
            <a:off x="-421926" y="-682387"/>
            <a:ext cx="3095274" cy="2290915"/>
            <a:chOff x="0" y="0"/>
            <a:chExt cx="815216" cy="603369"/>
          </a:xfrm>
        </p:grpSpPr>
        <p:sp>
          <p:nvSpPr>
            <p:cNvPr id="18" name="Freeform 18"/>
            <p:cNvSpPr/>
            <p:nvPr/>
          </p:nvSpPr>
          <p:spPr>
            <a:xfrm>
              <a:off x="0" y="0"/>
              <a:ext cx="815216" cy="603369"/>
            </a:xfrm>
            <a:custGeom>
              <a:avLst/>
              <a:gdLst/>
              <a:ahLst/>
              <a:cxnLst/>
              <a:rect l="l" t="t" r="r" b="b"/>
              <a:pathLst>
                <a:path w="815216" h="603369">
                  <a:moveTo>
                    <a:pt x="0" y="0"/>
                  </a:moveTo>
                  <a:lnTo>
                    <a:pt x="815216" y="0"/>
                  </a:lnTo>
                  <a:lnTo>
                    <a:pt x="815216" y="603369"/>
                  </a:lnTo>
                  <a:lnTo>
                    <a:pt x="0" y="603369"/>
                  </a:lnTo>
                  <a:close/>
                </a:path>
              </a:pathLst>
            </a:custGeom>
            <a:ln w="95250" cap="sq">
              <a:solidFill>
                <a:srgbClr val="FA7449"/>
              </a:solidFill>
              <a:prstDash val="solid"/>
              <a:miter/>
            </a:ln>
          </p:spPr>
        </p:sp>
        <p:sp>
          <p:nvSpPr>
            <p:cNvPr id="19" name="TextBox 19"/>
            <p:cNvSpPr txBox="1"/>
            <p:nvPr/>
          </p:nvSpPr>
          <p:spPr>
            <a:xfrm>
              <a:off x="0" y="-57150"/>
              <a:ext cx="815216" cy="660519"/>
            </a:xfrm>
            <a:prstGeom prst="rect">
              <a:avLst/>
            </a:prstGeom>
          </p:spPr>
          <p:txBody>
            <a:bodyPr lIns="50800" tIns="50800" rIns="50800" bIns="50800" rtlCol="0" anchor="ctr"/>
            <a:lstStyle/>
            <a:p>
              <a:pPr marL="0" lvl="0" indent="0" algn="ctr">
                <a:lnSpc>
                  <a:spcPts val="2940"/>
                </a:lnSpc>
                <a:spcBef>
                  <a:spcPct val="0"/>
                </a:spcBef>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3538</Words>
  <Application>Microsoft Office PowerPoint</Application>
  <PresentationFormat>Custom</PresentationFormat>
  <Paragraphs>136</Paragraphs>
  <Slides>16</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Poppins Bold</vt:lpstr>
      <vt:lpstr>Poppins</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damian lucia</cp:lastModifiedBy>
  <cp:revision>2</cp:revision>
  <dcterms:created xsi:type="dcterms:W3CDTF">2006-08-16T00:00:00Z</dcterms:created>
  <dcterms:modified xsi:type="dcterms:W3CDTF">2026-02-27T13:30:11Z</dcterms:modified>
  <dc:identifier>DAHCUk1TPzU</dc:identifier>
</cp:coreProperties>
</file>