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71" r:id="rId12"/>
    <p:sldId id="266" r:id="rId13"/>
    <p:sldId id="267" r:id="rId14"/>
    <p:sldId id="268" r:id="rId15"/>
    <p:sldId id="269" r:id="rId16"/>
    <p:sldId id="270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510"/>
    <p:restoredTop sz="94643"/>
  </p:normalViewPr>
  <p:slideViewPr>
    <p:cSldViewPr snapToGrid="0" snapToObjects="1">
      <p:cViewPr varScale="1">
        <p:scale>
          <a:sx n="96" d="100"/>
          <a:sy n="96" d="100"/>
        </p:scale>
        <p:origin x="472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2/15/18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2/15/18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2/15/18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2/15/18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2/15/18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2/15/18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2/15/18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2/15/18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2/15/18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2/15/18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2/15/18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2/15/18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2/15/18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2/15/18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2/15/18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2/15/18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2/15/18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2/15/18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hazelgrove-pri.stockport.sch.uk/wp-content/uploads/2016/03/TARGETS-FOR-WRITERS-YEAR-1-TO-6-PARENTAL-COPY.pdf" TargetMode="External"/><Relationship Id="rId2" Type="http://schemas.openxmlformats.org/officeDocument/2006/relationships/hyperlink" Target="https://swansea-edunet.gov.uk/en/schools/Brynmill/Pages/Default.aspx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westbrettonschool.org.uk/classes/foundationstage.s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BADA45-D7F3-B740-AFFC-0BC6B5CC1AA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Assessment for Learning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E1CCA91-0820-054C-A1B2-8003BB30C84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P146061</a:t>
            </a:r>
          </a:p>
        </p:txBody>
      </p:sp>
    </p:spTree>
    <p:extLst>
      <p:ext uri="{BB962C8B-B14F-4D97-AF65-F5344CB8AC3E}">
        <p14:creationId xmlns:p14="http://schemas.microsoft.com/office/powerpoint/2010/main" val="19986442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4CE9B7-607F-3D43-AB89-3E7C0D5267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Overwiew</a:t>
            </a:r>
            <a:r>
              <a:rPr lang="en-GB" dirty="0"/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A46BDF-BF95-5B41-AD4F-32C5284A392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What is Assessment for Learning?</a:t>
            </a:r>
          </a:p>
          <a:p>
            <a:r>
              <a:rPr lang="en-GB" dirty="0"/>
              <a:t>How is Assessment for Learning conducted?</a:t>
            </a:r>
          </a:p>
          <a:p>
            <a:r>
              <a:rPr lang="en-GB" dirty="0"/>
              <a:t>My Three Assessment for Learning Strategies</a:t>
            </a:r>
          </a:p>
          <a:p>
            <a:r>
              <a:rPr lang="en-GB" dirty="0"/>
              <a:t>Formative and Summative assessments</a:t>
            </a:r>
          </a:p>
          <a:p>
            <a:r>
              <a:rPr lang="en-GB" dirty="0"/>
              <a:t>How it will advance student learning?</a:t>
            </a:r>
          </a:p>
          <a:p>
            <a:r>
              <a:rPr lang="en-GB" dirty="0"/>
              <a:t>How it will impact the school?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48286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0B682C-D29A-7B49-AE2E-E80A8D0B19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is Assessment for Learning?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2A6EC7-5E61-AC43-B265-A5597666C14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Teaching strategy</a:t>
            </a:r>
          </a:p>
          <a:p>
            <a:r>
              <a:rPr lang="en-GB" dirty="0"/>
              <a:t>Adjustment for teachers and the learners</a:t>
            </a:r>
          </a:p>
          <a:p>
            <a:r>
              <a:rPr lang="en-GB" dirty="0"/>
              <a:t>Teachers play a key role in the process of Assessment for Learning</a:t>
            </a:r>
          </a:p>
          <a:p>
            <a:r>
              <a:rPr lang="en-GB" dirty="0"/>
              <a:t>Students, groups or a class as a whole</a:t>
            </a:r>
          </a:p>
          <a:p>
            <a:r>
              <a:rPr lang="en-GB" dirty="0"/>
              <a:t>Assessment for Learning is modified according to children's needs and abilities in an appropriate style.</a:t>
            </a:r>
          </a:p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B1752CA-ADFD-1242-9E1C-C1A6E18E70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07977" y="2169599"/>
            <a:ext cx="2592532" cy="141237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6C140BD-33EC-334A-88E5-F4C583E5DAC4}"/>
              </a:ext>
            </a:extLst>
          </p:cNvPr>
          <p:cNvSpPr txBox="1"/>
          <p:nvPr/>
        </p:nvSpPr>
        <p:spPr>
          <a:xfrm>
            <a:off x="7342910" y="6008301"/>
            <a:ext cx="512618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http://</a:t>
            </a:r>
            <a:r>
              <a:rPr lang="en-GB" sz="1200" dirty="0" err="1"/>
              <a:t>www.westbrettonschool.org.uk</a:t>
            </a:r>
            <a:r>
              <a:rPr lang="en-GB" sz="1200" dirty="0"/>
              <a:t>/classes/</a:t>
            </a:r>
            <a:r>
              <a:rPr lang="en-GB" sz="1200" dirty="0" err="1"/>
              <a:t>foundationstage.shtml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27052842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4A84B7-41A6-3343-A992-0EE88DCF34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Why is Assessment for Learning Conducted?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07E0AB-FF9F-EA4B-9DA6-C32973E389E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Method to inform learners of their progress to allow them to take required action to improve.</a:t>
            </a:r>
          </a:p>
          <a:p>
            <a:r>
              <a:rPr lang="en-GB" dirty="0"/>
              <a:t>Creating better learning opportunities for learners to learn at their own pace.</a:t>
            </a:r>
          </a:p>
          <a:p>
            <a:r>
              <a:rPr lang="en-GB" dirty="0"/>
              <a:t>Helps teachers recognised strengths and weaknesses about their pupils.</a:t>
            </a:r>
          </a:p>
          <a:p>
            <a:r>
              <a:rPr lang="en-GB" dirty="0"/>
              <a:t>Allows children to have an active role in their own learning.</a:t>
            </a:r>
          </a:p>
          <a:p>
            <a:r>
              <a:rPr lang="en-GB" dirty="0"/>
              <a:t>Developing ‘confidence for learners to undertake in self evaluation and self assessment’.</a:t>
            </a:r>
          </a:p>
          <a:p>
            <a:pPr marL="0" indent="0">
              <a:buNone/>
            </a:pPr>
            <a:r>
              <a:rPr lang="en-GB" dirty="0"/>
              <a:t>(Jones, 2005)</a:t>
            </a:r>
          </a:p>
        </p:txBody>
      </p:sp>
    </p:spTree>
    <p:extLst>
      <p:ext uri="{BB962C8B-B14F-4D97-AF65-F5344CB8AC3E}">
        <p14:creationId xmlns:p14="http://schemas.microsoft.com/office/powerpoint/2010/main" val="28599170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D79CE5-331C-B64E-8B61-7C68C25F27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Why this school and this age group?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3D765C-7479-B64C-ADF9-E01FF494892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 err="1"/>
              <a:t>Brynmill</a:t>
            </a:r>
            <a:r>
              <a:rPr lang="en-GB" dirty="0"/>
              <a:t> Primary School</a:t>
            </a:r>
          </a:p>
          <a:p>
            <a:r>
              <a:rPr lang="en-GB" dirty="0"/>
              <a:t>Foundation Phase</a:t>
            </a:r>
          </a:p>
          <a:p>
            <a:r>
              <a:rPr lang="en-GB" dirty="0"/>
              <a:t>Three to Seven years old</a:t>
            </a:r>
          </a:p>
          <a:p>
            <a:r>
              <a:rPr lang="en-GB" dirty="0"/>
              <a:t>Important to be able to reflect and self evaluate at a young age.</a:t>
            </a:r>
          </a:p>
          <a:p>
            <a:r>
              <a:rPr lang="en-GB" dirty="0"/>
              <a:t>Great asset to possess for your education.</a:t>
            </a:r>
          </a:p>
          <a:p>
            <a:r>
              <a:rPr lang="en-GB" dirty="0"/>
              <a:t>‘Resourceful, reflective children are more successful in examinations’ </a:t>
            </a:r>
          </a:p>
          <a:p>
            <a:pPr marL="0" indent="0">
              <a:buNone/>
            </a:pPr>
            <a:r>
              <a:rPr lang="en-GB" dirty="0"/>
              <a:t>(Boyle &amp; Charles, 2014).</a:t>
            </a:r>
          </a:p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92E6A36-0EEB-E940-B80F-9680C12D04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93504" y="2438400"/>
            <a:ext cx="2803093" cy="150725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611F137-6C8B-3843-91F6-484BC6D956E6}"/>
              </a:ext>
            </a:extLst>
          </p:cNvPr>
          <p:cNvSpPr txBox="1"/>
          <p:nvPr/>
        </p:nvSpPr>
        <p:spPr>
          <a:xfrm>
            <a:off x="7024255" y="5994400"/>
            <a:ext cx="635923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https://Swansea-</a:t>
            </a:r>
            <a:r>
              <a:rPr lang="en-GB" sz="1200" dirty="0" err="1"/>
              <a:t>edunet.gov.uk</a:t>
            </a:r>
            <a:r>
              <a:rPr lang="en-GB" sz="1200" dirty="0"/>
              <a:t>/</a:t>
            </a:r>
            <a:r>
              <a:rPr lang="en-GB" sz="1200" dirty="0" err="1"/>
              <a:t>en</a:t>
            </a:r>
            <a:r>
              <a:rPr lang="en-GB" sz="1200" dirty="0"/>
              <a:t>/schools/</a:t>
            </a:r>
            <a:r>
              <a:rPr lang="en-GB" sz="1200" dirty="0" err="1"/>
              <a:t>Brynmill</a:t>
            </a:r>
            <a:r>
              <a:rPr lang="en-GB" sz="1200" dirty="0"/>
              <a:t>/Pages/</a:t>
            </a:r>
            <a:r>
              <a:rPr lang="en-GB" sz="1200" dirty="0" err="1"/>
              <a:t>Default.aspx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22402283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0A3DB1-B8D4-3345-9541-CDB598BBA4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Formative and Summative Assessment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44721879-0700-EE42-86AD-73ACC8271C4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19138348"/>
              </p:ext>
            </p:extLst>
          </p:nvPr>
        </p:nvGraphicFramePr>
        <p:xfrm>
          <a:off x="1295400" y="2557462"/>
          <a:ext cx="9601200" cy="28273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800600">
                  <a:extLst>
                    <a:ext uri="{9D8B030D-6E8A-4147-A177-3AD203B41FA5}">
                      <a16:colId xmlns:a16="http://schemas.microsoft.com/office/drawing/2014/main" val="3167470368"/>
                    </a:ext>
                  </a:extLst>
                </a:gridCol>
                <a:gridCol w="4800600">
                  <a:extLst>
                    <a:ext uri="{9D8B030D-6E8A-4147-A177-3AD203B41FA5}">
                      <a16:colId xmlns:a16="http://schemas.microsoft.com/office/drawing/2014/main" val="3668926473"/>
                    </a:ext>
                  </a:extLst>
                </a:gridCol>
              </a:tblGrid>
              <a:tr h="706834">
                <a:tc>
                  <a:txBody>
                    <a:bodyPr/>
                    <a:lstStyle/>
                    <a:p>
                      <a:r>
                        <a:rPr lang="en-GB" dirty="0"/>
                        <a:t>Formative Assessment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Summative Assessment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82908873"/>
                  </a:ext>
                </a:extLst>
              </a:tr>
              <a:tr h="706834">
                <a:tc>
                  <a:txBody>
                    <a:bodyPr/>
                    <a:lstStyle/>
                    <a:p>
                      <a:r>
                        <a:rPr lang="en-GB" dirty="0"/>
                        <a:t>Ongoing basis to help students achieve the best of their abilities.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Participating in assessment which takes place at the end of a topic or unit.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32063139"/>
                  </a:ext>
                </a:extLst>
              </a:tr>
              <a:tr h="706834">
                <a:tc>
                  <a:txBody>
                    <a:bodyPr/>
                    <a:lstStyle/>
                    <a:p>
                      <a:r>
                        <a:rPr lang="en-GB" dirty="0"/>
                        <a:t>Monitor student learning regularly to provide ongoing feedback.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Graded or Assessed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55122094"/>
                  </a:ext>
                </a:extLst>
              </a:tr>
              <a:tr h="70683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Example: Exams, Assignments or Projects.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5421627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792164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0E59BF-A034-7641-83E2-E773B5E693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Three Strategies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C5F59C-1622-514A-B11C-0DF5224E396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Exemplar Work</a:t>
            </a:r>
          </a:p>
          <a:p>
            <a:r>
              <a:rPr lang="en-GB" dirty="0"/>
              <a:t>Lesson Target Setting</a:t>
            </a:r>
          </a:p>
          <a:p>
            <a:r>
              <a:rPr lang="en-GB" dirty="0"/>
              <a:t>Learning Journal</a:t>
            </a:r>
          </a:p>
          <a:p>
            <a:r>
              <a:rPr lang="en-GB" dirty="0"/>
              <a:t>All three strategies are conducted via formative assessments.</a:t>
            </a:r>
          </a:p>
          <a:p>
            <a:r>
              <a:rPr lang="en-GB" dirty="0"/>
              <a:t>Providing ongoing feedback and support.</a:t>
            </a:r>
          </a:p>
        </p:txBody>
      </p:sp>
    </p:spTree>
    <p:extLst>
      <p:ext uri="{BB962C8B-B14F-4D97-AF65-F5344CB8AC3E}">
        <p14:creationId xmlns:p14="http://schemas.microsoft.com/office/powerpoint/2010/main" val="16371292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50FEA3-4CB2-5846-8B16-82B6250DC0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Strategy One – Exemplar Work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9EF193-97AA-C044-A25D-4F19282BA31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GB" dirty="0"/>
              <a:t>Fits perfectly within Foundation Phase.</a:t>
            </a:r>
          </a:p>
          <a:p>
            <a:r>
              <a:rPr lang="en-GB" dirty="0"/>
              <a:t>Example of work shown to pupils.</a:t>
            </a:r>
          </a:p>
          <a:p>
            <a:r>
              <a:rPr lang="en-GB" dirty="0"/>
              <a:t>Allows children to figure out the criteria for their work by observing this example.</a:t>
            </a:r>
          </a:p>
          <a:p>
            <a:r>
              <a:rPr lang="en-GB" dirty="0"/>
              <a:t>Different Aspects </a:t>
            </a:r>
          </a:p>
          <a:p>
            <a:r>
              <a:rPr lang="en-GB" dirty="0"/>
              <a:t>Asking relevant questions</a:t>
            </a:r>
          </a:p>
          <a:p>
            <a:r>
              <a:rPr lang="en-GB" dirty="0"/>
              <a:t>Understanding the success criteria for themselves.</a:t>
            </a:r>
          </a:p>
          <a:p>
            <a:r>
              <a:rPr lang="en-GB" dirty="0"/>
              <a:t>Being able to self evaluate what needs to be done.</a:t>
            </a:r>
          </a:p>
        </p:txBody>
      </p:sp>
    </p:spTree>
    <p:extLst>
      <p:ext uri="{BB962C8B-B14F-4D97-AF65-F5344CB8AC3E}">
        <p14:creationId xmlns:p14="http://schemas.microsoft.com/office/powerpoint/2010/main" val="15004753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C714D4-3820-F944-8A67-5F5AFA150C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Positives and Negatives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55776ACC-46C8-B449-8417-5C467D827E7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69991564"/>
              </p:ext>
            </p:extLst>
          </p:nvPr>
        </p:nvGraphicFramePr>
        <p:xfrm>
          <a:off x="1295400" y="2557463"/>
          <a:ext cx="9601200" cy="32153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800600">
                  <a:extLst>
                    <a:ext uri="{9D8B030D-6E8A-4147-A177-3AD203B41FA5}">
                      <a16:colId xmlns:a16="http://schemas.microsoft.com/office/drawing/2014/main" val="504316023"/>
                    </a:ext>
                  </a:extLst>
                </a:gridCol>
                <a:gridCol w="4800600">
                  <a:extLst>
                    <a:ext uri="{9D8B030D-6E8A-4147-A177-3AD203B41FA5}">
                      <a16:colId xmlns:a16="http://schemas.microsoft.com/office/drawing/2014/main" val="3601956805"/>
                    </a:ext>
                  </a:extLst>
                </a:gridCol>
              </a:tblGrid>
              <a:tr h="368148">
                <a:tc>
                  <a:txBody>
                    <a:bodyPr/>
                    <a:lstStyle/>
                    <a:p>
                      <a:r>
                        <a:rPr lang="en-GB" dirty="0"/>
                        <a:t>Positives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Negatives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28354858"/>
                  </a:ext>
                </a:extLst>
              </a:tr>
              <a:tr h="644259">
                <a:tc>
                  <a:txBody>
                    <a:bodyPr/>
                    <a:lstStyle/>
                    <a:p>
                      <a:r>
                        <a:rPr lang="en-GB" dirty="0"/>
                        <a:t>Allows children to become more independent with their learning.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May not be resourceful to all young learners.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8598606"/>
                  </a:ext>
                </a:extLst>
              </a:tr>
              <a:tr h="644259">
                <a:tc>
                  <a:txBody>
                    <a:bodyPr/>
                    <a:lstStyle/>
                    <a:p>
                      <a:r>
                        <a:rPr lang="en-GB" dirty="0"/>
                        <a:t>Valuable way for teachers to recognise capabilities of the young learners.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Learners at Foundation Phase learn differently and at different speeds.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8442021"/>
                  </a:ext>
                </a:extLst>
              </a:tr>
              <a:tr h="644259">
                <a:tc>
                  <a:txBody>
                    <a:bodyPr/>
                    <a:lstStyle/>
                    <a:p>
                      <a:r>
                        <a:rPr lang="en-GB" dirty="0"/>
                        <a:t>Children can use it as help.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May not be understandable and useful for all learners.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06309243"/>
                  </a:ext>
                </a:extLst>
              </a:tr>
              <a:tr h="831213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Provides children to judge what they think is the criteria for that certain task.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662079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852719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729005-452F-4745-A965-859E22F8D2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Strategy Two – Lesson Target Setting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8A3B5A-7CD8-4A4E-9421-4E14FF605C2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GB" dirty="0"/>
              <a:t>Understanding the aims and goals of the session from the outset.</a:t>
            </a:r>
          </a:p>
          <a:p>
            <a:r>
              <a:rPr lang="en-GB" dirty="0"/>
              <a:t>Receive three daily goals to achieve.</a:t>
            </a:r>
          </a:p>
          <a:p>
            <a:r>
              <a:rPr lang="en-GB" dirty="0"/>
              <a:t>Learners excel more when the learning objective is ‘made clear to pupils’ and when the ‘success criteria’ is clear (Hayes, 2012).</a:t>
            </a:r>
          </a:p>
          <a:p>
            <a:r>
              <a:rPr lang="en-GB" dirty="0"/>
              <a:t>Important aspects such as:</a:t>
            </a:r>
          </a:p>
          <a:p>
            <a:r>
              <a:rPr lang="en-GB" dirty="0"/>
              <a:t>Understanding what the young learners work criteria's are.</a:t>
            </a:r>
          </a:p>
          <a:p>
            <a:r>
              <a:rPr lang="en-GB" dirty="0"/>
              <a:t>Provides motivation for the young learners.</a:t>
            </a:r>
          </a:p>
          <a:p>
            <a:r>
              <a:rPr lang="en-GB" dirty="0"/>
              <a:t>Effective peer and self assessment.</a:t>
            </a:r>
          </a:p>
          <a:p>
            <a:r>
              <a:rPr lang="en-GB" dirty="0"/>
              <a:t>Independent approach to learning</a:t>
            </a:r>
          </a:p>
          <a:p>
            <a:r>
              <a:rPr lang="en-GB" dirty="0"/>
              <a:t>Easier for teachers to write reports because they are already tracking their pupils progress on a daily basis.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6985214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C052F5-84CF-154A-89AD-6CC5C19DD7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Positives and Negatives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03649465-F071-C440-ABB7-6D650CA5F85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74098881"/>
              </p:ext>
            </p:extLst>
          </p:nvPr>
        </p:nvGraphicFramePr>
        <p:xfrm>
          <a:off x="1295400" y="2557462"/>
          <a:ext cx="9601200" cy="29289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800600">
                  <a:extLst>
                    <a:ext uri="{9D8B030D-6E8A-4147-A177-3AD203B41FA5}">
                      <a16:colId xmlns:a16="http://schemas.microsoft.com/office/drawing/2014/main" val="3936549519"/>
                    </a:ext>
                  </a:extLst>
                </a:gridCol>
                <a:gridCol w="4800600">
                  <a:extLst>
                    <a:ext uri="{9D8B030D-6E8A-4147-A177-3AD203B41FA5}">
                      <a16:colId xmlns:a16="http://schemas.microsoft.com/office/drawing/2014/main" val="3284252109"/>
                    </a:ext>
                  </a:extLst>
                </a:gridCol>
              </a:tblGrid>
              <a:tr h="453954">
                <a:tc>
                  <a:txBody>
                    <a:bodyPr/>
                    <a:lstStyle/>
                    <a:p>
                      <a:r>
                        <a:rPr lang="en-GB" dirty="0"/>
                        <a:t>Positives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Negatives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35051800"/>
                  </a:ext>
                </a:extLst>
              </a:tr>
              <a:tr h="783537">
                <a:tc>
                  <a:txBody>
                    <a:bodyPr/>
                    <a:lstStyle/>
                    <a:p>
                      <a:r>
                        <a:rPr lang="en-GB" dirty="0"/>
                        <a:t>Makes it easier for teachers to track progress.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All the class mat not be able to maintain the same level of standards.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32739247"/>
                  </a:ext>
                </a:extLst>
              </a:tr>
              <a:tr h="453954">
                <a:tc>
                  <a:txBody>
                    <a:bodyPr/>
                    <a:lstStyle/>
                    <a:p>
                      <a:r>
                        <a:rPr lang="en-GB" dirty="0"/>
                        <a:t>Helps children become highly motivated.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Could lead to children falling behind on their work.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45565836"/>
                  </a:ext>
                </a:extLst>
              </a:tr>
              <a:tr h="783537">
                <a:tc>
                  <a:txBody>
                    <a:bodyPr/>
                    <a:lstStyle/>
                    <a:p>
                      <a:r>
                        <a:rPr lang="en-GB" dirty="0"/>
                        <a:t>Could lead to reaching aims and goals at a quicker pace for learners.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6793811"/>
                  </a:ext>
                </a:extLst>
              </a:tr>
              <a:tr h="453954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0375643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9369607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C971AB-68B4-BD43-A28D-D6CB1C3DCC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Example of Lesson Target Setting</a:t>
            </a:r>
          </a:p>
        </p:txBody>
      </p:sp>
      <p:pic>
        <p:nvPicPr>
          <p:cNvPr id="22" name="Content Placeholder 21">
            <a:extLst>
              <a:ext uri="{FF2B5EF4-FFF2-40B4-BE49-F238E27FC236}">
                <a16:creationId xmlns:a16="http://schemas.microsoft.com/office/drawing/2014/main" id="{D1137CF7-16EC-684C-B03C-1512380B191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31494" y="2285999"/>
            <a:ext cx="9565104" cy="3322321"/>
          </a:xfrm>
        </p:spPr>
      </p:pic>
      <p:sp>
        <p:nvSpPr>
          <p:cNvPr id="30" name="TextBox 29">
            <a:extLst>
              <a:ext uri="{FF2B5EF4-FFF2-40B4-BE49-F238E27FC236}">
                <a16:creationId xmlns:a16="http://schemas.microsoft.com/office/drawing/2014/main" id="{5EF30E07-1441-634E-A26C-E88AD9694BD1}"/>
              </a:ext>
            </a:extLst>
          </p:cNvPr>
          <p:cNvSpPr txBox="1"/>
          <p:nvPr/>
        </p:nvSpPr>
        <p:spPr>
          <a:xfrm>
            <a:off x="570496" y="5961611"/>
            <a:ext cx="1108709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http://</a:t>
            </a:r>
            <a:r>
              <a:rPr lang="en-GB" sz="1200" dirty="0" err="1"/>
              <a:t>www.hazelgrove-pri.stockport.sch.uk</a:t>
            </a:r>
            <a:r>
              <a:rPr lang="en-GB" sz="1200" dirty="0"/>
              <a:t>/</a:t>
            </a:r>
            <a:r>
              <a:rPr lang="en-GB" sz="1200" dirty="0" err="1"/>
              <a:t>wp</a:t>
            </a:r>
            <a:r>
              <a:rPr lang="en-GB" sz="1200" dirty="0"/>
              <a:t>-content/uploads/2016/03/TARGETS-FOR-WRITERS-YEAR-1-TO-6-PARENTAL-COPY.pdf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1493806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E9E732-9CBE-574F-8773-4533E8FB10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Strategy Three – Learning Journal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6A3FD7-BDD5-404B-A4CC-FA204CC93E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Journal which contains information about each pupil.</a:t>
            </a:r>
          </a:p>
          <a:p>
            <a:r>
              <a:rPr lang="en-GB" dirty="0"/>
              <a:t>Behaviour, writing and reading.</a:t>
            </a:r>
          </a:p>
          <a:p>
            <a:r>
              <a:rPr lang="en-GB" dirty="0"/>
              <a:t>Teachers will prove aims, goals and targets within the learning journal.</a:t>
            </a:r>
          </a:p>
          <a:p>
            <a:r>
              <a:rPr lang="en-GB" dirty="0"/>
              <a:t>Suitable targets for each individual pupil abilities.</a:t>
            </a:r>
          </a:p>
          <a:p>
            <a:r>
              <a:rPr lang="en-GB" dirty="0"/>
              <a:t>Key aspects:</a:t>
            </a:r>
          </a:p>
          <a:p>
            <a:r>
              <a:rPr lang="en-GB" dirty="0"/>
              <a:t>Allows children to reflect and review on their own learning.</a:t>
            </a:r>
          </a:p>
          <a:p>
            <a:r>
              <a:rPr lang="en-GB" dirty="0"/>
              <a:t>Effective way to learn to self evaluate and self assess. </a:t>
            </a:r>
          </a:p>
        </p:txBody>
      </p:sp>
    </p:spTree>
    <p:extLst>
      <p:ext uri="{BB962C8B-B14F-4D97-AF65-F5344CB8AC3E}">
        <p14:creationId xmlns:p14="http://schemas.microsoft.com/office/powerpoint/2010/main" val="147045991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D4592E-3820-544F-B95E-C735132311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Positives and Negatives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4AFD13E0-0258-8247-8966-365CD7E93F8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5492457"/>
              </p:ext>
            </p:extLst>
          </p:nvPr>
        </p:nvGraphicFramePr>
        <p:xfrm>
          <a:off x="1295400" y="2557463"/>
          <a:ext cx="9601200" cy="2931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800600">
                  <a:extLst>
                    <a:ext uri="{9D8B030D-6E8A-4147-A177-3AD203B41FA5}">
                      <a16:colId xmlns:a16="http://schemas.microsoft.com/office/drawing/2014/main" val="632814878"/>
                    </a:ext>
                  </a:extLst>
                </a:gridCol>
                <a:gridCol w="4800600">
                  <a:extLst>
                    <a:ext uri="{9D8B030D-6E8A-4147-A177-3AD203B41FA5}">
                      <a16:colId xmlns:a16="http://schemas.microsoft.com/office/drawing/2014/main" val="15463385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Positives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Negatives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0257355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Organised way for teachers to keep track of pupils progression in different skills.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Not all learners will progress at the same pace.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7423891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Allows children to recognise and reflect on their own progress.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It can cause learners to fall behind if they are not on track.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386304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Keeps children motivated to reach their goals and targets.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Knock confidence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7160918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Different various type of journals, such as online journals for parents to access.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4342379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8345116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2BD0FD-D4EA-4641-A65C-7B655B7207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Conclusion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DE73D0-7419-EF42-927C-BC7FD75298D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/>
              <a:t>Impact school by advancing student learning.</a:t>
            </a:r>
          </a:p>
          <a:p>
            <a:r>
              <a:rPr lang="en-GB" dirty="0"/>
              <a:t>Getting young learners to be highly motivated.</a:t>
            </a:r>
          </a:p>
          <a:p>
            <a:r>
              <a:rPr lang="en-GB" dirty="0"/>
              <a:t>Improve </a:t>
            </a:r>
            <a:r>
              <a:rPr lang="en-GB" dirty="0" err="1"/>
              <a:t>Brynmill</a:t>
            </a:r>
            <a:r>
              <a:rPr lang="en-GB" dirty="0"/>
              <a:t> Primary School</a:t>
            </a:r>
          </a:p>
          <a:p>
            <a:r>
              <a:rPr lang="en-GB" dirty="0"/>
              <a:t>Foundation Phase is an important time to become a good learner.</a:t>
            </a:r>
          </a:p>
          <a:p>
            <a:r>
              <a:rPr lang="en-GB" dirty="0"/>
              <a:t>Domino Effect</a:t>
            </a:r>
          </a:p>
          <a:p>
            <a:r>
              <a:rPr lang="en-GB" dirty="0"/>
              <a:t>Key to success in the future.</a:t>
            </a:r>
          </a:p>
          <a:p>
            <a:r>
              <a:rPr lang="en-GB" dirty="0"/>
              <a:t>Importance of being about to self evaluate, reflect, motivate and have the willingness to improve is a great quality to possess.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3349682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DDB149-DA1C-EB45-BC72-E0CCA5F2B5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9EB888-91E1-B84C-AA3C-C5BA00CA780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/>
              <a:t>Boyle, B., &amp; Charles, M. (2014). </a:t>
            </a:r>
            <a:r>
              <a:rPr lang="en-GB" i="1" dirty="0"/>
              <a:t>Formative assessment for teaching &amp; learning.</a:t>
            </a:r>
            <a:r>
              <a:rPr lang="en-GB" dirty="0"/>
              <a:t> London: </a:t>
            </a:r>
            <a:r>
              <a:rPr lang="en-GB" dirty="0">
                <a:solidFill>
                  <a:schemeClr val="tx1"/>
                </a:solidFill>
              </a:rPr>
              <a:t>SAGE.</a:t>
            </a:r>
          </a:p>
          <a:p>
            <a:r>
              <a:rPr lang="en-GB" dirty="0">
                <a:solidFill>
                  <a:schemeClr val="tx1"/>
                </a:solidFill>
              </a:rPr>
              <a:t>Hayes, D. (2012). </a:t>
            </a:r>
            <a:r>
              <a:rPr lang="en-GB" i="1" dirty="0">
                <a:solidFill>
                  <a:schemeClr val="tx1"/>
                </a:solidFill>
              </a:rPr>
              <a:t>Foundations of primary teaching.</a:t>
            </a:r>
            <a:r>
              <a:rPr lang="en-GB" dirty="0">
                <a:solidFill>
                  <a:schemeClr val="tx1"/>
                </a:solidFill>
              </a:rPr>
              <a:t> Abingdon: Routledge.</a:t>
            </a:r>
          </a:p>
          <a:p>
            <a:r>
              <a:rPr lang="en-GB" dirty="0">
                <a:solidFill>
                  <a:schemeClr val="tx1"/>
                </a:solidFill>
              </a:rPr>
              <a:t>Jones, C. A. (2005). Assessment for Learning. </a:t>
            </a:r>
            <a:r>
              <a:rPr lang="en-GB" i="1" dirty="0">
                <a:solidFill>
                  <a:schemeClr val="tx1"/>
                </a:solidFill>
              </a:rPr>
              <a:t>Vocational Learning</a:t>
            </a:r>
            <a:r>
              <a:rPr lang="en-GB" dirty="0">
                <a:solidFill>
                  <a:schemeClr val="tx1"/>
                </a:solidFill>
              </a:rPr>
              <a:t>, 16-19.</a:t>
            </a:r>
          </a:p>
          <a:p>
            <a:r>
              <a:rPr lang="en-GB" dirty="0">
                <a:solidFill>
                  <a:schemeClr val="tx1"/>
                </a:solidFill>
                <a:hlinkClick r:id="rId2"/>
              </a:rPr>
              <a:t>https://swansea-edunet.gov.uk/en/schools/Brynmill/Pages/Default.aspx</a:t>
            </a:r>
            <a:endParaRPr lang="en-GB" dirty="0">
              <a:solidFill>
                <a:schemeClr val="tx1"/>
              </a:solidFill>
            </a:endParaRPr>
          </a:p>
          <a:p>
            <a:r>
              <a:rPr lang="en-GB" dirty="0">
                <a:solidFill>
                  <a:schemeClr val="tx1"/>
                </a:solidFill>
                <a:hlinkClick r:id="rId3"/>
              </a:rPr>
              <a:t>http://www.hazelgrove-pri.stockport.sch.uk/wp-content/uploads/2016/03/TARGETS-FOR-WRITERS-YEAR-1-TO-6-PARENTAL-COPY.pdf</a:t>
            </a:r>
            <a:endParaRPr lang="en-GB" dirty="0">
              <a:solidFill>
                <a:schemeClr val="tx1"/>
              </a:solidFill>
            </a:endParaRPr>
          </a:p>
          <a:p>
            <a:r>
              <a:rPr lang="en-GB" dirty="0">
                <a:solidFill>
                  <a:schemeClr val="tx1"/>
                </a:solidFill>
                <a:hlinkClick r:id="rId4"/>
              </a:rPr>
              <a:t>http://www.westbrettonschool.org.uk/classes/foundationstage.shtml</a:t>
            </a:r>
            <a:endParaRPr lang="en-GB" dirty="0">
              <a:solidFill>
                <a:schemeClr val="tx1"/>
              </a:solidFill>
            </a:endParaRP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7336686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130</TotalTime>
  <Words>989</Words>
  <Application>Microsoft Macintosh PowerPoint</Application>
  <PresentationFormat>Widescreen</PresentationFormat>
  <Paragraphs>120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9" baseType="lpstr">
      <vt:lpstr>Arial</vt:lpstr>
      <vt:lpstr>Garamond</vt:lpstr>
      <vt:lpstr>Organic</vt:lpstr>
      <vt:lpstr>Assessment for Learning</vt:lpstr>
      <vt:lpstr>Overwiew </vt:lpstr>
      <vt:lpstr>What is Assessment for Learning?</vt:lpstr>
      <vt:lpstr>Why is Assessment for Learning Conducted?</vt:lpstr>
      <vt:lpstr>Why this school and this age group?</vt:lpstr>
      <vt:lpstr>Formative and Summative Assessment</vt:lpstr>
      <vt:lpstr>Three Strategies</vt:lpstr>
      <vt:lpstr>Strategy One – Exemplar Work</vt:lpstr>
      <vt:lpstr>Positives and Negatives</vt:lpstr>
      <vt:lpstr>Strategy Two – Lesson Target Setting</vt:lpstr>
      <vt:lpstr>Positives and Negatives</vt:lpstr>
      <vt:lpstr>Example of Lesson Target Setting</vt:lpstr>
      <vt:lpstr>Strategy Three – Learning Journal</vt:lpstr>
      <vt:lpstr>Positives and Negatives</vt:lpstr>
      <vt:lpstr>Conclusion</vt:lpstr>
      <vt:lpstr>References</vt:lpstr>
    </vt:vector>
  </TitlesOfParts>
  <Company/>
  <LinksUpToDate>false</LinksUpToDate>
  <SharedDoc>false</SharedDoc>
  <HyperlinksChanged>false</HyperlinksChanged>
  <AppVersion>16.0009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Microsoft Office User</cp:lastModifiedBy>
  <cp:revision>34</cp:revision>
  <dcterms:created xsi:type="dcterms:W3CDTF">2018-02-15T17:07:54Z</dcterms:created>
  <dcterms:modified xsi:type="dcterms:W3CDTF">2018-02-15T20:18:57Z</dcterms:modified>
</cp:coreProperties>
</file>