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4"/>
  </p:notesMasterIdLst>
  <p:sldIdLst>
    <p:sldId id="256" r:id="rId2"/>
    <p:sldId id="304" r:id="rId3"/>
    <p:sldId id="305" r:id="rId4"/>
    <p:sldId id="323" r:id="rId5"/>
    <p:sldId id="306" r:id="rId6"/>
    <p:sldId id="307" r:id="rId7"/>
    <p:sldId id="308" r:id="rId8"/>
    <p:sldId id="309" r:id="rId9"/>
    <p:sldId id="310" r:id="rId10"/>
    <p:sldId id="313" r:id="rId11"/>
    <p:sldId id="311" r:id="rId12"/>
    <p:sldId id="316" r:id="rId13"/>
    <p:sldId id="317" r:id="rId14"/>
    <p:sldId id="315" r:id="rId15"/>
    <p:sldId id="318" r:id="rId16"/>
    <p:sldId id="319" r:id="rId17"/>
    <p:sldId id="320" r:id="rId18"/>
    <p:sldId id="314" r:id="rId19"/>
    <p:sldId id="321" r:id="rId20"/>
    <p:sldId id="324" r:id="rId21"/>
    <p:sldId id="322" r:id="rId22"/>
    <p:sldId id="274"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d P Williams" initials="APW" lastIdx="6" clrIdx="0">
    <p:extLst>
      <p:ext uri="{19B8F6BF-5375-455C-9EA6-DF929625EA0E}">
        <p15:presenceInfo xmlns:p15="http://schemas.microsoft.com/office/powerpoint/2012/main" userId="S-1-5-21-809251214-2178901256-4152538893-2529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C3A5B"/>
    <a:srgbClr val="352DDB"/>
    <a:srgbClr val="29FA0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09"/>
    <p:restoredTop sz="82558" autoAdjust="0"/>
  </p:normalViewPr>
  <p:slideViewPr>
    <p:cSldViewPr snapToGrid="0" snapToObjects="1">
      <p:cViewPr varScale="1">
        <p:scale>
          <a:sx n="95" d="100"/>
          <a:sy n="95" d="100"/>
        </p:scale>
        <p:origin x="205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2EE1CB-38AC-48E9-A2E1-29E2417E5F6E}" type="doc">
      <dgm:prSet loTypeId="urn:microsoft.com/office/officeart/2005/8/layout/venn2" loCatId="relationship" qsTypeId="urn:microsoft.com/office/officeart/2005/8/quickstyle/simple1" qsCatId="simple" csTypeId="urn:microsoft.com/office/officeart/2005/8/colors/colorful5" csCatId="colorful" phldr="1"/>
      <dgm:spPr/>
      <dgm:t>
        <a:bodyPr/>
        <a:lstStyle/>
        <a:p>
          <a:endParaRPr lang="en-US"/>
        </a:p>
      </dgm:t>
    </dgm:pt>
    <dgm:pt modelId="{463A806D-22AD-4EBB-98A1-715FF31D7EB0}">
      <dgm:prSet/>
      <dgm:spPr/>
      <dgm:t>
        <a:bodyPr/>
        <a:lstStyle/>
        <a:p>
          <a:pPr rtl="0"/>
          <a:r>
            <a:rPr lang="en-GB" b="1" dirty="0" smtClean="0"/>
            <a:t>International</a:t>
          </a:r>
          <a:endParaRPr lang="en-GB" b="1" dirty="0"/>
        </a:p>
      </dgm:t>
    </dgm:pt>
    <dgm:pt modelId="{16FFA412-3964-4F41-8AD8-87F48916E400}" type="parTrans" cxnId="{AC0E1DAD-F0F4-42A6-A5AA-26D26BDD3750}">
      <dgm:prSet/>
      <dgm:spPr/>
      <dgm:t>
        <a:bodyPr/>
        <a:lstStyle/>
        <a:p>
          <a:endParaRPr lang="en-US"/>
        </a:p>
      </dgm:t>
    </dgm:pt>
    <dgm:pt modelId="{823BC576-970C-4E4D-BA12-895A88A05651}" type="sibTrans" cxnId="{AC0E1DAD-F0F4-42A6-A5AA-26D26BDD3750}">
      <dgm:prSet/>
      <dgm:spPr/>
      <dgm:t>
        <a:bodyPr/>
        <a:lstStyle/>
        <a:p>
          <a:endParaRPr lang="en-US"/>
        </a:p>
      </dgm:t>
    </dgm:pt>
    <dgm:pt modelId="{2B98E5D8-75EA-4D5C-8B6C-1AE49D31C88A}">
      <dgm:prSet/>
      <dgm:spPr/>
      <dgm:t>
        <a:bodyPr/>
        <a:lstStyle/>
        <a:p>
          <a:pPr rtl="0"/>
          <a:r>
            <a:rPr lang="en-GB" b="1" dirty="0" smtClean="0"/>
            <a:t>National</a:t>
          </a:r>
          <a:endParaRPr lang="en-GB" b="1" dirty="0"/>
        </a:p>
      </dgm:t>
    </dgm:pt>
    <dgm:pt modelId="{62378CB3-DC2A-4944-A30B-1BF09932896C}" type="parTrans" cxnId="{90DC2C4E-CDAB-4E70-9A27-1A237E2D3E8B}">
      <dgm:prSet/>
      <dgm:spPr/>
      <dgm:t>
        <a:bodyPr/>
        <a:lstStyle/>
        <a:p>
          <a:endParaRPr lang="en-US"/>
        </a:p>
      </dgm:t>
    </dgm:pt>
    <dgm:pt modelId="{B9F55196-DC67-4900-97F9-F74C1E09D25D}" type="sibTrans" cxnId="{90DC2C4E-CDAB-4E70-9A27-1A237E2D3E8B}">
      <dgm:prSet/>
      <dgm:spPr/>
      <dgm:t>
        <a:bodyPr/>
        <a:lstStyle/>
        <a:p>
          <a:endParaRPr lang="en-US"/>
        </a:p>
      </dgm:t>
    </dgm:pt>
    <dgm:pt modelId="{6EE1236E-1A1D-47D4-BA59-D1125DEEC997}">
      <dgm:prSet/>
      <dgm:spPr/>
      <dgm:t>
        <a:bodyPr/>
        <a:lstStyle/>
        <a:p>
          <a:r>
            <a:rPr lang="en-GB" b="1" dirty="0" smtClean="0"/>
            <a:t>School</a:t>
          </a:r>
          <a:endParaRPr lang="en-GB" b="1" dirty="0"/>
        </a:p>
      </dgm:t>
    </dgm:pt>
    <dgm:pt modelId="{C9315856-ED61-46F3-8D47-F327F8F7534F}" type="parTrans" cxnId="{0C3F447D-464D-466A-A2E0-23105EC577D7}">
      <dgm:prSet/>
      <dgm:spPr/>
      <dgm:t>
        <a:bodyPr/>
        <a:lstStyle/>
        <a:p>
          <a:endParaRPr lang="en-US"/>
        </a:p>
      </dgm:t>
    </dgm:pt>
    <dgm:pt modelId="{D9BF57B1-E5D8-49E0-B56A-5C6773A78DA8}" type="sibTrans" cxnId="{0C3F447D-464D-466A-A2E0-23105EC577D7}">
      <dgm:prSet/>
      <dgm:spPr/>
      <dgm:t>
        <a:bodyPr/>
        <a:lstStyle/>
        <a:p>
          <a:endParaRPr lang="en-US"/>
        </a:p>
      </dgm:t>
    </dgm:pt>
    <dgm:pt modelId="{750E84BA-EE45-47D5-A824-A2FFCB5DF3C4}">
      <dgm:prSet/>
      <dgm:spPr/>
      <dgm:t>
        <a:bodyPr/>
        <a:lstStyle/>
        <a:p>
          <a:pPr rtl="0"/>
          <a:r>
            <a:rPr lang="en-GB" b="1" dirty="0" smtClean="0"/>
            <a:t>Classroom</a:t>
          </a:r>
          <a:endParaRPr lang="en-GB" b="1" dirty="0"/>
        </a:p>
      </dgm:t>
    </dgm:pt>
    <dgm:pt modelId="{3C1013DC-F624-4AB5-80F2-916A58779560}" type="parTrans" cxnId="{4BE46891-CEF5-465C-BF2C-28A40712F4C6}">
      <dgm:prSet/>
      <dgm:spPr/>
      <dgm:t>
        <a:bodyPr/>
        <a:lstStyle/>
        <a:p>
          <a:endParaRPr lang="en-US"/>
        </a:p>
      </dgm:t>
    </dgm:pt>
    <dgm:pt modelId="{33C9FB97-145E-4085-9727-DB71CF5722AB}" type="sibTrans" cxnId="{4BE46891-CEF5-465C-BF2C-28A40712F4C6}">
      <dgm:prSet/>
      <dgm:spPr/>
      <dgm:t>
        <a:bodyPr/>
        <a:lstStyle/>
        <a:p>
          <a:endParaRPr lang="en-US"/>
        </a:p>
      </dgm:t>
    </dgm:pt>
    <dgm:pt modelId="{92D0D9E3-7BF1-4AA7-8D8A-7B84E8D6AEBD}" type="pres">
      <dgm:prSet presAssocID="{7D2EE1CB-38AC-48E9-A2E1-29E2417E5F6E}" presName="Name0" presStyleCnt="0">
        <dgm:presLayoutVars>
          <dgm:chMax val="7"/>
          <dgm:resizeHandles val="exact"/>
        </dgm:presLayoutVars>
      </dgm:prSet>
      <dgm:spPr/>
      <dgm:t>
        <a:bodyPr/>
        <a:lstStyle/>
        <a:p>
          <a:endParaRPr lang="en-US"/>
        </a:p>
      </dgm:t>
    </dgm:pt>
    <dgm:pt modelId="{FFC8EA69-A543-4CE7-8DA7-08A95BCB3E45}" type="pres">
      <dgm:prSet presAssocID="{7D2EE1CB-38AC-48E9-A2E1-29E2417E5F6E}" presName="comp1" presStyleCnt="0"/>
      <dgm:spPr/>
    </dgm:pt>
    <dgm:pt modelId="{92C51578-9F43-4B2A-9B91-B244D62B7E34}" type="pres">
      <dgm:prSet presAssocID="{7D2EE1CB-38AC-48E9-A2E1-29E2417E5F6E}" presName="circle1" presStyleLbl="node1" presStyleIdx="0" presStyleCnt="4" custLinFactNeighborX="1266" custLinFactNeighborY="-5432"/>
      <dgm:spPr/>
      <dgm:t>
        <a:bodyPr/>
        <a:lstStyle/>
        <a:p>
          <a:endParaRPr lang="en-US"/>
        </a:p>
      </dgm:t>
    </dgm:pt>
    <dgm:pt modelId="{41915812-A077-42B0-BD05-78143F8BDA5C}" type="pres">
      <dgm:prSet presAssocID="{7D2EE1CB-38AC-48E9-A2E1-29E2417E5F6E}" presName="c1text" presStyleLbl="node1" presStyleIdx="0" presStyleCnt="4">
        <dgm:presLayoutVars>
          <dgm:bulletEnabled val="1"/>
        </dgm:presLayoutVars>
      </dgm:prSet>
      <dgm:spPr/>
      <dgm:t>
        <a:bodyPr/>
        <a:lstStyle/>
        <a:p>
          <a:endParaRPr lang="en-US"/>
        </a:p>
      </dgm:t>
    </dgm:pt>
    <dgm:pt modelId="{B0915E83-35C6-4581-A330-1ACF8F19A666}" type="pres">
      <dgm:prSet presAssocID="{7D2EE1CB-38AC-48E9-A2E1-29E2417E5F6E}" presName="comp2" presStyleCnt="0"/>
      <dgm:spPr/>
    </dgm:pt>
    <dgm:pt modelId="{049CD07A-1FAE-40EB-9D34-C52471BAD7E3}" type="pres">
      <dgm:prSet presAssocID="{7D2EE1CB-38AC-48E9-A2E1-29E2417E5F6E}" presName="circle2" presStyleLbl="node1" presStyleIdx="1" presStyleCnt="4"/>
      <dgm:spPr/>
      <dgm:t>
        <a:bodyPr/>
        <a:lstStyle/>
        <a:p>
          <a:endParaRPr lang="en-US"/>
        </a:p>
      </dgm:t>
    </dgm:pt>
    <dgm:pt modelId="{F63801CC-52BD-4788-AD0A-36EEE2A5F0A2}" type="pres">
      <dgm:prSet presAssocID="{7D2EE1CB-38AC-48E9-A2E1-29E2417E5F6E}" presName="c2text" presStyleLbl="node1" presStyleIdx="1" presStyleCnt="4">
        <dgm:presLayoutVars>
          <dgm:bulletEnabled val="1"/>
        </dgm:presLayoutVars>
      </dgm:prSet>
      <dgm:spPr/>
      <dgm:t>
        <a:bodyPr/>
        <a:lstStyle/>
        <a:p>
          <a:endParaRPr lang="en-US"/>
        </a:p>
      </dgm:t>
    </dgm:pt>
    <dgm:pt modelId="{FAE7E508-F5FB-49F3-8B77-326D9166BB44}" type="pres">
      <dgm:prSet presAssocID="{7D2EE1CB-38AC-48E9-A2E1-29E2417E5F6E}" presName="comp3" presStyleCnt="0"/>
      <dgm:spPr/>
    </dgm:pt>
    <dgm:pt modelId="{CA5DC7C4-344B-4E91-B8F7-189E617C60D8}" type="pres">
      <dgm:prSet presAssocID="{7D2EE1CB-38AC-48E9-A2E1-29E2417E5F6E}" presName="circle3" presStyleLbl="node1" presStyleIdx="2" presStyleCnt="4"/>
      <dgm:spPr/>
      <dgm:t>
        <a:bodyPr/>
        <a:lstStyle/>
        <a:p>
          <a:endParaRPr lang="en-US"/>
        </a:p>
      </dgm:t>
    </dgm:pt>
    <dgm:pt modelId="{788536F8-0470-4F1A-B302-4718FA07B6CB}" type="pres">
      <dgm:prSet presAssocID="{7D2EE1CB-38AC-48E9-A2E1-29E2417E5F6E}" presName="c3text" presStyleLbl="node1" presStyleIdx="2" presStyleCnt="4">
        <dgm:presLayoutVars>
          <dgm:bulletEnabled val="1"/>
        </dgm:presLayoutVars>
      </dgm:prSet>
      <dgm:spPr/>
      <dgm:t>
        <a:bodyPr/>
        <a:lstStyle/>
        <a:p>
          <a:endParaRPr lang="en-US"/>
        </a:p>
      </dgm:t>
    </dgm:pt>
    <dgm:pt modelId="{D1A4F51B-2412-4E5D-8BEB-033880FB1285}" type="pres">
      <dgm:prSet presAssocID="{7D2EE1CB-38AC-48E9-A2E1-29E2417E5F6E}" presName="comp4" presStyleCnt="0"/>
      <dgm:spPr/>
    </dgm:pt>
    <dgm:pt modelId="{95DBB3A1-8961-46B9-A69C-87702A208230}" type="pres">
      <dgm:prSet presAssocID="{7D2EE1CB-38AC-48E9-A2E1-29E2417E5F6E}" presName="circle4" presStyleLbl="node1" presStyleIdx="3" presStyleCnt="4"/>
      <dgm:spPr/>
      <dgm:t>
        <a:bodyPr/>
        <a:lstStyle/>
        <a:p>
          <a:endParaRPr lang="en-US"/>
        </a:p>
      </dgm:t>
    </dgm:pt>
    <dgm:pt modelId="{D6BD01E0-E86B-4E79-9E10-4ABB612ED029}" type="pres">
      <dgm:prSet presAssocID="{7D2EE1CB-38AC-48E9-A2E1-29E2417E5F6E}" presName="c4text" presStyleLbl="node1" presStyleIdx="3" presStyleCnt="4">
        <dgm:presLayoutVars>
          <dgm:bulletEnabled val="1"/>
        </dgm:presLayoutVars>
      </dgm:prSet>
      <dgm:spPr/>
      <dgm:t>
        <a:bodyPr/>
        <a:lstStyle/>
        <a:p>
          <a:endParaRPr lang="en-US"/>
        </a:p>
      </dgm:t>
    </dgm:pt>
  </dgm:ptLst>
  <dgm:cxnLst>
    <dgm:cxn modelId="{0C3F447D-464D-466A-A2E0-23105EC577D7}" srcId="{7D2EE1CB-38AC-48E9-A2E1-29E2417E5F6E}" destId="{6EE1236E-1A1D-47D4-BA59-D1125DEEC997}" srcOrd="2" destOrd="0" parTransId="{C9315856-ED61-46F3-8D47-F327F8F7534F}" sibTransId="{D9BF57B1-E5D8-49E0-B56A-5C6773A78DA8}"/>
    <dgm:cxn modelId="{9533E1FD-B2B3-4414-99D0-4882A5501832}" type="presOf" srcId="{6EE1236E-1A1D-47D4-BA59-D1125DEEC997}" destId="{CA5DC7C4-344B-4E91-B8F7-189E617C60D8}" srcOrd="0" destOrd="0" presId="urn:microsoft.com/office/officeart/2005/8/layout/venn2"/>
    <dgm:cxn modelId="{4D2285CE-24A5-4522-AEAD-082C28322578}" type="presOf" srcId="{750E84BA-EE45-47D5-A824-A2FFCB5DF3C4}" destId="{95DBB3A1-8961-46B9-A69C-87702A208230}" srcOrd="0" destOrd="0" presId="urn:microsoft.com/office/officeart/2005/8/layout/venn2"/>
    <dgm:cxn modelId="{59AE50A7-E72B-455B-9B2E-3F96272661E1}" type="presOf" srcId="{2B98E5D8-75EA-4D5C-8B6C-1AE49D31C88A}" destId="{049CD07A-1FAE-40EB-9D34-C52471BAD7E3}" srcOrd="0" destOrd="0" presId="urn:microsoft.com/office/officeart/2005/8/layout/venn2"/>
    <dgm:cxn modelId="{F0C506EE-F66C-47E3-9A4D-CD61436C8A46}" type="presOf" srcId="{6EE1236E-1A1D-47D4-BA59-D1125DEEC997}" destId="{788536F8-0470-4F1A-B302-4718FA07B6CB}" srcOrd="1" destOrd="0" presId="urn:microsoft.com/office/officeart/2005/8/layout/venn2"/>
    <dgm:cxn modelId="{1DE4BABB-CA4B-49B0-B24E-0BC1D6BDC168}" type="presOf" srcId="{750E84BA-EE45-47D5-A824-A2FFCB5DF3C4}" destId="{D6BD01E0-E86B-4E79-9E10-4ABB612ED029}" srcOrd="1" destOrd="0" presId="urn:microsoft.com/office/officeart/2005/8/layout/venn2"/>
    <dgm:cxn modelId="{90DC2C4E-CDAB-4E70-9A27-1A237E2D3E8B}" srcId="{7D2EE1CB-38AC-48E9-A2E1-29E2417E5F6E}" destId="{2B98E5D8-75EA-4D5C-8B6C-1AE49D31C88A}" srcOrd="1" destOrd="0" parTransId="{62378CB3-DC2A-4944-A30B-1BF09932896C}" sibTransId="{B9F55196-DC67-4900-97F9-F74C1E09D25D}"/>
    <dgm:cxn modelId="{31FD14E4-7194-4530-8366-68CE16FFD624}" type="presOf" srcId="{7D2EE1CB-38AC-48E9-A2E1-29E2417E5F6E}" destId="{92D0D9E3-7BF1-4AA7-8D8A-7B84E8D6AEBD}" srcOrd="0" destOrd="0" presId="urn:microsoft.com/office/officeart/2005/8/layout/venn2"/>
    <dgm:cxn modelId="{73AC7693-872E-4DD1-95E5-07CF4D0CB237}" type="presOf" srcId="{463A806D-22AD-4EBB-98A1-715FF31D7EB0}" destId="{41915812-A077-42B0-BD05-78143F8BDA5C}" srcOrd="1" destOrd="0" presId="urn:microsoft.com/office/officeart/2005/8/layout/venn2"/>
    <dgm:cxn modelId="{0407CCCA-EE89-418C-97B6-1E4EFF1B9245}" type="presOf" srcId="{2B98E5D8-75EA-4D5C-8B6C-1AE49D31C88A}" destId="{F63801CC-52BD-4788-AD0A-36EEE2A5F0A2}" srcOrd="1" destOrd="0" presId="urn:microsoft.com/office/officeart/2005/8/layout/venn2"/>
    <dgm:cxn modelId="{0D863E83-C8FF-4B72-90F3-8AB66AB6F319}" type="presOf" srcId="{463A806D-22AD-4EBB-98A1-715FF31D7EB0}" destId="{92C51578-9F43-4B2A-9B91-B244D62B7E34}" srcOrd="0" destOrd="0" presId="urn:microsoft.com/office/officeart/2005/8/layout/venn2"/>
    <dgm:cxn modelId="{AC0E1DAD-F0F4-42A6-A5AA-26D26BDD3750}" srcId="{7D2EE1CB-38AC-48E9-A2E1-29E2417E5F6E}" destId="{463A806D-22AD-4EBB-98A1-715FF31D7EB0}" srcOrd="0" destOrd="0" parTransId="{16FFA412-3964-4F41-8AD8-87F48916E400}" sibTransId="{823BC576-970C-4E4D-BA12-895A88A05651}"/>
    <dgm:cxn modelId="{4BE46891-CEF5-465C-BF2C-28A40712F4C6}" srcId="{7D2EE1CB-38AC-48E9-A2E1-29E2417E5F6E}" destId="{750E84BA-EE45-47D5-A824-A2FFCB5DF3C4}" srcOrd="3" destOrd="0" parTransId="{3C1013DC-F624-4AB5-80F2-916A58779560}" sibTransId="{33C9FB97-145E-4085-9727-DB71CF5722AB}"/>
    <dgm:cxn modelId="{72ADC152-32FD-47F6-AE0F-E8A5EC644C4D}" type="presParOf" srcId="{92D0D9E3-7BF1-4AA7-8D8A-7B84E8D6AEBD}" destId="{FFC8EA69-A543-4CE7-8DA7-08A95BCB3E45}" srcOrd="0" destOrd="0" presId="urn:microsoft.com/office/officeart/2005/8/layout/venn2"/>
    <dgm:cxn modelId="{50970D2E-8384-462F-99E7-425923C55B32}" type="presParOf" srcId="{FFC8EA69-A543-4CE7-8DA7-08A95BCB3E45}" destId="{92C51578-9F43-4B2A-9B91-B244D62B7E34}" srcOrd="0" destOrd="0" presId="urn:microsoft.com/office/officeart/2005/8/layout/venn2"/>
    <dgm:cxn modelId="{02707562-A2F8-4C63-8C03-385122FB47ED}" type="presParOf" srcId="{FFC8EA69-A543-4CE7-8DA7-08A95BCB3E45}" destId="{41915812-A077-42B0-BD05-78143F8BDA5C}" srcOrd="1" destOrd="0" presId="urn:microsoft.com/office/officeart/2005/8/layout/venn2"/>
    <dgm:cxn modelId="{498EC322-B9D8-4C65-9C69-75F3CFB450C6}" type="presParOf" srcId="{92D0D9E3-7BF1-4AA7-8D8A-7B84E8D6AEBD}" destId="{B0915E83-35C6-4581-A330-1ACF8F19A666}" srcOrd="1" destOrd="0" presId="urn:microsoft.com/office/officeart/2005/8/layout/venn2"/>
    <dgm:cxn modelId="{74A6EC40-54A3-4C35-AA34-8644EF6A8419}" type="presParOf" srcId="{B0915E83-35C6-4581-A330-1ACF8F19A666}" destId="{049CD07A-1FAE-40EB-9D34-C52471BAD7E3}" srcOrd="0" destOrd="0" presId="urn:microsoft.com/office/officeart/2005/8/layout/venn2"/>
    <dgm:cxn modelId="{0547750D-73FB-4CF9-9A6F-A00BFEDA7B1F}" type="presParOf" srcId="{B0915E83-35C6-4581-A330-1ACF8F19A666}" destId="{F63801CC-52BD-4788-AD0A-36EEE2A5F0A2}" srcOrd="1" destOrd="0" presId="urn:microsoft.com/office/officeart/2005/8/layout/venn2"/>
    <dgm:cxn modelId="{01D2F62C-1887-40D5-B53D-F25B41A328B6}" type="presParOf" srcId="{92D0D9E3-7BF1-4AA7-8D8A-7B84E8D6AEBD}" destId="{FAE7E508-F5FB-49F3-8B77-326D9166BB44}" srcOrd="2" destOrd="0" presId="urn:microsoft.com/office/officeart/2005/8/layout/venn2"/>
    <dgm:cxn modelId="{DA4BDF34-1C2C-420E-B324-C6E7A766E532}" type="presParOf" srcId="{FAE7E508-F5FB-49F3-8B77-326D9166BB44}" destId="{CA5DC7C4-344B-4E91-B8F7-189E617C60D8}" srcOrd="0" destOrd="0" presId="urn:microsoft.com/office/officeart/2005/8/layout/venn2"/>
    <dgm:cxn modelId="{BE5EFDB4-E6E2-427D-933D-38E0FD0D3D20}" type="presParOf" srcId="{FAE7E508-F5FB-49F3-8B77-326D9166BB44}" destId="{788536F8-0470-4F1A-B302-4718FA07B6CB}" srcOrd="1" destOrd="0" presId="urn:microsoft.com/office/officeart/2005/8/layout/venn2"/>
    <dgm:cxn modelId="{3050B8C2-7F9F-4416-AC3F-C4FA2A5B31DB}" type="presParOf" srcId="{92D0D9E3-7BF1-4AA7-8D8A-7B84E8D6AEBD}" destId="{D1A4F51B-2412-4E5D-8BEB-033880FB1285}" srcOrd="3" destOrd="0" presId="urn:microsoft.com/office/officeart/2005/8/layout/venn2"/>
    <dgm:cxn modelId="{FB9CB048-D35D-4D72-8279-FF803634ECF8}" type="presParOf" srcId="{D1A4F51B-2412-4E5D-8BEB-033880FB1285}" destId="{95DBB3A1-8961-46B9-A69C-87702A208230}" srcOrd="0" destOrd="0" presId="urn:microsoft.com/office/officeart/2005/8/layout/venn2"/>
    <dgm:cxn modelId="{4E29CDB4-F866-455C-BAB3-575A1F0AE149}" type="presParOf" srcId="{D1A4F51B-2412-4E5D-8BEB-033880FB1285}" destId="{D6BD01E0-E86B-4E79-9E10-4ABB612ED029}" srcOrd="1" destOrd="0" presId="urn:microsoft.com/office/officeart/2005/8/layout/venn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C51578-9F43-4B2A-9B91-B244D62B7E34}">
      <dsp:nvSpPr>
        <dsp:cNvPr id="0" name=""/>
        <dsp:cNvSpPr/>
      </dsp:nvSpPr>
      <dsp:spPr>
        <a:xfrm>
          <a:off x="1045748" y="0"/>
          <a:ext cx="4356100" cy="4356100"/>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rtl="0">
            <a:lnSpc>
              <a:spcPct val="90000"/>
            </a:lnSpc>
            <a:spcBef>
              <a:spcPct val="0"/>
            </a:spcBef>
            <a:spcAft>
              <a:spcPct val="35000"/>
            </a:spcAft>
          </a:pPr>
          <a:r>
            <a:rPr lang="en-GB" sz="1400" b="1" kern="1200" dirty="0" smtClean="0"/>
            <a:t>International</a:t>
          </a:r>
          <a:endParaRPr lang="en-GB" sz="1400" b="1" kern="1200" dirty="0"/>
        </a:p>
      </dsp:txBody>
      <dsp:txXfrm>
        <a:off x="2614815" y="217805"/>
        <a:ext cx="1217965" cy="653415"/>
      </dsp:txXfrm>
    </dsp:sp>
    <dsp:sp modelId="{049CD07A-1FAE-40EB-9D34-C52471BAD7E3}">
      <dsp:nvSpPr>
        <dsp:cNvPr id="0" name=""/>
        <dsp:cNvSpPr/>
      </dsp:nvSpPr>
      <dsp:spPr>
        <a:xfrm>
          <a:off x="1426209" y="871220"/>
          <a:ext cx="3484880" cy="3484880"/>
        </a:xfrm>
        <a:prstGeom prst="ellipse">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rtl="0">
            <a:lnSpc>
              <a:spcPct val="90000"/>
            </a:lnSpc>
            <a:spcBef>
              <a:spcPct val="0"/>
            </a:spcBef>
            <a:spcAft>
              <a:spcPct val="35000"/>
            </a:spcAft>
          </a:pPr>
          <a:r>
            <a:rPr lang="en-GB" sz="1400" b="1" kern="1200" dirty="0" smtClean="0"/>
            <a:t>National</a:t>
          </a:r>
          <a:endParaRPr lang="en-GB" sz="1400" b="1" kern="1200" dirty="0"/>
        </a:p>
      </dsp:txBody>
      <dsp:txXfrm>
        <a:off x="2559667" y="1080312"/>
        <a:ext cx="1217965" cy="627278"/>
      </dsp:txXfrm>
    </dsp:sp>
    <dsp:sp modelId="{CA5DC7C4-344B-4E91-B8F7-189E617C60D8}">
      <dsp:nvSpPr>
        <dsp:cNvPr id="0" name=""/>
        <dsp:cNvSpPr/>
      </dsp:nvSpPr>
      <dsp:spPr>
        <a:xfrm>
          <a:off x="1861819" y="1742440"/>
          <a:ext cx="2613660" cy="2613660"/>
        </a:xfrm>
        <a:prstGeom prst="ellipse">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GB" sz="1400" b="1" kern="1200" dirty="0" smtClean="0"/>
            <a:t>School</a:t>
          </a:r>
          <a:endParaRPr lang="en-GB" sz="1400" b="1" kern="1200" dirty="0"/>
        </a:p>
      </dsp:txBody>
      <dsp:txXfrm>
        <a:off x="2559667" y="1938464"/>
        <a:ext cx="1217965" cy="588073"/>
      </dsp:txXfrm>
    </dsp:sp>
    <dsp:sp modelId="{95DBB3A1-8961-46B9-A69C-87702A208230}">
      <dsp:nvSpPr>
        <dsp:cNvPr id="0" name=""/>
        <dsp:cNvSpPr/>
      </dsp:nvSpPr>
      <dsp:spPr>
        <a:xfrm>
          <a:off x="2297429" y="2613659"/>
          <a:ext cx="1742440" cy="1742440"/>
        </a:xfrm>
        <a:prstGeom prst="ellipse">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rtl="0">
            <a:lnSpc>
              <a:spcPct val="90000"/>
            </a:lnSpc>
            <a:spcBef>
              <a:spcPct val="0"/>
            </a:spcBef>
            <a:spcAft>
              <a:spcPct val="35000"/>
            </a:spcAft>
          </a:pPr>
          <a:r>
            <a:rPr lang="en-GB" sz="1400" b="1" kern="1200" dirty="0" smtClean="0"/>
            <a:t>Classroom</a:t>
          </a:r>
          <a:endParaRPr lang="en-GB" sz="1400" b="1" kern="1200" dirty="0"/>
        </a:p>
      </dsp:txBody>
      <dsp:txXfrm>
        <a:off x="2552604" y="3049269"/>
        <a:ext cx="1232091" cy="871220"/>
      </dsp:txXfrm>
    </dsp:sp>
  </dsp:spTree>
</dsp:drawing>
</file>

<file path=ppt/diagrams/layout1.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1/12/2020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youtube.com/watch?v=y2Vrdc2wv_o&amp;list=PL_k170MmPjPXjQKwFbkETW6Q5BaZO9hb5&amp;index=3"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Get students to note down their</a:t>
            </a:r>
            <a:r>
              <a:rPr lang="en-GB" baseline="0" dirty="0" smtClean="0"/>
              <a:t> initial thoughts to these three questions – we’ll return to them later in the session</a:t>
            </a:r>
          </a:p>
          <a:p>
            <a:r>
              <a:rPr lang="en-GB" baseline="0" dirty="0" smtClean="0"/>
              <a:t>Then get them to compare their thoughts, and add any further notes to their initial ideas.</a:t>
            </a:r>
          </a:p>
          <a:p>
            <a:endParaRPr lang="en-GB" baseline="0" dirty="0" smtClean="0"/>
          </a:p>
          <a:p>
            <a:r>
              <a:rPr lang="en-GB" baseline="0" dirty="0" smtClean="0"/>
              <a:t>Note that the sharing of each question will lead into each of the parts of the lecture, we’ll start with the first one on the next slide.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665838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Gather the thoughts</a:t>
            </a:r>
            <a:r>
              <a:rPr lang="en-GB" baseline="0" dirty="0" smtClean="0"/>
              <a:t> of the students. The three points on the right are animated, and intended to consider the following ideas</a:t>
            </a:r>
          </a:p>
          <a:p>
            <a:endParaRPr lang="en-GB" baseline="0" dirty="0" smtClean="0"/>
          </a:p>
          <a:p>
            <a:r>
              <a:rPr lang="en-GB" dirty="0" smtClean="0"/>
              <a:t>Good needs to</a:t>
            </a:r>
            <a:r>
              <a:rPr lang="en-GB" baseline="0" dirty="0" smtClean="0"/>
              <a:t> be a judgement against a set of outcomes, which we can agree before hand. Children may enjoy something, but not learn much. These aims may be competing, for example in the foundation phase we need approaches which develop all aspects of the areas of learning. This could be seen in contrast to other systems, such as England, which may have a more ‘academic’ focus in ‘KS1’</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23166003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Gather the thoughts</a:t>
            </a:r>
            <a:r>
              <a:rPr lang="en-GB" baseline="0" dirty="0" smtClean="0"/>
              <a:t> of the students. The three points on the right are animated, and intended to consider the following ideas</a:t>
            </a:r>
          </a:p>
          <a:p>
            <a:endParaRPr lang="en-GB" baseline="0" dirty="0" smtClean="0"/>
          </a:p>
          <a:p>
            <a:r>
              <a:rPr lang="en-GB" dirty="0" smtClean="0"/>
              <a:t>Good needs to</a:t>
            </a:r>
            <a:r>
              <a:rPr lang="en-GB" baseline="0" dirty="0" smtClean="0"/>
              <a:t> be a judgement against a set of outcomes, which we can agree before hand. Children may enjoy something, but not learn much. These aims may be competing, for example in the foundation phase we need approaches which develop all aspects of the areas of learning. This could be seen in contrast to other systems, such as England, which may have a more ‘academic’ focus in ‘KS1’</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6978576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Once we agree what it is we’re trying</a:t>
            </a:r>
            <a:r>
              <a:rPr lang="en-GB" baseline="0" dirty="0" smtClean="0"/>
              <a:t> to achieve, we need to recognise that there are a number of factors which might affect those outcomes. </a:t>
            </a:r>
          </a:p>
          <a:p>
            <a:r>
              <a:rPr lang="en-GB" baseline="0" dirty="0" smtClean="0"/>
              <a:t>None the less we can identify some things that appear to be true across the world, other than </a:t>
            </a:r>
            <a:r>
              <a:rPr lang="en-GB" baseline="0" dirty="0" err="1" smtClean="0"/>
              <a:t>appy</a:t>
            </a:r>
            <a:r>
              <a:rPr lang="en-GB" baseline="0" dirty="0" smtClean="0"/>
              <a:t> within the national policy setting (again, F </a:t>
            </a:r>
            <a:r>
              <a:rPr lang="en-GB" baseline="0" dirty="0" err="1" smtClean="0"/>
              <a:t>Ph</a:t>
            </a:r>
            <a:r>
              <a:rPr lang="en-GB" baseline="0" dirty="0" smtClean="0"/>
              <a:t> vs KS1 is an example)</a:t>
            </a:r>
          </a:p>
          <a:p>
            <a:r>
              <a:rPr lang="en-GB" baseline="0" dirty="0" smtClean="0"/>
              <a:t>Beyond that we need to recognise that there are a range of factors that means no two schools are </a:t>
            </a:r>
            <a:r>
              <a:rPr lang="en-GB" baseline="0" dirty="0" err="1" smtClean="0"/>
              <a:t>unquie</a:t>
            </a:r>
            <a:r>
              <a:rPr lang="en-GB" baseline="0" dirty="0" smtClean="0"/>
              <a:t> – this is the focus of this module (perhaps a chance here to recall some of the factors considered last week)</a:t>
            </a:r>
          </a:p>
          <a:p>
            <a:r>
              <a:rPr lang="en-GB" dirty="0" smtClean="0"/>
              <a:t>Then</a:t>
            </a:r>
            <a:r>
              <a:rPr lang="en-GB" baseline="0" dirty="0" smtClean="0"/>
              <a:t> the pupils in each individual classroom may be different as well. </a:t>
            </a:r>
          </a:p>
          <a:p>
            <a:endParaRPr lang="en-GB" baseline="0" dirty="0" smtClean="0"/>
          </a:p>
          <a:p>
            <a:r>
              <a:rPr lang="en-GB" baseline="0" dirty="0" smtClean="0"/>
              <a:t>Despite all these variations, it’s important that we attempt to work out which approaches may be more effective that others. We’re going to consider two.</a:t>
            </a:r>
          </a:p>
          <a:p>
            <a:r>
              <a:rPr lang="en-GB" baseline="0" dirty="0" smtClean="0"/>
              <a:t>One is drawing together a range of research studies, and the example we’re going to use is the Education </a:t>
            </a:r>
            <a:r>
              <a:rPr lang="en-GB" baseline="0" dirty="0" err="1" smtClean="0"/>
              <a:t>Endoment</a:t>
            </a:r>
            <a:r>
              <a:rPr lang="en-GB" baseline="0" dirty="0" smtClean="0"/>
              <a:t> Fund</a:t>
            </a:r>
          </a:p>
          <a:p>
            <a:r>
              <a:rPr lang="en-GB" baseline="0" dirty="0" smtClean="0"/>
              <a:t>The second is the school inspectorate, who are able to look across a number of schools as they complete their inspections. In Wales, the inspectorate are ESTYN.</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34299253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Lots of education research takes place on a very small scale. It’s a helpful</a:t>
            </a:r>
            <a:r>
              <a:rPr lang="en-GB" baseline="0" dirty="0" smtClean="0"/>
              <a:t> tool for considering what’s effective in your classroom, but the lessons aren’t always generalizable. </a:t>
            </a:r>
          </a:p>
          <a:p>
            <a:r>
              <a:rPr lang="en-GB" baseline="0" dirty="0" smtClean="0"/>
              <a:t>Some organisations look at drawing lots of studies together to try and draw broader conclusions have how effective particular strategies.</a:t>
            </a:r>
          </a:p>
          <a:p>
            <a:r>
              <a:rPr lang="en-GB" baseline="0" dirty="0" smtClean="0"/>
              <a:t>One example is the Education Endowment Fund.</a:t>
            </a:r>
          </a:p>
          <a:p>
            <a:endParaRPr lang="en-GB" baseline="0" dirty="0" smtClean="0"/>
          </a:p>
          <a:p>
            <a:r>
              <a:rPr lang="en-GB" baseline="0" dirty="0" smtClean="0"/>
              <a:t>Image takes you to the Evidence summaries page – show the Early Years Toolkit link.</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36766126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Three key factors</a:t>
            </a:r>
            <a:r>
              <a:rPr lang="en-GB" baseline="0" dirty="0" smtClean="0"/>
              <a:t> – impact, cost, and strength of evidence.</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31976190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Have I got the order right? </a:t>
            </a:r>
          </a:p>
          <a:p>
            <a:r>
              <a:rPr lang="en-GB" dirty="0" smtClean="0"/>
              <a:t>What might the</a:t>
            </a:r>
            <a:r>
              <a:rPr lang="en-GB" baseline="0" dirty="0" smtClean="0"/>
              <a:t> issue be with trying to measure some of these approaches?</a:t>
            </a:r>
          </a:p>
          <a:p>
            <a:r>
              <a:rPr lang="en-GB" baseline="0" dirty="0" smtClean="0"/>
              <a:t>Play based learning may cover lots of things. It can also be done well or badly. </a:t>
            </a:r>
          </a:p>
          <a:p>
            <a:endParaRPr lang="en-GB" baseline="0"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3212550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Clicking</a:t>
            </a:r>
            <a:r>
              <a:rPr lang="en-GB" baseline="0" dirty="0" smtClean="0"/>
              <a:t> into any brings up a research summary. </a:t>
            </a:r>
          </a:p>
          <a:p>
            <a:r>
              <a:rPr lang="en-GB" baseline="0" dirty="0" smtClean="0"/>
              <a:t>Clicking on the pdf version allows you to see a version with all their references, so you can follow them further.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17234761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well as school</a:t>
            </a:r>
            <a:r>
              <a:rPr lang="en-GB" baseline="0" dirty="0" smtClean="0"/>
              <a:t> inspections, ESTYN also compile thematic reviews, and effective practice guide. </a:t>
            </a:r>
          </a:p>
          <a:p>
            <a:endParaRPr lang="en-GB" baseline="0" dirty="0" smtClean="0"/>
          </a:p>
          <a:p>
            <a:r>
              <a:rPr lang="en-GB" baseline="0" dirty="0" smtClean="0"/>
              <a:t>You can search or filter, including for Foundation Phase as a tag.</a:t>
            </a:r>
          </a:p>
          <a:p>
            <a:endParaRPr lang="en-GB" baseline="0"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26392469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activity requires</a:t>
            </a:r>
            <a:r>
              <a:rPr lang="en-GB" baseline="0" dirty="0" smtClean="0"/>
              <a:t> devices, but will work on mobiles too. </a:t>
            </a:r>
          </a:p>
          <a:p>
            <a:endParaRPr lang="en-GB" baseline="0"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9594153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Dec 2017, ESTYN published</a:t>
            </a:r>
            <a:r>
              <a:rPr lang="en-GB" baseline="0" dirty="0" smtClean="0"/>
              <a:t> this guide, which collated into a report and film. </a:t>
            </a:r>
          </a:p>
          <a:p>
            <a:r>
              <a:rPr lang="en-GB" baseline="0" dirty="0" smtClean="0"/>
              <a:t>Discuss the aim. Why is it trying to ‘stimulate discussion’ – link back to the point about difference. Ideas need to be contextualised, they can’t just be taken off the shelf.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1556491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number of companies and consultants</a:t>
            </a:r>
            <a:r>
              <a:rPr lang="en-GB" baseline="0" dirty="0" smtClean="0"/>
              <a:t> also share examples of good practice. Once is Impact Wales who create these ‘</a:t>
            </a:r>
            <a:r>
              <a:rPr lang="en-GB" baseline="0" dirty="0" err="1" smtClean="0"/>
              <a:t>Sketchnotes</a:t>
            </a:r>
            <a:r>
              <a:rPr lang="en-GB" baseline="0" dirty="0" smtClean="0"/>
              <a:t>’ to sum up the key ideas behind a study or presentation.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8992199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Video</a:t>
            </a:r>
            <a:r>
              <a:rPr lang="en-GB" baseline="0" dirty="0" smtClean="0"/>
              <a:t> link: </a:t>
            </a:r>
          </a:p>
          <a:p>
            <a:r>
              <a:rPr lang="en-GB" dirty="0" smtClean="0">
                <a:hlinkClick r:id="rId3"/>
              </a:rPr>
              <a:t>https://www.youtube.com/watch?v=y2Vrdc2wv_o&amp;list=PL_k170MmPjPXjQKwFbkETW6Q5BaZO9hb5&amp;index=3</a:t>
            </a:r>
            <a:endParaRPr lang="en-GB" dirty="0" smtClean="0"/>
          </a:p>
          <a:p>
            <a:endParaRPr lang="en-GB" dirty="0" smtClean="0"/>
          </a:p>
          <a:p>
            <a:r>
              <a:rPr lang="en-GB" dirty="0" smtClean="0"/>
              <a:t>This video is</a:t>
            </a:r>
            <a:r>
              <a:rPr lang="en-GB" baseline="0" dirty="0" smtClean="0"/>
              <a:t> one of 5 published alongside the report.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6953002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19713542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Gather the thoughts</a:t>
            </a:r>
            <a:r>
              <a:rPr lang="en-GB" baseline="0" dirty="0" smtClean="0"/>
              <a:t> of the students. The three points on the right are animated, and intended to consider the following ideas</a:t>
            </a:r>
          </a:p>
          <a:p>
            <a:endParaRPr lang="en-GB" baseline="0" dirty="0" smtClean="0"/>
          </a:p>
          <a:p>
            <a:r>
              <a:rPr lang="en-GB" dirty="0" smtClean="0"/>
              <a:t>Good needs to</a:t>
            </a:r>
            <a:r>
              <a:rPr lang="en-GB" baseline="0" dirty="0" smtClean="0"/>
              <a:t> be a judgement against a set of outcomes, which we can agree before hand. Children may enjoy something, but not learn much. These aims may be competing, for example in the foundation phase we need approaches which develop all aspects of the areas of learning. This could be seen in contrast to other systems, such as England, which may have a more ‘academic’ focus in ‘KS1’</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33868794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https://www.dylanwiliam.org/Dylan_Wiliams_website/Papers_files/Cambridge%20AfL%20keynote.doc</a:t>
            </a:r>
          </a:p>
          <a:p>
            <a:endParaRPr lang="en-GB" dirty="0" smtClean="0"/>
          </a:p>
          <a:p>
            <a:r>
              <a:rPr lang="en-GB" dirty="0" smtClean="0"/>
              <a:t>What might</a:t>
            </a:r>
            <a:r>
              <a:rPr lang="en-GB" baseline="0" dirty="0" smtClean="0"/>
              <a:t> Dylan </a:t>
            </a:r>
            <a:r>
              <a:rPr lang="en-GB" baseline="0" dirty="0" err="1" smtClean="0"/>
              <a:t>Wiliam</a:t>
            </a:r>
            <a:r>
              <a:rPr lang="en-GB" baseline="0" dirty="0" smtClean="0"/>
              <a:t> mean by this?</a:t>
            </a:r>
          </a:p>
          <a:p>
            <a:r>
              <a:rPr lang="en-GB" baseline="0" dirty="0" smtClean="0"/>
              <a:t>How might that effect how we use what we find from ‘good practice’ evidence?</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636784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25826186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1/12/2020</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1/12/2020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5.jpeg"/><Relationship Id="rId7" Type="http://schemas.openxmlformats.org/officeDocument/2006/relationships/diagramQuickStyle" Target="../diagrams/quickStyle1.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6.jpeg"/><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9.png"/><Relationship Id="rId5" Type="http://schemas.openxmlformats.org/officeDocument/2006/relationships/hyperlink" Target="https://educationendowmentfoundation.org.uk/evidence-summaries/" TargetMode="Externa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image" Target="../media/image20.png"/><Relationship Id="rId5" Type="http://schemas.microsoft.com/office/2007/relationships/hdphoto" Target="../media/hdphoto1.wdp"/><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image" Target="../media/image20.png"/><Relationship Id="rId5" Type="http://schemas.microsoft.com/office/2007/relationships/hdphoto" Target="../media/hdphoto1.wdp"/><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video" Target="https://www.youtube.com/embed/y2Vrdc2wv_o" TargetMode="External"/><Relationship Id="rId5" Type="http://schemas.openxmlformats.org/officeDocument/2006/relationships/image" Target="../media/image28.png"/><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3" Type="http://schemas.openxmlformats.org/officeDocument/2006/relationships/hyperlink" Target="https://www.estyn.gov.wales/sites/www.estyn.gov.wales/files/documents/Estyn%20Active%20and%20experiential%20learning_E_Accessible_1.pdf"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04179" y="1075730"/>
            <a:ext cx="7398372" cy="646331"/>
          </a:xfrm>
          <a:prstGeom prst="rect">
            <a:avLst/>
          </a:prstGeom>
        </p:spPr>
        <p:txBody>
          <a:bodyPr wrap="none">
            <a:spAutoFit/>
          </a:bodyPr>
          <a:lstStyle/>
          <a:p>
            <a:r>
              <a:rPr lang="en-GB" sz="3600" b="1" dirty="0">
                <a:solidFill>
                  <a:schemeClr val="bg1"/>
                </a:solidFill>
              </a:rPr>
              <a:t>What do we mean by ‘good practice’?</a:t>
            </a:r>
          </a:p>
        </p:txBody>
      </p:sp>
      <p:sp>
        <p:nvSpPr>
          <p:cNvPr id="3" name="Rectangle 2"/>
          <p:cNvSpPr/>
          <p:nvPr/>
        </p:nvSpPr>
        <p:spPr>
          <a:xfrm>
            <a:off x="1813819" y="581799"/>
            <a:ext cx="5428217" cy="646331"/>
          </a:xfrm>
          <a:prstGeom prst="rect">
            <a:avLst/>
          </a:prstGeom>
        </p:spPr>
        <p:txBody>
          <a:bodyPr wrap="none">
            <a:spAutoFit/>
          </a:bodyPr>
          <a:lstStyle/>
          <a:p>
            <a:pPr algn="ctr"/>
            <a:r>
              <a:rPr lang="sv-SE" sz="3600" b="1" dirty="0">
                <a:solidFill>
                  <a:schemeClr val="bg1"/>
                </a:solidFill>
              </a:rPr>
              <a:t>Beth a olygir gan ‘arfer da’?</a:t>
            </a:r>
            <a:endParaRPr lang="en-GB" sz="3600" b="1" dirty="0">
              <a:solidFill>
                <a:schemeClr val="bg1"/>
              </a:solidFill>
            </a:endParaRPr>
          </a:p>
        </p:txBody>
      </p:sp>
      <p:sp>
        <p:nvSpPr>
          <p:cNvPr id="4" name="Rectangle 3"/>
          <p:cNvSpPr/>
          <p:nvPr/>
        </p:nvSpPr>
        <p:spPr>
          <a:xfrm>
            <a:off x="3526147" y="4537691"/>
            <a:ext cx="2154436" cy="646331"/>
          </a:xfrm>
          <a:prstGeom prst="rect">
            <a:avLst/>
          </a:prstGeom>
        </p:spPr>
        <p:txBody>
          <a:bodyPr wrap="none">
            <a:spAutoFit/>
          </a:bodyPr>
          <a:lstStyle/>
          <a:p>
            <a:r>
              <a:rPr lang="sv-SE" sz="3600" b="1" dirty="0" smtClean="0">
                <a:solidFill>
                  <a:schemeClr val="bg1"/>
                </a:solidFill>
              </a:rPr>
              <a:t>ECAD4009</a:t>
            </a:r>
            <a:endParaRPr lang="en-GB" sz="3600" b="1" dirty="0">
              <a:solidFill>
                <a:schemeClr val="bg1"/>
              </a:solidFill>
            </a:endParaRPr>
          </a:p>
        </p:txBody>
      </p:sp>
    </p:spTree>
    <p:extLst>
      <p:ext uri="{BB962C8B-B14F-4D97-AF65-F5344CB8AC3E}">
        <p14:creationId xmlns:p14="http://schemas.microsoft.com/office/powerpoint/2010/main" val="19117599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8650" y="204788"/>
            <a:ext cx="7886700" cy="1325563"/>
          </a:xfrm>
        </p:spPr>
        <p:txBody>
          <a:bodyPr/>
          <a:lstStyle/>
          <a:p>
            <a:r>
              <a:rPr lang="en-GB" dirty="0" smtClean="0"/>
              <a:t>Think &gt; Pair &gt; Share</a:t>
            </a:r>
            <a:endParaRPr lang="en-GB" dirty="0"/>
          </a:p>
        </p:txBody>
      </p:sp>
      <p:sp>
        <p:nvSpPr>
          <p:cNvPr id="6" name="Content Placeholder 5"/>
          <p:cNvSpPr>
            <a:spLocks noGrp="1"/>
          </p:cNvSpPr>
          <p:nvPr>
            <p:ph sz="half" idx="2"/>
          </p:nvPr>
        </p:nvSpPr>
        <p:spPr>
          <a:xfrm>
            <a:off x="701675" y="1787525"/>
            <a:ext cx="7740650" cy="2632075"/>
          </a:xfrm>
        </p:spPr>
        <p:txBody>
          <a:bodyPr/>
          <a:lstStyle/>
          <a:p>
            <a:pPr marL="0" indent="0">
              <a:buNone/>
            </a:pPr>
            <a:r>
              <a:rPr lang="en-GB" dirty="0"/>
              <a:t>What do we mean by good practice?</a:t>
            </a:r>
            <a:br>
              <a:rPr lang="en-GB" dirty="0"/>
            </a:br>
            <a:r>
              <a:rPr lang="en-GB" dirty="0"/>
              <a:t/>
            </a:r>
            <a:br>
              <a:rPr lang="en-GB" dirty="0"/>
            </a:br>
            <a:r>
              <a:rPr lang="en-GB" dirty="0"/>
              <a:t>How might </a:t>
            </a:r>
            <a:r>
              <a:rPr lang="en-GB" dirty="0" smtClean="0"/>
              <a:t>we </a:t>
            </a:r>
            <a:r>
              <a:rPr lang="en-GB" dirty="0"/>
              <a:t>find out what ‘good practice</a:t>
            </a:r>
            <a:r>
              <a:rPr lang="en-GB" dirty="0" smtClean="0"/>
              <a:t>’ is?</a:t>
            </a:r>
            <a:r>
              <a:rPr lang="en-GB" dirty="0"/>
              <a:t/>
            </a:r>
            <a:br>
              <a:rPr lang="en-GB" dirty="0"/>
            </a:br>
            <a:endParaRPr lang="en-GB" dirty="0" smtClean="0"/>
          </a:p>
          <a:p>
            <a:pPr marL="0" indent="0">
              <a:buNone/>
            </a:pPr>
            <a:r>
              <a:rPr lang="en-GB" dirty="0" smtClean="0"/>
              <a:t>What barriers to putting ‘good practice’ into practice might exist?</a:t>
            </a:r>
            <a:endParaRPr lang="en-GB" dirty="0"/>
          </a:p>
        </p:txBody>
      </p:sp>
    </p:spTree>
    <p:extLst>
      <p:ext uri="{BB962C8B-B14F-4D97-AF65-F5344CB8AC3E}">
        <p14:creationId xmlns:p14="http://schemas.microsoft.com/office/powerpoint/2010/main" val="165823062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we mean by ‘good practice?</a:t>
            </a:r>
            <a:endParaRPr lang="en-GB" dirty="0"/>
          </a:p>
        </p:txBody>
      </p:sp>
      <p:sp>
        <p:nvSpPr>
          <p:cNvPr id="4" name="Content Placeholder 3"/>
          <p:cNvSpPr>
            <a:spLocks noGrp="1"/>
          </p:cNvSpPr>
          <p:nvPr>
            <p:ph sz="half" idx="2"/>
          </p:nvPr>
        </p:nvSpPr>
        <p:spPr/>
        <p:txBody>
          <a:bodyPr/>
          <a:lstStyle/>
          <a:p>
            <a:r>
              <a:rPr lang="en-GB" dirty="0" smtClean="0"/>
              <a:t>Effective practice?</a:t>
            </a:r>
          </a:p>
          <a:p>
            <a:r>
              <a:rPr lang="en-GB" dirty="0" smtClean="0"/>
              <a:t>Achieves the outcomes that we want?</a:t>
            </a:r>
          </a:p>
          <a:p>
            <a:r>
              <a:rPr lang="en-GB" dirty="0" smtClean="0"/>
              <a:t>Something that gets those outcomes more effectively that the other options available to us?</a:t>
            </a:r>
            <a:endParaRPr lang="en-GB" dirty="0"/>
          </a:p>
        </p:txBody>
      </p:sp>
      <p:pic>
        <p:nvPicPr>
          <p:cNvPr id="5" name="Picture 4">
            <a:extLst>
              <a:ext uri="{FF2B5EF4-FFF2-40B4-BE49-F238E27FC236}">
                <a16:creationId xmlns:a16="http://schemas.microsoft.com/office/drawing/2014/main" id="{52F278D9-D514-45D1-97FC-9318C4CCA5B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28650" y="1825625"/>
            <a:ext cx="3338262" cy="3482360"/>
          </a:xfrm>
          <a:prstGeom prst="rect">
            <a:avLst/>
          </a:prstGeom>
        </p:spPr>
      </p:pic>
    </p:spTree>
    <p:extLst>
      <p:ext uri="{BB962C8B-B14F-4D97-AF65-F5344CB8AC3E}">
        <p14:creationId xmlns:p14="http://schemas.microsoft.com/office/powerpoint/2010/main" val="1941748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might we find out what ‘good practice’ is?</a:t>
            </a:r>
          </a:p>
        </p:txBody>
      </p:sp>
      <p:pic>
        <p:nvPicPr>
          <p:cNvPr id="5" name="Picture 4">
            <a:extLst>
              <a:ext uri="{FF2B5EF4-FFF2-40B4-BE49-F238E27FC236}">
                <a16:creationId xmlns:a16="http://schemas.microsoft.com/office/drawing/2014/main" id="{52F278D9-D514-45D1-97FC-9318C4CCA5B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902869" y="1939925"/>
            <a:ext cx="3338262" cy="3482360"/>
          </a:xfrm>
          <a:prstGeom prst="rect">
            <a:avLst/>
          </a:prstGeom>
        </p:spPr>
      </p:pic>
    </p:spTree>
    <p:extLst>
      <p:ext uri="{BB962C8B-B14F-4D97-AF65-F5344CB8AC3E}">
        <p14:creationId xmlns:p14="http://schemas.microsoft.com/office/powerpoint/2010/main" val="176519273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Estyn"/>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473342" y="4508500"/>
            <a:ext cx="2616391" cy="72629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Image result for Education Endowment Foundation"/>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52388" y="1994378"/>
            <a:ext cx="2631494" cy="144732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How do we find out what good practice is?</a:t>
            </a:r>
            <a:endParaRPr lang="en-GB" dirty="0"/>
          </a:p>
        </p:txBody>
      </p:sp>
      <p:graphicFrame>
        <p:nvGraphicFramePr>
          <p:cNvPr id="6" name="Diagram 5"/>
          <p:cNvGraphicFramePr/>
          <p:nvPr>
            <p:extLst>
              <p:ext uri="{D42A27DB-BD31-4B8C-83A1-F6EECF244321}">
                <p14:modId xmlns:p14="http://schemas.microsoft.com/office/powerpoint/2010/main" val="3537637147"/>
              </p:ext>
            </p:extLst>
          </p:nvPr>
        </p:nvGraphicFramePr>
        <p:xfrm>
          <a:off x="1403350" y="1524000"/>
          <a:ext cx="6337300" cy="43561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34702263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Education Endowment Foundation"/>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15888" y="267178"/>
            <a:ext cx="3338512" cy="183618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533399" y="2883138"/>
            <a:ext cx="8264921" cy="2476261"/>
          </a:xfrm>
          <a:prstGeom prst="rect">
            <a:avLst/>
          </a:prstGeom>
        </p:spPr>
      </p:pic>
      <p:pic>
        <p:nvPicPr>
          <p:cNvPr id="9" name="Picture 8">
            <a:hlinkClick r:id="rId5"/>
          </p:cNvPr>
          <p:cNvPicPr>
            <a:picLocks noChangeAspect="1"/>
          </p:cNvPicPr>
          <p:nvPr/>
        </p:nvPicPr>
        <p:blipFill rotWithShape="1">
          <a:blip r:embed="rId6" cstate="screen">
            <a:extLst>
              <a:ext uri="{28A0092B-C50C-407E-A947-70E740481C1C}">
                <a14:useLocalDpi xmlns:a14="http://schemas.microsoft.com/office/drawing/2010/main"/>
              </a:ext>
            </a:extLst>
          </a:blip>
          <a:srcRect l="-563"/>
          <a:stretch/>
        </p:blipFill>
        <p:spPr>
          <a:xfrm>
            <a:off x="4356101" y="79177"/>
            <a:ext cx="4532312" cy="6689923"/>
          </a:xfrm>
          <a:prstGeom prst="rect">
            <a:avLst/>
          </a:prstGeom>
        </p:spPr>
      </p:pic>
      <p:sp>
        <p:nvSpPr>
          <p:cNvPr id="11" name="Oval 10"/>
          <p:cNvSpPr/>
          <p:nvPr/>
        </p:nvSpPr>
        <p:spPr>
          <a:xfrm>
            <a:off x="5880100" y="0"/>
            <a:ext cx="1066800" cy="4191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58561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path" presetSubtype="0" accel="50000" decel="50000" fill="hold" nodeType="clickEffect">
                                  <p:stCondLst>
                                    <p:cond delay="0"/>
                                  </p:stCondLst>
                                  <p:childTnLst>
                                    <p:animMotion origin="layout" path="M 0 0 L -0.25 0 E" pathEditMode="relative" ptsTypes="">
                                      <p:cBhvr>
                                        <p:cTn id="6" dur="1000" fill="hold"/>
                                        <p:tgtEl>
                                          <p:spTgt spid="8"/>
                                        </p:tgtEl>
                                        <p:attrNameLst>
                                          <p:attrName>ppt_x</p:attrName>
                                          <p:attrName>ppt_y</p:attrName>
                                        </p:attrNameLst>
                                      </p:cBhvr>
                                    </p:animMotion>
                                  </p:childTnLst>
                                </p:cTn>
                              </p:par>
                              <p:par>
                                <p:cTn id="7" presetID="6" presetClass="emph" presetSubtype="0" fill="hold" nodeType="withEffect">
                                  <p:stCondLst>
                                    <p:cond delay="0"/>
                                  </p:stCondLst>
                                  <p:childTnLst>
                                    <p:animScale>
                                      <p:cBhvr>
                                        <p:cTn id="8" dur="1000" fill="hold"/>
                                        <p:tgtEl>
                                          <p:spTgt spid="8"/>
                                        </p:tgtEl>
                                      </p:cBhvr>
                                      <p:by x="50000" y="50000"/>
                                    </p:animScale>
                                  </p:childTnLst>
                                </p:cTn>
                              </p:par>
                              <p:par>
                                <p:cTn id="9" presetID="10" presetClass="entr" presetSubtype="0" fill="hold" nodeType="with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1000"/>
                                        <p:tgtEl>
                                          <p:spTgt spid="9"/>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Measuring effectiveness</a:t>
            </a:r>
            <a:endParaRPr lang="en-GB" dirty="0"/>
          </a:p>
        </p:txBody>
      </p:sp>
      <p:pic>
        <p:nvPicPr>
          <p:cNvPr id="5" name="Picture 4"/>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28650" y="1882771"/>
            <a:ext cx="8289924" cy="1484316"/>
          </a:xfrm>
          <a:prstGeom prst="rect">
            <a:avLst/>
          </a:prstGeom>
        </p:spPr>
      </p:pic>
    </p:spTree>
    <p:extLst>
      <p:ext uri="{BB962C8B-B14F-4D97-AF65-F5344CB8AC3E}">
        <p14:creationId xmlns:p14="http://schemas.microsoft.com/office/powerpoint/2010/main" val="332480618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Prediction – Rank these five strategies for effectiveness?</a:t>
            </a:r>
            <a:endParaRPr lang="en-GB" dirty="0"/>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r>
              <a:rPr lang="en-GB" dirty="0"/>
              <a:t>Communication and language approaches</a:t>
            </a:r>
          </a:p>
          <a:p>
            <a:r>
              <a:rPr lang="en-GB" dirty="0"/>
              <a:t>Early numeracy approaches</a:t>
            </a:r>
          </a:p>
          <a:p>
            <a:r>
              <a:rPr lang="en-GB" dirty="0"/>
              <a:t>Earlier starting age</a:t>
            </a:r>
          </a:p>
          <a:p>
            <a:r>
              <a:rPr lang="en-GB" dirty="0"/>
              <a:t>Extra hours</a:t>
            </a:r>
          </a:p>
          <a:p>
            <a:r>
              <a:rPr lang="en-GB" dirty="0"/>
              <a:t>Play-based learning</a:t>
            </a:r>
          </a:p>
          <a:p>
            <a:pPr marL="0" indent="0">
              <a:buNone/>
            </a:pPr>
            <a:endParaRPr lang="en-GB" dirty="0"/>
          </a:p>
        </p:txBody>
      </p:sp>
    </p:spTree>
    <p:extLst>
      <p:ext uri="{BB962C8B-B14F-4D97-AF65-F5344CB8AC3E}">
        <p14:creationId xmlns:p14="http://schemas.microsoft.com/office/powerpoint/2010/main" val="204078251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12799" y="152767"/>
            <a:ext cx="7705725" cy="1239470"/>
          </a:xfrm>
          <a:prstGeom prst="rect">
            <a:avLst/>
          </a:prstGeom>
        </p:spPr>
      </p:pic>
      <p:pic>
        <p:nvPicPr>
          <p:cNvPr id="6" name="Picture 5"/>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75848" y="2484817"/>
            <a:ext cx="7696200" cy="874945"/>
          </a:xfrm>
          <a:prstGeom prst="rect">
            <a:avLst/>
          </a:prstGeom>
        </p:spPr>
      </p:pic>
      <p:pic>
        <p:nvPicPr>
          <p:cNvPr id="7" name="Picture 6"/>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12799" y="3504526"/>
            <a:ext cx="7696200" cy="831026"/>
          </a:xfrm>
          <a:prstGeom prst="rect">
            <a:avLst/>
          </a:prstGeom>
        </p:spPr>
      </p:pic>
      <p:pic>
        <p:nvPicPr>
          <p:cNvPr id="8" name="Picture 7"/>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12799" y="4480316"/>
            <a:ext cx="7822299" cy="870065"/>
          </a:xfrm>
          <a:prstGeom prst="rect">
            <a:avLst/>
          </a:prstGeom>
        </p:spPr>
      </p:pic>
      <p:pic>
        <p:nvPicPr>
          <p:cNvPr id="9" name="Picture 8"/>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812799" y="1460674"/>
            <a:ext cx="7822299" cy="879380"/>
          </a:xfrm>
          <a:prstGeom prst="rect">
            <a:avLst/>
          </a:prstGeom>
        </p:spPr>
      </p:pic>
    </p:spTree>
    <p:extLst>
      <p:ext uri="{BB962C8B-B14F-4D97-AF65-F5344CB8AC3E}">
        <p14:creationId xmlns:p14="http://schemas.microsoft.com/office/powerpoint/2010/main" val="87804506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65099" y="209550"/>
            <a:ext cx="6631281" cy="3519190"/>
          </a:xfrm>
          <a:prstGeom prst="rect">
            <a:avLst/>
          </a:prstGeom>
        </p:spPr>
      </p:pic>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669680" y="2832100"/>
            <a:ext cx="4253400" cy="3797300"/>
          </a:xfrm>
          <a:prstGeom prst="rect">
            <a:avLst/>
          </a:prstGeom>
        </p:spPr>
      </p:pic>
      <p:sp>
        <p:nvSpPr>
          <p:cNvPr id="7" name="Oval 6"/>
          <p:cNvSpPr/>
          <p:nvPr/>
        </p:nvSpPr>
        <p:spPr>
          <a:xfrm>
            <a:off x="4460202" y="1759594"/>
            <a:ext cx="1762798" cy="628005"/>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126057" y="3512063"/>
            <a:ext cx="6631282" cy="2012437"/>
          </a:xfrm>
          <a:prstGeom prst="rect">
            <a:avLst/>
          </a:prstGeom>
          <a:solidFill>
            <a:srgbClr val="0C3A5B">
              <a:alpha val="8000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8" name="Content Placeholder 3"/>
          <p:cNvSpPr>
            <a:spLocks noGrp="1"/>
          </p:cNvSpPr>
          <p:nvPr>
            <p:ph sz="half" idx="2"/>
          </p:nvPr>
        </p:nvSpPr>
        <p:spPr>
          <a:xfrm>
            <a:off x="165098" y="3512063"/>
            <a:ext cx="6375401" cy="2012437"/>
          </a:xfrm>
        </p:spPr>
        <p:txBody>
          <a:bodyPr>
            <a:normAutofit/>
          </a:bodyPr>
          <a:lstStyle/>
          <a:p>
            <a:pPr marL="0" indent="0">
              <a:buNone/>
            </a:pPr>
            <a:r>
              <a:rPr lang="en-GB" sz="2400" dirty="0" smtClean="0">
                <a:solidFill>
                  <a:schemeClr val="bg1"/>
                </a:solidFill>
              </a:rPr>
              <a:t>TASK</a:t>
            </a:r>
            <a:endParaRPr lang="en-GB" sz="2400" dirty="0">
              <a:solidFill>
                <a:schemeClr val="bg1"/>
              </a:solidFill>
            </a:endParaRPr>
          </a:p>
          <a:p>
            <a:pPr marL="0" indent="0">
              <a:buNone/>
            </a:pPr>
            <a:r>
              <a:rPr lang="en-GB" sz="2400" dirty="0" smtClean="0">
                <a:solidFill>
                  <a:schemeClr val="bg1"/>
                </a:solidFill>
              </a:rPr>
              <a:t>In pairs, scan through any page from the Early Years Toolkit.</a:t>
            </a:r>
            <a:endParaRPr lang="en-GB" sz="2400" dirty="0">
              <a:solidFill>
                <a:schemeClr val="bg1"/>
              </a:solidFill>
            </a:endParaRPr>
          </a:p>
          <a:p>
            <a:pPr marL="0" indent="0">
              <a:buNone/>
            </a:pPr>
            <a:r>
              <a:rPr lang="en-GB" sz="2400" dirty="0" smtClean="0">
                <a:solidFill>
                  <a:schemeClr val="bg1"/>
                </a:solidFill>
              </a:rPr>
              <a:t>Discuss – </a:t>
            </a:r>
            <a:br>
              <a:rPr lang="en-GB" sz="2400" dirty="0" smtClean="0">
                <a:solidFill>
                  <a:schemeClr val="bg1"/>
                </a:solidFill>
              </a:rPr>
            </a:br>
            <a:r>
              <a:rPr lang="en-GB" sz="2400" dirty="0" smtClean="0">
                <a:solidFill>
                  <a:schemeClr val="bg1"/>
                </a:solidFill>
              </a:rPr>
              <a:t>How helpful are they in sharing effective practice?</a:t>
            </a:r>
            <a:endParaRPr lang="en-GB" sz="2400" dirty="0">
              <a:solidFill>
                <a:schemeClr val="bg1"/>
              </a:solidFill>
            </a:endParaRPr>
          </a:p>
        </p:txBody>
      </p:sp>
    </p:spTree>
    <p:extLst>
      <p:ext uri="{BB962C8B-B14F-4D97-AF65-F5344CB8AC3E}">
        <p14:creationId xmlns:p14="http://schemas.microsoft.com/office/powerpoint/2010/main" val="4053771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anim calcmode="lin" valueType="num">
                                      <p:cBhvr additive="base">
                                        <p:cTn id="11" dur="500" fill="hold"/>
                                        <p:tgtEl>
                                          <p:spTgt spid="8">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8">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anim calcmode="lin" valueType="num">
                                      <p:cBhvr additive="base">
                                        <p:cTn id="15" dur="500" fill="hold"/>
                                        <p:tgtEl>
                                          <p:spTgt spid="8">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8">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0-#ppt_w/2"/>
                                          </p:val>
                                        </p:tav>
                                        <p:tav tm="100000">
                                          <p:val>
                                            <p:strVal val="#ppt_x"/>
                                          </p:val>
                                        </p:tav>
                                      </p:tavLst>
                                    </p:anim>
                                    <p:anim calcmode="lin" valueType="num">
                                      <p:cBhvr additive="base">
                                        <p:cTn id="20"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8"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rmAutofit/>
          </a:bodyPr>
          <a:lstStyle/>
          <a:p>
            <a:pPr marL="0" indent="0">
              <a:buNone/>
            </a:pPr>
            <a:r>
              <a:rPr lang="en-GB" sz="2400" i="1" dirty="0" err="1"/>
              <a:t>Estyn</a:t>
            </a:r>
            <a:r>
              <a:rPr lang="en-GB" sz="2400" i="1" dirty="0"/>
              <a:t> </a:t>
            </a:r>
            <a:r>
              <a:rPr lang="en-GB" sz="2400" i="1" dirty="0" err="1"/>
              <a:t>yw</a:t>
            </a:r>
            <a:r>
              <a:rPr lang="en-GB" sz="2400" i="1" dirty="0"/>
              <a:t> </a:t>
            </a:r>
            <a:r>
              <a:rPr lang="en-GB" sz="2400" i="1" dirty="0" err="1"/>
              <a:t>swyddfa</a:t>
            </a:r>
            <a:r>
              <a:rPr lang="en-GB" sz="2400" i="1" dirty="0"/>
              <a:t> </a:t>
            </a:r>
            <a:r>
              <a:rPr lang="en-GB" sz="2400" i="1" dirty="0" err="1"/>
              <a:t>Arolygiaeth</a:t>
            </a:r>
            <a:r>
              <a:rPr lang="en-GB" sz="2400" i="1" dirty="0"/>
              <a:t> </a:t>
            </a:r>
            <a:r>
              <a:rPr lang="en-GB" sz="2400" i="1" dirty="0" err="1"/>
              <a:t>Ei</a:t>
            </a:r>
            <a:r>
              <a:rPr lang="en-GB" sz="2400" i="1" dirty="0"/>
              <a:t> </a:t>
            </a:r>
            <a:r>
              <a:rPr lang="en-GB" sz="2400" i="1" dirty="0" err="1"/>
              <a:t>Mawrhydi</a:t>
            </a:r>
            <a:r>
              <a:rPr lang="en-GB" sz="2400" i="1" dirty="0"/>
              <a:t> </a:t>
            </a:r>
            <a:r>
              <a:rPr lang="en-GB" sz="2400" i="1" dirty="0" err="1"/>
              <a:t>dros</a:t>
            </a:r>
            <a:r>
              <a:rPr lang="en-GB" sz="2400" i="1" dirty="0"/>
              <a:t> </a:t>
            </a:r>
            <a:r>
              <a:rPr lang="en-GB" sz="2400" i="1" dirty="0" err="1"/>
              <a:t>Addysg</a:t>
            </a:r>
            <a:r>
              <a:rPr lang="en-GB" sz="2400" i="1" dirty="0"/>
              <a:t> a </a:t>
            </a:r>
            <a:r>
              <a:rPr lang="en-GB" sz="2400" i="1" dirty="0" err="1"/>
              <a:t>Hyfforddiant</a:t>
            </a:r>
            <a:r>
              <a:rPr lang="en-GB" sz="2400" i="1" dirty="0"/>
              <a:t> </a:t>
            </a:r>
            <a:r>
              <a:rPr lang="en-GB" sz="2400" i="1" dirty="0" err="1"/>
              <a:t>yng</a:t>
            </a:r>
            <a:r>
              <a:rPr lang="en-GB" sz="2400" i="1" dirty="0"/>
              <a:t> </a:t>
            </a:r>
            <a:r>
              <a:rPr lang="en-GB" sz="2400" i="1" dirty="0" err="1"/>
              <a:t>Nghymru</a:t>
            </a:r>
            <a:r>
              <a:rPr lang="en-GB" sz="2400" i="1" dirty="0"/>
              <a:t>. </a:t>
            </a:r>
            <a:r>
              <a:rPr lang="en-GB" sz="2400" i="1" dirty="0" err="1"/>
              <a:t>Er</a:t>
            </a:r>
            <a:r>
              <a:rPr lang="en-GB" sz="2400" i="1" dirty="0"/>
              <a:t> bod </a:t>
            </a:r>
            <a:r>
              <a:rPr lang="en-GB" sz="2400" i="1" dirty="0" err="1"/>
              <a:t>Estyn</a:t>
            </a:r>
            <a:r>
              <a:rPr lang="en-GB" sz="2400" i="1" dirty="0"/>
              <a:t> </a:t>
            </a:r>
            <a:r>
              <a:rPr lang="en-GB" sz="2400" i="1" dirty="0" err="1"/>
              <a:t>yn</a:t>
            </a:r>
            <a:r>
              <a:rPr lang="en-GB" sz="2400" i="1" dirty="0"/>
              <a:t> </a:t>
            </a:r>
            <a:r>
              <a:rPr lang="en-GB" sz="2400" i="1" dirty="0" err="1"/>
              <a:t>annibynnol</a:t>
            </a:r>
            <a:r>
              <a:rPr lang="en-GB" sz="2400" i="1" dirty="0"/>
              <a:t> </a:t>
            </a:r>
            <a:r>
              <a:rPr lang="en-GB" sz="2400" i="1" dirty="0" err="1"/>
              <a:t>ar</a:t>
            </a:r>
            <a:r>
              <a:rPr lang="en-GB" sz="2400" i="1" dirty="0"/>
              <a:t> </a:t>
            </a:r>
            <a:r>
              <a:rPr lang="en-GB" sz="2400" i="1" dirty="0" err="1"/>
              <a:t>Gynulliad</a:t>
            </a:r>
            <a:r>
              <a:rPr lang="en-GB" sz="2400" i="1" dirty="0"/>
              <a:t> </a:t>
            </a:r>
            <a:r>
              <a:rPr lang="en-GB" sz="2400" i="1" dirty="0" err="1"/>
              <a:t>Cenedlaethol</a:t>
            </a:r>
            <a:r>
              <a:rPr lang="en-GB" sz="2400" i="1" dirty="0"/>
              <a:t> </a:t>
            </a:r>
            <a:r>
              <a:rPr lang="en-GB" sz="2400" i="1" dirty="0" err="1"/>
              <a:t>Cymru</a:t>
            </a:r>
            <a:r>
              <a:rPr lang="en-GB" sz="2400" i="1" dirty="0"/>
              <a:t> </a:t>
            </a:r>
            <a:r>
              <a:rPr lang="en-GB" sz="2400" i="1" dirty="0" err="1"/>
              <a:t>cawn</a:t>
            </a:r>
            <a:r>
              <a:rPr lang="en-GB" sz="2400" i="1" dirty="0"/>
              <a:t> </a:t>
            </a:r>
            <a:r>
              <a:rPr lang="en-GB" sz="2400" i="1" dirty="0" err="1"/>
              <a:t>ein</a:t>
            </a:r>
            <a:r>
              <a:rPr lang="en-GB" sz="2400" i="1" dirty="0"/>
              <a:t> </a:t>
            </a:r>
            <a:r>
              <a:rPr lang="en-GB" sz="2400" i="1" dirty="0" err="1"/>
              <a:t>hariannu</a:t>
            </a:r>
            <a:r>
              <a:rPr lang="en-GB" sz="2400" i="1" dirty="0"/>
              <a:t> </a:t>
            </a:r>
            <a:r>
              <a:rPr lang="en-GB" sz="2400" i="1" dirty="0" err="1"/>
              <a:t>ganddo</a:t>
            </a:r>
            <a:r>
              <a:rPr lang="en-GB" sz="2400" i="1" dirty="0"/>
              <a:t>. </a:t>
            </a:r>
            <a:r>
              <a:rPr lang="en-GB" sz="2400" i="1" dirty="0" err="1"/>
              <a:t>Diben</a:t>
            </a:r>
            <a:r>
              <a:rPr lang="en-GB" sz="2400" i="1" dirty="0"/>
              <a:t> </a:t>
            </a:r>
            <a:r>
              <a:rPr lang="en-GB" sz="2400" i="1" dirty="0" err="1"/>
              <a:t>Estyn</a:t>
            </a:r>
            <a:r>
              <a:rPr lang="en-GB" sz="2400" i="1" dirty="0"/>
              <a:t> </a:t>
            </a:r>
            <a:r>
              <a:rPr lang="en-GB" sz="2400" i="1" dirty="0" err="1"/>
              <a:t>yw</a:t>
            </a:r>
            <a:r>
              <a:rPr lang="en-GB" sz="2400" i="1" dirty="0"/>
              <a:t> </a:t>
            </a:r>
            <a:r>
              <a:rPr lang="en-GB" sz="2400" i="1" dirty="0" err="1"/>
              <a:t>arolygu</a:t>
            </a:r>
            <a:r>
              <a:rPr lang="en-GB" sz="2400" i="1" dirty="0"/>
              <a:t> </a:t>
            </a:r>
            <a:r>
              <a:rPr lang="en-GB" sz="2400" i="1" dirty="0" err="1"/>
              <a:t>ansawdd</a:t>
            </a:r>
            <a:r>
              <a:rPr lang="en-GB" sz="2400" i="1" dirty="0"/>
              <a:t> a </a:t>
            </a:r>
            <a:r>
              <a:rPr lang="en-GB" sz="2400" i="1" dirty="0" err="1"/>
              <a:t>safonau</a:t>
            </a:r>
            <a:r>
              <a:rPr lang="en-GB" sz="2400" i="1" dirty="0"/>
              <a:t> </a:t>
            </a:r>
            <a:r>
              <a:rPr lang="en-GB" sz="2400" i="1" dirty="0" err="1"/>
              <a:t>addysg</a:t>
            </a:r>
            <a:r>
              <a:rPr lang="en-GB" sz="2400" i="1" dirty="0"/>
              <a:t> a </a:t>
            </a:r>
            <a:r>
              <a:rPr lang="en-GB" sz="2400" i="1" dirty="0" err="1"/>
              <a:t>hyfforddiant</a:t>
            </a:r>
            <a:r>
              <a:rPr lang="en-GB" sz="2400" i="1" dirty="0"/>
              <a:t> </a:t>
            </a:r>
            <a:r>
              <a:rPr lang="en-GB" sz="2400" i="1" dirty="0" err="1"/>
              <a:t>yng</a:t>
            </a:r>
            <a:r>
              <a:rPr lang="en-GB" sz="2400" i="1" dirty="0"/>
              <a:t> </a:t>
            </a:r>
            <a:r>
              <a:rPr lang="en-GB" sz="2400" i="1" dirty="0" err="1"/>
              <a:t>Nghymru</a:t>
            </a:r>
            <a:r>
              <a:rPr lang="en-GB" sz="2400" i="1" dirty="0"/>
              <a:t>.</a:t>
            </a:r>
          </a:p>
        </p:txBody>
      </p:sp>
      <p:sp>
        <p:nvSpPr>
          <p:cNvPr id="4" name="Content Placeholder 3"/>
          <p:cNvSpPr>
            <a:spLocks noGrp="1"/>
          </p:cNvSpPr>
          <p:nvPr>
            <p:ph sz="half" idx="2"/>
          </p:nvPr>
        </p:nvSpPr>
        <p:spPr/>
        <p:txBody>
          <a:bodyPr>
            <a:normAutofit/>
          </a:bodyPr>
          <a:lstStyle/>
          <a:p>
            <a:pPr marL="0" indent="0">
              <a:buNone/>
            </a:pPr>
            <a:r>
              <a:rPr lang="en-GB" sz="2400" i="1" dirty="0" err="1"/>
              <a:t>Estyn</a:t>
            </a:r>
            <a:r>
              <a:rPr lang="en-GB" sz="2400" i="1" dirty="0"/>
              <a:t> is the office of Her Majesty's Inspectorate for Education and Training in Wales. We are independent of, but funded by, the National Assembly for Wales. The purpose of </a:t>
            </a:r>
            <a:r>
              <a:rPr lang="en-GB" sz="2400" i="1" dirty="0" err="1"/>
              <a:t>Estyn</a:t>
            </a:r>
            <a:r>
              <a:rPr lang="en-GB" sz="2400" i="1" dirty="0"/>
              <a:t> is to inspect quality and standards in education and training in Wales</a:t>
            </a:r>
          </a:p>
        </p:txBody>
      </p:sp>
      <p:pic>
        <p:nvPicPr>
          <p:cNvPr id="1026" name="Picture 2" descr="Estyn"/>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28650" y="484190"/>
            <a:ext cx="2847975" cy="790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190572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27000" y="-41016"/>
            <a:ext cx="9402762" cy="1257170"/>
          </a:xfrm>
          <a:prstGeom prst="rect">
            <a:avLst/>
          </a:prstGeom>
        </p:spPr>
      </p:pic>
      <p:sp>
        <p:nvSpPr>
          <p:cNvPr id="6" name="Oval 5"/>
          <p:cNvSpPr/>
          <p:nvPr/>
        </p:nvSpPr>
        <p:spPr>
          <a:xfrm>
            <a:off x="6045199" y="387994"/>
            <a:ext cx="1059199" cy="628005"/>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7256798" y="387993"/>
            <a:ext cx="1059199" cy="628005"/>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4" cstate="screen">
            <a:extLst>
              <a:ext uri="{BEBA8EAE-BF5A-486C-A8C5-ECC9F3942E4B}">
                <a14:imgProps xmlns:a14="http://schemas.microsoft.com/office/drawing/2010/main">
                  <a14:imgLayer r:embed="rId5">
                    <a14:imgEffect>
                      <a14:saturation sat="33000"/>
                    </a14:imgEffect>
                    <a14:imgEffect>
                      <a14:brightnessContrast bright="20000" contrast="-40000"/>
                    </a14:imgEffect>
                  </a14:imgLayer>
                </a14:imgProps>
              </a:ext>
              <a:ext uri="{28A0092B-C50C-407E-A947-70E740481C1C}">
                <a14:useLocalDpi xmlns:a14="http://schemas.microsoft.com/office/drawing/2010/main"/>
              </a:ext>
            </a:extLst>
          </a:blip>
          <a:stretch>
            <a:fillRect/>
          </a:stretch>
        </p:blipFill>
        <p:spPr>
          <a:xfrm>
            <a:off x="279400" y="1543564"/>
            <a:ext cx="4755008" cy="3739636"/>
          </a:xfrm>
          <a:prstGeom prst="rect">
            <a:avLst/>
          </a:prstGeom>
        </p:spPr>
      </p:pic>
      <p:pic>
        <p:nvPicPr>
          <p:cNvPr id="9" name="Picture 8"/>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457200" y="3810000"/>
            <a:ext cx="2197100" cy="787400"/>
          </a:xfrm>
          <a:prstGeom prst="rect">
            <a:avLst/>
          </a:prstGeom>
        </p:spPr>
      </p:pic>
      <p:pic>
        <p:nvPicPr>
          <p:cNvPr id="10" name="Picture 9"/>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5393256" y="1216153"/>
            <a:ext cx="4060306" cy="6092365"/>
          </a:xfrm>
          <a:prstGeom prst="rect">
            <a:avLst/>
          </a:prstGeom>
        </p:spPr>
      </p:pic>
    </p:spTree>
    <p:extLst>
      <p:ext uri="{BB962C8B-B14F-4D97-AF65-F5344CB8AC3E}">
        <p14:creationId xmlns:p14="http://schemas.microsoft.com/office/powerpoint/2010/main" val="2143290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27000" y="-41016"/>
            <a:ext cx="9402762" cy="1257170"/>
          </a:xfrm>
          <a:prstGeom prst="rect">
            <a:avLst/>
          </a:prstGeom>
        </p:spPr>
      </p:pic>
      <p:sp>
        <p:nvSpPr>
          <p:cNvPr id="6" name="Oval 5"/>
          <p:cNvSpPr/>
          <p:nvPr/>
        </p:nvSpPr>
        <p:spPr>
          <a:xfrm>
            <a:off x="6045199" y="387994"/>
            <a:ext cx="1059199" cy="628005"/>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7256798" y="387993"/>
            <a:ext cx="1059199" cy="628005"/>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4" cstate="screen">
            <a:extLst>
              <a:ext uri="{BEBA8EAE-BF5A-486C-A8C5-ECC9F3942E4B}">
                <a14:imgProps xmlns:a14="http://schemas.microsoft.com/office/drawing/2010/main">
                  <a14:imgLayer r:embed="rId5">
                    <a14:imgEffect>
                      <a14:saturation sat="33000"/>
                    </a14:imgEffect>
                    <a14:imgEffect>
                      <a14:brightnessContrast bright="20000" contrast="-40000"/>
                    </a14:imgEffect>
                  </a14:imgLayer>
                </a14:imgProps>
              </a:ext>
              <a:ext uri="{28A0092B-C50C-407E-A947-70E740481C1C}">
                <a14:useLocalDpi xmlns:a14="http://schemas.microsoft.com/office/drawing/2010/main"/>
              </a:ext>
            </a:extLst>
          </a:blip>
          <a:stretch>
            <a:fillRect/>
          </a:stretch>
        </p:blipFill>
        <p:spPr>
          <a:xfrm>
            <a:off x="279400" y="1543564"/>
            <a:ext cx="4755008" cy="3739636"/>
          </a:xfrm>
          <a:prstGeom prst="rect">
            <a:avLst/>
          </a:prstGeom>
        </p:spPr>
      </p:pic>
      <p:pic>
        <p:nvPicPr>
          <p:cNvPr id="9" name="Picture 8"/>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457200" y="3810000"/>
            <a:ext cx="2197100" cy="787400"/>
          </a:xfrm>
          <a:prstGeom prst="rect">
            <a:avLst/>
          </a:prstGeom>
        </p:spPr>
      </p:pic>
      <p:sp>
        <p:nvSpPr>
          <p:cNvPr id="11" name="Content Placeholder 3"/>
          <p:cNvSpPr>
            <a:spLocks noGrp="1"/>
          </p:cNvSpPr>
          <p:nvPr>
            <p:ph sz="half" idx="2"/>
          </p:nvPr>
        </p:nvSpPr>
        <p:spPr>
          <a:xfrm>
            <a:off x="5212208" y="1645163"/>
            <a:ext cx="3886200" cy="4351338"/>
          </a:xfrm>
        </p:spPr>
        <p:txBody>
          <a:bodyPr>
            <a:normAutofit/>
          </a:bodyPr>
          <a:lstStyle/>
          <a:p>
            <a:pPr marL="0" indent="0">
              <a:buNone/>
            </a:pPr>
            <a:r>
              <a:rPr lang="en-GB" sz="2400" dirty="0" smtClean="0"/>
              <a:t>TASK</a:t>
            </a:r>
          </a:p>
          <a:p>
            <a:pPr marL="0" indent="0">
              <a:buNone/>
            </a:pPr>
            <a:endParaRPr lang="en-GB" sz="2400" dirty="0"/>
          </a:p>
          <a:p>
            <a:pPr marL="0" indent="0">
              <a:buNone/>
            </a:pPr>
            <a:r>
              <a:rPr lang="en-GB" sz="2400" dirty="0" smtClean="0"/>
              <a:t>In pairs, scan through any TWO of the Foundation Phase pages from the Effective Practice search</a:t>
            </a:r>
          </a:p>
          <a:p>
            <a:pPr marL="0" indent="0">
              <a:buNone/>
            </a:pPr>
            <a:endParaRPr lang="en-GB" sz="2400" dirty="0"/>
          </a:p>
          <a:p>
            <a:pPr marL="0" indent="0">
              <a:buNone/>
            </a:pPr>
            <a:r>
              <a:rPr lang="en-GB" sz="2400" dirty="0" smtClean="0"/>
              <a:t>Discuss – </a:t>
            </a:r>
            <a:br>
              <a:rPr lang="en-GB" sz="2400" dirty="0" smtClean="0"/>
            </a:br>
            <a:r>
              <a:rPr lang="en-GB" sz="2400" dirty="0" smtClean="0"/>
              <a:t>How helpful are they in sharing effective practice?</a:t>
            </a:r>
            <a:endParaRPr lang="en-GB" sz="2400" dirty="0"/>
          </a:p>
        </p:txBody>
      </p:sp>
    </p:spTree>
    <p:extLst>
      <p:ext uri="{BB962C8B-B14F-4D97-AF65-F5344CB8AC3E}">
        <p14:creationId xmlns:p14="http://schemas.microsoft.com/office/powerpoint/2010/main" val="355851826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2399" y="101600"/>
            <a:ext cx="8583641" cy="4559300"/>
          </a:xfrm>
          <a:prstGeom prst="rect">
            <a:avLst/>
          </a:prstGeom>
        </p:spPr>
      </p:pic>
      <p:sp>
        <p:nvSpPr>
          <p:cNvPr id="6" name="Rectangle 5"/>
          <p:cNvSpPr/>
          <p:nvPr/>
        </p:nvSpPr>
        <p:spPr>
          <a:xfrm>
            <a:off x="355598" y="4768672"/>
            <a:ext cx="8583641" cy="646331"/>
          </a:xfrm>
          <a:prstGeom prst="rect">
            <a:avLst/>
          </a:prstGeom>
        </p:spPr>
        <p:txBody>
          <a:bodyPr wrap="square">
            <a:spAutoFit/>
          </a:bodyPr>
          <a:lstStyle/>
          <a:p>
            <a:r>
              <a:rPr lang="en-GB" dirty="0"/>
              <a:t>The aim of the film is to </a:t>
            </a:r>
            <a:r>
              <a:rPr lang="en-GB" b="1" dirty="0"/>
              <a:t>stimulate discussions both within and between schools to promote effective practice </a:t>
            </a:r>
            <a:r>
              <a:rPr lang="en-GB" dirty="0"/>
              <a:t>in teaching and learning across Wales. </a:t>
            </a:r>
          </a:p>
        </p:txBody>
      </p:sp>
    </p:spTree>
    <p:extLst>
      <p:ext uri="{BB962C8B-B14F-4D97-AF65-F5344CB8AC3E}">
        <p14:creationId xmlns:p14="http://schemas.microsoft.com/office/powerpoint/2010/main" val="125366329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13940" y="0"/>
            <a:ext cx="8930060" cy="5050006"/>
          </a:xfrm>
          <a:prstGeom prst="rect">
            <a:avLst/>
          </a:prstGeom>
        </p:spPr>
      </p:pic>
      <p:pic>
        <p:nvPicPr>
          <p:cNvPr id="3074" name="Picture 2" descr="World Sketchnote Day 2020!"/>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5064365" y="4254500"/>
            <a:ext cx="2508010" cy="248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271782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Image result for Impact Wales"/>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108074" y="211137"/>
            <a:ext cx="6915151" cy="518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39034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81620" y="139699"/>
            <a:ext cx="7271780" cy="5507161"/>
          </a:xfrm>
          <a:prstGeom prst="rect">
            <a:avLst/>
          </a:prstGeom>
        </p:spPr>
      </p:pic>
    </p:spTree>
    <p:extLst>
      <p:ext uri="{BB962C8B-B14F-4D97-AF65-F5344CB8AC3E}">
        <p14:creationId xmlns:p14="http://schemas.microsoft.com/office/powerpoint/2010/main" val="385166946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250" y="365126"/>
            <a:ext cx="7886700" cy="1325563"/>
          </a:xfrm>
        </p:spPr>
        <p:txBody>
          <a:bodyPr/>
          <a:lstStyle/>
          <a:p>
            <a:r>
              <a:rPr lang="en-GB" dirty="0" err="1" smtClean="0"/>
              <a:t>Sketchnote</a:t>
            </a:r>
            <a:r>
              <a:rPr lang="en-GB" dirty="0" smtClean="0"/>
              <a:t> challenge</a:t>
            </a:r>
            <a:endParaRPr lang="en-GB" dirty="0"/>
          </a:p>
        </p:txBody>
      </p:sp>
      <p:sp>
        <p:nvSpPr>
          <p:cNvPr id="3" name="Content Placeholder 2"/>
          <p:cNvSpPr>
            <a:spLocks noGrp="1"/>
          </p:cNvSpPr>
          <p:nvPr>
            <p:ph sz="half" idx="1"/>
          </p:nvPr>
        </p:nvSpPr>
        <p:spPr>
          <a:xfrm>
            <a:off x="5103296" y="2079630"/>
            <a:ext cx="3886200" cy="4351338"/>
          </a:xfrm>
        </p:spPr>
        <p:txBody>
          <a:bodyPr/>
          <a:lstStyle/>
          <a:p>
            <a:pPr marL="0" indent="0">
              <a:buNone/>
            </a:pPr>
            <a:r>
              <a:rPr lang="en-GB" dirty="0" smtClean="0"/>
              <a:t>Watch the video </a:t>
            </a:r>
            <a:r>
              <a:rPr lang="en-GB" b="1" dirty="0" smtClean="0"/>
              <a:t>twice</a:t>
            </a:r>
            <a:endParaRPr lang="en-GB" b="1" dirty="0"/>
          </a:p>
          <a:p>
            <a:pPr marL="0" indent="0">
              <a:buNone/>
            </a:pPr>
            <a:r>
              <a:rPr lang="en-GB" dirty="0" smtClean="0"/>
              <a:t>During the first watch, just note down any key words that sum up key themes. </a:t>
            </a:r>
          </a:p>
          <a:p>
            <a:pPr marL="0" indent="0">
              <a:buNone/>
            </a:pPr>
            <a:r>
              <a:rPr lang="en-GB" dirty="0" smtClean="0"/>
              <a:t>The second time round you can organise and illustrate you ideas. </a:t>
            </a:r>
            <a:endParaRPr lang="en-GB" dirty="0"/>
          </a:p>
        </p:txBody>
      </p:sp>
      <p:pic>
        <p:nvPicPr>
          <p:cNvPr id="5" name="Picture 2" descr="World Sketchnote Day 2020!"/>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868596" y="0"/>
            <a:ext cx="1957783" cy="1943100"/>
          </a:xfrm>
          <a:prstGeom prst="rect">
            <a:avLst/>
          </a:prstGeom>
          <a:noFill/>
          <a:extLst>
            <a:ext uri="{909E8E84-426E-40DD-AFC4-6F175D3DCCD1}">
              <a14:hiddenFill xmlns:a14="http://schemas.microsoft.com/office/drawing/2010/main">
                <a:solidFill>
                  <a:srgbClr val="FFFFFF"/>
                </a:solidFill>
              </a14:hiddenFill>
            </a:ext>
          </a:extLst>
        </p:spPr>
      </p:pic>
      <p:pic>
        <p:nvPicPr>
          <p:cNvPr id="6" name="y2Vrdc2wv_o"/>
          <p:cNvPicPr>
            <a:picLocks noRot="1" noChangeAspect="1"/>
          </p:cNvPicPr>
          <p:nvPr>
            <a:videoFile r:link="rId1"/>
          </p:nvPr>
        </p:nvPicPr>
        <p:blipFill>
          <a:blip r:embed="rId5"/>
          <a:stretch>
            <a:fillRect/>
          </a:stretch>
        </p:blipFill>
        <p:spPr>
          <a:xfrm>
            <a:off x="317500" y="2333625"/>
            <a:ext cx="4572000" cy="2571750"/>
          </a:xfrm>
          <a:prstGeom prst="rect">
            <a:avLst/>
          </a:prstGeom>
        </p:spPr>
      </p:pic>
    </p:spTree>
    <p:extLst>
      <p:ext uri="{BB962C8B-B14F-4D97-AF65-F5344CB8AC3E}">
        <p14:creationId xmlns:p14="http://schemas.microsoft.com/office/powerpoint/2010/main" val="217195653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4540250" y="266700"/>
            <a:ext cx="4603750" cy="5346699"/>
          </a:xfrm>
        </p:spPr>
        <p:txBody>
          <a:bodyPr>
            <a:normAutofit lnSpcReduction="10000"/>
          </a:bodyPr>
          <a:lstStyle/>
          <a:p>
            <a:pPr marL="0" indent="0">
              <a:buNone/>
            </a:pPr>
            <a:r>
              <a:rPr lang="en-GB" b="1" dirty="0" smtClean="0"/>
              <a:t>TASKS</a:t>
            </a:r>
          </a:p>
          <a:p>
            <a:pPr marL="0" indent="0">
              <a:buNone/>
            </a:pPr>
            <a:r>
              <a:rPr lang="en-GB" dirty="0" smtClean="0"/>
              <a:t>Review Main Findings 1-16. </a:t>
            </a:r>
            <a:br>
              <a:rPr lang="en-GB" dirty="0" smtClean="0"/>
            </a:br>
            <a:r>
              <a:rPr lang="en-GB" dirty="0" smtClean="0"/>
              <a:t>How does these match your existing knowledge and understanding. </a:t>
            </a:r>
          </a:p>
          <a:p>
            <a:pPr marL="0" indent="0">
              <a:buNone/>
            </a:pPr>
            <a:r>
              <a:rPr lang="en-GB" dirty="0" smtClean="0"/>
              <a:t>Does anything surprise you here? </a:t>
            </a:r>
          </a:p>
          <a:p>
            <a:pPr marL="0" indent="0">
              <a:buNone/>
            </a:pPr>
            <a:endParaRPr lang="en-GB" dirty="0"/>
          </a:p>
          <a:p>
            <a:pPr marL="0" indent="0">
              <a:buNone/>
            </a:pPr>
            <a:r>
              <a:rPr lang="en-GB" dirty="0" smtClean="0"/>
              <a:t>In pairs compare TWO of the case studies (p.63 onwards)</a:t>
            </a:r>
          </a:p>
          <a:p>
            <a:pPr marL="0" indent="0">
              <a:buNone/>
            </a:pPr>
            <a:r>
              <a:rPr lang="en-GB" dirty="0" smtClean="0"/>
              <a:t>What similarities and difference exist between the two?</a:t>
            </a:r>
            <a:endParaRPr lang="en-GB" dirty="0"/>
          </a:p>
        </p:txBody>
      </p:sp>
      <p:pic>
        <p:nvPicPr>
          <p:cNvPr id="5" name="Picture 4">
            <a:hlinkClick r:id="rId3"/>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49250" y="520699"/>
            <a:ext cx="3216981" cy="4524375"/>
          </a:xfrm>
          <a:prstGeom prst="rect">
            <a:avLst/>
          </a:prstGeom>
        </p:spPr>
      </p:pic>
    </p:spTree>
    <p:extLst>
      <p:ext uri="{BB962C8B-B14F-4D97-AF65-F5344CB8AC3E}">
        <p14:creationId xmlns:p14="http://schemas.microsoft.com/office/powerpoint/2010/main" val="411304345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barriers to putting ‘good practice’ into practice might exist?</a:t>
            </a:r>
          </a:p>
        </p:txBody>
      </p:sp>
      <p:pic>
        <p:nvPicPr>
          <p:cNvPr id="5" name="Picture 4">
            <a:extLst>
              <a:ext uri="{FF2B5EF4-FFF2-40B4-BE49-F238E27FC236}">
                <a16:creationId xmlns:a16="http://schemas.microsoft.com/office/drawing/2014/main" id="{52F278D9-D514-45D1-97FC-9318C4CCA5B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902869" y="1939925"/>
            <a:ext cx="3338262" cy="3482360"/>
          </a:xfrm>
          <a:prstGeom prst="rect">
            <a:avLst/>
          </a:prstGeom>
        </p:spPr>
      </p:pic>
    </p:spTree>
    <p:extLst>
      <p:ext uri="{BB962C8B-B14F-4D97-AF65-F5344CB8AC3E}">
        <p14:creationId xmlns:p14="http://schemas.microsoft.com/office/powerpoint/2010/main" val="176093327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Image result for Dylan Wiliam"/>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253999"/>
            <a:ext cx="9144000" cy="5143501"/>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sz="half" idx="2"/>
          </p:nvPr>
        </p:nvSpPr>
        <p:spPr>
          <a:xfrm>
            <a:off x="177800" y="530224"/>
            <a:ext cx="4584700" cy="4714875"/>
          </a:xfrm>
        </p:spPr>
        <p:txBody>
          <a:bodyPr>
            <a:normAutofit/>
          </a:bodyPr>
          <a:lstStyle/>
          <a:p>
            <a:pPr marL="0" indent="0">
              <a:buNone/>
            </a:pPr>
            <a:r>
              <a:rPr lang="en-GB" i="1" dirty="0" smtClean="0">
                <a:solidFill>
                  <a:schemeClr val="bg1"/>
                </a:solidFill>
              </a:rPr>
              <a:t>In education, “what works?” is not the right questions because everything works somewhere and nothing works everywhere.</a:t>
            </a:r>
          </a:p>
          <a:p>
            <a:pPr marL="0" indent="0">
              <a:buNone/>
            </a:pPr>
            <a:r>
              <a:rPr lang="en-GB" i="1" dirty="0" smtClean="0">
                <a:solidFill>
                  <a:schemeClr val="bg1"/>
                </a:solidFill>
              </a:rPr>
              <a:t>So what’s interesting, what’s important in education is: “Under what conditions does this work?”</a:t>
            </a:r>
            <a:r>
              <a:rPr lang="en-GB" dirty="0" smtClean="0">
                <a:solidFill>
                  <a:schemeClr val="bg1"/>
                </a:solidFill>
              </a:rPr>
              <a:t/>
            </a:r>
            <a:br>
              <a:rPr lang="en-GB" dirty="0" smtClean="0">
                <a:solidFill>
                  <a:schemeClr val="bg1"/>
                </a:solidFill>
              </a:rPr>
            </a:br>
            <a:r>
              <a:rPr lang="en-GB" dirty="0" smtClean="0">
                <a:solidFill>
                  <a:schemeClr val="bg1"/>
                </a:solidFill>
              </a:rPr>
              <a:t/>
            </a:r>
            <a:br>
              <a:rPr lang="en-GB" dirty="0" smtClean="0">
                <a:solidFill>
                  <a:schemeClr val="bg1"/>
                </a:solidFill>
              </a:rPr>
            </a:br>
            <a:r>
              <a:rPr lang="en-GB" dirty="0" smtClean="0">
                <a:solidFill>
                  <a:schemeClr val="bg1"/>
                </a:solidFill>
              </a:rPr>
              <a:t>Dylan </a:t>
            </a:r>
            <a:r>
              <a:rPr lang="en-GB" dirty="0" err="1" smtClean="0">
                <a:solidFill>
                  <a:schemeClr val="bg1"/>
                </a:solidFill>
              </a:rPr>
              <a:t>Wiliam</a:t>
            </a:r>
            <a:r>
              <a:rPr lang="en-GB" dirty="0" smtClean="0">
                <a:solidFill>
                  <a:schemeClr val="bg1"/>
                </a:solidFill>
              </a:rPr>
              <a:t> (2006)</a:t>
            </a:r>
            <a:endParaRPr lang="en-GB" dirty="0">
              <a:solidFill>
                <a:schemeClr val="bg1"/>
              </a:solidFill>
            </a:endParaRPr>
          </a:p>
        </p:txBody>
      </p:sp>
    </p:spTree>
    <p:extLst>
      <p:ext uri="{BB962C8B-B14F-4D97-AF65-F5344CB8AC3E}">
        <p14:creationId xmlns:p14="http://schemas.microsoft.com/office/powerpoint/2010/main" val="760933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651A3-D323-4379-A93C-6B45200FD793}"/>
              </a:ext>
            </a:extLst>
          </p:cNvPr>
          <p:cNvSpPr>
            <a:spLocks noGrp="1"/>
          </p:cNvSpPr>
          <p:nvPr>
            <p:ph type="title"/>
          </p:nvPr>
        </p:nvSpPr>
        <p:spPr/>
        <p:txBody>
          <a:bodyPr>
            <a:normAutofit/>
          </a:bodyPr>
          <a:lstStyle/>
          <a:p>
            <a:r>
              <a:rPr lang="cy-GB" dirty="0" err="1" smtClean="0"/>
              <a:t>Final</a:t>
            </a:r>
            <a:r>
              <a:rPr lang="cy-GB" dirty="0" smtClean="0"/>
              <a:t> </a:t>
            </a:r>
            <a:r>
              <a:rPr lang="cy-GB" dirty="0" err="1" smtClean="0"/>
              <a:t>thoughts</a:t>
            </a:r>
            <a:endParaRPr lang="en-GB" dirty="0"/>
          </a:p>
        </p:txBody>
      </p:sp>
      <p:sp>
        <p:nvSpPr>
          <p:cNvPr id="4" name="Content Placeholder 3">
            <a:extLst>
              <a:ext uri="{FF2B5EF4-FFF2-40B4-BE49-F238E27FC236}">
                <a16:creationId xmlns:a16="http://schemas.microsoft.com/office/drawing/2014/main" id="{D1571448-E0C4-49ED-B57D-DCDF171C8279}"/>
              </a:ext>
            </a:extLst>
          </p:cNvPr>
          <p:cNvSpPr>
            <a:spLocks noGrp="1"/>
          </p:cNvSpPr>
          <p:nvPr>
            <p:ph sz="half" idx="1"/>
          </p:nvPr>
        </p:nvSpPr>
        <p:spPr>
          <a:xfrm>
            <a:off x="628650" y="1687514"/>
            <a:ext cx="3886200" cy="4351338"/>
          </a:xfrm>
        </p:spPr>
        <p:txBody>
          <a:bodyPr>
            <a:normAutofit lnSpcReduction="10000"/>
          </a:bodyPr>
          <a:lstStyle/>
          <a:p>
            <a:pPr marL="0" indent="0">
              <a:buNone/>
            </a:pPr>
            <a:r>
              <a:rPr lang="en-GB" dirty="0"/>
              <a:t>What do we mean by good practice?</a:t>
            </a:r>
            <a:br>
              <a:rPr lang="en-GB" dirty="0"/>
            </a:br>
            <a:r>
              <a:rPr lang="en-GB" dirty="0"/>
              <a:t/>
            </a:r>
            <a:br>
              <a:rPr lang="en-GB" dirty="0"/>
            </a:br>
            <a:r>
              <a:rPr lang="en-GB" dirty="0"/>
              <a:t>How might we find out what ‘good practice’ is?</a:t>
            </a:r>
            <a:br>
              <a:rPr lang="en-GB" dirty="0"/>
            </a:br>
            <a:endParaRPr lang="en-GB" dirty="0"/>
          </a:p>
          <a:p>
            <a:pPr marL="0" indent="0">
              <a:buNone/>
            </a:pPr>
            <a:r>
              <a:rPr lang="en-GB" dirty="0"/>
              <a:t>What barriers to putting </a:t>
            </a:r>
            <a:r>
              <a:rPr lang="en-GB" dirty="0" smtClean="0"/>
              <a:t>‘good practice’ </a:t>
            </a:r>
            <a:r>
              <a:rPr lang="en-GB" dirty="0"/>
              <a:t>into practice might exist?</a:t>
            </a:r>
          </a:p>
          <a:p>
            <a:pPr marL="0" indent="0">
              <a:buNone/>
            </a:pPr>
            <a:endParaRPr lang="en-GB" dirty="0"/>
          </a:p>
        </p:txBody>
      </p:sp>
      <p:sp>
        <p:nvSpPr>
          <p:cNvPr id="6" name="Content Placeholder 3"/>
          <p:cNvSpPr>
            <a:spLocks noGrp="1"/>
          </p:cNvSpPr>
          <p:nvPr>
            <p:ph sz="half" idx="2"/>
          </p:nvPr>
        </p:nvSpPr>
        <p:spPr>
          <a:xfrm>
            <a:off x="5124450" y="2500314"/>
            <a:ext cx="3714750" cy="1130300"/>
          </a:xfrm>
        </p:spPr>
        <p:txBody>
          <a:bodyPr>
            <a:normAutofit lnSpcReduction="10000"/>
          </a:bodyPr>
          <a:lstStyle/>
          <a:p>
            <a:pPr marL="0" indent="0">
              <a:buNone/>
            </a:pPr>
            <a:r>
              <a:rPr lang="en-GB" b="1" dirty="0" smtClean="0"/>
              <a:t>How have your ideas moved on over the session?</a:t>
            </a:r>
            <a:endParaRPr lang="en-GB" dirty="0"/>
          </a:p>
        </p:txBody>
      </p:sp>
    </p:spTree>
    <p:extLst>
      <p:ext uri="{BB962C8B-B14F-4D97-AF65-F5344CB8AC3E}">
        <p14:creationId xmlns:p14="http://schemas.microsoft.com/office/powerpoint/2010/main" val="147614304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3179</TotalTime>
  <Words>1312</Words>
  <Application>Microsoft Office PowerPoint</Application>
  <PresentationFormat>On-screen Show (4:3)</PresentationFormat>
  <Paragraphs>116</Paragraphs>
  <Slides>22</Slides>
  <Notes>18</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Office Theme</vt:lpstr>
      <vt:lpstr>PowerPoint Presentation</vt:lpstr>
      <vt:lpstr>Think &gt; Pair &gt; Share</vt:lpstr>
      <vt:lpstr>What do we mean by ‘good practice?</vt:lpstr>
      <vt:lpstr>How might we find out what ‘good practice’ is?</vt:lpstr>
      <vt:lpstr>How do we find out what good practice is?</vt:lpstr>
      <vt:lpstr>PowerPoint Presentation</vt:lpstr>
      <vt:lpstr>Measuring effectiveness</vt:lpstr>
      <vt:lpstr>Prediction – Rank these five strategies for effectiveness?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Sketchnote challenge</vt:lpstr>
      <vt:lpstr>PowerPoint Presentation</vt:lpstr>
      <vt:lpstr>What barriers to putting ‘good practice’ into practice might exist?</vt:lpstr>
      <vt:lpstr>PowerPoint Presentation</vt:lpstr>
      <vt:lpstr>Final thoughts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David Stacey</cp:lastModifiedBy>
  <cp:revision>45</cp:revision>
  <dcterms:created xsi:type="dcterms:W3CDTF">2017-02-08T11:33:06Z</dcterms:created>
  <dcterms:modified xsi:type="dcterms:W3CDTF">2020-01-12T17:26:58Z</dcterms:modified>
</cp:coreProperties>
</file>