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1" r:id="rId4"/>
  </p:sldMasterIdLst>
  <p:notesMasterIdLst>
    <p:notesMasterId r:id="rId53"/>
  </p:notesMasterIdLst>
  <p:handoutMasterIdLst>
    <p:handoutMasterId r:id="rId54"/>
  </p:handoutMasterIdLst>
  <p:sldIdLst>
    <p:sldId id="446" r:id="rId5"/>
    <p:sldId id="302" r:id="rId6"/>
    <p:sldId id="303" r:id="rId7"/>
    <p:sldId id="447" r:id="rId8"/>
    <p:sldId id="294" r:id="rId9"/>
    <p:sldId id="295" r:id="rId10"/>
    <p:sldId id="296" r:id="rId11"/>
    <p:sldId id="448" r:id="rId12"/>
    <p:sldId id="449" r:id="rId13"/>
    <p:sldId id="299" r:id="rId14"/>
    <p:sldId id="450" r:id="rId15"/>
    <p:sldId id="304" r:id="rId16"/>
    <p:sldId id="305" r:id="rId17"/>
    <p:sldId id="306" r:id="rId18"/>
    <p:sldId id="307" r:id="rId19"/>
    <p:sldId id="308" r:id="rId20"/>
    <p:sldId id="309" r:id="rId21"/>
    <p:sldId id="310" r:id="rId22"/>
    <p:sldId id="311" r:id="rId23"/>
    <p:sldId id="312" r:id="rId24"/>
    <p:sldId id="313" r:id="rId25"/>
    <p:sldId id="314" r:id="rId26"/>
    <p:sldId id="315" r:id="rId27"/>
    <p:sldId id="332" r:id="rId28"/>
    <p:sldId id="317" r:id="rId29"/>
    <p:sldId id="318" r:id="rId30"/>
    <p:sldId id="319" r:id="rId31"/>
    <p:sldId id="333" r:id="rId32"/>
    <p:sldId id="334" r:id="rId33"/>
    <p:sldId id="320" r:id="rId34"/>
    <p:sldId id="321" r:id="rId35"/>
    <p:sldId id="322" r:id="rId36"/>
    <p:sldId id="323" r:id="rId37"/>
    <p:sldId id="324" r:id="rId38"/>
    <p:sldId id="325" r:id="rId39"/>
    <p:sldId id="326" r:id="rId40"/>
    <p:sldId id="327" r:id="rId41"/>
    <p:sldId id="336" r:id="rId42"/>
    <p:sldId id="337" r:id="rId43"/>
    <p:sldId id="338" r:id="rId44"/>
    <p:sldId id="339" r:id="rId45"/>
    <p:sldId id="340" r:id="rId46"/>
    <p:sldId id="341" r:id="rId47"/>
    <p:sldId id="342" r:id="rId48"/>
    <p:sldId id="343" r:id="rId49"/>
    <p:sldId id="344" r:id="rId50"/>
    <p:sldId id="345" r:id="rId51"/>
    <p:sldId id="346" r:id="rId52"/>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5" autoAdjust="0"/>
    <p:restoredTop sz="89842" autoAdjust="0"/>
  </p:normalViewPr>
  <p:slideViewPr>
    <p:cSldViewPr snapToGrid="0" showGuides="1">
      <p:cViewPr varScale="1">
        <p:scale>
          <a:sx n="85" d="100"/>
          <a:sy n="85" d="100"/>
        </p:scale>
        <p:origin x="30" y="225"/>
      </p:cViewPr>
      <p:guideLst>
        <p:guide orient="horz" pos="2160"/>
        <p:guide pos="3840"/>
      </p:guideLst>
    </p:cSldViewPr>
  </p:slid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21/02/2024</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21/02/2024</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E71C13B4-C2ED-BE47-A97A-B318F1142009}"/>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8614B1F8-25F3-88EA-7675-04B26BB362B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22ED414F-4ED5-FC1A-7A96-A4B35D53F6A9}"/>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F107D501-8276-CB76-658F-4B7E70ED07B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44096444-D939-CEE1-DD9F-8E5636DA2290}"/>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1DC184ED-C5F5-A840-2923-A428520EAD5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18436" name="Slide Number Placeholder 3">
            <a:extLst>
              <a:ext uri="{FF2B5EF4-FFF2-40B4-BE49-F238E27FC236}">
                <a16:creationId xmlns:a16="http://schemas.microsoft.com/office/drawing/2014/main" id="{40147EF5-8A68-5F1B-58DF-47CC9E5B4A44}"/>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u="sng">
                <a:solidFill>
                  <a:schemeClr val="tx1"/>
                </a:solidFill>
                <a:latin typeface="Arial" panose="020B0604020202020204" pitchFamily="34" charset="0"/>
                <a:cs typeface="Arial" panose="020B0604020202020204" pitchFamily="34" charset="0"/>
              </a:defRPr>
            </a:lvl1pPr>
            <a:lvl2pPr marL="742950" indent="-285750">
              <a:defRPr u="sng">
                <a:solidFill>
                  <a:schemeClr val="tx1"/>
                </a:solidFill>
                <a:latin typeface="Arial" panose="020B0604020202020204" pitchFamily="34" charset="0"/>
                <a:cs typeface="Arial" panose="020B0604020202020204" pitchFamily="34" charset="0"/>
              </a:defRPr>
            </a:lvl2pPr>
            <a:lvl3pPr marL="1143000" indent="-228600">
              <a:defRPr u="sng">
                <a:solidFill>
                  <a:schemeClr val="tx1"/>
                </a:solidFill>
                <a:latin typeface="Arial" panose="020B0604020202020204" pitchFamily="34" charset="0"/>
                <a:cs typeface="Arial" panose="020B0604020202020204" pitchFamily="34" charset="0"/>
              </a:defRPr>
            </a:lvl3pPr>
            <a:lvl4pPr marL="1600200" indent="-228600">
              <a:defRPr u="sng">
                <a:solidFill>
                  <a:schemeClr val="tx1"/>
                </a:solidFill>
                <a:latin typeface="Arial" panose="020B0604020202020204" pitchFamily="34" charset="0"/>
                <a:cs typeface="Arial" panose="020B0604020202020204" pitchFamily="34" charset="0"/>
              </a:defRPr>
            </a:lvl4pPr>
            <a:lvl5pPr marL="2057400" indent="-228600">
              <a:defRPr u="sng">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9pPr>
          </a:lstStyle>
          <a:p>
            <a:fld id="{11A45827-B171-4E6D-B4C6-1FA8C0BF7F0C}" type="slidenum">
              <a:rPr lang="en-GB" altLang="en-US"/>
              <a:pPr/>
              <a:t>11</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75ACBE32-3907-0CB8-0963-12FDC4C1F7C4}"/>
              </a:ext>
            </a:extLst>
          </p:cNvPr>
          <p:cNvSpPr>
            <a:spLocks noGrp="1" noRot="1" noChangeAspect="1" noChangeArrowheads="1" noTextEdit="1"/>
          </p:cNvSpPr>
          <p:nvPr>
            <p:ph type="sldImg"/>
          </p:nvPr>
        </p:nvSpPr>
        <p:spPr>
          <a:ln/>
        </p:spPr>
      </p:sp>
      <p:sp>
        <p:nvSpPr>
          <p:cNvPr id="25603" name="Rectangle 3">
            <a:extLst>
              <a:ext uri="{FF2B5EF4-FFF2-40B4-BE49-F238E27FC236}">
                <a16:creationId xmlns:a16="http://schemas.microsoft.com/office/drawing/2014/main" id="{9C9B01EC-84A8-11C9-6127-9664F08B01A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F06988C4-01B8-2452-20AF-EEDCD64C3BA9}"/>
              </a:ext>
            </a:extLst>
          </p:cNvPr>
          <p:cNvSpPr>
            <a:spLocks noGrp="1" noRot="1" noChangeAspect="1" noChangeArrowheads="1" noTextEdit="1"/>
          </p:cNvSpPr>
          <p:nvPr>
            <p:ph type="sldImg"/>
          </p:nvPr>
        </p:nvSpPr>
        <p:spPr>
          <a:ln/>
        </p:spPr>
      </p:sp>
      <p:sp>
        <p:nvSpPr>
          <p:cNvPr id="27651" name="Rectangle 3">
            <a:extLst>
              <a:ext uri="{FF2B5EF4-FFF2-40B4-BE49-F238E27FC236}">
                <a16:creationId xmlns:a16="http://schemas.microsoft.com/office/drawing/2014/main" id="{D6554DAD-AEC4-0213-508E-B4601F94A28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9A7CC188-7ACB-D98F-8630-FC02000D87C2}"/>
              </a:ext>
            </a:extLst>
          </p:cNvPr>
          <p:cNvSpPr>
            <a:spLocks noGrp="1" noRot="1" noChangeAspect="1" noChangeArrowheads="1" noTextEdit="1"/>
          </p:cNvSpPr>
          <p:nvPr>
            <p:ph type="sldImg"/>
          </p:nvPr>
        </p:nvSpPr>
        <p:spPr>
          <a:ln/>
        </p:spPr>
      </p:sp>
      <p:sp>
        <p:nvSpPr>
          <p:cNvPr id="29699" name="Rectangle 3">
            <a:extLst>
              <a:ext uri="{FF2B5EF4-FFF2-40B4-BE49-F238E27FC236}">
                <a16:creationId xmlns:a16="http://schemas.microsoft.com/office/drawing/2014/main" id="{322A12FD-A9C3-46DC-60C1-4667E59EF43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DD418A2F-F0D8-0F6E-24BF-57E0FEAA08C3}"/>
              </a:ext>
            </a:extLst>
          </p:cNvPr>
          <p:cNvSpPr>
            <a:spLocks noGrp="1" noRot="1" noChangeAspect="1" noChangeArrowheads="1" noTextEdit="1"/>
          </p:cNvSpPr>
          <p:nvPr>
            <p:ph type="sldImg"/>
          </p:nvPr>
        </p:nvSpPr>
        <p:spPr>
          <a:ln/>
        </p:spPr>
      </p:sp>
      <p:sp>
        <p:nvSpPr>
          <p:cNvPr id="33795" name="Rectangle 3">
            <a:extLst>
              <a:ext uri="{FF2B5EF4-FFF2-40B4-BE49-F238E27FC236}">
                <a16:creationId xmlns:a16="http://schemas.microsoft.com/office/drawing/2014/main" id="{8FF7FAD6-A506-65D9-D137-0D77EA0BD13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GB" altLang="en-US"/>
          </a:p>
          <a:p>
            <a:pPr eaLnBrk="1" hangingPunct="1"/>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428DDCFD-E520-104A-E829-5284A32B235F}"/>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5DE5C185-2FB8-5BD1-28D1-33971FBCB86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63A17D4B-BAAC-1A2D-78B3-1267C0B79742}"/>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21ECC05D-1442-FC4A-461C-5448F1B04DB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36BB7AB1-DF7B-C003-48B3-55E5610FFC6A}"/>
              </a:ext>
            </a:extLst>
          </p:cNvPr>
          <p:cNvSpPr>
            <a:spLocks noGrp="1" noRot="1" noChangeAspect="1" noChangeArrowheads="1" noTextEdit="1"/>
          </p:cNvSpPr>
          <p:nvPr>
            <p:ph type="sldImg"/>
          </p:nvPr>
        </p:nvSpPr>
        <p:spPr>
          <a:ln/>
        </p:spPr>
      </p:sp>
      <p:sp>
        <p:nvSpPr>
          <p:cNvPr id="56323" name="Notes Placeholder 2">
            <a:extLst>
              <a:ext uri="{FF2B5EF4-FFF2-40B4-BE49-F238E27FC236}">
                <a16:creationId xmlns:a16="http://schemas.microsoft.com/office/drawing/2014/main" id="{065E405F-A7D8-6720-2D48-03D20DD093E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56324" name="Slide Number Placeholder 3">
            <a:extLst>
              <a:ext uri="{FF2B5EF4-FFF2-40B4-BE49-F238E27FC236}">
                <a16:creationId xmlns:a16="http://schemas.microsoft.com/office/drawing/2014/main" id="{4E1D0728-ECD9-D392-D9DA-FD3F9D5B0C1C}"/>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u="sng">
                <a:solidFill>
                  <a:schemeClr val="tx1"/>
                </a:solidFill>
                <a:latin typeface="Arial" panose="020B0604020202020204" pitchFamily="34" charset="0"/>
                <a:cs typeface="Arial" panose="020B0604020202020204" pitchFamily="34" charset="0"/>
              </a:defRPr>
            </a:lvl1pPr>
            <a:lvl2pPr marL="742950" indent="-285750">
              <a:defRPr u="sng">
                <a:solidFill>
                  <a:schemeClr val="tx1"/>
                </a:solidFill>
                <a:latin typeface="Arial" panose="020B0604020202020204" pitchFamily="34" charset="0"/>
                <a:cs typeface="Arial" panose="020B0604020202020204" pitchFamily="34" charset="0"/>
              </a:defRPr>
            </a:lvl2pPr>
            <a:lvl3pPr marL="1143000" indent="-228600">
              <a:defRPr u="sng">
                <a:solidFill>
                  <a:schemeClr val="tx1"/>
                </a:solidFill>
                <a:latin typeface="Arial" panose="020B0604020202020204" pitchFamily="34" charset="0"/>
                <a:cs typeface="Arial" panose="020B0604020202020204" pitchFamily="34" charset="0"/>
              </a:defRPr>
            </a:lvl3pPr>
            <a:lvl4pPr marL="1600200" indent="-228600">
              <a:defRPr u="sng">
                <a:solidFill>
                  <a:schemeClr val="tx1"/>
                </a:solidFill>
                <a:latin typeface="Arial" panose="020B0604020202020204" pitchFamily="34" charset="0"/>
                <a:cs typeface="Arial" panose="020B0604020202020204" pitchFamily="34" charset="0"/>
              </a:defRPr>
            </a:lvl4pPr>
            <a:lvl5pPr marL="2057400" indent="-228600">
              <a:defRPr u="sng">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9pPr>
          </a:lstStyle>
          <a:p>
            <a:fld id="{0DF7C5B0-22F6-44B2-B51A-743276398444}" type="slidenum">
              <a:rPr lang="en-GB" altLang="en-US"/>
              <a:pPr/>
              <a:t>41</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F149B0C8-AC2D-1A20-7794-24C6381F16C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u="sng">
                <a:solidFill>
                  <a:schemeClr val="tx1"/>
                </a:solidFill>
                <a:latin typeface="Arial" panose="020B0604020202020204" pitchFamily="34" charset="0"/>
                <a:cs typeface="Arial" panose="020B0604020202020204" pitchFamily="34" charset="0"/>
              </a:defRPr>
            </a:lvl1pPr>
            <a:lvl2pPr marL="742950" indent="-285750">
              <a:defRPr u="sng">
                <a:solidFill>
                  <a:schemeClr val="tx1"/>
                </a:solidFill>
                <a:latin typeface="Arial" panose="020B0604020202020204" pitchFamily="34" charset="0"/>
                <a:cs typeface="Arial" panose="020B0604020202020204" pitchFamily="34" charset="0"/>
              </a:defRPr>
            </a:lvl2pPr>
            <a:lvl3pPr marL="1143000" indent="-228600">
              <a:defRPr u="sng">
                <a:solidFill>
                  <a:schemeClr val="tx1"/>
                </a:solidFill>
                <a:latin typeface="Arial" panose="020B0604020202020204" pitchFamily="34" charset="0"/>
                <a:cs typeface="Arial" panose="020B0604020202020204" pitchFamily="34" charset="0"/>
              </a:defRPr>
            </a:lvl3pPr>
            <a:lvl4pPr marL="1600200" indent="-228600">
              <a:defRPr u="sng">
                <a:solidFill>
                  <a:schemeClr val="tx1"/>
                </a:solidFill>
                <a:latin typeface="Arial" panose="020B0604020202020204" pitchFamily="34" charset="0"/>
                <a:cs typeface="Arial" panose="020B0604020202020204" pitchFamily="34" charset="0"/>
              </a:defRPr>
            </a:lvl4pPr>
            <a:lvl5pPr marL="2057400" indent="-228600">
              <a:defRPr u="sng">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9pPr>
          </a:lstStyle>
          <a:p>
            <a:fld id="{12881C86-FE50-4491-B8E6-EB7BCFE15B3C}" type="slidenum">
              <a:rPr lang="en-GB" altLang="en-US"/>
              <a:pPr/>
              <a:t>42</a:t>
            </a:fld>
            <a:endParaRPr lang="en-GB" altLang="en-US"/>
          </a:p>
        </p:txBody>
      </p:sp>
      <p:sp>
        <p:nvSpPr>
          <p:cNvPr id="58371" name="Rectangle 2">
            <a:extLst>
              <a:ext uri="{FF2B5EF4-FFF2-40B4-BE49-F238E27FC236}">
                <a16:creationId xmlns:a16="http://schemas.microsoft.com/office/drawing/2014/main" id="{FED1051D-96C1-9A8A-1821-22F5EEC17298}"/>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98E47CAF-B2A7-2D94-0C5A-365E8124C27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1419DB00-A4B9-9DAE-FE48-A87DF61BF85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u="sng">
                <a:solidFill>
                  <a:schemeClr val="tx1"/>
                </a:solidFill>
                <a:latin typeface="Arial" panose="020B0604020202020204" pitchFamily="34" charset="0"/>
                <a:cs typeface="Arial" panose="020B0604020202020204" pitchFamily="34" charset="0"/>
              </a:defRPr>
            </a:lvl1pPr>
            <a:lvl2pPr marL="742950" indent="-285750">
              <a:defRPr u="sng">
                <a:solidFill>
                  <a:schemeClr val="tx1"/>
                </a:solidFill>
                <a:latin typeface="Arial" panose="020B0604020202020204" pitchFamily="34" charset="0"/>
                <a:cs typeface="Arial" panose="020B0604020202020204" pitchFamily="34" charset="0"/>
              </a:defRPr>
            </a:lvl2pPr>
            <a:lvl3pPr marL="1143000" indent="-228600">
              <a:defRPr u="sng">
                <a:solidFill>
                  <a:schemeClr val="tx1"/>
                </a:solidFill>
                <a:latin typeface="Arial" panose="020B0604020202020204" pitchFamily="34" charset="0"/>
                <a:cs typeface="Arial" panose="020B0604020202020204" pitchFamily="34" charset="0"/>
              </a:defRPr>
            </a:lvl3pPr>
            <a:lvl4pPr marL="1600200" indent="-228600">
              <a:defRPr u="sng">
                <a:solidFill>
                  <a:schemeClr val="tx1"/>
                </a:solidFill>
                <a:latin typeface="Arial" panose="020B0604020202020204" pitchFamily="34" charset="0"/>
                <a:cs typeface="Arial" panose="020B0604020202020204" pitchFamily="34" charset="0"/>
              </a:defRPr>
            </a:lvl4pPr>
            <a:lvl5pPr marL="2057400" indent="-228600">
              <a:defRPr u="sng">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9pPr>
          </a:lstStyle>
          <a:p>
            <a:fld id="{58A5C09F-3EDB-4008-A56F-6C1496FE8EF6}" type="slidenum">
              <a:rPr lang="en-GB" altLang="en-US"/>
              <a:pPr/>
              <a:t>43</a:t>
            </a:fld>
            <a:endParaRPr lang="en-GB" altLang="en-US"/>
          </a:p>
        </p:txBody>
      </p:sp>
      <p:sp>
        <p:nvSpPr>
          <p:cNvPr id="60419" name="Rectangle 2">
            <a:extLst>
              <a:ext uri="{FF2B5EF4-FFF2-40B4-BE49-F238E27FC236}">
                <a16:creationId xmlns:a16="http://schemas.microsoft.com/office/drawing/2014/main" id="{6C47B5F6-0620-C92B-710C-CD6B3B034F1F}"/>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7F7C7648-7135-3A5C-7075-64D1F18614D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2712CC3E-0024-E370-7A8F-BF00B491B12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u="sng">
                <a:solidFill>
                  <a:schemeClr val="tx1"/>
                </a:solidFill>
                <a:latin typeface="Arial" panose="020B0604020202020204" pitchFamily="34" charset="0"/>
                <a:cs typeface="Arial" panose="020B0604020202020204" pitchFamily="34" charset="0"/>
              </a:defRPr>
            </a:lvl1pPr>
            <a:lvl2pPr marL="742950" indent="-285750">
              <a:defRPr u="sng">
                <a:solidFill>
                  <a:schemeClr val="tx1"/>
                </a:solidFill>
                <a:latin typeface="Arial" panose="020B0604020202020204" pitchFamily="34" charset="0"/>
                <a:cs typeface="Arial" panose="020B0604020202020204" pitchFamily="34" charset="0"/>
              </a:defRPr>
            </a:lvl2pPr>
            <a:lvl3pPr marL="1143000" indent="-228600">
              <a:defRPr u="sng">
                <a:solidFill>
                  <a:schemeClr val="tx1"/>
                </a:solidFill>
                <a:latin typeface="Arial" panose="020B0604020202020204" pitchFamily="34" charset="0"/>
                <a:cs typeface="Arial" panose="020B0604020202020204" pitchFamily="34" charset="0"/>
              </a:defRPr>
            </a:lvl3pPr>
            <a:lvl4pPr marL="1600200" indent="-228600">
              <a:defRPr u="sng">
                <a:solidFill>
                  <a:schemeClr val="tx1"/>
                </a:solidFill>
                <a:latin typeface="Arial" panose="020B0604020202020204" pitchFamily="34" charset="0"/>
                <a:cs typeface="Arial" panose="020B0604020202020204" pitchFamily="34" charset="0"/>
              </a:defRPr>
            </a:lvl4pPr>
            <a:lvl5pPr marL="2057400" indent="-228600">
              <a:defRPr u="sng">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u="sng">
                <a:solidFill>
                  <a:schemeClr val="tx1"/>
                </a:solidFill>
                <a:latin typeface="Arial" panose="020B0604020202020204" pitchFamily="34" charset="0"/>
                <a:cs typeface="Arial" panose="020B0604020202020204" pitchFamily="34" charset="0"/>
              </a:defRPr>
            </a:lvl9pPr>
          </a:lstStyle>
          <a:p>
            <a:fld id="{C4B21985-A681-41F4-96C0-5AF9161A3356}" type="slidenum">
              <a:rPr lang="en-GB" altLang="en-US"/>
              <a:pPr/>
              <a:t>45</a:t>
            </a:fld>
            <a:endParaRPr lang="en-GB" altLang="en-US"/>
          </a:p>
        </p:txBody>
      </p:sp>
      <p:sp>
        <p:nvSpPr>
          <p:cNvPr id="63491" name="Rectangle 2">
            <a:extLst>
              <a:ext uri="{FF2B5EF4-FFF2-40B4-BE49-F238E27FC236}">
                <a16:creationId xmlns:a16="http://schemas.microsoft.com/office/drawing/2014/main" id="{27F6D2B6-AEFB-2C63-3D65-C5D6556EC38D}"/>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4C4C1C6D-B43F-4D0A-8FD3-FC0CABB144E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44013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1131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79825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684372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51740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741841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062462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77930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47484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243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21/02/2024</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840272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6684" y="301625"/>
            <a:ext cx="9751483"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1826684" y="1827213"/>
            <a:ext cx="4773083"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802967" y="1827213"/>
            <a:ext cx="47752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p>
        </p:txBody>
      </p:sp>
      <p:sp>
        <p:nvSpPr>
          <p:cNvPr id="6" name="Rectangle 9"/>
          <p:cNvSpPr>
            <a:spLocks noGrp="1" noChangeArrowheads="1"/>
          </p:cNvSpPr>
          <p:nvPr>
            <p:ph type="ftr" sz="quarter" idx="11"/>
          </p:nvPr>
        </p:nvSpPr>
        <p:spPr>
          <a:ln/>
        </p:spPr>
        <p:txBody>
          <a:bodyPr/>
          <a:lstStyle>
            <a:lvl1pPr>
              <a:defRPr/>
            </a:lvl1pPr>
          </a:lstStyle>
          <a:p>
            <a:pPr>
              <a:defRPr/>
            </a:pPr>
            <a:endParaRPr lang="en-GB"/>
          </a:p>
        </p:txBody>
      </p:sp>
      <p:sp>
        <p:nvSpPr>
          <p:cNvPr id="7" name="Rectangle 10"/>
          <p:cNvSpPr>
            <a:spLocks noGrp="1" noChangeArrowheads="1"/>
          </p:cNvSpPr>
          <p:nvPr>
            <p:ph type="sldNum" sz="quarter" idx="12"/>
          </p:nvPr>
        </p:nvSpPr>
        <p:spPr>
          <a:ln/>
        </p:spPr>
        <p:txBody>
          <a:bodyPr/>
          <a:lstStyle>
            <a:lvl1pPr>
              <a:defRPr/>
            </a:lvl1pPr>
          </a:lstStyle>
          <a:p>
            <a:pPr>
              <a:defRPr/>
            </a:pPr>
            <a:fld id="{5EA3DF3D-72CE-4814-BDD8-C09D9BB8B332}" type="slidenum">
              <a:rPr lang="en-GB"/>
              <a:pPr>
                <a:defRPr/>
              </a:pPr>
              <a:t>‹#›</a:t>
            </a:fld>
            <a:endParaRPr lang="en-GB"/>
          </a:p>
        </p:txBody>
      </p:sp>
    </p:spTree>
    <p:extLst>
      <p:ext uri="{BB962C8B-B14F-4D97-AF65-F5344CB8AC3E}">
        <p14:creationId xmlns:p14="http://schemas.microsoft.com/office/powerpoint/2010/main" val="2545509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21/02/2024</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26863585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m.youtube.com/watch?v=uBdbwnfRmsM"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youtube.com/watch?v=rgPt8W0Zndw&amp;feature=youtu.be"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C4pJru-L_GQ"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scout.org/scout-history" TargetMode="External"/><Relationship Id="rId2" Type="http://schemas.openxmlformats.org/officeDocument/2006/relationships/hyperlink" Target="http://www.infed.org/youthwork/b-yw.ht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739CEE15-4F16-7F7B-FEEF-1482229F2F20}"/>
              </a:ext>
            </a:extLst>
          </p:cNvPr>
          <p:cNvSpPr>
            <a:spLocks noGrp="1" noChangeArrowheads="1"/>
          </p:cNvSpPr>
          <p:nvPr>
            <p:ph type="ctrTitle"/>
          </p:nvPr>
        </p:nvSpPr>
        <p:spPr>
          <a:xfrm>
            <a:off x="2424114" y="1557338"/>
            <a:ext cx="7623175" cy="1752600"/>
          </a:xfrm>
        </p:spPr>
        <p:txBody>
          <a:bodyPr>
            <a:normAutofit fontScale="90000"/>
          </a:bodyPr>
          <a:lstStyle/>
          <a:p>
            <a:pPr eaLnBrk="1" hangingPunct="1"/>
            <a:r>
              <a:rPr lang="en-GB" altLang="en-US" sz="4600" b="1"/>
              <a:t>The Milestones in Youth Work’s History</a:t>
            </a:r>
            <a:br>
              <a:rPr lang="en-GB" altLang="en-US" sz="4600" b="1"/>
            </a:br>
            <a:endParaRPr lang="cy-GB" altLang="en-US" sz="4600" b="1"/>
          </a:p>
        </p:txBody>
      </p:sp>
      <p:sp>
        <p:nvSpPr>
          <p:cNvPr id="5123" name="Rectangle 3">
            <a:extLst>
              <a:ext uri="{FF2B5EF4-FFF2-40B4-BE49-F238E27FC236}">
                <a16:creationId xmlns:a16="http://schemas.microsoft.com/office/drawing/2014/main" id="{5E23D88C-B37F-02AF-D4F1-BA16848252A3}"/>
              </a:ext>
            </a:extLst>
          </p:cNvPr>
          <p:cNvSpPr>
            <a:spLocks noGrp="1" noChangeArrowheads="1"/>
          </p:cNvSpPr>
          <p:nvPr>
            <p:ph type="subTitle" idx="1"/>
          </p:nvPr>
        </p:nvSpPr>
        <p:spPr/>
        <p:txBody>
          <a:bodyPr/>
          <a:lstStyle/>
          <a:p>
            <a:pPr eaLnBrk="1" hangingPunct="1"/>
            <a:r>
              <a:rPr lang="en-US" altLang="en-US" b="1" dirty="0"/>
              <a:t>14.12.23</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E5EDCE5D-2F32-4912-2054-9124388B1C2F}"/>
              </a:ext>
            </a:extLst>
          </p:cNvPr>
          <p:cNvSpPr>
            <a:spLocks noGrp="1" noChangeArrowheads="1"/>
          </p:cNvSpPr>
          <p:nvPr>
            <p:ph type="title"/>
          </p:nvPr>
        </p:nvSpPr>
        <p:spPr/>
        <p:txBody>
          <a:bodyPr/>
          <a:lstStyle/>
          <a:p>
            <a:endParaRPr lang="en-US" altLang="en-US"/>
          </a:p>
        </p:txBody>
      </p:sp>
      <p:sp>
        <p:nvSpPr>
          <p:cNvPr id="6147" name="Rectangle 3">
            <a:extLst>
              <a:ext uri="{FF2B5EF4-FFF2-40B4-BE49-F238E27FC236}">
                <a16:creationId xmlns:a16="http://schemas.microsoft.com/office/drawing/2014/main" id="{5818AE92-22D4-B27E-AB31-1FF058E88903}"/>
              </a:ext>
            </a:extLst>
          </p:cNvPr>
          <p:cNvSpPr>
            <a:spLocks noGrp="1" noChangeArrowheads="1"/>
          </p:cNvSpPr>
          <p:nvPr>
            <p:ph type="body" idx="1"/>
          </p:nvPr>
        </p:nvSpPr>
        <p:spPr/>
        <p:txBody>
          <a:bodyPr/>
          <a:lstStyle/>
          <a:p>
            <a:r>
              <a:rPr lang="en-GB" altLang="en-US"/>
              <a:t>It is important to pick up the milestones in our history</a:t>
            </a:r>
          </a:p>
          <a:p>
            <a:r>
              <a:rPr lang="en-GB" altLang="en-US"/>
              <a:t>Why?</a:t>
            </a:r>
          </a:p>
          <a:p>
            <a:endParaRPr lang="en-GB"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08BD75A-B888-3528-FEB2-B22FF5B597A7}"/>
              </a:ext>
            </a:extLst>
          </p:cNvPr>
          <p:cNvSpPr>
            <a:spLocks noGrp="1" noChangeArrowheads="1"/>
          </p:cNvSpPr>
          <p:nvPr>
            <p:ph type="title"/>
          </p:nvPr>
        </p:nvSpPr>
        <p:spPr/>
        <p:txBody>
          <a:bodyPr/>
          <a:lstStyle/>
          <a:p>
            <a:endParaRPr lang="en-US" altLang="en-US"/>
          </a:p>
        </p:txBody>
      </p:sp>
      <p:sp>
        <p:nvSpPr>
          <p:cNvPr id="7171" name="Rectangle 3">
            <a:extLst>
              <a:ext uri="{FF2B5EF4-FFF2-40B4-BE49-F238E27FC236}">
                <a16:creationId xmlns:a16="http://schemas.microsoft.com/office/drawing/2014/main" id="{D1B7A616-2E75-16F7-ABF2-BC53B57D9663}"/>
              </a:ext>
            </a:extLst>
          </p:cNvPr>
          <p:cNvSpPr>
            <a:spLocks noGrp="1" noChangeArrowheads="1"/>
          </p:cNvSpPr>
          <p:nvPr>
            <p:ph type="body" idx="1"/>
          </p:nvPr>
        </p:nvSpPr>
        <p:spPr/>
        <p:txBody>
          <a:bodyPr/>
          <a:lstStyle/>
          <a:p>
            <a:pPr>
              <a:lnSpc>
                <a:spcPct val="90000"/>
              </a:lnSpc>
            </a:pPr>
            <a:r>
              <a:rPr lang="en-GB" altLang="en-US" sz="2600"/>
              <a:t>We need to understand history to actually understand where we are today – this is true of any context, youth work included</a:t>
            </a:r>
          </a:p>
          <a:p>
            <a:pPr>
              <a:lnSpc>
                <a:spcPct val="90000"/>
              </a:lnSpc>
            </a:pPr>
            <a:r>
              <a:rPr lang="en-GB" altLang="en-US" sz="2600"/>
              <a:t>Bernard Davies (1999) notes</a:t>
            </a:r>
          </a:p>
          <a:p>
            <a:pPr lvl="1">
              <a:lnSpc>
                <a:spcPct val="90000"/>
              </a:lnSpc>
            </a:pPr>
            <a:r>
              <a:rPr lang="en-GB" altLang="en-US" sz="2200"/>
              <a:t>“I have become highly sensitive to (even impatient with) how easily even its immediate past slips away, unnoticed and undervalued. This is a service, I am tempted to conclude, without a history – and therefore, if it is not very careful, without an identity…” …“This deprivation of insights into why things are as they are, these gaps in historical awareness, also cut off practitioners and policy-makers from crucial analytical tools for current planning and action…”</a:t>
            </a:r>
            <a:endParaRPr lang="en-US" altLang="en-US" sz="2200"/>
          </a:p>
          <a:p>
            <a:pPr>
              <a:lnSpc>
                <a:spcPct val="90000"/>
              </a:lnSpc>
            </a:pPr>
            <a:endParaRPr lang="en-GB" altLang="en-US" sz="26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A3C7C9A-665A-6385-84BA-DDC00688FAFE}"/>
              </a:ext>
            </a:extLst>
          </p:cNvPr>
          <p:cNvSpPr>
            <a:spLocks noGrp="1" noChangeArrowheads="1"/>
          </p:cNvSpPr>
          <p:nvPr>
            <p:ph type="title"/>
          </p:nvPr>
        </p:nvSpPr>
        <p:spPr/>
        <p:txBody>
          <a:bodyPr/>
          <a:lstStyle/>
          <a:p>
            <a:pPr eaLnBrk="1" hangingPunct="1"/>
            <a:r>
              <a:rPr lang="en-GB" altLang="en-US" b="1"/>
              <a:t>Where did youth work start?</a:t>
            </a:r>
            <a:endParaRPr lang="cy-GB" altLang="en-US" b="1"/>
          </a:p>
        </p:txBody>
      </p:sp>
      <p:sp>
        <p:nvSpPr>
          <p:cNvPr id="9219" name="Rectangle 3">
            <a:extLst>
              <a:ext uri="{FF2B5EF4-FFF2-40B4-BE49-F238E27FC236}">
                <a16:creationId xmlns:a16="http://schemas.microsoft.com/office/drawing/2014/main" id="{D6BD6641-E654-BC3E-BEE1-36F44A1B1A44}"/>
              </a:ext>
            </a:extLst>
          </p:cNvPr>
          <p:cNvSpPr>
            <a:spLocks noGrp="1" noChangeArrowheads="1"/>
          </p:cNvSpPr>
          <p:nvPr>
            <p:ph idx="1"/>
          </p:nvPr>
        </p:nvSpPr>
        <p:spPr/>
        <p:txBody>
          <a:bodyPr/>
          <a:lstStyle/>
          <a:p>
            <a:pPr eaLnBrk="1" hangingPunct="1"/>
            <a:r>
              <a:rPr lang="en-GB" altLang="en-US" sz="2600" b="1" dirty="0"/>
              <a:t>Sunday Schools</a:t>
            </a:r>
            <a:endParaRPr lang="en-GB" altLang="en-US" sz="2600" dirty="0"/>
          </a:p>
          <a:p>
            <a:pPr marL="742950" lvl="1" indent="-285750"/>
            <a:r>
              <a:rPr lang="en-GB" altLang="en-US" sz="2200" dirty="0"/>
              <a:t>Common starting point is the development of Church and Chapel Sunday Schools at the end of the 18</a:t>
            </a:r>
            <a:r>
              <a:rPr lang="en-GB" altLang="en-US" sz="2200" baseline="30000" dirty="0"/>
              <a:t>th</a:t>
            </a:r>
            <a:r>
              <a:rPr lang="en-GB" altLang="en-US" sz="2200" dirty="0"/>
              <a:t> Century</a:t>
            </a:r>
          </a:p>
          <a:p>
            <a:pPr marL="742950" lvl="1" indent="-285750"/>
            <a:r>
              <a:rPr lang="en-GB" altLang="en-US" sz="2200" dirty="0"/>
              <a:t>Often used informal ways of working</a:t>
            </a:r>
          </a:p>
          <a:p>
            <a:pPr marL="742950" lvl="1" indent="-285750"/>
            <a:r>
              <a:rPr lang="en-GB" altLang="en-US" sz="2200" dirty="0"/>
              <a:t>Activities including team sports and day trips</a:t>
            </a:r>
          </a:p>
          <a:p>
            <a:pPr algn="r" eaLnBrk="1" hangingPunct="1">
              <a:buFont typeface="Wingdings" panose="05000000000000000000" pitchFamily="2" charset="2"/>
              <a:buNone/>
            </a:pPr>
            <a:r>
              <a:rPr lang="en-GB" altLang="en-US" sz="1500" dirty="0"/>
              <a:t>(Smith, 2002, pp. 1-2)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7EC913AD-9489-82DC-AFB9-6E4D480C8AF0}"/>
              </a:ext>
            </a:extLst>
          </p:cNvPr>
          <p:cNvSpPr>
            <a:spLocks noGrp="1" noChangeArrowheads="1"/>
          </p:cNvSpPr>
          <p:nvPr>
            <p:ph type="title"/>
          </p:nvPr>
        </p:nvSpPr>
        <p:spPr/>
        <p:txBody>
          <a:bodyPr/>
          <a:lstStyle/>
          <a:p>
            <a:pPr eaLnBrk="1" hangingPunct="1"/>
            <a:r>
              <a:rPr lang="en-GB" altLang="en-US" b="1"/>
              <a:t>Ragged Schools</a:t>
            </a:r>
            <a:endParaRPr lang="cy-GB" altLang="en-US" b="1"/>
          </a:p>
        </p:txBody>
      </p:sp>
      <p:sp>
        <p:nvSpPr>
          <p:cNvPr id="10243" name="Rectangle 3">
            <a:extLst>
              <a:ext uri="{FF2B5EF4-FFF2-40B4-BE49-F238E27FC236}">
                <a16:creationId xmlns:a16="http://schemas.microsoft.com/office/drawing/2014/main" id="{8CFF65AC-12B6-FF32-86BE-4E284DC7759B}"/>
              </a:ext>
            </a:extLst>
          </p:cNvPr>
          <p:cNvSpPr>
            <a:spLocks noGrp="1" noChangeArrowheads="1"/>
          </p:cNvSpPr>
          <p:nvPr>
            <p:ph idx="1"/>
          </p:nvPr>
        </p:nvSpPr>
        <p:spPr/>
        <p:txBody>
          <a:bodyPr/>
          <a:lstStyle/>
          <a:p>
            <a:pPr eaLnBrk="1" hangingPunct="1">
              <a:lnSpc>
                <a:spcPct val="90000"/>
              </a:lnSpc>
            </a:pPr>
            <a:r>
              <a:rPr lang="en-GB" altLang="en-US" sz="2400"/>
              <a:t>Emerged in the first half of the nineteenth century as the predecessors of youth work</a:t>
            </a:r>
          </a:p>
          <a:p>
            <a:pPr eaLnBrk="1" hangingPunct="1">
              <a:lnSpc>
                <a:spcPct val="90000"/>
              </a:lnSpc>
            </a:pPr>
            <a:endParaRPr lang="en-GB" altLang="en-US" sz="2400"/>
          </a:p>
          <a:p>
            <a:pPr eaLnBrk="1" hangingPunct="1">
              <a:lnSpc>
                <a:spcPct val="90000"/>
              </a:lnSpc>
            </a:pPr>
            <a:r>
              <a:rPr lang="en-GB" altLang="en-US" sz="2400"/>
              <a:t>Run by volunteers aimed at children and young people who were unable to access other forms of education</a:t>
            </a:r>
          </a:p>
          <a:p>
            <a:pPr eaLnBrk="1" hangingPunct="1">
              <a:lnSpc>
                <a:spcPct val="90000"/>
              </a:lnSpc>
            </a:pPr>
            <a:endParaRPr lang="en-GB" altLang="en-US" sz="2400"/>
          </a:p>
          <a:p>
            <a:pPr eaLnBrk="1" hangingPunct="1">
              <a:lnSpc>
                <a:spcPct val="90000"/>
              </a:lnSpc>
            </a:pPr>
            <a:r>
              <a:rPr lang="en-GB" altLang="en-US" sz="2400"/>
              <a:t>More informal in their ways than mainstream schools</a:t>
            </a:r>
          </a:p>
          <a:p>
            <a:pPr algn="r" eaLnBrk="1" hangingPunct="1">
              <a:lnSpc>
                <a:spcPct val="90000"/>
              </a:lnSpc>
              <a:buFont typeface="Wingdings" panose="05000000000000000000" pitchFamily="2" charset="2"/>
              <a:buNone/>
            </a:pPr>
            <a:endParaRPr lang="en-GB" altLang="en-US" sz="2400"/>
          </a:p>
          <a:p>
            <a:pPr algn="r" eaLnBrk="1" hangingPunct="1">
              <a:lnSpc>
                <a:spcPct val="90000"/>
              </a:lnSpc>
              <a:buFont typeface="Wingdings" panose="05000000000000000000" pitchFamily="2" charset="2"/>
              <a:buNone/>
            </a:pPr>
            <a:r>
              <a:rPr lang="en-GB" altLang="en-US" sz="2400"/>
              <a:t>(Smith, 2002, p. 2)</a:t>
            </a:r>
          </a:p>
          <a:p>
            <a:pPr eaLnBrk="1" hangingPunct="1">
              <a:lnSpc>
                <a:spcPct val="90000"/>
              </a:lnSpc>
            </a:pPr>
            <a:endParaRPr lang="en-GB" altLang="en-US"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A2545E6A-7A54-99D1-D344-2E4732298F4A}"/>
              </a:ext>
            </a:extLst>
          </p:cNvPr>
          <p:cNvSpPr>
            <a:spLocks noGrp="1" noChangeArrowheads="1"/>
          </p:cNvSpPr>
          <p:nvPr>
            <p:ph type="title"/>
          </p:nvPr>
        </p:nvSpPr>
        <p:spPr/>
        <p:txBody>
          <a:bodyPr/>
          <a:lstStyle/>
          <a:p>
            <a:pPr eaLnBrk="1" hangingPunct="1"/>
            <a:r>
              <a:rPr lang="en-GB" altLang="en-US" sz="3400" b="1"/>
              <a:t>Young Men’s Christian Association</a:t>
            </a:r>
            <a:br>
              <a:rPr lang="en-GB" altLang="en-US" sz="3400" b="1"/>
            </a:br>
            <a:endParaRPr lang="cy-GB" altLang="en-US" sz="3400" b="1"/>
          </a:p>
        </p:txBody>
      </p:sp>
      <p:sp>
        <p:nvSpPr>
          <p:cNvPr id="11267" name="Rectangle 3">
            <a:extLst>
              <a:ext uri="{FF2B5EF4-FFF2-40B4-BE49-F238E27FC236}">
                <a16:creationId xmlns:a16="http://schemas.microsoft.com/office/drawing/2014/main" id="{44EBAAE3-0901-D69D-0074-2A5430FB23F7}"/>
              </a:ext>
            </a:extLst>
          </p:cNvPr>
          <p:cNvSpPr>
            <a:spLocks noGrp="1" noChangeArrowheads="1"/>
          </p:cNvSpPr>
          <p:nvPr>
            <p:ph idx="1"/>
          </p:nvPr>
        </p:nvSpPr>
        <p:spPr/>
        <p:txBody>
          <a:bodyPr/>
          <a:lstStyle/>
          <a:p>
            <a:pPr eaLnBrk="1" hangingPunct="1"/>
            <a:r>
              <a:rPr lang="en-GB" altLang="en-US" sz="2400"/>
              <a:t>Important landmark in the emergence of youth work</a:t>
            </a:r>
          </a:p>
          <a:p>
            <a:pPr eaLnBrk="1" hangingPunct="1"/>
            <a:r>
              <a:rPr lang="en-GB" altLang="en-US" sz="2400"/>
              <a:t>Smith (2002, p. 2) argues that ‘it could be said that the Young Men’s Christian Association, set up in 1844, was the first dedicated youth organisation’</a:t>
            </a:r>
          </a:p>
          <a:p>
            <a:pPr eaLnBrk="1" hangingPunct="1"/>
            <a:r>
              <a:rPr lang="en-GB" altLang="en-US" sz="2400"/>
              <a:t>The significance of ‘youth’</a:t>
            </a:r>
          </a:p>
          <a:p>
            <a:pPr eaLnBrk="1" hangingPunct="1">
              <a:buFont typeface="Wingdings" panose="05000000000000000000" pitchFamily="2" charset="2"/>
              <a:buNone/>
            </a:pPr>
            <a:endParaRPr lang="en-GB" altLang="en-US" sz="2400"/>
          </a:p>
          <a:p>
            <a:pPr algn="r" eaLnBrk="1" hangingPunct="1">
              <a:buFont typeface="Wingdings" panose="05000000000000000000" pitchFamily="2" charset="2"/>
              <a:buNone/>
            </a:pPr>
            <a:r>
              <a:rPr lang="en-GB" altLang="en-US" sz="2400"/>
              <a:t>(Smith, 2002, p. 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6">
            <a:extLst>
              <a:ext uri="{FF2B5EF4-FFF2-40B4-BE49-F238E27FC236}">
                <a16:creationId xmlns:a16="http://schemas.microsoft.com/office/drawing/2014/main" id="{A20A969C-1A43-D076-06EB-D0CE6D8C8692}"/>
              </a:ext>
            </a:extLst>
          </p:cNvPr>
          <p:cNvSpPr>
            <a:spLocks noGrp="1" noChangeArrowheads="1"/>
          </p:cNvSpPr>
          <p:nvPr>
            <p:ph type="title" idx="4294967295"/>
          </p:nvPr>
        </p:nvSpPr>
        <p:spPr/>
        <p:txBody>
          <a:bodyPr/>
          <a:lstStyle/>
          <a:p>
            <a:endParaRPr lang="en-US" altLang="en-US"/>
          </a:p>
        </p:txBody>
      </p:sp>
      <p:sp>
        <p:nvSpPr>
          <p:cNvPr id="13315" name="Rectangle 3">
            <a:extLst>
              <a:ext uri="{FF2B5EF4-FFF2-40B4-BE49-F238E27FC236}">
                <a16:creationId xmlns:a16="http://schemas.microsoft.com/office/drawing/2014/main" id="{584EB4BC-D88B-1C78-3060-66E3F2B65868}"/>
              </a:ext>
            </a:extLst>
          </p:cNvPr>
          <p:cNvSpPr>
            <a:spLocks noGrp="1" noChangeArrowheads="1"/>
          </p:cNvSpPr>
          <p:nvPr>
            <p:ph type="body" idx="1"/>
          </p:nvPr>
        </p:nvSpPr>
        <p:spPr>
          <a:xfrm>
            <a:off x="1992313" y="1628776"/>
            <a:ext cx="8229600" cy="4530725"/>
          </a:xfrm>
        </p:spPr>
        <p:txBody>
          <a:bodyPr/>
          <a:lstStyle/>
          <a:p>
            <a:pPr eaLnBrk="1" hangingPunct="1"/>
            <a:r>
              <a:rPr lang="en-GB" altLang="en-US" sz="3000"/>
              <a:t>Reader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5A8C586D-FC82-8A9C-7073-342E75ED2161}"/>
              </a:ext>
            </a:extLst>
          </p:cNvPr>
          <p:cNvSpPr>
            <a:spLocks noGrp="1" noChangeArrowheads="1"/>
          </p:cNvSpPr>
          <p:nvPr>
            <p:ph type="title"/>
          </p:nvPr>
        </p:nvSpPr>
        <p:spPr/>
        <p:txBody>
          <a:bodyPr/>
          <a:lstStyle/>
          <a:p>
            <a:pPr eaLnBrk="1" hangingPunct="1"/>
            <a:r>
              <a:rPr lang="en-GB" altLang="en-US" b="1"/>
              <a:t>Clubs and Groups</a:t>
            </a:r>
            <a:endParaRPr lang="cy-GB" altLang="en-US" b="1"/>
          </a:p>
        </p:txBody>
      </p:sp>
      <p:sp>
        <p:nvSpPr>
          <p:cNvPr id="14339" name="Rectangle 3">
            <a:extLst>
              <a:ext uri="{FF2B5EF4-FFF2-40B4-BE49-F238E27FC236}">
                <a16:creationId xmlns:a16="http://schemas.microsoft.com/office/drawing/2014/main" id="{D1A39123-37D2-F09F-4C65-41B2B1ADC411}"/>
              </a:ext>
            </a:extLst>
          </p:cNvPr>
          <p:cNvSpPr>
            <a:spLocks noGrp="1" noChangeArrowheads="1"/>
          </p:cNvSpPr>
          <p:nvPr>
            <p:ph idx="1"/>
          </p:nvPr>
        </p:nvSpPr>
        <p:spPr/>
        <p:txBody>
          <a:bodyPr/>
          <a:lstStyle/>
          <a:p>
            <a:pPr eaLnBrk="1" hangingPunct="1">
              <a:lnSpc>
                <a:spcPct val="90000"/>
              </a:lnSpc>
            </a:pPr>
            <a:r>
              <a:rPr lang="en-GB" altLang="en-US" sz="2600"/>
              <a:t>1880s and 1890s – increase in club provision, many church based</a:t>
            </a:r>
          </a:p>
          <a:p>
            <a:pPr eaLnBrk="1" hangingPunct="1">
              <a:lnSpc>
                <a:spcPct val="90000"/>
              </a:lnSpc>
            </a:pPr>
            <a:r>
              <a:rPr lang="en-GB" altLang="en-US" sz="2600"/>
              <a:t>Parallel to this was a growth in groups and clubs for girls – many set up by women who ‘were concerned about the exploitation of young women at work, and the problems they faced in their leisure’ 	</a:t>
            </a:r>
            <a:r>
              <a:rPr lang="en-GB" altLang="en-US" sz="1500"/>
              <a:t>(Smith, 2002, p. 4)</a:t>
            </a:r>
            <a:r>
              <a:rPr lang="en-GB" altLang="en-US" sz="2600"/>
              <a:t> </a:t>
            </a:r>
          </a:p>
          <a:p>
            <a:pPr eaLnBrk="1" hangingPunct="1">
              <a:lnSpc>
                <a:spcPct val="90000"/>
              </a:lnSpc>
            </a:pPr>
            <a:r>
              <a:rPr lang="en-GB" altLang="en-US" sz="2600"/>
              <a:t>The development of outreach work</a:t>
            </a:r>
          </a:p>
          <a:p>
            <a:pPr algn="r" eaLnBrk="1" hangingPunct="1">
              <a:lnSpc>
                <a:spcPct val="90000"/>
              </a:lnSpc>
              <a:buFont typeface="Wingdings" panose="05000000000000000000" pitchFamily="2" charset="2"/>
              <a:buNone/>
            </a:pPr>
            <a:r>
              <a:rPr lang="en-GB" altLang="en-US" sz="1500"/>
              <a:t>(Smith, 2002)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C79251D-29E7-CBD1-23D8-2B38BBD26E2B}"/>
              </a:ext>
            </a:extLst>
          </p:cNvPr>
          <p:cNvSpPr>
            <a:spLocks noGrp="1" noChangeArrowheads="1"/>
          </p:cNvSpPr>
          <p:nvPr>
            <p:ph type="title"/>
          </p:nvPr>
        </p:nvSpPr>
        <p:spPr/>
        <p:txBody>
          <a:bodyPr/>
          <a:lstStyle/>
          <a:p>
            <a:pPr eaLnBrk="1" hangingPunct="1"/>
            <a:r>
              <a:rPr lang="en-GB" altLang="en-US" sz="3800" b="1"/>
              <a:t>Uniformed Organisations </a:t>
            </a:r>
            <a:br>
              <a:rPr lang="en-GB" altLang="en-US" sz="3800" b="1"/>
            </a:br>
            <a:endParaRPr lang="en-GB" altLang="en-US" sz="3800" b="1"/>
          </a:p>
        </p:txBody>
      </p:sp>
      <p:sp>
        <p:nvSpPr>
          <p:cNvPr id="15363" name="Rectangle 3">
            <a:extLst>
              <a:ext uri="{FF2B5EF4-FFF2-40B4-BE49-F238E27FC236}">
                <a16:creationId xmlns:a16="http://schemas.microsoft.com/office/drawing/2014/main" id="{82E8BF85-DCF7-6F66-2307-73CC80FC5033}"/>
              </a:ext>
            </a:extLst>
          </p:cNvPr>
          <p:cNvSpPr>
            <a:spLocks noGrp="1" noChangeArrowheads="1"/>
          </p:cNvSpPr>
          <p:nvPr>
            <p:ph idx="1"/>
          </p:nvPr>
        </p:nvSpPr>
        <p:spPr/>
        <p:txBody>
          <a:bodyPr>
            <a:normAutofit/>
          </a:bodyPr>
          <a:lstStyle/>
          <a:p>
            <a:pPr eaLnBrk="1" hangingPunct="1">
              <a:lnSpc>
                <a:spcPct val="90000"/>
              </a:lnSpc>
            </a:pPr>
            <a:r>
              <a:rPr lang="en-GB" altLang="en-US" sz="3000"/>
              <a:t>Boys Brigade founded in 1883 – drill and instruction, camping, music, first aid, clubrooms</a:t>
            </a:r>
          </a:p>
          <a:p>
            <a:pPr eaLnBrk="1" hangingPunct="1">
              <a:lnSpc>
                <a:spcPct val="90000"/>
              </a:lnSpc>
            </a:pPr>
            <a:endParaRPr lang="en-GB" altLang="en-US" sz="3000"/>
          </a:p>
          <a:p>
            <a:pPr eaLnBrk="1" hangingPunct="1">
              <a:lnSpc>
                <a:spcPct val="90000"/>
              </a:lnSpc>
            </a:pPr>
            <a:r>
              <a:rPr lang="en-GB" altLang="en-US" sz="3000"/>
              <a:t>Emphasis on ‘drill, evangelicalism and regimentation’</a:t>
            </a:r>
          </a:p>
          <a:p>
            <a:pPr eaLnBrk="1" hangingPunct="1">
              <a:lnSpc>
                <a:spcPct val="90000"/>
              </a:lnSpc>
            </a:pPr>
            <a:endParaRPr lang="en-GB" altLang="en-US" sz="3000"/>
          </a:p>
          <a:p>
            <a:pPr algn="r" eaLnBrk="1" hangingPunct="1">
              <a:lnSpc>
                <a:spcPct val="90000"/>
              </a:lnSpc>
              <a:buFont typeface="Wingdings" panose="05000000000000000000" pitchFamily="2" charset="2"/>
              <a:buNone/>
            </a:pPr>
            <a:r>
              <a:rPr lang="en-GB" altLang="en-US" sz="1500"/>
              <a:t>(Smith, 2002, p. 4)</a:t>
            </a:r>
          </a:p>
          <a:p>
            <a:pPr eaLnBrk="1" hangingPunct="1">
              <a:lnSpc>
                <a:spcPct val="90000"/>
              </a:lnSpc>
            </a:pPr>
            <a:endParaRPr lang="en-GB" altLang="en-US" sz="30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E8AF2749-C41A-6D02-2F6B-A8644928DD68}"/>
              </a:ext>
            </a:extLst>
          </p:cNvPr>
          <p:cNvSpPr>
            <a:spLocks noGrp="1" noChangeArrowheads="1"/>
          </p:cNvSpPr>
          <p:nvPr>
            <p:ph type="title"/>
          </p:nvPr>
        </p:nvSpPr>
        <p:spPr/>
        <p:txBody>
          <a:bodyPr/>
          <a:lstStyle/>
          <a:p>
            <a:pPr eaLnBrk="1" hangingPunct="1"/>
            <a:r>
              <a:rPr lang="en-GB" altLang="en-US" sz="3800" b="1"/>
              <a:t>Uniformed Organisations</a:t>
            </a:r>
            <a:br>
              <a:rPr lang="en-GB" altLang="en-US" sz="3800" b="1"/>
            </a:br>
            <a:endParaRPr lang="en-GB" altLang="en-US" sz="3800" b="1"/>
          </a:p>
        </p:txBody>
      </p:sp>
      <p:sp>
        <p:nvSpPr>
          <p:cNvPr id="12291" name="Rectangle 3">
            <a:extLst>
              <a:ext uri="{FF2B5EF4-FFF2-40B4-BE49-F238E27FC236}">
                <a16:creationId xmlns:a16="http://schemas.microsoft.com/office/drawing/2014/main" id="{EE3D86D2-680D-5C9F-98A3-789529CC3D50}"/>
              </a:ext>
            </a:extLst>
          </p:cNvPr>
          <p:cNvSpPr>
            <a:spLocks noGrp="1" noChangeArrowheads="1"/>
          </p:cNvSpPr>
          <p:nvPr>
            <p:ph idx="1"/>
          </p:nvPr>
        </p:nvSpPr>
        <p:spPr>
          <a:xfrm>
            <a:off x="838200" y="1403061"/>
            <a:ext cx="10515600" cy="4351338"/>
          </a:xfrm>
        </p:spPr>
        <p:txBody>
          <a:bodyPr>
            <a:normAutofit/>
          </a:bodyPr>
          <a:lstStyle/>
          <a:p>
            <a:pPr eaLnBrk="1" hangingPunct="1">
              <a:lnSpc>
                <a:spcPct val="90000"/>
              </a:lnSpc>
              <a:defRPr/>
            </a:pPr>
            <a:r>
              <a:rPr lang="en-GB" altLang="en-US" sz="2000" dirty="0"/>
              <a:t>Robert Baden-Powell</a:t>
            </a:r>
          </a:p>
          <a:p>
            <a:pPr eaLnBrk="1" hangingPunct="1">
              <a:lnSpc>
                <a:spcPct val="90000"/>
              </a:lnSpc>
              <a:defRPr/>
            </a:pPr>
            <a:r>
              <a:rPr lang="en-GB" altLang="en-US" sz="2000" dirty="0"/>
              <a:t>Concerned with the well-being of young people, both physically and mentally</a:t>
            </a:r>
          </a:p>
          <a:p>
            <a:pPr eaLnBrk="1" hangingPunct="1">
              <a:lnSpc>
                <a:spcPct val="90000"/>
              </a:lnSpc>
              <a:defRPr/>
            </a:pPr>
            <a:r>
              <a:rPr lang="en-GB" altLang="en-US" sz="2000" dirty="0"/>
              <a:t>1907, </a:t>
            </a:r>
            <a:r>
              <a:rPr lang="en-GB" altLang="en-US" sz="2100" dirty="0" err="1"/>
              <a:t>Brownsea</a:t>
            </a:r>
            <a:r>
              <a:rPr lang="en-GB" altLang="en-US" sz="2100" dirty="0"/>
              <a:t> Island Experimental Camp </a:t>
            </a:r>
            <a:r>
              <a:rPr lang="en-GB" altLang="en-US" sz="2000" dirty="0"/>
              <a:t>– adventure, children and young people working together, taking responsibility, developing self-sufficiency, learning through doing</a:t>
            </a:r>
          </a:p>
          <a:p>
            <a:pPr eaLnBrk="1" hangingPunct="1">
              <a:lnSpc>
                <a:spcPct val="90000"/>
              </a:lnSpc>
              <a:defRPr/>
            </a:pPr>
            <a:r>
              <a:rPr lang="en-GB" altLang="en-US" sz="2000" dirty="0"/>
              <a:t>1912 – 128,000 Scouts</a:t>
            </a:r>
          </a:p>
          <a:p>
            <a:pPr eaLnBrk="1" hangingPunct="1">
              <a:lnSpc>
                <a:spcPct val="90000"/>
              </a:lnSpc>
              <a:defRPr/>
            </a:pPr>
            <a:r>
              <a:rPr lang="en-GB" altLang="en-US" sz="2000" dirty="0"/>
              <a:t>1930 – 390,000 Scouts</a:t>
            </a:r>
          </a:p>
          <a:p>
            <a:pPr eaLnBrk="1" hangingPunct="1">
              <a:lnSpc>
                <a:spcPct val="90000"/>
              </a:lnSpc>
              <a:defRPr/>
            </a:pPr>
            <a:r>
              <a:rPr lang="en-GB" altLang="en-US" sz="2000" dirty="0"/>
              <a:t>Could claim to be the first mass youth movement in Britain</a:t>
            </a:r>
          </a:p>
          <a:p>
            <a:pPr algn="r" eaLnBrk="1" hangingPunct="1">
              <a:lnSpc>
                <a:spcPct val="90000"/>
              </a:lnSpc>
              <a:buFont typeface="Wingdings" panose="05000000000000000000" pitchFamily="2" charset="2"/>
              <a:buNone/>
              <a:defRPr/>
            </a:pPr>
            <a:r>
              <a:rPr lang="en-GB" altLang="en-US" sz="2000" dirty="0"/>
              <a:t>(Smith, 2002, pp. 4-5)</a:t>
            </a:r>
          </a:p>
          <a:p>
            <a:pPr eaLnBrk="1" hangingPunct="1">
              <a:lnSpc>
                <a:spcPct val="90000"/>
              </a:lnSpc>
              <a:defRPr/>
            </a:pPr>
            <a:r>
              <a:rPr lang="en-GB" altLang="en-US" sz="2000" b="1" dirty="0"/>
              <a:t>There are more than 57 million Scouts, young people and adults, male and female, in over 200 countries and territories</a:t>
            </a:r>
          </a:p>
          <a:p>
            <a:pPr marL="0" indent="0" algn="r">
              <a:buNone/>
              <a:defRPr/>
            </a:pPr>
            <a:r>
              <a:rPr lang="en-GB" altLang="en-US" sz="2000" b="1" dirty="0"/>
              <a:t>						</a:t>
            </a:r>
            <a:r>
              <a:rPr lang="en-GB" altLang="en-US" sz="2000" dirty="0"/>
              <a:t>(Scouts, 2023)</a:t>
            </a:r>
          </a:p>
          <a:p>
            <a:pPr eaLnBrk="1" hangingPunct="1">
              <a:lnSpc>
                <a:spcPct val="90000"/>
              </a:lnSpc>
              <a:defRPr/>
            </a:pPr>
            <a:endParaRPr lang="en-GB" altLang="en-US" sz="20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B1584890-FB5A-6EC5-B84D-8A1FD4ADE510}"/>
              </a:ext>
            </a:extLst>
          </p:cNvPr>
          <p:cNvSpPr>
            <a:spLocks noGrp="1" noChangeArrowheads="1"/>
          </p:cNvSpPr>
          <p:nvPr>
            <p:ph type="title"/>
          </p:nvPr>
        </p:nvSpPr>
        <p:spPr/>
        <p:txBody>
          <a:bodyPr/>
          <a:lstStyle/>
          <a:p>
            <a:pPr eaLnBrk="1" hangingPunct="1"/>
            <a:r>
              <a:rPr lang="en-GB" altLang="en-US" b="1"/>
              <a:t>The War Years</a:t>
            </a:r>
            <a:endParaRPr lang="cy-GB" altLang="en-US" b="1"/>
          </a:p>
        </p:txBody>
      </p:sp>
      <p:sp>
        <p:nvSpPr>
          <p:cNvPr id="17411" name="Rectangle 3">
            <a:extLst>
              <a:ext uri="{FF2B5EF4-FFF2-40B4-BE49-F238E27FC236}">
                <a16:creationId xmlns:a16="http://schemas.microsoft.com/office/drawing/2014/main" id="{63715257-2CF9-4566-A2C3-FCA44D61D7F3}"/>
              </a:ext>
            </a:extLst>
          </p:cNvPr>
          <p:cNvSpPr>
            <a:spLocks noGrp="1" noChangeArrowheads="1"/>
          </p:cNvSpPr>
          <p:nvPr>
            <p:ph idx="1"/>
          </p:nvPr>
        </p:nvSpPr>
        <p:spPr/>
        <p:txBody>
          <a:bodyPr>
            <a:normAutofit/>
          </a:bodyPr>
          <a:lstStyle/>
          <a:p>
            <a:pPr eaLnBrk="1" hangingPunct="1">
              <a:lnSpc>
                <a:spcPct val="90000"/>
              </a:lnSpc>
              <a:defRPr/>
            </a:pPr>
            <a:r>
              <a:rPr lang="en-GB" altLang="en-US" sz="2400" dirty="0"/>
              <a:t>Hesitant steps toward state involvement and funding after the First World War </a:t>
            </a:r>
          </a:p>
          <a:p>
            <a:pPr eaLnBrk="1" hangingPunct="1">
              <a:lnSpc>
                <a:spcPct val="90000"/>
              </a:lnSpc>
              <a:defRPr/>
            </a:pPr>
            <a:r>
              <a:rPr lang="en-GB" altLang="en-US" sz="2400" dirty="0"/>
              <a:t>Late 1920s saw the growing use of the term ‘youth work’</a:t>
            </a:r>
          </a:p>
          <a:p>
            <a:pPr eaLnBrk="1" hangingPunct="1">
              <a:lnSpc>
                <a:spcPct val="90000"/>
              </a:lnSpc>
              <a:defRPr/>
            </a:pPr>
            <a:r>
              <a:rPr lang="en-GB" altLang="en-US" sz="2400" dirty="0"/>
              <a:t>1922 – Urdd </a:t>
            </a:r>
            <a:r>
              <a:rPr lang="en-GB" altLang="en-US" sz="2400" dirty="0" err="1"/>
              <a:t>Gobaith</a:t>
            </a:r>
            <a:r>
              <a:rPr lang="en-GB" altLang="en-US" sz="2400" dirty="0"/>
              <a:t> Cymru established by Sir Ifan ab Owen Edwards</a:t>
            </a:r>
          </a:p>
          <a:p>
            <a:pPr eaLnBrk="1" hangingPunct="1">
              <a:lnSpc>
                <a:spcPct val="90000"/>
              </a:lnSpc>
              <a:defRPr/>
            </a:pPr>
            <a:r>
              <a:rPr lang="en-GB" altLang="en-US" sz="2400" dirty="0"/>
              <a:t>Not until the onset of the Second World War that the beginnings of an organised and structured service ‘to deal with the situations arising in wartime Britain’</a:t>
            </a:r>
          </a:p>
          <a:p>
            <a:pPr algn="r" eaLnBrk="1" hangingPunct="1">
              <a:lnSpc>
                <a:spcPct val="90000"/>
              </a:lnSpc>
              <a:buFont typeface="Wingdings" panose="05000000000000000000" pitchFamily="2" charset="2"/>
              <a:buNone/>
              <a:defRPr/>
            </a:pPr>
            <a:r>
              <a:rPr lang="en-GB" altLang="en-US" sz="2400" dirty="0"/>
              <a:t>(Smith, 2002, p. 5)</a:t>
            </a:r>
          </a:p>
          <a:p>
            <a:pPr eaLnBrk="1" hangingPunct="1">
              <a:lnSpc>
                <a:spcPct val="90000"/>
              </a:lnSpc>
              <a:defRPr/>
            </a:pPr>
            <a:endParaRPr lang="en-GB" altLang="en-US"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91D2EE8-4255-3286-BFF4-64A8C695EB98}"/>
              </a:ext>
            </a:extLst>
          </p:cNvPr>
          <p:cNvSpPr>
            <a:spLocks noGrp="1" noChangeArrowheads="1"/>
          </p:cNvSpPr>
          <p:nvPr>
            <p:ph type="title"/>
          </p:nvPr>
        </p:nvSpPr>
        <p:spPr/>
        <p:txBody>
          <a:bodyPr/>
          <a:lstStyle/>
          <a:p>
            <a:r>
              <a:rPr lang="en-GB" altLang="en-US" b="1"/>
              <a:t>The War Years</a:t>
            </a:r>
          </a:p>
        </p:txBody>
      </p:sp>
      <p:sp>
        <p:nvSpPr>
          <p:cNvPr id="19459" name="Rectangle 3">
            <a:extLst>
              <a:ext uri="{FF2B5EF4-FFF2-40B4-BE49-F238E27FC236}">
                <a16:creationId xmlns:a16="http://schemas.microsoft.com/office/drawing/2014/main" id="{8CB9E81F-44C0-E810-C5A6-C5011677D03C}"/>
              </a:ext>
            </a:extLst>
          </p:cNvPr>
          <p:cNvSpPr>
            <a:spLocks noGrp="1" noChangeArrowheads="1"/>
          </p:cNvSpPr>
          <p:nvPr>
            <p:ph type="body" idx="1"/>
          </p:nvPr>
        </p:nvSpPr>
        <p:spPr/>
        <p:txBody>
          <a:bodyPr/>
          <a:lstStyle/>
          <a:p>
            <a:r>
              <a:rPr lang="en-GB" altLang="en-US"/>
              <a:t>1939-1945</a:t>
            </a:r>
          </a:p>
          <a:p>
            <a:r>
              <a:rPr lang="en-GB" altLang="en-US"/>
              <a:t>What do you think it would have been like to be a young person at this time?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AutoShape 4">
            <a:extLst>
              <a:ext uri="{FF2B5EF4-FFF2-40B4-BE49-F238E27FC236}">
                <a16:creationId xmlns:a16="http://schemas.microsoft.com/office/drawing/2014/main" id="{9D005438-885A-8D90-10E6-D50675F28D1D}"/>
              </a:ext>
            </a:extLst>
          </p:cNvPr>
          <p:cNvSpPr>
            <a:spLocks noChangeArrowheads="1"/>
          </p:cNvSpPr>
          <p:nvPr/>
        </p:nvSpPr>
        <p:spPr bwMode="auto">
          <a:xfrm>
            <a:off x="4151314" y="1628775"/>
            <a:ext cx="3887787" cy="3384550"/>
          </a:xfrm>
          <a:prstGeom prst="triangle">
            <a:avLst>
              <a:gd name="adj" fmla="val 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800"/>
          </a:p>
        </p:txBody>
      </p:sp>
      <p:sp>
        <p:nvSpPr>
          <p:cNvPr id="20484" name="Text Box 5">
            <a:extLst>
              <a:ext uri="{FF2B5EF4-FFF2-40B4-BE49-F238E27FC236}">
                <a16:creationId xmlns:a16="http://schemas.microsoft.com/office/drawing/2014/main" id="{DA4EABBA-7063-91CF-858A-FF440C45E950}"/>
              </a:ext>
            </a:extLst>
          </p:cNvPr>
          <p:cNvSpPr txBox="1">
            <a:spLocks noChangeArrowheads="1"/>
          </p:cNvSpPr>
          <p:nvPr/>
        </p:nvSpPr>
        <p:spPr bwMode="auto">
          <a:xfrm>
            <a:off x="4872039" y="1125538"/>
            <a:ext cx="23764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ClrTx/>
              <a:buSzTx/>
              <a:buFontTx/>
              <a:buNone/>
            </a:pPr>
            <a:r>
              <a:rPr lang="en-GB" altLang="en-US" sz="1800" b="1"/>
              <a:t>Society</a:t>
            </a:r>
          </a:p>
        </p:txBody>
      </p:sp>
      <p:sp>
        <p:nvSpPr>
          <p:cNvPr id="20485" name="Text Box 6">
            <a:extLst>
              <a:ext uri="{FF2B5EF4-FFF2-40B4-BE49-F238E27FC236}">
                <a16:creationId xmlns:a16="http://schemas.microsoft.com/office/drawing/2014/main" id="{7F46E66B-2E0B-AE2C-6850-A9A6A11D31D8}"/>
              </a:ext>
            </a:extLst>
          </p:cNvPr>
          <p:cNvSpPr txBox="1">
            <a:spLocks noChangeArrowheads="1"/>
          </p:cNvSpPr>
          <p:nvPr/>
        </p:nvSpPr>
        <p:spPr bwMode="auto">
          <a:xfrm>
            <a:off x="2135189" y="4941888"/>
            <a:ext cx="18002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ClrTx/>
              <a:buSzTx/>
              <a:buFontTx/>
              <a:buNone/>
            </a:pPr>
            <a:r>
              <a:rPr lang="en-GB" altLang="en-US" sz="1800" b="1"/>
              <a:t>Government</a:t>
            </a:r>
          </a:p>
        </p:txBody>
      </p:sp>
      <p:sp>
        <p:nvSpPr>
          <p:cNvPr id="20486" name="Text Box 7">
            <a:extLst>
              <a:ext uri="{FF2B5EF4-FFF2-40B4-BE49-F238E27FC236}">
                <a16:creationId xmlns:a16="http://schemas.microsoft.com/office/drawing/2014/main" id="{7F812B79-DEAF-391F-5EB2-81766C1BC13C}"/>
              </a:ext>
            </a:extLst>
          </p:cNvPr>
          <p:cNvSpPr txBox="1">
            <a:spLocks noChangeArrowheads="1"/>
          </p:cNvSpPr>
          <p:nvPr/>
        </p:nvSpPr>
        <p:spPr bwMode="auto">
          <a:xfrm>
            <a:off x="8401050" y="4941888"/>
            <a:ext cx="17986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ClrTx/>
              <a:buSzTx/>
              <a:buFontTx/>
              <a:buNone/>
            </a:pPr>
            <a:r>
              <a:rPr lang="en-GB" altLang="en-US" sz="1800" b="1"/>
              <a:t>Young People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105DBA19-4DAF-1660-9C03-3046E1273D27}"/>
              </a:ext>
            </a:extLst>
          </p:cNvPr>
          <p:cNvSpPr>
            <a:spLocks noGrp="1" noChangeArrowheads="1"/>
          </p:cNvSpPr>
          <p:nvPr>
            <p:ph type="title"/>
          </p:nvPr>
        </p:nvSpPr>
        <p:spPr/>
        <p:txBody>
          <a:bodyPr/>
          <a:lstStyle/>
          <a:p>
            <a:endParaRPr lang="en-US" altLang="en-US"/>
          </a:p>
        </p:txBody>
      </p:sp>
      <p:sp>
        <p:nvSpPr>
          <p:cNvPr id="21507" name="Rectangle 3">
            <a:extLst>
              <a:ext uri="{FF2B5EF4-FFF2-40B4-BE49-F238E27FC236}">
                <a16:creationId xmlns:a16="http://schemas.microsoft.com/office/drawing/2014/main" id="{D21FC30D-4D03-8132-AF0C-F7E10322ED9E}"/>
              </a:ext>
            </a:extLst>
          </p:cNvPr>
          <p:cNvSpPr>
            <a:spLocks noGrp="1" noChangeArrowheads="1"/>
          </p:cNvSpPr>
          <p:nvPr>
            <p:ph type="body" idx="1"/>
          </p:nvPr>
        </p:nvSpPr>
        <p:spPr/>
        <p:txBody>
          <a:bodyPr/>
          <a:lstStyle/>
          <a:p>
            <a:pPr>
              <a:lnSpc>
                <a:spcPct val="90000"/>
              </a:lnSpc>
            </a:pPr>
            <a:r>
              <a:rPr lang="en-US" altLang="en-US" sz="2900"/>
              <a:t>There was a concern about young people in the years following the end of the Second World War</a:t>
            </a:r>
          </a:p>
          <a:p>
            <a:pPr>
              <a:lnSpc>
                <a:spcPct val="90000"/>
              </a:lnSpc>
            </a:pPr>
            <a:r>
              <a:rPr lang="en-US" altLang="en-US" sz="2900"/>
              <a:t>The Government response was Circular 1486 (HMSO 1939) which prompted the need for a comprehensive Youth Service involving both the voluntary sector and local authorities. This speedy intervention was driven by wide-ranging concerns about young people’s lack of adult control and influence.</a:t>
            </a:r>
            <a:endParaRPr lang="en-GB" altLang="en-US" sz="2900"/>
          </a:p>
        </p:txBody>
      </p:sp>
      <p:sp>
        <p:nvSpPr>
          <p:cNvPr id="21508" name="AutoShape 4">
            <a:extLst>
              <a:ext uri="{FF2B5EF4-FFF2-40B4-BE49-F238E27FC236}">
                <a16:creationId xmlns:a16="http://schemas.microsoft.com/office/drawing/2014/main" id="{266CAE1D-E35A-55AB-D9FA-0222CDC2E51E}"/>
              </a:ext>
            </a:extLst>
          </p:cNvPr>
          <p:cNvSpPr>
            <a:spLocks noChangeArrowheads="1"/>
          </p:cNvSpPr>
          <p:nvPr/>
        </p:nvSpPr>
        <p:spPr bwMode="auto">
          <a:xfrm>
            <a:off x="5448300" y="260351"/>
            <a:ext cx="865188" cy="936625"/>
          </a:xfrm>
          <a:prstGeom prst="triangle">
            <a:avLst>
              <a:gd name="adj" fmla="val 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a:extLst>
              <a:ext uri="{FF2B5EF4-FFF2-40B4-BE49-F238E27FC236}">
                <a16:creationId xmlns:a16="http://schemas.microsoft.com/office/drawing/2014/main" id="{4F32C55B-ABE9-7958-FA1E-A2C589DAD2CF}"/>
              </a:ext>
            </a:extLst>
          </p:cNvPr>
          <p:cNvSpPr>
            <a:spLocks noGrp="1" noChangeArrowheads="1"/>
          </p:cNvSpPr>
          <p:nvPr>
            <p:ph type="body" idx="1"/>
          </p:nvPr>
        </p:nvSpPr>
        <p:spPr/>
        <p:txBody>
          <a:bodyPr/>
          <a:lstStyle/>
          <a:p>
            <a:r>
              <a:rPr lang="en-US" altLang="en-US"/>
              <a:t>At the outbreak of war in 1939, 80% of young people left school at 14, with less than half being attached to a youth organisation (Powell, 1962). </a:t>
            </a:r>
          </a:p>
          <a:p>
            <a:r>
              <a:rPr lang="en-US" altLang="en-US"/>
              <a:t>This situation, particularly at a time of crisis, was unacceptable to those in power and central Government quickly assumed a </a:t>
            </a:r>
            <a:r>
              <a:rPr lang="en-US" altLang="en-US" i="1"/>
              <a:t>“direct responsibility for youth welfare</a:t>
            </a:r>
            <a:r>
              <a:rPr lang="en-US" altLang="en-US"/>
              <a:t>” (HMSO, 1939, p.1). </a:t>
            </a:r>
            <a:endParaRPr lang="en-GB" altLang="en-US"/>
          </a:p>
          <a:p>
            <a:endParaRPr lang="en-GB" altLang="en-US"/>
          </a:p>
        </p:txBody>
      </p:sp>
      <p:sp>
        <p:nvSpPr>
          <p:cNvPr id="22531" name="AutoShape 4">
            <a:extLst>
              <a:ext uri="{FF2B5EF4-FFF2-40B4-BE49-F238E27FC236}">
                <a16:creationId xmlns:a16="http://schemas.microsoft.com/office/drawing/2014/main" id="{7500B155-24F5-D53B-6680-27CD32370889}"/>
              </a:ext>
            </a:extLst>
          </p:cNvPr>
          <p:cNvSpPr>
            <a:spLocks noChangeArrowheads="1"/>
          </p:cNvSpPr>
          <p:nvPr/>
        </p:nvSpPr>
        <p:spPr bwMode="auto">
          <a:xfrm>
            <a:off x="5664201" y="404813"/>
            <a:ext cx="936625" cy="863600"/>
          </a:xfrm>
          <a:prstGeom prst="triangle">
            <a:avLst>
              <a:gd name="adj" fmla="val 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628BEC84-C3CD-1137-AE0B-A789F4FE3871}"/>
              </a:ext>
            </a:extLst>
          </p:cNvPr>
          <p:cNvSpPr>
            <a:spLocks noGrp="1" noChangeArrowheads="1"/>
          </p:cNvSpPr>
          <p:nvPr>
            <p:ph type="title"/>
          </p:nvPr>
        </p:nvSpPr>
        <p:spPr/>
        <p:txBody>
          <a:bodyPr/>
          <a:lstStyle/>
          <a:p>
            <a:pPr algn="ctr"/>
            <a:endParaRPr lang="en-US" altLang="en-US"/>
          </a:p>
        </p:txBody>
      </p:sp>
      <p:sp>
        <p:nvSpPr>
          <p:cNvPr id="23555" name="Rectangle 3">
            <a:extLst>
              <a:ext uri="{FF2B5EF4-FFF2-40B4-BE49-F238E27FC236}">
                <a16:creationId xmlns:a16="http://schemas.microsoft.com/office/drawing/2014/main" id="{213DDE2D-F357-A725-920B-0C622EA99582}"/>
              </a:ext>
            </a:extLst>
          </p:cNvPr>
          <p:cNvSpPr>
            <a:spLocks noGrp="1" noChangeArrowheads="1"/>
          </p:cNvSpPr>
          <p:nvPr>
            <p:ph type="body" idx="1"/>
          </p:nvPr>
        </p:nvSpPr>
        <p:spPr/>
        <p:txBody>
          <a:bodyPr/>
          <a:lstStyle/>
          <a:p>
            <a:pPr>
              <a:buFont typeface="Wingdings" panose="05000000000000000000" pitchFamily="2" charset="2"/>
              <a:buNone/>
            </a:pPr>
            <a:r>
              <a:rPr lang="en-GB" altLang="en-US" sz="4300" i="1"/>
              <a:t>	“</a:t>
            </a:r>
            <a:r>
              <a:rPr lang="en-GB" altLang="en-US" sz="3200" i="1"/>
              <a:t>the strain of war and the disorganisation of family life have created conditions which constitute a serious menace to youth” </a:t>
            </a:r>
            <a:r>
              <a:rPr lang="en-GB" altLang="en-US"/>
              <a:t>(HMSO, 1939, p.1). </a:t>
            </a:r>
          </a:p>
        </p:txBody>
      </p:sp>
      <p:sp>
        <p:nvSpPr>
          <p:cNvPr id="23556" name="AutoShape 4">
            <a:extLst>
              <a:ext uri="{FF2B5EF4-FFF2-40B4-BE49-F238E27FC236}">
                <a16:creationId xmlns:a16="http://schemas.microsoft.com/office/drawing/2014/main" id="{604DD4D0-3B3A-AAC0-3BF0-D4F275449D8B}"/>
              </a:ext>
            </a:extLst>
          </p:cNvPr>
          <p:cNvSpPr>
            <a:spLocks noChangeArrowheads="1"/>
          </p:cNvSpPr>
          <p:nvPr/>
        </p:nvSpPr>
        <p:spPr bwMode="auto">
          <a:xfrm>
            <a:off x="5664201" y="404813"/>
            <a:ext cx="936625" cy="863600"/>
          </a:xfrm>
          <a:prstGeom prst="triangle">
            <a:avLst>
              <a:gd name="adj" fmla="val 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8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C20E687B-1F9F-9357-28F5-770187DC9448}"/>
              </a:ext>
            </a:extLst>
          </p:cNvPr>
          <p:cNvSpPr>
            <a:spLocks noGrp="1" noChangeArrowheads="1"/>
          </p:cNvSpPr>
          <p:nvPr>
            <p:ph type="title"/>
          </p:nvPr>
        </p:nvSpPr>
        <p:spPr/>
        <p:txBody>
          <a:bodyPr/>
          <a:lstStyle/>
          <a:p>
            <a:endParaRPr lang="en-US" altLang="en-US"/>
          </a:p>
        </p:txBody>
      </p:sp>
      <p:sp>
        <p:nvSpPr>
          <p:cNvPr id="24579" name="Rectangle 3">
            <a:extLst>
              <a:ext uri="{FF2B5EF4-FFF2-40B4-BE49-F238E27FC236}">
                <a16:creationId xmlns:a16="http://schemas.microsoft.com/office/drawing/2014/main" id="{3F99D0B7-7065-6DCD-03F1-45711CE0813A}"/>
              </a:ext>
            </a:extLst>
          </p:cNvPr>
          <p:cNvSpPr>
            <a:spLocks noGrp="1" noChangeArrowheads="1"/>
          </p:cNvSpPr>
          <p:nvPr>
            <p:ph type="body" idx="1"/>
          </p:nvPr>
        </p:nvSpPr>
        <p:spPr/>
        <p:txBody>
          <a:bodyPr/>
          <a:lstStyle/>
          <a:p>
            <a:r>
              <a:rPr lang="en-US" altLang="en-US" sz="3300"/>
              <a:t>The Government of this time noted the necessity to support young people during the critical years following school</a:t>
            </a:r>
            <a:endParaRPr lang="en-GB" altLang="en-US" sz="33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799048B5-3436-5D64-19BA-670332CFD4A5}"/>
              </a:ext>
            </a:extLst>
          </p:cNvPr>
          <p:cNvSpPr>
            <a:spLocks noGrp="1" noChangeArrowheads="1"/>
          </p:cNvSpPr>
          <p:nvPr>
            <p:ph type="title"/>
          </p:nvPr>
        </p:nvSpPr>
        <p:spPr/>
        <p:txBody>
          <a:bodyPr/>
          <a:lstStyle/>
          <a:p>
            <a:r>
              <a:rPr lang="en-GB" altLang="en-US" b="1"/>
              <a:t>1944 Education Act</a:t>
            </a:r>
          </a:p>
        </p:txBody>
      </p:sp>
      <p:sp>
        <p:nvSpPr>
          <p:cNvPr id="26627" name="Rectangle 3">
            <a:extLst>
              <a:ext uri="{FF2B5EF4-FFF2-40B4-BE49-F238E27FC236}">
                <a16:creationId xmlns:a16="http://schemas.microsoft.com/office/drawing/2014/main" id="{1C9EDD46-E345-A93D-F49B-8787D9F2E62E}"/>
              </a:ext>
            </a:extLst>
          </p:cNvPr>
          <p:cNvSpPr>
            <a:spLocks noGrp="1" noChangeArrowheads="1"/>
          </p:cNvSpPr>
          <p:nvPr>
            <p:ph type="body" idx="1"/>
          </p:nvPr>
        </p:nvSpPr>
        <p:spPr/>
        <p:txBody>
          <a:bodyPr/>
          <a:lstStyle/>
          <a:p>
            <a:r>
              <a:rPr lang="en-GB" altLang="en-US" sz="2600"/>
              <a:t>This is when it was mentioned in law – for the first time – of the need for a Youth Service to be set up, and managed by the Local Authorities</a:t>
            </a:r>
          </a:p>
          <a:p>
            <a:r>
              <a:rPr lang="en-US" altLang="en-US"/>
              <a:t>It placed a duty on every local authority to ensure that their area had </a:t>
            </a:r>
            <a:r>
              <a:rPr lang="en-US" altLang="en-US" b="1"/>
              <a:t>adequate</a:t>
            </a:r>
            <a:r>
              <a:rPr lang="en-US" altLang="en-US"/>
              <a:t> facilities for further education which were to include </a:t>
            </a:r>
            <a:r>
              <a:rPr lang="en-US" altLang="en-US" i="1"/>
              <a:t>“leisure time occupation</a:t>
            </a:r>
            <a:r>
              <a:rPr lang="en-US" altLang="en-US"/>
              <a:t>…. </a:t>
            </a:r>
            <a:r>
              <a:rPr lang="en-US" altLang="en-US" i="1"/>
              <a:t>for any person over compulsory school age</a:t>
            </a:r>
            <a:r>
              <a:rPr lang="en-US" altLang="en-US"/>
              <a:t>” including “</a:t>
            </a:r>
            <a:r>
              <a:rPr lang="en-US" altLang="en-US" i="1"/>
              <a:t>play centres and other places”</a:t>
            </a:r>
            <a:r>
              <a:rPr lang="en-US" altLang="en-US"/>
              <a:t> and which could be used for </a:t>
            </a:r>
            <a:r>
              <a:rPr lang="en-US" altLang="en-US" i="1"/>
              <a:t>“recreation and social and physical training”.</a:t>
            </a:r>
            <a:endParaRPr lang="en-GB" altLang="en-US" i="1"/>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D7C1F2CE-DCD9-2208-AF63-04AF3CBBD361}"/>
              </a:ext>
            </a:extLst>
          </p:cNvPr>
          <p:cNvSpPr>
            <a:spLocks noGrp="1" noChangeArrowheads="1"/>
          </p:cNvSpPr>
          <p:nvPr>
            <p:ph type="title"/>
          </p:nvPr>
        </p:nvSpPr>
        <p:spPr/>
        <p:txBody>
          <a:bodyPr/>
          <a:lstStyle/>
          <a:p>
            <a:endParaRPr lang="en-US" altLang="en-US"/>
          </a:p>
        </p:txBody>
      </p:sp>
      <p:sp>
        <p:nvSpPr>
          <p:cNvPr id="28675" name="Rectangle 3">
            <a:extLst>
              <a:ext uri="{FF2B5EF4-FFF2-40B4-BE49-F238E27FC236}">
                <a16:creationId xmlns:a16="http://schemas.microsoft.com/office/drawing/2014/main" id="{F42CEDE9-DA75-0B66-4EA8-00D47F92B218}"/>
              </a:ext>
            </a:extLst>
          </p:cNvPr>
          <p:cNvSpPr>
            <a:spLocks noGrp="1" noChangeArrowheads="1"/>
          </p:cNvSpPr>
          <p:nvPr>
            <p:ph type="body" idx="1"/>
          </p:nvPr>
        </p:nvSpPr>
        <p:spPr/>
        <p:txBody>
          <a:bodyPr/>
          <a:lstStyle/>
          <a:p>
            <a:r>
              <a:rPr lang="en-GB" altLang="en-US"/>
              <a:t>Shortly after the end of the war in 1945, the Youth Service became abandoned within a declining post war economic environment.</a:t>
            </a:r>
          </a:p>
          <a:p>
            <a:r>
              <a:rPr lang="en-GB" altLang="en-US"/>
              <a:t>With little centralised support, the Youth Service in Wales quickly became affected by diverse levels of interpretation and neglect by local authorities.</a:t>
            </a:r>
          </a:p>
          <a:p>
            <a:pPr lvl="1"/>
            <a:r>
              <a:rPr lang="en-GB" altLang="en-US"/>
              <a:t>What do you think “diverse levels of interpretation” meant for the Youth Service?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998C82AB-E937-B0E2-6F34-69C1DE5A3E19}"/>
              </a:ext>
            </a:extLst>
          </p:cNvPr>
          <p:cNvSpPr>
            <a:spLocks noGrp="1" noChangeArrowheads="1"/>
          </p:cNvSpPr>
          <p:nvPr>
            <p:ph type="title"/>
          </p:nvPr>
        </p:nvSpPr>
        <p:spPr/>
        <p:txBody>
          <a:bodyPr/>
          <a:lstStyle/>
          <a:p>
            <a:r>
              <a:rPr lang="en-GB" altLang="en-US" b="1"/>
              <a:t>Some Facts</a:t>
            </a:r>
          </a:p>
        </p:txBody>
      </p:sp>
      <p:sp>
        <p:nvSpPr>
          <p:cNvPr id="30723" name="Rectangle 3">
            <a:extLst>
              <a:ext uri="{FF2B5EF4-FFF2-40B4-BE49-F238E27FC236}">
                <a16:creationId xmlns:a16="http://schemas.microsoft.com/office/drawing/2014/main" id="{AB002189-41CD-DDF0-BE4B-9484466C0BC8}"/>
              </a:ext>
            </a:extLst>
          </p:cNvPr>
          <p:cNvSpPr>
            <a:spLocks noGrp="1" noChangeArrowheads="1"/>
          </p:cNvSpPr>
          <p:nvPr>
            <p:ph type="body" idx="1"/>
          </p:nvPr>
        </p:nvSpPr>
        <p:spPr/>
        <p:txBody>
          <a:bodyPr/>
          <a:lstStyle/>
          <a:p>
            <a:r>
              <a:rPr lang="en-US" altLang="en-US" sz="3300"/>
              <a:t>The Labour party was elected to national Government in 1945 by campaigning on the need for both social reform, through the nationalisation of many parts of the economy, and the introduction of a comprehensive social security system and National Health Service</a:t>
            </a:r>
            <a:r>
              <a:rPr lang="en-GB" altLang="en-US" sz="3300"/>
              <a:t> </a:t>
            </a:r>
          </a:p>
          <a:p>
            <a:endParaRPr lang="en-GB"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3F6415A0-5DC9-24FE-63FB-7792C766A2D3}"/>
              </a:ext>
            </a:extLst>
          </p:cNvPr>
          <p:cNvSpPr>
            <a:spLocks noGrp="1" noChangeArrowheads="1"/>
          </p:cNvSpPr>
          <p:nvPr>
            <p:ph type="title"/>
          </p:nvPr>
        </p:nvSpPr>
        <p:spPr/>
        <p:txBody>
          <a:bodyPr/>
          <a:lstStyle/>
          <a:p>
            <a:r>
              <a:rPr lang="en-GB" altLang="en-US" b="1"/>
              <a:t>Was the Youth Service prioritised?</a:t>
            </a:r>
          </a:p>
        </p:txBody>
      </p:sp>
      <p:sp>
        <p:nvSpPr>
          <p:cNvPr id="31747" name="Rectangle 3">
            <a:extLst>
              <a:ext uri="{FF2B5EF4-FFF2-40B4-BE49-F238E27FC236}">
                <a16:creationId xmlns:a16="http://schemas.microsoft.com/office/drawing/2014/main" id="{2A8F20FF-DAB9-FF04-F187-453E69C2ED9D}"/>
              </a:ext>
            </a:extLst>
          </p:cNvPr>
          <p:cNvSpPr>
            <a:spLocks noGrp="1" noChangeArrowheads="1"/>
          </p:cNvSpPr>
          <p:nvPr>
            <p:ph type="body" idx="1"/>
          </p:nvPr>
        </p:nvSpPr>
        <p:spPr/>
        <p:txBody>
          <a:bodyPr/>
          <a:lstStyle/>
          <a:p>
            <a:r>
              <a:rPr lang="en-US" altLang="en-US" sz="2900"/>
              <a:t>A central priority at this time was action to address the problems arising from the destruction of housing stock and the significant damage to schools and other buildings as a result of the blitz. </a:t>
            </a:r>
          </a:p>
          <a:p>
            <a:r>
              <a:rPr lang="en-GB" altLang="en-US" sz="2900"/>
              <a:t>Places for young people to meet were not a priority and an immediate consequence was that all building work associated with the Youth Service was stopped.</a:t>
            </a:r>
          </a:p>
          <a:p>
            <a:endParaRPr lang="en-GB" altLang="en-US" sz="26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2C9CCADC-8B40-2364-D95F-D3F9CD9E7F5F}"/>
              </a:ext>
            </a:extLst>
          </p:cNvPr>
          <p:cNvSpPr>
            <a:spLocks noGrp="1" noChangeArrowheads="1"/>
          </p:cNvSpPr>
          <p:nvPr>
            <p:ph type="title"/>
          </p:nvPr>
        </p:nvSpPr>
        <p:spPr/>
        <p:txBody>
          <a:bodyPr/>
          <a:lstStyle/>
          <a:p>
            <a:endParaRPr lang="en-US" altLang="en-US"/>
          </a:p>
        </p:txBody>
      </p:sp>
      <p:sp>
        <p:nvSpPr>
          <p:cNvPr id="32771" name="Rectangle 3">
            <a:extLst>
              <a:ext uri="{FF2B5EF4-FFF2-40B4-BE49-F238E27FC236}">
                <a16:creationId xmlns:a16="http://schemas.microsoft.com/office/drawing/2014/main" id="{14F33748-DF46-09AA-EC55-836BEEBFAB65}"/>
              </a:ext>
            </a:extLst>
          </p:cNvPr>
          <p:cNvSpPr>
            <a:spLocks noGrp="1" noChangeArrowheads="1"/>
          </p:cNvSpPr>
          <p:nvPr>
            <p:ph type="body" idx="1"/>
          </p:nvPr>
        </p:nvSpPr>
        <p:spPr/>
        <p:txBody>
          <a:bodyPr/>
          <a:lstStyle/>
          <a:p>
            <a:r>
              <a:rPr lang="en-US" altLang="en-US" sz="3300"/>
              <a:t>During this time the local authority Youth Service in Wales continued to struggle to develop an identity that would both assist those working within it to recognise their responsibilities and to inform Government and the wider public of its value.</a:t>
            </a:r>
            <a:endParaRPr lang="en-GB" altLang="en-US" sz="33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A1114AD6-55A8-216E-E068-3AB0566D1259}"/>
              </a:ext>
            </a:extLst>
          </p:cNvPr>
          <p:cNvSpPr>
            <a:spLocks noGrp="1" noChangeArrowheads="1"/>
          </p:cNvSpPr>
          <p:nvPr>
            <p:ph type="title"/>
          </p:nvPr>
        </p:nvSpPr>
        <p:spPr/>
        <p:txBody>
          <a:bodyPr/>
          <a:lstStyle/>
          <a:p>
            <a:endParaRPr lang="en-US" altLang="en-US"/>
          </a:p>
        </p:txBody>
      </p:sp>
      <p:sp>
        <p:nvSpPr>
          <p:cNvPr id="34819" name="Rectangle 3">
            <a:extLst>
              <a:ext uri="{FF2B5EF4-FFF2-40B4-BE49-F238E27FC236}">
                <a16:creationId xmlns:a16="http://schemas.microsoft.com/office/drawing/2014/main" id="{E3CA6F05-8ADE-CC6A-71F5-24D6BAA88C82}"/>
              </a:ext>
            </a:extLst>
          </p:cNvPr>
          <p:cNvSpPr>
            <a:spLocks noGrp="1" noChangeArrowheads="1"/>
          </p:cNvSpPr>
          <p:nvPr>
            <p:ph type="body" idx="1"/>
          </p:nvPr>
        </p:nvSpPr>
        <p:spPr/>
        <p:txBody>
          <a:bodyPr/>
          <a:lstStyle/>
          <a:p>
            <a:r>
              <a:rPr lang="en-US" altLang="en-US" sz="2900"/>
              <a:t>What did not help the identity of the Youth Service was the confusion in relation to its role – caused by the description of the Youth Service as an education service (HMSO 1939, HMSO 1944) a position contradicted by HMSO (1945c) which described the Youth Service in Wales as a leisure service providing facilities for the social and physical training of young people.</a:t>
            </a:r>
            <a:endParaRPr lang="en-GB" altLang="en-US" sz="2900"/>
          </a:p>
          <a:p>
            <a:endParaRPr lang="en-GB" altLang="en-US" sz="26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B8E2873-13E6-036C-4154-CAB56DAEFDBF}"/>
              </a:ext>
            </a:extLst>
          </p:cNvPr>
          <p:cNvSpPr>
            <a:spLocks noGrp="1" noChangeArrowheads="1"/>
          </p:cNvSpPr>
          <p:nvPr>
            <p:ph type="title"/>
          </p:nvPr>
        </p:nvSpPr>
        <p:spPr/>
        <p:txBody>
          <a:bodyPr/>
          <a:lstStyle/>
          <a:p>
            <a:endParaRPr lang="en-US" altLang="en-US" sz="2900"/>
          </a:p>
        </p:txBody>
      </p:sp>
      <p:sp>
        <p:nvSpPr>
          <p:cNvPr id="35843" name="Rectangle 3">
            <a:extLst>
              <a:ext uri="{FF2B5EF4-FFF2-40B4-BE49-F238E27FC236}">
                <a16:creationId xmlns:a16="http://schemas.microsoft.com/office/drawing/2014/main" id="{01619A16-9C8A-9A50-9365-C9BB9D9A0E51}"/>
              </a:ext>
            </a:extLst>
          </p:cNvPr>
          <p:cNvSpPr>
            <a:spLocks noGrp="1" noChangeArrowheads="1"/>
          </p:cNvSpPr>
          <p:nvPr>
            <p:ph type="body" idx="1"/>
          </p:nvPr>
        </p:nvSpPr>
        <p:spPr/>
        <p:txBody>
          <a:bodyPr/>
          <a:lstStyle/>
          <a:p>
            <a:r>
              <a:rPr lang="en-GB" altLang="en-US" sz="2600"/>
              <a:t>This uncertainty of role between education or leisure service provider was caused primarily by a lack of effective direction and support from central Government. This position was exacerbated by the actions of many Local Education Authorities who saw the emerging Youth Service as a soft target and reduced expenditure without fear of reprisal during times of financial stringency (a phenomenon that has affected the Youth Service ever since).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07C4235-AB4D-108D-1D09-9049B0D000E9}"/>
              </a:ext>
            </a:extLst>
          </p:cNvPr>
          <p:cNvSpPr>
            <a:spLocks noGrp="1" noChangeArrowheads="1"/>
          </p:cNvSpPr>
          <p:nvPr>
            <p:ph type="title"/>
          </p:nvPr>
        </p:nvSpPr>
        <p:spPr/>
        <p:txBody>
          <a:bodyPr/>
          <a:lstStyle/>
          <a:p>
            <a:r>
              <a:rPr lang="en-GB" altLang="en-US" b="1"/>
              <a:t>The 1950s</a:t>
            </a:r>
          </a:p>
        </p:txBody>
      </p:sp>
      <p:sp>
        <p:nvSpPr>
          <p:cNvPr id="37891" name="Rectangle 3">
            <a:extLst>
              <a:ext uri="{FF2B5EF4-FFF2-40B4-BE49-F238E27FC236}">
                <a16:creationId xmlns:a16="http://schemas.microsoft.com/office/drawing/2014/main" id="{E0D0A4D0-5F94-142A-B764-124BCF099E9B}"/>
              </a:ext>
            </a:extLst>
          </p:cNvPr>
          <p:cNvSpPr>
            <a:spLocks noGrp="1" noChangeArrowheads="1"/>
          </p:cNvSpPr>
          <p:nvPr>
            <p:ph type="body" idx="1"/>
          </p:nvPr>
        </p:nvSpPr>
        <p:spPr/>
        <p:txBody>
          <a:bodyPr/>
          <a:lstStyle/>
          <a:p>
            <a:r>
              <a:rPr lang="en-GB" altLang="en-US"/>
              <a:t>1951, Conservative Party wins the General Election</a:t>
            </a:r>
          </a:p>
          <a:p>
            <a:r>
              <a:rPr lang="en-GB" altLang="en-US"/>
              <a:t>Keen to promote a traditional approach and criticised the financial extravagance of the Labour Government which had led to the devaluation of the pound</a:t>
            </a:r>
          </a:p>
          <a:p>
            <a:r>
              <a:rPr lang="en-GB" altLang="en-US"/>
              <a:t>Cut out all unnecessary expenditure – this would spell danger for the Youth Service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2A035044-764B-B154-CC86-ED5060065528}"/>
              </a:ext>
            </a:extLst>
          </p:cNvPr>
          <p:cNvSpPr>
            <a:spLocks noGrp="1" noChangeArrowheads="1"/>
          </p:cNvSpPr>
          <p:nvPr>
            <p:ph type="title"/>
          </p:nvPr>
        </p:nvSpPr>
        <p:spPr/>
        <p:txBody>
          <a:bodyPr/>
          <a:lstStyle/>
          <a:p>
            <a:endParaRPr lang="en-US" altLang="en-US"/>
          </a:p>
        </p:txBody>
      </p:sp>
      <p:sp>
        <p:nvSpPr>
          <p:cNvPr id="38915" name="Rectangle 3">
            <a:extLst>
              <a:ext uri="{FF2B5EF4-FFF2-40B4-BE49-F238E27FC236}">
                <a16:creationId xmlns:a16="http://schemas.microsoft.com/office/drawing/2014/main" id="{BE98B561-B8A5-F7FD-B348-E8B1E6C7E10F}"/>
              </a:ext>
            </a:extLst>
          </p:cNvPr>
          <p:cNvSpPr>
            <a:spLocks noGrp="1" noChangeArrowheads="1"/>
          </p:cNvSpPr>
          <p:nvPr>
            <p:ph type="body" idx="1"/>
          </p:nvPr>
        </p:nvSpPr>
        <p:spPr/>
        <p:txBody>
          <a:bodyPr/>
          <a:lstStyle/>
          <a:p>
            <a:r>
              <a:rPr lang="en-GB" altLang="en-US" sz="2600"/>
              <a:t>There was rapid and significant social change</a:t>
            </a:r>
          </a:p>
          <a:p>
            <a:r>
              <a:rPr lang="en-GB" altLang="en-US" sz="2600"/>
              <a:t>Technological advances resulting in an increase of 1 million white collar workers, and a decrease of 500,000 blue collar workers</a:t>
            </a:r>
          </a:p>
          <a:p>
            <a:r>
              <a:rPr lang="en-GB" altLang="en-US" sz="2600"/>
              <a:t>Underpinning many of these developments were the outcomes of the 1944 Education Act which had improved the outcomes for secondary education to a point where there were significant increases in the proportion of young people staying on in school beyond the school leaving age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E1C12F6A-FF0E-B7BA-2A5E-260E868CB029}"/>
              </a:ext>
            </a:extLst>
          </p:cNvPr>
          <p:cNvSpPr>
            <a:spLocks noGrp="1" noChangeArrowheads="1"/>
          </p:cNvSpPr>
          <p:nvPr>
            <p:ph type="title"/>
          </p:nvPr>
        </p:nvSpPr>
        <p:spPr/>
        <p:txBody>
          <a:bodyPr/>
          <a:lstStyle/>
          <a:p>
            <a:endParaRPr lang="en-US" altLang="en-US"/>
          </a:p>
        </p:txBody>
      </p:sp>
      <p:sp>
        <p:nvSpPr>
          <p:cNvPr id="39939" name="Rectangle 3">
            <a:extLst>
              <a:ext uri="{FF2B5EF4-FFF2-40B4-BE49-F238E27FC236}">
                <a16:creationId xmlns:a16="http://schemas.microsoft.com/office/drawing/2014/main" id="{30985DE0-FE4F-ABE4-1E31-443B57835BA6}"/>
              </a:ext>
            </a:extLst>
          </p:cNvPr>
          <p:cNvSpPr>
            <a:spLocks noGrp="1" noChangeArrowheads="1"/>
          </p:cNvSpPr>
          <p:nvPr>
            <p:ph type="body" idx="1"/>
          </p:nvPr>
        </p:nvSpPr>
        <p:spPr/>
        <p:txBody>
          <a:bodyPr/>
          <a:lstStyle/>
          <a:p>
            <a:r>
              <a:rPr lang="en-US" altLang="en-US" sz="3200"/>
              <a:t>Group Task</a:t>
            </a:r>
          </a:p>
          <a:p>
            <a:pPr lvl="1"/>
            <a:r>
              <a:rPr lang="en-US" altLang="en-US" sz="2800"/>
              <a:t>What was life like for young people in the 50s?</a:t>
            </a:r>
          </a:p>
          <a:p>
            <a:pPr lvl="1"/>
            <a:r>
              <a:rPr lang="en-US" altLang="en-US" sz="2800"/>
              <a:t>What would have been their interests?</a:t>
            </a:r>
          </a:p>
          <a:p>
            <a:pPr lvl="1"/>
            <a:r>
              <a:rPr lang="en-US" altLang="en-US">
                <a:hlinkClick r:id="rId2"/>
              </a:rPr>
              <a:t>http://m.youtube.com/watch?v=uBdbwnfRmsM</a:t>
            </a:r>
            <a:endParaRPr lang="en-GB"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9EB93CA2-3EAF-D172-B30C-D13D48614CE4}"/>
              </a:ext>
            </a:extLst>
          </p:cNvPr>
          <p:cNvSpPr>
            <a:spLocks noGrp="1" noChangeArrowheads="1"/>
          </p:cNvSpPr>
          <p:nvPr>
            <p:ph type="title"/>
          </p:nvPr>
        </p:nvSpPr>
        <p:spPr/>
        <p:txBody>
          <a:bodyPr/>
          <a:lstStyle/>
          <a:p>
            <a:endParaRPr lang="en-US" altLang="en-US"/>
          </a:p>
        </p:txBody>
      </p:sp>
      <p:sp>
        <p:nvSpPr>
          <p:cNvPr id="40963" name="Rectangle 3">
            <a:extLst>
              <a:ext uri="{FF2B5EF4-FFF2-40B4-BE49-F238E27FC236}">
                <a16:creationId xmlns:a16="http://schemas.microsoft.com/office/drawing/2014/main" id="{CBED67AF-6DE6-BB2B-59B7-3F0AA67F4DD6}"/>
              </a:ext>
            </a:extLst>
          </p:cNvPr>
          <p:cNvSpPr>
            <a:spLocks noGrp="1" noChangeArrowheads="1"/>
          </p:cNvSpPr>
          <p:nvPr>
            <p:ph type="body" idx="1"/>
          </p:nvPr>
        </p:nvSpPr>
        <p:spPr/>
        <p:txBody>
          <a:bodyPr/>
          <a:lstStyle/>
          <a:p>
            <a:pPr>
              <a:lnSpc>
                <a:spcPct val="90000"/>
              </a:lnSpc>
            </a:pPr>
            <a:r>
              <a:rPr lang="en-US" altLang="en-US"/>
              <a:t>Both the public and Government during the second half of the 1950’s felt uneasy about what they perceived as the growing threat of juvenile delinquency. </a:t>
            </a:r>
          </a:p>
          <a:p>
            <a:pPr>
              <a:lnSpc>
                <a:spcPct val="90000"/>
              </a:lnSpc>
            </a:pPr>
            <a:r>
              <a:rPr lang="en-US" altLang="en-US"/>
              <a:t>This was supported with specific moral panics generated by the appearance of ‘Teddy Boys’ the image portrayed by actors such as James Dean and Marlon Brando, and the release of Bill Haley’s ‘Rock around the Clock’.</a:t>
            </a:r>
          </a:p>
          <a:p>
            <a:pPr>
              <a:lnSpc>
                <a:spcPct val="90000"/>
              </a:lnSpc>
            </a:pPr>
            <a:r>
              <a:rPr lang="en-GB" altLang="en-US"/>
              <a:t>Society also concerned with the possibility of additional concerns due to post-war baby boom</a:t>
            </a:r>
          </a:p>
        </p:txBody>
      </p:sp>
      <p:sp>
        <p:nvSpPr>
          <p:cNvPr id="40964" name="AutoShape 4">
            <a:extLst>
              <a:ext uri="{FF2B5EF4-FFF2-40B4-BE49-F238E27FC236}">
                <a16:creationId xmlns:a16="http://schemas.microsoft.com/office/drawing/2014/main" id="{5A963125-EC33-157F-65D3-2F8E9660AD98}"/>
              </a:ext>
            </a:extLst>
          </p:cNvPr>
          <p:cNvSpPr>
            <a:spLocks noChangeArrowheads="1"/>
          </p:cNvSpPr>
          <p:nvPr/>
        </p:nvSpPr>
        <p:spPr bwMode="auto">
          <a:xfrm>
            <a:off x="5735639" y="476251"/>
            <a:ext cx="865187" cy="792163"/>
          </a:xfrm>
          <a:prstGeom prst="triangle">
            <a:avLst>
              <a:gd name="adj" fmla="val 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8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85C1D78D-FD1A-9B31-03D8-5FB17DB9DEAA}"/>
              </a:ext>
            </a:extLst>
          </p:cNvPr>
          <p:cNvSpPr>
            <a:spLocks noGrp="1" noChangeArrowheads="1"/>
          </p:cNvSpPr>
          <p:nvPr>
            <p:ph type="title"/>
          </p:nvPr>
        </p:nvSpPr>
        <p:spPr/>
        <p:txBody>
          <a:bodyPr/>
          <a:lstStyle/>
          <a:p>
            <a:endParaRPr lang="en-US" altLang="en-US"/>
          </a:p>
        </p:txBody>
      </p:sp>
      <p:sp>
        <p:nvSpPr>
          <p:cNvPr id="41987" name="Rectangle 3">
            <a:extLst>
              <a:ext uri="{FF2B5EF4-FFF2-40B4-BE49-F238E27FC236}">
                <a16:creationId xmlns:a16="http://schemas.microsoft.com/office/drawing/2014/main" id="{9692C9A4-73E3-A8D8-884F-B2CC39256419}"/>
              </a:ext>
            </a:extLst>
          </p:cNvPr>
          <p:cNvSpPr>
            <a:spLocks noGrp="1" noChangeArrowheads="1"/>
          </p:cNvSpPr>
          <p:nvPr>
            <p:ph type="body" idx="1"/>
          </p:nvPr>
        </p:nvSpPr>
        <p:spPr/>
        <p:txBody>
          <a:bodyPr/>
          <a:lstStyle/>
          <a:p>
            <a:pPr eaLnBrk="1" hangingPunct="1">
              <a:spcBef>
                <a:spcPct val="0"/>
              </a:spcBef>
              <a:buClrTx/>
              <a:buSzTx/>
              <a:buFontTx/>
              <a:buChar char="•"/>
            </a:pPr>
            <a:r>
              <a:rPr lang="en-GB" altLang="en-US"/>
              <a:t>The response was the setting up of a committee under the chairmanship of Countess Albemarle in November 1958 to carry out a review of the Youth Service.</a:t>
            </a:r>
          </a:p>
          <a:p>
            <a:endParaRPr lang="en-GB" altLang="en-US" sz="3200"/>
          </a:p>
        </p:txBody>
      </p:sp>
      <p:sp>
        <p:nvSpPr>
          <p:cNvPr id="41988" name="AutoShape 4">
            <a:extLst>
              <a:ext uri="{FF2B5EF4-FFF2-40B4-BE49-F238E27FC236}">
                <a16:creationId xmlns:a16="http://schemas.microsoft.com/office/drawing/2014/main" id="{FF3C4040-5BAB-B88D-AC91-DC9C5619216E}"/>
              </a:ext>
            </a:extLst>
          </p:cNvPr>
          <p:cNvSpPr>
            <a:spLocks noChangeArrowheads="1"/>
          </p:cNvSpPr>
          <p:nvPr/>
        </p:nvSpPr>
        <p:spPr bwMode="auto">
          <a:xfrm>
            <a:off x="5735639" y="476251"/>
            <a:ext cx="865187" cy="792163"/>
          </a:xfrm>
          <a:prstGeom prst="triangle">
            <a:avLst>
              <a:gd name="adj" fmla="val 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8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4709BC35-3FE3-7BE6-2E34-2E7BA0E670FE}"/>
              </a:ext>
            </a:extLst>
          </p:cNvPr>
          <p:cNvSpPr>
            <a:spLocks noGrp="1" noChangeArrowheads="1"/>
          </p:cNvSpPr>
          <p:nvPr>
            <p:ph type="title"/>
          </p:nvPr>
        </p:nvSpPr>
        <p:spPr/>
        <p:txBody>
          <a:bodyPr/>
          <a:lstStyle/>
          <a:p>
            <a:endParaRPr lang="en-US" altLang="en-US"/>
          </a:p>
        </p:txBody>
      </p:sp>
      <p:sp>
        <p:nvSpPr>
          <p:cNvPr id="43011" name="Rectangle 3">
            <a:extLst>
              <a:ext uri="{FF2B5EF4-FFF2-40B4-BE49-F238E27FC236}">
                <a16:creationId xmlns:a16="http://schemas.microsoft.com/office/drawing/2014/main" id="{454E81DE-4B8C-FDB3-3FFA-1C7E260EACA7}"/>
              </a:ext>
            </a:extLst>
          </p:cNvPr>
          <p:cNvSpPr>
            <a:spLocks noGrp="1" noChangeArrowheads="1"/>
          </p:cNvSpPr>
          <p:nvPr>
            <p:ph type="body" idx="1"/>
          </p:nvPr>
        </p:nvSpPr>
        <p:spPr/>
        <p:txBody>
          <a:bodyPr/>
          <a:lstStyle/>
          <a:p>
            <a:r>
              <a:rPr lang="en-GB" altLang="en-US" sz="3200"/>
              <a:t>This action was seen as critical by some because there was a growing recognition that despite its perceived potential to deal with growing moral panics, the Youth Service was in serious decline to a point where it described at the time of the Review as </a:t>
            </a:r>
            <a:r>
              <a:rPr lang="en-GB" altLang="en-US" sz="3200" i="1"/>
              <a:t>“dying on</a:t>
            </a:r>
            <a:r>
              <a:rPr lang="en-GB" altLang="en-US" sz="3200"/>
              <a:t> </a:t>
            </a:r>
            <a:r>
              <a:rPr lang="en-GB" altLang="en-US" sz="3200" i="1"/>
              <a:t>its feet”</a:t>
            </a:r>
            <a:r>
              <a:rPr lang="en-GB" altLang="en-US" sz="3200"/>
              <a:t> (HMSO 1960:v.).</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A5594287-95E0-A67D-3B7A-F7854EABB611}"/>
              </a:ext>
            </a:extLst>
          </p:cNvPr>
          <p:cNvSpPr>
            <a:spLocks noGrp="1" noChangeArrowheads="1"/>
          </p:cNvSpPr>
          <p:nvPr>
            <p:ph type="title"/>
          </p:nvPr>
        </p:nvSpPr>
        <p:spPr/>
        <p:txBody>
          <a:bodyPr/>
          <a:lstStyle/>
          <a:p>
            <a:endParaRPr lang="en-US" altLang="en-US"/>
          </a:p>
        </p:txBody>
      </p:sp>
      <p:sp>
        <p:nvSpPr>
          <p:cNvPr id="44035" name="Rectangle 3">
            <a:extLst>
              <a:ext uri="{FF2B5EF4-FFF2-40B4-BE49-F238E27FC236}">
                <a16:creationId xmlns:a16="http://schemas.microsoft.com/office/drawing/2014/main" id="{C41273BE-F4AE-E2F7-FC6F-7F286F485204}"/>
              </a:ext>
            </a:extLst>
          </p:cNvPr>
          <p:cNvSpPr>
            <a:spLocks noGrp="1" noChangeArrowheads="1"/>
          </p:cNvSpPr>
          <p:nvPr>
            <p:ph type="body" idx="1"/>
          </p:nvPr>
        </p:nvSpPr>
        <p:spPr/>
        <p:txBody>
          <a:bodyPr/>
          <a:lstStyle/>
          <a:p>
            <a:r>
              <a:rPr lang="en-US" altLang="en-US" sz="3200"/>
              <a:t>The findings of the Review led to a period of optimism and debate on the purpose of Youth Service in Wales, which was coupled with intense growth and development, built on a significant expansion programme</a:t>
            </a:r>
            <a:endParaRPr lang="en-GB" altLang="en-US" sz="3200"/>
          </a:p>
        </p:txBody>
      </p:sp>
      <p:sp>
        <p:nvSpPr>
          <p:cNvPr id="44036" name="Rectangle 4">
            <a:extLst>
              <a:ext uri="{FF2B5EF4-FFF2-40B4-BE49-F238E27FC236}">
                <a16:creationId xmlns:a16="http://schemas.microsoft.com/office/drawing/2014/main" id="{A18388A3-68C3-CC72-2A00-03C9A3E81998}"/>
              </a:ext>
            </a:extLst>
          </p:cNvPr>
          <p:cNvSpPr>
            <a:spLocks noChangeArrowheads="1"/>
          </p:cNvSpPr>
          <p:nvPr/>
        </p:nvSpPr>
        <p:spPr bwMode="auto">
          <a:xfrm>
            <a:off x="-3355975" y="324643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8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875B2DF-3764-830E-6FF0-C1719EA45C16}"/>
              </a:ext>
            </a:extLst>
          </p:cNvPr>
          <p:cNvSpPr>
            <a:spLocks noGrp="1" noChangeArrowheads="1"/>
          </p:cNvSpPr>
          <p:nvPr>
            <p:ph type="title"/>
          </p:nvPr>
        </p:nvSpPr>
        <p:spPr/>
        <p:txBody>
          <a:bodyPr/>
          <a:lstStyle/>
          <a:p>
            <a:r>
              <a:rPr lang="en-GB" altLang="en-US" b="1"/>
              <a:t>Some details…</a:t>
            </a:r>
          </a:p>
        </p:txBody>
      </p:sp>
      <p:sp>
        <p:nvSpPr>
          <p:cNvPr id="45059" name="Rectangle 3">
            <a:extLst>
              <a:ext uri="{FF2B5EF4-FFF2-40B4-BE49-F238E27FC236}">
                <a16:creationId xmlns:a16="http://schemas.microsoft.com/office/drawing/2014/main" id="{9B80AC63-E74A-F88C-37E2-840E975B0787}"/>
              </a:ext>
            </a:extLst>
          </p:cNvPr>
          <p:cNvSpPr>
            <a:spLocks noGrp="1" noChangeArrowheads="1"/>
          </p:cNvSpPr>
          <p:nvPr>
            <p:ph type="body" idx="1"/>
          </p:nvPr>
        </p:nvSpPr>
        <p:spPr/>
        <p:txBody>
          <a:bodyPr/>
          <a:lstStyle/>
          <a:p>
            <a:pPr>
              <a:lnSpc>
                <a:spcPct val="90000"/>
              </a:lnSpc>
            </a:pPr>
            <a:r>
              <a:rPr lang="en-US" altLang="en-US" sz="3200" dirty="0"/>
              <a:t>Full-time workers increased from 10 to 53 (430%) although 4 authorities (23.5%) still had no full time workers. </a:t>
            </a:r>
          </a:p>
          <a:p>
            <a:pPr>
              <a:lnSpc>
                <a:spcPct val="90000"/>
              </a:lnSpc>
            </a:pPr>
            <a:r>
              <a:rPr lang="en-US" altLang="en-US" sz="3200" dirty="0"/>
              <a:t>Part-time workers increased from 959 to 1153 (20%) in maintained youth </a:t>
            </a:r>
            <a:r>
              <a:rPr lang="en-US" altLang="en-US" sz="3200" dirty="0" err="1"/>
              <a:t>centres</a:t>
            </a:r>
            <a:r>
              <a:rPr lang="en-US" altLang="en-US" sz="3200" dirty="0"/>
              <a:t> that had expanded in numbers from 300 to 385 (28%)</a:t>
            </a:r>
          </a:p>
          <a:p>
            <a:pPr>
              <a:lnSpc>
                <a:spcPct val="90000"/>
              </a:lnSpc>
            </a:pPr>
            <a:r>
              <a:rPr lang="en-US" altLang="en-US" sz="3200" dirty="0"/>
              <a:t>Budget increases of 324% from £280,901 to £911,110 </a:t>
            </a:r>
            <a:r>
              <a:rPr lang="en-US" altLang="en-US" sz="2000" dirty="0"/>
              <a:t>(the equivalent of £17,446,445.01 in 2023!!!)</a:t>
            </a:r>
            <a:endParaRPr lang="en-GB" altLang="en-US" sz="2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4FB12C8E-EEC1-77EA-D209-D11671F0AA0A}"/>
              </a:ext>
            </a:extLst>
          </p:cNvPr>
          <p:cNvSpPr>
            <a:spLocks noGrp="1" noChangeArrowheads="1"/>
          </p:cNvSpPr>
          <p:nvPr>
            <p:ph type="title"/>
          </p:nvPr>
        </p:nvSpPr>
        <p:spPr/>
        <p:txBody>
          <a:bodyPr/>
          <a:lstStyle/>
          <a:p>
            <a:endParaRPr lang="en-US" altLang="en-US"/>
          </a:p>
        </p:txBody>
      </p:sp>
      <p:sp>
        <p:nvSpPr>
          <p:cNvPr id="46083" name="Rectangle 3">
            <a:extLst>
              <a:ext uri="{FF2B5EF4-FFF2-40B4-BE49-F238E27FC236}">
                <a16:creationId xmlns:a16="http://schemas.microsoft.com/office/drawing/2014/main" id="{DEBDD48E-5FC4-708B-5C49-B31285A472CF}"/>
              </a:ext>
            </a:extLst>
          </p:cNvPr>
          <p:cNvSpPr>
            <a:spLocks noGrp="1" noChangeArrowheads="1"/>
          </p:cNvSpPr>
          <p:nvPr>
            <p:ph type="body" idx="1"/>
          </p:nvPr>
        </p:nvSpPr>
        <p:spPr/>
        <p:txBody>
          <a:bodyPr/>
          <a:lstStyle/>
          <a:p>
            <a:r>
              <a:rPr lang="en-GB" altLang="en-US" sz="3200"/>
              <a:t>There was also significant growth in the Youth Service building programme. Pembrokeshire Youth Service constructed ten purpose built centres in the most populated areas of the authority. </a:t>
            </a:r>
          </a:p>
          <a:p>
            <a:endParaRPr lang="en-GB"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2E62AC9E-52DF-EF49-BC88-3384479689A7}"/>
              </a:ext>
            </a:extLst>
          </p:cNvPr>
          <p:cNvSpPr>
            <a:spLocks noGrp="1" noChangeArrowheads="1"/>
          </p:cNvSpPr>
          <p:nvPr>
            <p:ph type="title"/>
          </p:nvPr>
        </p:nvSpPr>
        <p:spPr/>
        <p:txBody>
          <a:bodyPr/>
          <a:lstStyle/>
          <a:p>
            <a:endParaRPr lang="en-US" altLang="en-US"/>
          </a:p>
        </p:txBody>
      </p:sp>
      <p:sp>
        <p:nvSpPr>
          <p:cNvPr id="47107" name="Rectangle 3">
            <a:extLst>
              <a:ext uri="{FF2B5EF4-FFF2-40B4-BE49-F238E27FC236}">
                <a16:creationId xmlns:a16="http://schemas.microsoft.com/office/drawing/2014/main" id="{F4DD9DE3-3369-B172-A188-361B48FD4E44}"/>
              </a:ext>
            </a:extLst>
          </p:cNvPr>
          <p:cNvSpPr>
            <a:spLocks noGrp="1" noChangeArrowheads="1"/>
          </p:cNvSpPr>
          <p:nvPr>
            <p:ph type="body" idx="1"/>
          </p:nvPr>
        </p:nvSpPr>
        <p:spPr/>
        <p:txBody>
          <a:bodyPr/>
          <a:lstStyle/>
          <a:p>
            <a:r>
              <a:rPr lang="en-US" altLang="en-US"/>
              <a:t>Unfortunately, the explosion of new buildings and the training of large numbers of new workers were not matched by a collective, strategic view of the role of the Youth Service  in Wales. </a:t>
            </a:r>
          </a:p>
          <a:p>
            <a:r>
              <a:rPr lang="en-US" altLang="en-US"/>
              <a:t>Little attention was given to the development of a mechanism that matched what the Youth Service in Wales did with the requirements of its main source of funding – central Government.</a:t>
            </a:r>
            <a:endParaRPr lang="en-GB"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B2837F35-7119-5E1F-7985-DFF8209E301C}"/>
              </a:ext>
            </a:extLst>
          </p:cNvPr>
          <p:cNvSpPr>
            <a:spLocks noGrp="1" noChangeArrowheads="1"/>
          </p:cNvSpPr>
          <p:nvPr>
            <p:ph type="title"/>
          </p:nvPr>
        </p:nvSpPr>
        <p:spPr/>
        <p:txBody>
          <a:bodyPr/>
          <a:lstStyle/>
          <a:p>
            <a:endParaRPr lang="en-US" altLang="en-US"/>
          </a:p>
        </p:txBody>
      </p:sp>
      <p:sp>
        <p:nvSpPr>
          <p:cNvPr id="49155" name="Rectangle 3">
            <a:extLst>
              <a:ext uri="{FF2B5EF4-FFF2-40B4-BE49-F238E27FC236}">
                <a16:creationId xmlns:a16="http://schemas.microsoft.com/office/drawing/2014/main" id="{DFA47C3A-84BE-236C-B45A-FEC7D3A46EB1}"/>
              </a:ext>
            </a:extLst>
          </p:cNvPr>
          <p:cNvSpPr>
            <a:spLocks noGrp="1" noChangeArrowheads="1"/>
          </p:cNvSpPr>
          <p:nvPr>
            <p:ph type="body" idx="1"/>
          </p:nvPr>
        </p:nvSpPr>
        <p:spPr/>
        <p:txBody>
          <a:bodyPr/>
          <a:lstStyle/>
          <a:p>
            <a:r>
              <a:rPr lang="en-US" altLang="en-US" sz="3300"/>
              <a:t>During the early years following the publication of the Albemarle Report, little attention seems to have been given to constructing a collectively agreed purpose or value base for the Welsh Youth Service . </a:t>
            </a:r>
            <a:endParaRPr lang="en-GB" altLang="en-US" sz="3300"/>
          </a:p>
          <a:p>
            <a:endParaRPr lang="en-GB"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767345FF-5B3F-E928-E12B-10C6822EB78D}"/>
              </a:ext>
            </a:extLst>
          </p:cNvPr>
          <p:cNvSpPr>
            <a:spLocks noGrp="1" noChangeArrowheads="1"/>
          </p:cNvSpPr>
          <p:nvPr>
            <p:ph type="title"/>
          </p:nvPr>
        </p:nvSpPr>
        <p:spPr/>
        <p:txBody>
          <a:bodyPr/>
          <a:lstStyle/>
          <a:p>
            <a:endParaRPr lang="en-US" altLang="en-US"/>
          </a:p>
        </p:txBody>
      </p:sp>
      <p:sp>
        <p:nvSpPr>
          <p:cNvPr id="50179" name="Rectangle 3">
            <a:extLst>
              <a:ext uri="{FF2B5EF4-FFF2-40B4-BE49-F238E27FC236}">
                <a16:creationId xmlns:a16="http://schemas.microsoft.com/office/drawing/2014/main" id="{52873FD7-9388-F6F4-C6BE-8B2866E7FF49}"/>
              </a:ext>
            </a:extLst>
          </p:cNvPr>
          <p:cNvSpPr>
            <a:spLocks noGrp="1" noChangeArrowheads="1"/>
          </p:cNvSpPr>
          <p:nvPr>
            <p:ph type="body" idx="1"/>
          </p:nvPr>
        </p:nvSpPr>
        <p:spPr/>
        <p:txBody>
          <a:bodyPr/>
          <a:lstStyle/>
          <a:p>
            <a:r>
              <a:rPr lang="en-US" altLang="en-US" sz="3200"/>
              <a:t>What appeared to be happening was uncoordinated growth involving significant numbers of recently qualified workers (many trained for one year under emergency powers) operating in new neighbourhood youth centres without the benefit of local knowledge or the support of robust management systems. </a:t>
            </a:r>
            <a:endParaRPr lang="en-GB" altLang="en-US" sz="3200"/>
          </a:p>
          <a:p>
            <a:endParaRPr lang="en-GB" alt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95D778C3-0977-403B-A317-BC752095BF14}"/>
              </a:ext>
            </a:extLst>
          </p:cNvPr>
          <p:cNvSpPr>
            <a:spLocks noGrp="1" noChangeArrowheads="1"/>
          </p:cNvSpPr>
          <p:nvPr>
            <p:ph type="title"/>
          </p:nvPr>
        </p:nvSpPr>
        <p:spPr/>
        <p:txBody>
          <a:bodyPr/>
          <a:lstStyle/>
          <a:p>
            <a:endParaRPr lang="en-US" altLang="en-US"/>
          </a:p>
        </p:txBody>
      </p:sp>
      <p:sp>
        <p:nvSpPr>
          <p:cNvPr id="51203" name="Rectangle 3">
            <a:extLst>
              <a:ext uri="{FF2B5EF4-FFF2-40B4-BE49-F238E27FC236}">
                <a16:creationId xmlns:a16="http://schemas.microsoft.com/office/drawing/2014/main" id="{A6EBCAD5-8811-9F86-5C96-678077DBE924}"/>
              </a:ext>
            </a:extLst>
          </p:cNvPr>
          <p:cNvSpPr>
            <a:spLocks noGrp="1" noChangeArrowheads="1"/>
          </p:cNvSpPr>
          <p:nvPr>
            <p:ph type="body" idx="1"/>
          </p:nvPr>
        </p:nvSpPr>
        <p:spPr/>
        <p:txBody>
          <a:bodyPr/>
          <a:lstStyle/>
          <a:p>
            <a:r>
              <a:rPr lang="en-GB" altLang="en-US"/>
              <a:t>http://www.youtube.com/watch?v=wOg-cOmN6Ls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DA0B4AF4-25C8-DD55-EE8F-36EA7F206D19}"/>
              </a:ext>
            </a:extLst>
          </p:cNvPr>
          <p:cNvSpPr>
            <a:spLocks noGrp="1" noChangeArrowheads="1"/>
          </p:cNvSpPr>
          <p:nvPr>
            <p:ph type="title"/>
          </p:nvPr>
        </p:nvSpPr>
        <p:spPr/>
        <p:txBody>
          <a:bodyPr/>
          <a:lstStyle/>
          <a:p>
            <a:r>
              <a:rPr lang="en-GB" altLang="en-US" b="1"/>
              <a:t>To Conclude…</a:t>
            </a:r>
          </a:p>
        </p:txBody>
      </p:sp>
      <p:sp>
        <p:nvSpPr>
          <p:cNvPr id="52227" name="Rectangle 3">
            <a:extLst>
              <a:ext uri="{FF2B5EF4-FFF2-40B4-BE49-F238E27FC236}">
                <a16:creationId xmlns:a16="http://schemas.microsoft.com/office/drawing/2014/main" id="{DBDE5179-0C35-8938-28F2-2FA9360B94AF}"/>
              </a:ext>
            </a:extLst>
          </p:cNvPr>
          <p:cNvSpPr>
            <a:spLocks noGrp="1" noChangeArrowheads="1"/>
          </p:cNvSpPr>
          <p:nvPr>
            <p:ph idx="1"/>
          </p:nvPr>
        </p:nvSpPr>
        <p:spPr>
          <a:xfrm>
            <a:off x="838200" y="1690688"/>
            <a:ext cx="10515600" cy="4351338"/>
          </a:xfrm>
        </p:spPr>
        <p:txBody>
          <a:bodyPr>
            <a:normAutofit/>
          </a:bodyPr>
          <a:lstStyle/>
          <a:p>
            <a:pPr>
              <a:lnSpc>
                <a:spcPct val="90000"/>
              </a:lnSpc>
            </a:pPr>
            <a:r>
              <a:rPr lang="cy-GB" altLang="en-US" sz="2500" b="1" dirty="0"/>
              <a:t>The </a:t>
            </a:r>
            <a:r>
              <a:rPr lang="cy-GB" altLang="en-US" sz="2500" b="1" dirty="0" err="1"/>
              <a:t>bigger</a:t>
            </a:r>
            <a:r>
              <a:rPr lang="cy-GB" altLang="en-US" sz="2500" b="1" dirty="0"/>
              <a:t> </a:t>
            </a:r>
            <a:r>
              <a:rPr lang="cy-GB" altLang="en-US" sz="2500" b="1" dirty="0" err="1"/>
              <a:t>picture</a:t>
            </a:r>
            <a:endParaRPr lang="cy-GB" altLang="en-US" sz="2500" b="1" dirty="0"/>
          </a:p>
          <a:p>
            <a:pPr eaLnBrk="1" hangingPunct="1">
              <a:lnSpc>
                <a:spcPct val="90000"/>
              </a:lnSpc>
            </a:pPr>
            <a:endParaRPr lang="en-GB" altLang="en-US" sz="2400" dirty="0"/>
          </a:p>
          <a:p>
            <a:pPr eaLnBrk="1" hangingPunct="1">
              <a:lnSpc>
                <a:spcPct val="90000"/>
              </a:lnSpc>
            </a:pPr>
            <a:r>
              <a:rPr lang="en-GB" altLang="en-US" sz="2400" dirty="0"/>
              <a:t>Merton (2009, p. 117) clarifies the importance of being politically aware, and how it matters that </a:t>
            </a:r>
            <a:endParaRPr lang="en-GB" altLang="en-US" sz="2400" i="1" dirty="0"/>
          </a:p>
          <a:p>
            <a:pPr eaLnBrk="1" hangingPunct="1">
              <a:lnSpc>
                <a:spcPct val="90000"/>
              </a:lnSpc>
              <a:buFont typeface="Wingdings" panose="05000000000000000000" pitchFamily="2" charset="2"/>
              <a:buNone/>
            </a:pPr>
            <a:endParaRPr lang="en-GB" altLang="en-US" sz="2400" i="1" dirty="0"/>
          </a:p>
          <a:p>
            <a:pPr eaLnBrk="1" hangingPunct="1">
              <a:lnSpc>
                <a:spcPct val="90000"/>
              </a:lnSpc>
              <a:buFont typeface="Wingdings" panose="05000000000000000000" pitchFamily="2" charset="2"/>
              <a:buNone/>
            </a:pPr>
            <a:r>
              <a:rPr lang="en-GB" altLang="en-US" sz="2400" i="1" dirty="0"/>
              <a:t>	</a:t>
            </a:r>
            <a:r>
              <a:rPr lang="en-GB" altLang="en-US" sz="2400" dirty="0"/>
              <a:t>…“those who work with young people have policy memory – that they know where policy comes from and why.  It does not just come out of the ether.  Policy is made by men and women and it is </a:t>
            </a:r>
            <a:r>
              <a:rPr lang="en-GB" altLang="en-US" sz="2400" b="1" dirty="0"/>
              <a:t>shaped by the circumstances and conditions of the time</a:t>
            </a:r>
            <a:r>
              <a:rPr lang="en-GB" altLang="en-US" sz="2400" dirty="0"/>
              <a:t>.”</a:t>
            </a:r>
          </a:p>
          <a:p>
            <a:pPr algn="r" eaLnBrk="1" hangingPunct="1">
              <a:lnSpc>
                <a:spcPct val="90000"/>
              </a:lnSpc>
              <a:buFont typeface="Wingdings" panose="05000000000000000000" pitchFamily="2" charset="2"/>
              <a:buNone/>
            </a:pPr>
            <a:r>
              <a:rPr lang="en-GB" altLang="en-US" sz="2400" dirty="0"/>
              <a:t>(Merton, 2009.p. 117 </a:t>
            </a:r>
            <a:r>
              <a:rPr lang="en-GB" altLang="en-US" sz="2400" i="1" dirty="0"/>
              <a:t>emphasis added</a:t>
            </a:r>
            <a:r>
              <a:rPr lang="en-GB" altLang="en-US" sz="2400" dirty="0"/>
              <a:t>)</a:t>
            </a:r>
          </a:p>
          <a:p>
            <a:pPr eaLnBrk="1" hangingPunct="1">
              <a:lnSpc>
                <a:spcPct val="90000"/>
              </a:lnSpc>
            </a:pPr>
            <a:endParaRPr lang="en-US" altLang="en-US" sz="2400" dirty="0"/>
          </a:p>
          <a:p>
            <a:pPr lvl="1">
              <a:lnSpc>
                <a:spcPct val="90000"/>
              </a:lnSpc>
            </a:pPr>
            <a:endParaRPr lang="en-GB" altLang="en-US" b="1"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F00B3D6F-2A3C-5E02-0E43-9624F81D7480}"/>
              </a:ext>
            </a:extLst>
          </p:cNvPr>
          <p:cNvSpPr>
            <a:spLocks noGrp="1" noChangeArrowheads="1"/>
          </p:cNvSpPr>
          <p:nvPr>
            <p:ph type="title"/>
          </p:nvPr>
        </p:nvSpPr>
        <p:spPr/>
        <p:txBody>
          <a:bodyPr/>
          <a:lstStyle/>
          <a:p>
            <a:endParaRPr lang="en-US" altLang="en-US"/>
          </a:p>
        </p:txBody>
      </p:sp>
      <p:sp>
        <p:nvSpPr>
          <p:cNvPr id="53251" name="Rectangle 3">
            <a:extLst>
              <a:ext uri="{FF2B5EF4-FFF2-40B4-BE49-F238E27FC236}">
                <a16:creationId xmlns:a16="http://schemas.microsoft.com/office/drawing/2014/main" id="{85051CDA-7EA6-9CE7-3EE1-221425D243BA}"/>
              </a:ext>
            </a:extLst>
          </p:cNvPr>
          <p:cNvSpPr>
            <a:spLocks noGrp="1" noChangeArrowheads="1"/>
          </p:cNvSpPr>
          <p:nvPr>
            <p:ph type="body" idx="1"/>
          </p:nvPr>
        </p:nvSpPr>
        <p:spPr/>
        <p:txBody>
          <a:bodyPr/>
          <a:lstStyle/>
          <a:p>
            <a:pPr eaLnBrk="1" hangingPunct="1"/>
            <a:r>
              <a:rPr lang="en-GB" altLang="en-US" sz="2700"/>
              <a:t>There was a distinct rationale behind the establishment of the Albemarle Committee in 1958 and its subsequent report published in 1960.  </a:t>
            </a:r>
          </a:p>
          <a:p>
            <a:pPr lvl="1" eaLnBrk="1" hangingPunct="1"/>
            <a:r>
              <a:rPr lang="en-GB" altLang="en-US" sz="2300"/>
              <a:t>An estimation that there would be an extra 800,000 14-20 year olds in the UK by the early 1960s due to the ‘bulge’, coupled with the end of National Service in 1960, were just two of the many factors that caused great concern and worry to the Conservative government of that time, and influenced their decision to review the Youth Service (Davies, 2010, p. 8).</a:t>
            </a:r>
            <a:endParaRPr lang="en-US" altLang="en-US" sz="2300"/>
          </a:p>
          <a:p>
            <a:endParaRPr lang="en-GB" altLang="en-US" sz="26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113BE0B5-8621-E899-B86A-C13CA2ACCB2E}"/>
              </a:ext>
            </a:extLst>
          </p:cNvPr>
          <p:cNvSpPr>
            <a:spLocks noGrp="1" noChangeArrowheads="1"/>
          </p:cNvSpPr>
          <p:nvPr>
            <p:ph type="title"/>
          </p:nvPr>
        </p:nvSpPr>
        <p:spPr/>
        <p:txBody>
          <a:bodyPr/>
          <a:lstStyle/>
          <a:p>
            <a:endParaRPr lang="en-US" altLang="en-US"/>
          </a:p>
        </p:txBody>
      </p:sp>
      <p:sp>
        <p:nvSpPr>
          <p:cNvPr id="54275" name="Content Placeholder 2">
            <a:extLst>
              <a:ext uri="{FF2B5EF4-FFF2-40B4-BE49-F238E27FC236}">
                <a16:creationId xmlns:a16="http://schemas.microsoft.com/office/drawing/2014/main" id="{802E4C16-4446-85A2-F028-FCD1C643D693}"/>
              </a:ext>
            </a:extLst>
          </p:cNvPr>
          <p:cNvSpPr>
            <a:spLocks noGrp="1" noChangeArrowheads="1"/>
          </p:cNvSpPr>
          <p:nvPr>
            <p:ph idx="1"/>
          </p:nvPr>
        </p:nvSpPr>
        <p:spPr/>
        <p:txBody>
          <a:bodyPr/>
          <a:lstStyle/>
          <a:p>
            <a:r>
              <a:rPr lang="en-GB" altLang="en-US">
                <a:hlinkClick r:id="rId2"/>
              </a:rPr>
              <a:t>https://www.youtube.com/watch?v=rgPt8W0Zndw&amp;feature=youtu.be</a:t>
            </a:r>
            <a:r>
              <a:rPr lang="en-GB" altLang="en-US"/>
              <a:t> – watch this in your own time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B19D7ACC-5908-51A1-0D6A-209A0DEEE786}"/>
              </a:ext>
            </a:extLst>
          </p:cNvPr>
          <p:cNvSpPr>
            <a:spLocks noGrp="1" noChangeArrowheads="1"/>
          </p:cNvSpPr>
          <p:nvPr>
            <p:ph type="title"/>
          </p:nvPr>
        </p:nvSpPr>
        <p:spPr/>
        <p:txBody>
          <a:bodyPr/>
          <a:lstStyle/>
          <a:p>
            <a:pPr eaLnBrk="1" hangingPunct="1"/>
            <a:r>
              <a:rPr lang="en-GB" altLang="en-US" b="1"/>
              <a:t>1964-1970</a:t>
            </a:r>
            <a:br>
              <a:rPr lang="en-GB" altLang="en-US"/>
            </a:br>
            <a:endParaRPr lang="en-US" altLang="en-US" sz="2900"/>
          </a:p>
        </p:txBody>
      </p:sp>
      <p:sp>
        <p:nvSpPr>
          <p:cNvPr id="58371" name="Rectangle 3">
            <a:extLst>
              <a:ext uri="{FF2B5EF4-FFF2-40B4-BE49-F238E27FC236}">
                <a16:creationId xmlns:a16="http://schemas.microsoft.com/office/drawing/2014/main" id="{8144F985-B1F0-7DA4-E6C5-569C7133E99F}"/>
              </a:ext>
            </a:extLst>
          </p:cNvPr>
          <p:cNvSpPr>
            <a:spLocks noGrp="1"/>
          </p:cNvSpPr>
          <p:nvPr>
            <p:ph idx="1"/>
          </p:nvPr>
        </p:nvSpPr>
        <p:spPr/>
        <p:txBody>
          <a:bodyPr/>
          <a:lstStyle/>
          <a:p>
            <a:pPr lvl="1" eaLnBrk="1" hangingPunct="1">
              <a:lnSpc>
                <a:spcPct val="90000"/>
              </a:lnSpc>
              <a:defRPr/>
            </a:pPr>
            <a:r>
              <a:rPr lang="en-GB" sz="2000" dirty="0">
                <a:hlinkClick r:id="rId3"/>
              </a:rPr>
              <a:t>https://www.youtube.com/watch?v=C4pJru-L_GQ</a:t>
            </a:r>
            <a:endParaRPr lang="en-GB" sz="2000" dirty="0"/>
          </a:p>
          <a:p>
            <a:pPr marL="344487" lvl="1" indent="0">
              <a:buNone/>
              <a:defRPr/>
            </a:pPr>
            <a:endParaRPr lang="en-GB" altLang="en-US" sz="2000" dirty="0"/>
          </a:p>
          <a:p>
            <a:pPr lvl="1" eaLnBrk="1" hangingPunct="1">
              <a:lnSpc>
                <a:spcPct val="90000"/>
              </a:lnSpc>
              <a:defRPr/>
            </a:pPr>
            <a:r>
              <a:rPr lang="en-GB" altLang="en-US" sz="2000" dirty="0"/>
              <a:t>This period of time was potentially of great importance to the Youth Service in Wales and the UK, following the explosion of resources and political attention following the publication of the Albemarle Report</a:t>
            </a:r>
          </a:p>
          <a:p>
            <a:pPr lvl="1" eaLnBrk="1" hangingPunct="1">
              <a:lnSpc>
                <a:spcPct val="90000"/>
              </a:lnSpc>
              <a:defRPr/>
            </a:pPr>
            <a:r>
              <a:rPr lang="en-GB" altLang="en-US" sz="2000" dirty="0"/>
              <a:t>A time affected by radical legislation and by buoyant growth in personal wealth</a:t>
            </a:r>
          </a:p>
          <a:p>
            <a:pPr lvl="1" eaLnBrk="1" hangingPunct="1">
              <a:lnSpc>
                <a:spcPct val="90000"/>
              </a:lnSpc>
              <a:defRPr/>
            </a:pPr>
            <a:r>
              <a:rPr lang="en-GB" altLang="en-US" sz="2000" dirty="0"/>
              <a:t>Also a time of great and continuous change for youth culture, affected and directed by a new approach in music, art, fashion and literature, within which young people became active participants and consumers</a:t>
            </a:r>
          </a:p>
          <a:p>
            <a:pPr lvl="1" eaLnBrk="1" hangingPunct="1">
              <a:lnSpc>
                <a:spcPct val="90000"/>
              </a:lnSpc>
              <a:defRPr/>
            </a:pPr>
            <a:r>
              <a:rPr lang="en-GB" altLang="en-US" sz="2000" dirty="0"/>
              <a:t>Unfortunately, it also marked the start of the decline of the Youth Service as it once again struggled to respond to contemporary circumstances</a:t>
            </a:r>
          </a:p>
          <a:p>
            <a:pPr lvl="1" eaLnBrk="1" hangingPunct="1">
              <a:lnSpc>
                <a:spcPct val="90000"/>
              </a:lnSpc>
              <a:defRPr/>
            </a:pPr>
            <a:endParaRPr lang="en-GB" altLang="en-US" sz="2000" dirty="0"/>
          </a:p>
          <a:p>
            <a:pPr eaLnBrk="1" hangingPunct="1">
              <a:lnSpc>
                <a:spcPct val="90000"/>
              </a:lnSpc>
              <a:defRPr/>
            </a:pPr>
            <a:endParaRPr lang="en-GB" altLang="en-US" sz="24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a:extLst>
              <a:ext uri="{FF2B5EF4-FFF2-40B4-BE49-F238E27FC236}">
                <a16:creationId xmlns:a16="http://schemas.microsoft.com/office/drawing/2014/main" id="{744D96C5-FC7B-DC3A-7D54-1FEFE94CCD31}"/>
              </a:ext>
            </a:extLst>
          </p:cNvPr>
          <p:cNvSpPr>
            <a:spLocks noGrp="1" noChangeArrowheads="1"/>
          </p:cNvSpPr>
          <p:nvPr>
            <p:ph idx="1"/>
          </p:nvPr>
        </p:nvSpPr>
        <p:spPr>
          <a:xfrm>
            <a:off x="838200" y="1182688"/>
            <a:ext cx="10515600" cy="4351338"/>
          </a:xfrm>
        </p:spPr>
        <p:txBody>
          <a:bodyPr rtlCol="0">
            <a:normAutofit lnSpcReduction="10000"/>
          </a:bodyPr>
          <a:lstStyle/>
          <a:p>
            <a:pPr algn="just">
              <a:defRPr/>
            </a:pPr>
            <a:r>
              <a:rPr lang="en-GB" altLang="en-US" sz="2400" dirty="0"/>
              <a:t>This was supported by Denis Howell, the under Secretary of State, who described the Youth Service as an organisation operating in a policy vacuum unaware of either Government or young people’s needs (Youth Review, 1965, p. 6)</a:t>
            </a:r>
          </a:p>
          <a:p>
            <a:pPr algn="just">
              <a:defRPr/>
            </a:pPr>
            <a:r>
              <a:rPr lang="en-GB" altLang="en-US" sz="2400" dirty="0"/>
              <a:t>Howell offered to help it find its way by describing the Government’s vision for it</a:t>
            </a:r>
          </a:p>
          <a:p>
            <a:pPr algn="just">
              <a:defRPr/>
            </a:pPr>
            <a:r>
              <a:rPr lang="en-GB" altLang="en-US" sz="2400" dirty="0"/>
              <a:t>The Youth Service had at its centre, according to Howell, a broad-based curriculum including hostelling, camping, environmental service and appreciation of arts and recreation</a:t>
            </a:r>
          </a:p>
          <a:p>
            <a:pPr algn="just">
              <a:defRPr/>
            </a:pPr>
            <a:r>
              <a:rPr lang="en-GB" altLang="en-US" sz="2400" dirty="0"/>
              <a:t>During the mid 60s,the development of a collective purpose continued to be ignored</a:t>
            </a:r>
          </a:p>
          <a:p>
            <a:pPr algn="just">
              <a:defRPr/>
            </a:pPr>
            <a:r>
              <a:rPr lang="en-GB" altLang="en-US" sz="2400" dirty="0"/>
              <a:t>There was a need to identify its role, and to do so clearly</a:t>
            </a:r>
          </a:p>
          <a:p>
            <a:pPr>
              <a:defRPr/>
            </a:pPr>
            <a:endParaRPr lang="en-GB" altLang="en-US" sz="24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C17C2-7BB8-0137-FFE9-618B6E408909}"/>
              </a:ext>
            </a:extLst>
          </p:cNvPr>
          <p:cNvSpPr>
            <a:spLocks noGrp="1"/>
          </p:cNvSpPr>
          <p:nvPr>
            <p:ph type="title"/>
          </p:nvPr>
        </p:nvSpPr>
        <p:spPr/>
        <p:txBody>
          <a:bodyPr/>
          <a:lstStyle/>
          <a:p>
            <a:endParaRPr lang="en-GB"/>
          </a:p>
        </p:txBody>
      </p:sp>
      <p:sp>
        <p:nvSpPr>
          <p:cNvPr id="6147" name="Rectangle 3">
            <a:extLst>
              <a:ext uri="{FF2B5EF4-FFF2-40B4-BE49-F238E27FC236}">
                <a16:creationId xmlns:a16="http://schemas.microsoft.com/office/drawing/2014/main" id="{F810C7AF-CD19-255F-B385-3130592DBD87}"/>
              </a:ext>
            </a:extLst>
          </p:cNvPr>
          <p:cNvSpPr>
            <a:spLocks noGrp="1" noChangeArrowheads="1"/>
          </p:cNvSpPr>
          <p:nvPr>
            <p:ph idx="1"/>
          </p:nvPr>
        </p:nvSpPr>
        <p:spPr/>
        <p:txBody>
          <a:bodyPr rtlCol="0">
            <a:normAutofit/>
          </a:bodyPr>
          <a:lstStyle/>
          <a:p>
            <a:pPr>
              <a:defRPr/>
            </a:pPr>
            <a:r>
              <a:rPr lang="en-GB" altLang="en-US" sz="2400" dirty="0"/>
              <a:t>According to Howell – the Youth Service had a simple function, to enable the development of the individual and the individual personality by providing a wide range and variety of opportunities for young people to enjoy their leisure and recreation</a:t>
            </a:r>
          </a:p>
          <a:p>
            <a:pPr>
              <a:defRPr/>
            </a:pPr>
            <a:r>
              <a:rPr lang="en-GB" altLang="en-US" sz="2400" dirty="0"/>
              <a:t>Informal service that needed to move away from the concept of the youth club or risk losing its appeal</a:t>
            </a:r>
          </a:p>
          <a:p>
            <a:pPr>
              <a:defRPr/>
            </a:pPr>
            <a:r>
              <a:rPr lang="en-GB" altLang="en-US" sz="2400" dirty="0"/>
              <a:t>Its work, including guiding and counselling, would be carried out in a wider variety of settings</a:t>
            </a:r>
          </a:p>
          <a:p>
            <a:pPr lvl="2">
              <a:defRPr/>
            </a:pPr>
            <a:r>
              <a:rPr lang="en-GB" altLang="en-US" dirty="0"/>
              <a:t>Leisure centres, sports clubs, cultural clubs and further education institutes</a:t>
            </a:r>
          </a:p>
          <a:p>
            <a:pPr>
              <a:defRPr/>
            </a:pPr>
            <a:r>
              <a:rPr lang="en-GB" altLang="en-US" sz="2400" dirty="0"/>
              <a:t>Focused on the unattached</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82114-939C-8C11-136E-63836A4CD4B3}"/>
              </a:ext>
            </a:extLst>
          </p:cNvPr>
          <p:cNvSpPr>
            <a:spLocks noGrp="1"/>
          </p:cNvSpPr>
          <p:nvPr>
            <p:ph type="title"/>
          </p:nvPr>
        </p:nvSpPr>
        <p:spPr/>
        <p:txBody>
          <a:bodyPr/>
          <a:lstStyle/>
          <a:p>
            <a:endParaRPr lang="en-GB"/>
          </a:p>
        </p:txBody>
      </p:sp>
      <p:sp>
        <p:nvSpPr>
          <p:cNvPr id="61443" name="Rectangle 3">
            <a:extLst>
              <a:ext uri="{FF2B5EF4-FFF2-40B4-BE49-F238E27FC236}">
                <a16:creationId xmlns:a16="http://schemas.microsoft.com/office/drawing/2014/main" id="{F58BFE51-3502-7ADE-0E49-E98D110E3543}"/>
              </a:ext>
            </a:extLst>
          </p:cNvPr>
          <p:cNvSpPr>
            <a:spLocks noGrp="1" noChangeArrowheads="1"/>
          </p:cNvSpPr>
          <p:nvPr>
            <p:ph idx="1"/>
          </p:nvPr>
        </p:nvSpPr>
        <p:spPr/>
        <p:txBody>
          <a:bodyPr/>
          <a:lstStyle/>
          <a:p>
            <a:pPr algn="just" eaLnBrk="1" hangingPunct="1"/>
            <a:r>
              <a:rPr lang="en-GB" altLang="en-US" sz="2400"/>
              <a:t>Central to this vision was the introduction of a method of working that involved young people in activities that caught their imagination</a:t>
            </a:r>
          </a:p>
          <a:p>
            <a:pPr algn="just" eaLnBrk="1" hangingPunct="1"/>
            <a:r>
              <a:rPr lang="en-GB" altLang="en-US" sz="2400"/>
              <a:t>Giving them positive rather than negative reputations within their communities</a:t>
            </a:r>
          </a:p>
          <a:p>
            <a:pPr algn="just" eaLnBrk="1" hangingPunct="1"/>
            <a:r>
              <a:rPr lang="en-GB" altLang="en-US" sz="2400"/>
              <a:t>Utilise resources such as school buildings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9D1551A3-A761-1606-B492-9D564EE4A1DE}"/>
              </a:ext>
            </a:extLst>
          </p:cNvPr>
          <p:cNvSpPr>
            <a:spLocks noGrp="1" noChangeArrowheads="1"/>
          </p:cNvSpPr>
          <p:nvPr>
            <p:ph type="title"/>
          </p:nvPr>
        </p:nvSpPr>
        <p:spPr/>
        <p:txBody>
          <a:bodyPr/>
          <a:lstStyle/>
          <a:p>
            <a:pPr eaLnBrk="1" hangingPunct="1"/>
            <a:endParaRPr lang="en-US" altLang="en-US" sz="2900"/>
          </a:p>
        </p:txBody>
      </p:sp>
      <p:sp>
        <p:nvSpPr>
          <p:cNvPr id="62467" name="Rectangle 3">
            <a:extLst>
              <a:ext uri="{FF2B5EF4-FFF2-40B4-BE49-F238E27FC236}">
                <a16:creationId xmlns:a16="http://schemas.microsoft.com/office/drawing/2014/main" id="{E11132E4-5470-E248-C3BA-85CE8526624E}"/>
              </a:ext>
            </a:extLst>
          </p:cNvPr>
          <p:cNvSpPr>
            <a:spLocks noGrp="1" noChangeArrowheads="1"/>
          </p:cNvSpPr>
          <p:nvPr>
            <p:ph idx="1"/>
          </p:nvPr>
        </p:nvSpPr>
        <p:spPr/>
        <p:txBody>
          <a:bodyPr/>
          <a:lstStyle/>
          <a:p>
            <a:pPr algn="just" eaLnBrk="1" hangingPunct="1"/>
            <a:r>
              <a:rPr lang="en-US" altLang="en-US" sz="2400"/>
              <a:t>The Government’s commissioned reports on the relationship between the Youth Service and schools and between the Youth Service and the community were also published during this time</a:t>
            </a:r>
          </a:p>
          <a:p>
            <a:pPr algn="just" eaLnBrk="1" hangingPunct="1"/>
            <a:r>
              <a:rPr lang="en-US" altLang="en-US" sz="2400"/>
              <a:t>These two reports were amalgamated into the single Milson and Fairbairn report (HMSO, 1969) </a:t>
            </a:r>
            <a:endParaRPr lang="en-GB" altLang="en-US" sz="24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E4476-29A9-EEF7-ABFB-E226D3A4F696}"/>
              </a:ext>
            </a:extLst>
          </p:cNvPr>
          <p:cNvSpPr>
            <a:spLocks noGrp="1"/>
          </p:cNvSpPr>
          <p:nvPr>
            <p:ph type="title"/>
          </p:nvPr>
        </p:nvSpPr>
        <p:spPr/>
        <p:txBody>
          <a:bodyPr/>
          <a:lstStyle/>
          <a:p>
            <a:endParaRPr lang="en-GB"/>
          </a:p>
        </p:txBody>
      </p:sp>
      <p:sp>
        <p:nvSpPr>
          <p:cNvPr id="64515" name="Rectangle 3">
            <a:extLst>
              <a:ext uri="{FF2B5EF4-FFF2-40B4-BE49-F238E27FC236}">
                <a16:creationId xmlns:a16="http://schemas.microsoft.com/office/drawing/2014/main" id="{47A943BE-359F-1E74-1A89-4F3D9899D1FF}"/>
              </a:ext>
            </a:extLst>
          </p:cNvPr>
          <p:cNvSpPr>
            <a:spLocks noGrp="1" noChangeArrowheads="1"/>
          </p:cNvSpPr>
          <p:nvPr>
            <p:ph idx="1"/>
          </p:nvPr>
        </p:nvSpPr>
        <p:spPr/>
        <p:txBody>
          <a:bodyPr/>
          <a:lstStyle/>
          <a:p>
            <a:pPr algn="just" eaLnBrk="1" hangingPunct="1">
              <a:lnSpc>
                <a:spcPct val="90000"/>
              </a:lnSpc>
            </a:pPr>
            <a:r>
              <a:rPr lang="en-US" altLang="en-US"/>
              <a:t>For the Youth Service in Wales the implications of the Report were related to the greater involvement of young people in its work and within the wider society. A target that would be achieved by their encouragement to “play an active part in a society, which they themselves will help to mould” (HMSO, 1969, p. 2).</a:t>
            </a:r>
            <a:r>
              <a:rPr lang="en-GB" altLang="en-US"/>
              <a:t>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0F077-6F2B-506E-0522-0F4298A9115E}"/>
              </a:ext>
            </a:extLst>
          </p:cNvPr>
          <p:cNvSpPr>
            <a:spLocks noGrp="1"/>
          </p:cNvSpPr>
          <p:nvPr>
            <p:ph type="title"/>
          </p:nvPr>
        </p:nvSpPr>
        <p:spPr/>
        <p:txBody>
          <a:bodyPr/>
          <a:lstStyle/>
          <a:p>
            <a:endParaRPr lang="en-GB"/>
          </a:p>
        </p:txBody>
      </p:sp>
      <p:sp>
        <p:nvSpPr>
          <p:cNvPr id="10243" name="Rectangle 3">
            <a:extLst>
              <a:ext uri="{FF2B5EF4-FFF2-40B4-BE49-F238E27FC236}">
                <a16:creationId xmlns:a16="http://schemas.microsoft.com/office/drawing/2014/main" id="{4E9B8A0E-4826-52F3-5F96-F3B49A682D22}"/>
              </a:ext>
            </a:extLst>
          </p:cNvPr>
          <p:cNvSpPr>
            <a:spLocks noGrp="1" noChangeArrowheads="1"/>
          </p:cNvSpPr>
          <p:nvPr>
            <p:ph idx="1"/>
          </p:nvPr>
        </p:nvSpPr>
        <p:spPr/>
        <p:txBody>
          <a:bodyPr rtlCol="0">
            <a:normAutofit/>
          </a:bodyPr>
          <a:lstStyle/>
          <a:p>
            <a:pPr algn="just">
              <a:lnSpc>
                <a:spcPct val="80000"/>
              </a:lnSpc>
              <a:defRPr/>
            </a:pPr>
            <a:r>
              <a:rPr lang="en-US" altLang="en-US" sz="2600" dirty="0"/>
              <a:t>Statements relating to the broadening of the service in terms of age range, to work with children and adults…</a:t>
            </a:r>
          </a:p>
          <a:p>
            <a:pPr algn="just">
              <a:lnSpc>
                <a:spcPct val="80000"/>
              </a:lnSpc>
              <a:defRPr/>
            </a:pPr>
            <a:r>
              <a:rPr lang="en-US" altLang="en-US" sz="2600" dirty="0"/>
              <a:t>The damage to the Youth Service by this particular statement was considerable as options for working with both children and adults were considered and implemented resulting in a downward spiral of involvement from those previously targeted.</a:t>
            </a:r>
            <a:r>
              <a:rPr lang="en-GB" altLang="en-US" sz="2600" dirty="0"/>
              <a:t> </a:t>
            </a:r>
          </a:p>
          <a:p>
            <a:pPr algn="just">
              <a:lnSpc>
                <a:spcPct val="80000"/>
              </a:lnSpc>
              <a:defRPr/>
            </a:pPr>
            <a:r>
              <a:rPr lang="en-US" altLang="en-US" sz="2600" dirty="0"/>
              <a:t>In Wales the influence of sections of the Report resulted in many youth workers becoming </a:t>
            </a:r>
            <a:r>
              <a:rPr lang="en-US" altLang="en-US" sz="2600" b="1" dirty="0"/>
              <a:t>Youth &amp; Community Workers</a:t>
            </a:r>
            <a:endParaRPr lang="en-GB" altLang="en-US" sz="2600" b="1" dirty="0"/>
          </a:p>
          <a:p>
            <a:pPr>
              <a:lnSpc>
                <a:spcPct val="80000"/>
              </a:lnSpc>
              <a:defRPr/>
            </a:pPr>
            <a:endParaRPr lang="en-GB" altLang="en-US" b="1" dirty="0"/>
          </a:p>
          <a:p>
            <a:pPr>
              <a:lnSpc>
                <a:spcPct val="80000"/>
              </a:lnSpc>
              <a:defRPr/>
            </a:pPr>
            <a:endParaRPr lang="en-GB" alt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D4692C22-7BA7-6D0F-F42B-21CA5212BBD9}"/>
              </a:ext>
            </a:extLst>
          </p:cNvPr>
          <p:cNvSpPr>
            <a:spLocks noGrp="1" noChangeArrowheads="1"/>
          </p:cNvSpPr>
          <p:nvPr>
            <p:ph type="title"/>
          </p:nvPr>
        </p:nvSpPr>
        <p:spPr/>
        <p:txBody>
          <a:bodyPr/>
          <a:lstStyle/>
          <a:p>
            <a:pPr eaLnBrk="1" hangingPunct="1"/>
            <a:r>
              <a:rPr lang="en-GB" altLang="en-US" b="1"/>
              <a:t>Reference List</a:t>
            </a:r>
            <a:endParaRPr lang="cy-GB" altLang="en-US" b="1"/>
          </a:p>
        </p:txBody>
      </p:sp>
      <p:sp>
        <p:nvSpPr>
          <p:cNvPr id="66563" name="Rectangle 3">
            <a:extLst>
              <a:ext uri="{FF2B5EF4-FFF2-40B4-BE49-F238E27FC236}">
                <a16:creationId xmlns:a16="http://schemas.microsoft.com/office/drawing/2014/main" id="{BDCA1639-4E91-5FE0-0D5D-F9ABB48EA6C1}"/>
              </a:ext>
            </a:extLst>
          </p:cNvPr>
          <p:cNvSpPr>
            <a:spLocks noGrp="1" noChangeArrowheads="1"/>
          </p:cNvSpPr>
          <p:nvPr>
            <p:ph idx="1"/>
          </p:nvPr>
        </p:nvSpPr>
        <p:spPr/>
        <p:txBody>
          <a:bodyPr/>
          <a:lstStyle/>
          <a:p>
            <a:pPr eaLnBrk="1" hangingPunct="1"/>
            <a:r>
              <a:rPr lang="en-GB" altLang="en-US" sz="2400" dirty="0"/>
              <a:t>Smith M. (2002) ‘</a:t>
            </a:r>
            <a:r>
              <a:rPr lang="en-GB" altLang="en-US" sz="2400" i="1" dirty="0"/>
              <a:t>Youth Work – an introduction’, </a:t>
            </a:r>
            <a:r>
              <a:rPr lang="en-GB" altLang="en-US" sz="2400" dirty="0"/>
              <a:t>[Online].</a:t>
            </a:r>
            <a:r>
              <a:rPr lang="en-GB" altLang="en-US" sz="2400" i="1" dirty="0"/>
              <a:t> </a:t>
            </a:r>
            <a:r>
              <a:rPr lang="en-GB" altLang="en-US" sz="2400" dirty="0"/>
              <a:t>Available at: </a:t>
            </a:r>
            <a:r>
              <a:rPr lang="en-GB" altLang="en-US" sz="2400" noProof="1">
                <a:hlinkClick r:id="rId2"/>
              </a:rPr>
              <a:t>http://www.infed.org/youthwork/b-yw.htm</a:t>
            </a:r>
            <a:r>
              <a:rPr lang="en-GB" altLang="en-US" sz="2400" dirty="0"/>
              <a:t> </a:t>
            </a:r>
          </a:p>
          <a:p>
            <a:pPr eaLnBrk="1" hangingPunct="1">
              <a:buFont typeface="Wingdings" panose="05000000000000000000" pitchFamily="2" charset="2"/>
              <a:buNone/>
            </a:pPr>
            <a:r>
              <a:rPr lang="en-GB" altLang="en-US" sz="2400" dirty="0"/>
              <a:t>	(Accessed: 02/11/2016)</a:t>
            </a:r>
          </a:p>
          <a:p>
            <a:pPr eaLnBrk="1" hangingPunct="1"/>
            <a:r>
              <a:rPr lang="en-GB" altLang="en-US" sz="2400" dirty="0"/>
              <a:t>Scouts (2023), [Online]. Available at: </a:t>
            </a:r>
            <a:r>
              <a:rPr lang="en-GB" altLang="en-US" sz="2400" dirty="0">
                <a:hlinkClick r:id="rId3"/>
              </a:rPr>
              <a:t>https://www.scout.org/scout-history</a:t>
            </a:r>
            <a:r>
              <a:rPr lang="en-GB" altLang="en-US" sz="2400" dirty="0"/>
              <a:t> (Accessed: 13/12/23)</a:t>
            </a:r>
          </a:p>
        </p:txBody>
      </p:sp>
    </p:spTree>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customXml/itemProps2.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DDBB83-77C1-4099-A0AA-289882E745E2}">
  <ds:schemaRef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2717</Words>
  <Application>Microsoft Office PowerPoint</Application>
  <PresentationFormat>Widescreen</PresentationFormat>
  <Paragraphs>153</Paragraphs>
  <Slides>48</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Euphemia</vt:lpstr>
      <vt:lpstr>Wingdings</vt:lpstr>
      <vt:lpstr>Office Theme</vt:lpstr>
      <vt:lpstr>The Milestones in Youth Work’s History </vt:lpstr>
      <vt:lpstr>PowerPoint Presentation</vt:lpstr>
      <vt:lpstr>PowerPoint Presentation</vt:lpstr>
      <vt:lpstr>Where did youth work start?</vt:lpstr>
      <vt:lpstr>Ragged Schools</vt:lpstr>
      <vt:lpstr>Young Men’s Christian Association </vt:lpstr>
      <vt:lpstr>PowerPoint Presentation</vt:lpstr>
      <vt:lpstr>Clubs and Groups</vt:lpstr>
      <vt:lpstr>Uniformed Organisations  </vt:lpstr>
      <vt:lpstr>Uniformed Organisations </vt:lpstr>
      <vt:lpstr>The War Years</vt:lpstr>
      <vt:lpstr>The War Years</vt:lpstr>
      <vt:lpstr>PowerPoint Presentation</vt:lpstr>
      <vt:lpstr>PowerPoint Presentation</vt:lpstr>
      <vt:lpstr>PowerPoint Presentation</vt:lpstr>
      <vt:lpstr>PowerPoint Presentation</vt:lpstr>
      <vt:lpstr>PowerPoint Presentation</vt:lpstr>
      <vt:lpstr>1944 Education Act</vt:lpstr>
      <vt:lpstr>PowerPoint Presentation</vt:lpstr>
      <vt:lpstr>Some Facts</vt:lpstr>
      <vt:lpstr>Was the Youth Service prioritised?</vt:lpstr>
      <vt:lpstr>PowerPoint Presentation</vt:lpstr>
      <vt:lpstr>PowerPoint Presentation</vt:lpstr>
      <vt:lpstr>PowerPoint Presentation</vt:lpstr>
      <vt:lpstr>The 1950s</vt:lpstr>
      <vt:lpstr>PowerPoint Presentation</vt:lpstr>
      <vt:lpstr>PowerPoint Presentation</vt:lpstr>
      <vt:lpstr>PowerPoint Presentation</vt:lpstr>
      <vt:lpstr>PowerPoint Presentation</vt:lpstr>
      <vt:lpstr>PowerPoint Presentation</vt:lpstr>
      <vt:lpstr>PowerPoint Presentation</vt:lpstr>
      <vt:lpstr>Some details…</vt:lpstr>
      <vt:lpstr>PowerPoint Presentation</vt:lpstr>
      <vt:lpstr>PowerPoint Presentation</vt:lpstr>
      <vt:lpstr>PowerPoint Presentation</vt:lpstr>
      <vt:lpstr>PowerPoint Presentation</vt:lpstr>
      <vt:lpstr>PowerPoint Presentation</vt:lpstr>
      <vt:lpstr>To Conclude…</vt:lpstr>
      <vt:lpstr>PowerPoint Presentation</vt:lpstr>
      <vt:lpstr>PowerPoint Presentation</vt:lpstr>
      <vt:lpstr>1964-1970 </vt:lpstr>
      <vt:lpstr>PowerPoint Presentation</vt:lpstr>
      <vt:lpstr>PowerPoint Presentation</vt:lpstr>
      <vt:lpstr>PowerPoint Presentation</vt:lpstr>
      <vt:lpstr>PowerPoint Presentation</vt:lpstr>
      <vt:lpstr>PowerPoint Presentation</vt:lpstr>
      <vt:lpstr>PowerPoint Presentation</vt:lpstr>
      <vt:lpstr>Reference List</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2021-01-26T22:46:41Z</dcterms:created>
  <dcterms:modified xsi:type="dcterms:W3CDTF">2024-02-21T23:06:17Z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