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96" r:id="rId1"/>
  </p:sldMasterIdLst>
  <p:sldIdLst>
    <p:sldId id="292" r:id="rId2"/>
    <p:sldId id="289" r:id="rId3"/>
    <p:sldId id="293" r:id="rId4"/>
    <p:sldId id="294" r:id="rId5"/>
    <p:sldId id="295" r:id="rId6"/>
    <p:sldId id="296" r:id="rId7"/>
    <p:sldId id="297" r:id="rId8"/>
    <p:sldId id="298" r:id="rId9"/>
    <p:sldId id="299" r:id="rId10"/>
    <p:sldId id="301" r:id="rId11"/>
    <p:sldId id="302" r:id="rId12"/>
    <p:sldId id="303" r:id="rId13"/>
    <p:sldId id="304" r:id="rId14"/>
    <p:sldId id="305" r:id="rId15"/>
    <p:sldId id="306" r:id="rId16"/>
    <p:sldId id="300" r:id="rId17"/>
    <p:sldId id="307" r:id="rId18"/>
    <p:sldId id="309" r:id="rId19"/>
    <p:sldId id="310" r:id="rId20"/>
    <p:sldId id="311" r:id="rId21"/>
    <p:sldId id="312" r:id="rId22"/>
    <p:sldId id="313" r:id="rId23"/>
    <p:sldId id="314" r:id="rId24"/>
    <p:sldId id="315" r:id="rId25"/>
    <p:sldId id="316" r:id="rId26"/>
    <p:sldId id="317" r:id="rId27"/>
    <p:sldId id="291" r:id="rId28"/>
    <p:sldId id="290" r:id="rId29"/>
  </p:sldIdLst>
  <p:sldSz cx="9144000" cy="6858000" type="screen4x3"/>
  <p:notesSz cx="6858000" cy="9144000"/>
  <p:embeddedFontLst>
    <p:embeddedFont>
      <p:font typeface="Wingdings 3" panose="05040102010807070707" pitchFamily="18" charset="2"/>
      <p:regular r:id="rId30"/>
    </p:embeddedFont>
    <p:embeddedFont>
      <p:font typeface="Calibri" panose="020F0502020204030204" pitchFamily="34" charset="0"/>
      <p:regular r:id="rId31"/>
      <p:bold r:id="rId32"/>
      <p:italic r:id="rId33"/>
      <p:boldItalic r:id="rId34"/>
    </p:embeddedFont>
    <p:embeddedFont>
      <p:font typeface="Cambria Math" panose="02040503050406030204" pitchFamily="18" charset="0"/>
      <p:regular r:id="rId35"/>
    </p:embeddedFont>
    <p:embeddedFont>
      <p:font typeface="Calibri Light" panose="020F0302020204030204" pitchFamily="34" charset="0"/>
      <p:regular r:id="rId36"/>
      <p:italic r:id="rId3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7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38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font" Target="fonts/font5.fntdata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3.fntdata"/><Relationship Id="rId37" Type="http://schemas.openxmlformats.org/officeDocument/2006/relationships/font" Target="fonts/font8.fntdata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7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font" Target="fonts/font1.fntdata"/><Relationship Id="rId35" Type="http://schemas.openxmlformats.org/officeDocument/2006/relationships/font" Target="fonts/font6.fntdata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4.fntdata"/><Relationship Id="rId38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6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8393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91440" indent="-91440">
              <a:buFont typeface="Arial" panose="020B0604020202020204" pitchFamily="34" charset="0"/>
              <a:buChar char="•"/>
              <a:defRPr/>
            </a:lvl1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7897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97888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6"/>
            <a:ext cx="3703320" cy="402335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4427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2867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2867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5783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591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1318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0237" y="731520"/>
            <a:ext cx="5009393" cy="5257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fld id="{A905A7C0-EFCD-4C72-9C76-B746EE1ADA9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0833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9520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59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5726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6030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4779"/>
            <a:ext cx="1971675" cy="575742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4779"/>
            <a:ext cx="5800725" cy="5757420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82160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A905A7C0-EFCD-4C72-9C76-B746EE1ADA98}" type="datetimeFigureOut">
              <a:rPr lang="en-GB" smtClean="0"/>
              <a:pPr/>
              <a:t>27/09/2018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36035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Research Methods &amp; Data Analysis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</a:t>
            </a:r>
            <a:r>
              <a:rPr lang="en-GB" dirty="0" smtClean="0"/>
              <a:t>4: Correlation </a:t>
            </a:r>
            <a:r>
              <a:rPr lang="en-GB" dirty="0" smtClean="0"/>
              <a:t>Coefficients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7483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Today we’ll look at</a:t>
            </a:r>
            <a:endParaRPr lang="en-GB" smtClean="0">
              <a:sym typeface="Wingdings" panose="05000000000000000000" pitchFamily="2" charset="2"/>
            </a:endParaRPr>
          </a:p>
          <a:p>
            <a:pPr lvl="1"/>
            <a:r>
              <a:rPr lang="en-GB" smtClean="0">
                <a:sym typeface="Wingdings" panose="05000000000000000000" pitchFamily="2" charset="2"/>
              </a:rPr>
              <a:t>Correlation Coefficient</a:t>
            </a:r>
          </a:p>
          <a:p>
            <a:pPr lvl="1"/>
            <a:r>
              <a:rPr lang="en-GB" smtClean="0">
                <a:sym typeface="Wingdings" panose="05000000000000000000" pitchFamily="2" charset="2"/>
              </a:rPr>
              <a:t>Pearson Correlation Coefficient</a:t>
            </a:r>
          </a:p>
          <a:p>
            <a:pPr lvl="1"/>
            <a:r>
              <a:rPr lang="en-GB" smtClean="0">
                <a:sym typeface="Wingdings" panose="05000000000000000000" pitchFamily="2" charset="2"/>
              </a:rPr>
              <a:t>Interpreting Correlation Coefficients</a:t>
            </a:r>
          </a:p>
          <a:p>
            <a:pPr lvl="1"/>
            <a:r>
              <a:rPr lang="en-GB" smtClean="0">
                <a:sym typeface="Wingdings" panose="05000000000000000000" pitchFamily="2" charset="2"/>
              </a:rPr>
              <a:t>Spearman Rank Correlation</a:t>
            </a:r>
          </a:p>
          <a:p>
            <a:endParaRPr lang="en-GB" smtClean="0"/>
          </a:p>
          <a:p>
            <a:r>
              <a:rPr lang="en-GB" smtClean="0"/>
              <a:t>Until now we’ve been looking at data that can be described using a single variable</a:t>
            </a:r>
          </a:p>
          <a:p>
            <a:r>
              <a:rPr lang="en-GB" smtClean="0"/>
              <a:t>Today we will start to look at the relationship between two variables</a:t>
            </a:r>
          </a:p>
          <a:p>
            <a:pPr lvl="1"/>
            <a:r>
              <a:rPr lang="en-GB" smtClean="0"/>
              <a:t>Is module attendance related to the final module result?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6649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Correlation Coefficients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smtClean="0"/>
              <a:t>We can graphically relate the two variables </a:t>
            </a:r>
            <a:r>
              <a:rPr lang="en-GB" i="1" smtClean="0"/>
              <a:t>Attendance</a:t>
            </a:r>
            <a:r>
              <a:rPr lang="en-GB" smtClean="0"/>
              <a:t> and </a:t>
            </a:r>
            <a:r>
              <a:rPr lang="en-GB" i="1" smtClean="0"/>
              <a:t>Result</a:t>
            </a:r>
            <a:r>
              <a:rPr lang="en-GB" smtClean="0"/>
              <a:t> using a scatterplot</a:t>
            </a:r>
          </a:p>
          <a:p>
            <a:r>
              <a:rPr lang="en-GB" smtClean="0"/>
              <a:t>Suppose we plot attendance against result</a:t>
            </a:r>
          </a:p>
          <a:p>
            <a:pPr lvl="1"/>
            <a:r>
              <a:rPr lang="en-GB" smtClean="0"/>
              <a:t>If the points all fall along a straight line then we say that the two variables are </a:t>
            </a:r>
            <a:r>
              <a:rPr lang="en-GB" i="1" smtClean="0"/>
              <a:t>perfectly correlated</a:t>
            </a:r>
            <a:endParaRPr lang="en-GB" smtClean="0"/>
          </a:p>
          <a:p>
            <a:pPr lvl="1"/>
            <a:r>
              <a:rPr lang="en-GB" smtClean="0"/>
              <a:t>If we know the value of one variable then we can calculate the value of the other variable</a:t>
            </a:r>
          </a:p>
          <a:p>
            <a:r>
              <a:rPr lang="en-GB" smtClean="0"/>
              <a:t>Graphs like this are useful, but a numerical measure is better</a:t>
            </a:r>
          </a:p>
          <a:p>
            <a:endParaRPr lang="en-GB" dirty="0"/>
          </a:p>
        </p:txBody>
      </p:sp>
      <p:grpSp>
        <p:nvGrpSpPr>
          <p:cNvPr id="6" name="Group 5"/>
          <p:cNvGrpSpPr/>
          <p:nvPr/>
        </p:nvGrpSpPr>
        <p:grpSpPr>
          <a:xfrm>
            <a:off x="5147828" y="1775429"/>
            <a:ext cx="3218932" cy="4093665"/>
            <a:chOff x="5147828" y="1775429"/>
            <a:chExt cx="3218932" cy="4093665"/>
          </a:xfrm>
        </p:grpSpPr>
        <p:sp>
          <p:nvSpPr>
            <p:cNvPr id="16" name="TextBox 15"/>
            <p:cNvSpPr txBox="1"/>
            <p:nvPr/>
          </p:nvSpPr>
          <p:spPr>
            <a:xfrm>
              <a:off x="5147828" y="1775429"/>
              <a:ext cx="107433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% Result</a:t>
              </a:r>
              <a:endParaRPr lang="en-GB" dirty="0"/>
            </a:p>
          </p:txBody>
        </p:sp>
        <p:grpSp>
          <p:nvGrpSpPr>
            <p:cNvPr id="5" name="Group 4"/>
            <p:cNvGrpSpPr/>
            <p:nvPr/>
          </p:nvGrpSpPr>
          <p:grpSpPr>
            <a:xfrm>
              <a:off x="5387890" y="2247515"/>
              <a:ext cx="2978870" cy="3621579"/>
              <a:chOff x="5387890" y="2247515"/>
              <a:chExt cx="2978870" cy="3621579"/>
            </a:xfrm>
          </p:grpSpPr>
          <p:cxnSp>
            <p:nvCxnSpPr>
              <p:cNvPr id="10" name="Straight Connector 9"/>
              <p:cNvCxnSpPr/>
              <p:nvPr/>
            </p:nvCxnSpPr>
            <p:spPr>
              <a:xfrm>
                <a:off x="5387890" y="2247515"/>
                <a:ext cx="0" cy="3063711"/>
              </a:xfrm>
              <a:prstGeom prst="line">
                <a:avLst/>
              </a:prstGeom>
              <a:ln w="38100">
                <a:solidFill>
                  <a:schemeClr val="tx1">
                    <a:alpha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Straight Connector 10"/>
              <p:cNvCxnSpPr/>
              <p:nvPr/>
            </p:nvCxnSpPr>
            <p:spPr>
              <a:xfrm>
                <a:off x="5387890" y="5311226"/>
                <a:ext cx="2978870" cy="0"/>
              </a:xfrm>
              <a:prstGeom prst="line">
                <a:avLst/>
              </a:prstGeom>
              <a:ln w="38100">
                <a:solidFill>
                  <a:schemeClr val="tx1">
                    <a:alpha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" name="TextBox 14"/>
              <p:cNvSpPr txBox="1"/>
              <p:nvPr/>
            </p:nvSpPr>
            <p:spPr>
              <a:xfrm>
                <a:off x="6170314" y="5499762"/>
                <a:ext cx="180530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 smtClean="0"/>
                  <a:t>% Attendance</a:t>
                </a:r>
                <a:endParaRPr lang="en-GB" dirty="0"/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5662838" y="4883484"/>
                <a:ext cx="103695" cy="103695"/>
              </a:xfrm>
              <a:prstGeom prst="ellips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5891438" y="4653707"/>
                <a:ext cx="103695" cy="103695"/>
              </a:xfrm>
              <a:prstGeom prst="ellips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6170314" y="4358332"/>
                <a:ext cx="103695" cy="103695"/>
              </a:xfrm>
              <a:prstGeom prst="ellips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6448602" y="4060212"/>
                <a:ext cx="103695" cy="103695"/>
              </a:xfrm>
              <a:prstGeom prst="ellips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6704501" y="3785654"/>
                <a:ext cx="103695" cy="103695"/>
              </a:xfrm>
              <a:prstGeom prst="ellips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6971591" y="3513064"/>
                <a:ext cx="103695" cy="103695"/>
              </a:xfrm>
              <a:prstGeom prst="ellips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7177411" y="3289178"/>
                <a:ext cx="103695" cy="103695"/>
              </a:xfrm>
              <a:prstGeom prst="ellips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7405223" y="3053899"/>
                <a:ext cx="103695" cy="103695"/>
              </a:xfrm>
              <a:prstGeom prst="ellips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7628265" y="2835119"/>
                <a:ext cx="103695" cy="103695"/>
              </a:xfrm>
              <a:prstGeom prst="ellips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7852999" y="2602982"/>
                <a:ext cx="103695" cy="103695"/>
              </a:xfrm>
              <a:prstGeom prst="ellips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30" name="Straight Connector 29"/>
              <p:cNvCxnSpPr/>
              <p:nvPr/>
            </p:nvCxnSpPr>
            <p:spPr>
              <a:xfrm flipV="1">
                <a:off x="5508084" y="2428981"/>
                <a:ext cx="2600224" cy="2733773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2626554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Correlation coefficients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mtClean="0"/>
              <a:t>Most methods of correlation were designed to measure the degree by which two variables are linearly related</a:t>
            </a:r>
          </a:p>
          <a:p>
            <a:pPr lvl="1"/>
            <a:r>
              <a:rPr lang="en-GB" smtClean="0"/>
              <a:t>High-dimensional correlation techniques exist but are beyond the scope of this module</a:t>
            </a:r>
          </a:p>
          <a:p>
            <a:r>
              <a:rPr lang="en-GB" smtClean="0"/>
              <a:t>The correlation coefficient rxy shows the degree of association between x and y and can take values from -1.0 to +1.0</a:t>
            </a:r>
          </a:p>
          <a:p>
            <a:r>
              <a:rPr lang="en-GB" smtClean="0"/>
              <a:t>The sign of rxy shows how the variables are related</a:t>
            </a:r>
          </a:p>
          <a:p>
            <a:pPr lvl="1"/>
            <a:r>
              <a:rPr lang="en-GB" smtClean="0"/>
              <a:t>Positive values indicate that low values in x are related to low values in y, and high values in x are related to high values in y</a:t>
            </a:r>
          </a:p>
          <a:p>
            <a:pPr lvl="1"/>
            <a:r>
              <a:rPr lang="en-GB" smtClean="0"/>
              <a:t>Negative values indicate that low values in x are related to high values in y, and high values in x are related to low values in y</a:t>
            </a:r>
          </a:p>
          <a:p>
            <a:r>
              <a:rPr lang="en-GB" smtClean="0"/>
              <a:t>When rxy = 0 no relationship exists between x and y</a:t>
            </a:r>
          </a:p>
          <a:p>
            <a:r>
              <a:rPr lang="en-GB" smtClean="0"/>
              <a:t>The strength of the relationship is proportional to the absolute value of rxy</a:t>
            </a:r>
          </a:p>
          <a:p>
            <a:pPr lvl="1"/>
            <a:r>
              <a:rPr lang="en-GB" smtClean="0"/>
              <a:t>The higher the value, the more strongly related the two variables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06356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Correlation coefficients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Correlation DOES NOT IMPLY causation</a:t>
            </a:r>
          </a:p>
          <a:p>
            <a:r>
              <a:rPr lang="en-GB" smtClean="0"/>
              <a:t>It can also provide some weird results…</a:t>
            </a:r>
          </a:p>
          <a:p>
            <a:r>
              <a:rPr lang="en-GB" smtClean="0"/>
              <a:t>A value of rxy= ±0.5 is the minimum needed to say that a relationship exists between x and y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  <p:pic>
        <p:nvPicPr>
          <p:cNvPr id="37890" name="Picture 2" descr="http://upload.wikimedia.org/wikipedia/commons/thumb/d/d4/Correlation_examples2.svg/1000px-Correlation_examples2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3341" y="3477867"/>
            <a:ext cx="6461547" cy="2686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41999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Pearson Correlation Coefficient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20000"/>
              </a:bodyPr>
              <a:lstStyle/>
              <a:p>
                <a:r>
                  <a:rPr lang="en-GB" dirty="0" smtClean="0"/>
                  <a:t>The most commonly-used measure of correlation is the Pearson product-moment correlation coefficient, </a:t>
                </a:r>
                <a:r>
                  <a:rPr lang="en-GB" dirty="0" err="1"/>
                  <a:t>rxy</a:t>
                </a:r>
                <a:endParaRPr lang="en-GB" dirty="0" smtClean="0"/>
              </a:p>
              <a:p>
                <a:r>
                  <a:rPr lang="en-GB" dirty="0" smtClean="0"/>
                  <a:t>This describes the relationship between to variables x and y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mtClean="0"/>
                        </m:ctrlPr>
                      </m:sSubPr>
                      <m:e>
                        <m:r>
                          <a:rPr lang="en-GB" smtClean="0"/>
                          <m:t>𝑟</m:t>
                        </m:r>
                      </m:e>
                      <m:sub>
                        <m:r>
                          <a:rPr lang="en-GB" smtClean="0"/>
                          <m:t>𝑥𝑦</m:t>
                        </m:r>
                      </m:sub>
                    </m:sSub>
                    <m:r>
                      <a:rPr lang="en-GB" smtClean="0"/>
                      <m:t>= </m:t>
                    </m:r>
                    <m:f>
                      <m:fPr>
                        <m:ctrlPr>
                          <a:rPr lang="en-GB" smtClean="0"/>
                        </m:ctrlPr>
                      </m:fPr>
                      <m:num>
                        <m:sSub>
                          <m:sSubPr>
                            <m:ctrlPr>
                              <a:rPr lang="en-GB" smtClean="0"/>
                            </m:ctrlPr>
                          </m:sSubPr>
                          <m:e>
                            <m:r>
                              <a:rPr lang="en-GB" smtClean="0"/>
                              <m:t>𝐶𝑜𝑣</m:t>
                            </m:r>
                          </m:e>
                          <m:sub>
                            <m:r>
                              <a:rPr lang="en-GB" smtClean="0"/>
                              <m:t>𝑥𝑦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mtClean="0"/>
                            </m:ctrlPr>
                          </m:sSubPr>
                          <m:e>
                            <m:r>
                              <a:rPr lang="en-GB" smtClean="0"/>
                              <m:t>𝑆𝐷</m:t>
                            </m:r>
                          </m:e>
                          <m:sub>
                            <m:r>
                              <a:rPr lang="en-GB" smtClean="0"/>
                              <m:t>𝑥</m:t>
                            </m:r>
                          </m:sub>
                        </m:sSub>
                        <m:sSub>
                          <m:sSubPr>
                            <m:ctrlPr>
                              <a:rPr lang="en-GB" smtClean="0"/>
                            </m:ctrlPr>
                          </m:sSubPr>
                          <m:e>
                            <m:r>
                              <a:rPr lang="en-GB" smtClean="0"/>
                              <m:t>𝑆𝐷</m:t>
                            </m:r>
                          </m:e>
                          <m:sub>
                            <m:r>
                              <a:rPr lang="en-GB" smtClean="0"/>
                              <m:t>𝑦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 smtClean="0"/>
                  <a:t> </a:t>
                </a:r>
              </a:p>
              <a:p>
                <a:r>
                  <a:rPr lang="en-GB" dirty="0" smtClean="0"/>
                  <a:t>Where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mtClean="0"/>
                        </m:ctrlPr>
                      </m:sSubPr>
                      <m:e>
                        <m:r>
                          <a:rPr lang="en-GB" smtClean="0"/>
                          <m:t>𝐶𝑜𝑣</m:t>
                        </m:r>
                      </m:e>
                      <m:sub>
                        <m:r>
                          <a:rPr lang="en-GB" smtClean="0"/>
                          <m:t>𝑥𝑦</m:t>
                        </m:r>
                      </m:sub>
                    </m:sSub>
                    <m:r>
                      <a:rPr lang="en-GB" smtClean="0"/>
                      <m:t>=</m:t>
                    </m:r>
                    <m:f>
                      <m:fPr>
                        <m:ctrlPr>
                          <a:rPr lang="en-GB" smtClean="0"/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smtClean="0"/>
                            </m:ctrlPr>
                          </m:naryPr>
                          <m:sub/>
                          <m:sup/>
                          <m:e>
                            <m:r>
                              <a:rPr lang="en-GB" smtClean="0"/>
                              <m:t>(</m:t>
                            </m:r>
                            <m:r>
                              <a:rPr lang="en-GB" smtClean="0"/>
                              <m:t>𝑋</m:t>
                            </m:r>
                            <m:r>
                              <a:rPr lang="en-GB" smtClean="0"/>
                              <m:t>−</m:t>
                            </m:r>
                            <m:acc>
                              <m:accPr>
                                <m:chr m:val="̅"/>
                                <m:ctrlPr>
                                  <a:rPr lang="en-GB" smtClean="0"/>
                                </m:ctrlPr>
                              </m:accPr>
                              <m:e>
                                <m:r>
                                  <a:rPr lang="en-GB" smtClean="0"/>
                                  <m:t>𝑋</m:t>
                                </m:r>
                              </m:e>
                            </m:acc>
                            <m:r>
                              <a:rPr lang="en-GB" smtClean="0"/>
                              <m:t>)(</m:t>
                            </m:r>
                            <m:r>
                              <a:rPr lang="en-GB" smtClean="0"/>
                              <m:t>𝑌</m:t>
                            </m:r>
                            <m:r>
                              <a:rPr lang="en-GB" smtClean="0"/>
                              <m:t>−</m:t>
                            </m:r>
                            <m:acc>
                              <m:accPr>
                                <m:chr m:val="̅"/>
                                <m:ctrlPr>
                                  <a:rPr lang="en-GB" smtClean="0"/>
                                </m:ctrlPr>
                              </m:accPr>
                              <m:e>
                                <m:r>
                                  <a:rPr lang="en-GB" smtClean="0"/>
                                  <m:t>𝑌</m:t>
                                </m:r>
                              </m:e>
                            </m:acc>
                            <m:r>
                              <a:rPr lang="en-GB" smtClean="0"/>
                              <m:t>)</m:t>
                            </m:r>
                          </m:e>
                        </m:nary>
                      </m:num>
                      <m:den>
                        <m:r>
                          <a:rPr lang="en-GB" smtClean="0"/>
                          <m:t>𝑁</m:t>
                        </m:r>
                        <m:r>
                          <a:rPr lang="en-GB" smtClean="0"/>
                          <m:t>−1</m:t>
                        </m:r>
                      </m:den>
                    </m:f>
                  </m:oMath>
                </a14:m>
                <a:r>
                  <a:rPr lang="en-GB" dirty="0" smtClean="0"/>
                  <a:t> 		or	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/>
                        </m:ctrlPr>
                      </m:sSubPr>
                      <m:e>
                        <m:r>
                          <a:rPr lang="en-GB"/>
                          <m:t>𝐶𝑜𝑣</m:t>
                        </m:r>
                      </m:e>
                      <m:sub>
                        <m:r>
                          <a:rPr lang="en-GB"/>
                          <m:t>𝑥𝑦</m:t>
                        </m:r>
                      </m:sub>
                    </m:sSub>
                    <m:r>
                      <a:rPr lang="en-GB"/>
                      <m:t>=</m:t>
                    </m:r>
                    <m:f>
                      <m:fPr>
                        <m:ctrlPr>
                          <a:rPr lang="en-GB"/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/>
                            </m:ctrlPr>
                          </m:naryPr>
                          <m:sub/>
                          <m:sup/>
                          <m:e>
                            <m:r>
                              <a:rPr lang="en-GB" smtClean="0"/>
                              <m:t>𝑥𝑦</m:t>
                            </m:r>
                          </m:e>
                        </m:nary>
                      </m:num>
                      <m:den>
                        <m:r>
                          <a:rPr lang="en-GB"/>
                          <m:t>𝑁</m:t>
                        </m:r>
                        <m:r>
                          <a:rPr lang="en-GB"/>
                          <m:t>−1</m:t>
                        </m:r>
                      </m:den>
                    </m:f>
                  </m:oMath>
                </a14:m>
                <a:endParaRPr lang="en-GB" dirty="0" smtClean="0"/>
              </a:p>
              <a:p>
                <a:pPr lvl="1"/>
                <a14:m>
                  <m:oMath xmlns:m="http://schemas.openxmlformats.org/officeDocument/2006/math">
                    <m:r>
                      <a:rPr lang="en-GB"/>
                      <m:t>𝑥</m:t>
                    </m:r>
                    <m:r>
                      <a:rPr lang="en-GB"/>
                      <m:t>=(</m:t>
                    </m:r>
                    <m:r>
                      <a:rPr lang="en-GB"/>
                      <m:t>𝑋</m:t>
                    </m:r>
                    <m:r>
                      <a:rPr lang="en-GB"/>
                      <m:t>−</m:t>
                    </m:r>
                    <m:acc>
                      <m:accPr>
                        <m:chr m:val="̅"/>
                        <m:ctrlPr>
                          <a:rPr lang="en-GB"/>
                        </m:ctrlPr>
                      </m:accPr>
                      <m:e>
                        <m:r>
                          <a:rPr lang="en-GB"/>
                          <m:t>𝑋</m:t>
                        </m:r>
                      </m:e>
                    </m:acc>
                    <m:r>
                      <a:rPr lang="en-GB"/>
                      <m:t>)</m:t>
                    </m:r>
                  </m:oMath>
                </a14:m>
                <a:r>
                  <a:rPr lang="en-GB" dirty="0"/>
                  <a:t>, the deviation scores for X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GB" smtClean="0"/>
                      <m:t>𝑦</m:t>
                    </m:r>
                    <m:r>
                      <a:rPr lang="en-GB"/>
                      <m:t>=(</m:t>
                    </m:r>
                    <m:r>
                      <a:rPr lang="en-GB" smtClean="0"/>
                      <m:t>𝑌</m:t>
                    </m:r>
                    <m:r>
                      <a:rPr lang="en-GB"/>
                      <m:t>−</m:t>
                    </m:r>
                    <m:acc>
                      <m:accPr>
                        <m:chr m:val="̅"/>
                        <m:ctrlPr>
                          <a:rPr lang="en-GB"/>
                        </m:ctrlPr>
                      </m:accPr>
                      <m:e>
                        <m:r>
                          <a:rPr lang="en-GB" smtClean="0"/>
                          <m:t>𝑌</m:t>
                        </m:r>
                      </m:e>
                    </m:acc>
                    <m:r>
                      <a:rPr lang="en-GB"/>
                      <m:t>)</m:t>
                    </m:r>
                  </m:oMath>
                </a14:m>
                <a:r>
                  <a:rPr lang="en-GB" dirty="0"/>
                  <a:t>, the deviation scores for </a:t>
                </a:r>
                <a:r>
                  <a:rPr lang="en-GB" dirty="0" smtClean="0"/>
                  <a:t>Y</a:t>
                </a:r>
                <a:endParaRPr lang="en-GB" dirty="0"/>
              </a:p>
              <a:p>
                <a:pPr lvl="1"/>
                <a14:m>
                  <m:oMath xmlns:m="http://schemas.openxmlformats.org/officeDocument/2006/math">
                    <m:nary>
                      <m:naryPr>
                        <m:chr m:val="∑"/>
                        <m:subHide m:val="on"/>
                        <m:supHide m:val="on"/>
                        <m:ctrlPr>
                          <a:rPr lang="en-GB" smtClean="0"/>
                        </m:ctrlPr>
                      </m:naryPr>
                      <m:sub/>
                      <m:sup/>
                      <m:e>
                        <m:r>
                          <a:rPr lang="en-GB" smtClean="0"/>
                          <m:t>𝑥𝑦</m:t>
                        </m:r>
                        <m:r>
                          <a:rPr lang="en-GB" smtClean="0"/>
                          <m:t>= </m:t>
                        </m:r>
                      </m:e>
                    </m:nary>
                  </m:oMath>
                </a14:m>
                <a:r>
                  <a:rPr lang="en-GB" dirty="0" smtClean="0"/>
                  <a:t> </a:t>
                </a:r>
                <a:r>
                  <a:rPr lang="en-GB" dirty="0"/>
                  <a:t>the </a:t>
                </a:r>
                <a:r>
                  <a:rPr lang="en-GB" dirty="0" smtClean="0"/>
                  <a:t>sum of the products of the paired deviation scores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GB" smtClean="0"/>
                      <m:t>𝑁</m:t>
                    </m:r>
                    <m:r>
                      <a:rPr lang="en-GB" smtClean="0"/>
                      <m:t>=</m:t>
                    </m:r>
                  </m:oMath>
                </a14:m>
                <a:r>
                  <a:rPr lang="en-GB" dirty="0" smtClean="0"/>
                  <a:t> the number of pairs of scores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smtClean="0"/>
                        </m:ctrlPr>
                      </m:sSubPr>
                      <m:e>
                        <m:r>
                          <a:rPr lang="en-GB" smtClean="0"/>
                          <m:t>𝑆𝐷</m:t>
                        </m:r>
                      </m:e>
                      <m:sub>
                        <m:r>
                          <a:rPr lang="en-GB" smtClean="0"/>
                          <m:t>𝑥</m:t>
                        </m:r>
                      </m:sub>
                    </m:sSub>
                    <m:r>
                      <a:rPr lang="en-GB" smtClean="0"/>
                      <m:t>= </m:t>
                    </m:r>
                  </m:oMath>
                </a14:m>
                <a:r>
                  <a:rPr lang="en-GB" dirty="0" smtClean="0"/>
                  <a:t>the standard deviation of X</a:t>
                </a:r>
                <a:endParaRPr lang="en-GB" dirty="0"/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/>
                        </m:ctrlPr>
                      </m:sSubPr>
                      <m:e>
                        <m:r>
                          <a:rPr lang="en-GB"/>
                          <m:t>𝑆𝐷</m:t>
                        </m:r>
                      </m:e>
                      <m:sub>
                        <m:r>
                          <a:rPr lang="en-GB" smtClean="0"/>
                          <m:t>𝑦</m:t>
                        </m:r>
                      </m:sub>
                    </m:sSub>
                    <m:r>
                      <a:rPr lang="en-GB"/>
                      <m:t>= </m:t>
                    </m:r>
                  </m:oMath>
                </a14:m>
                <a:r>
                  <a:rPr lang="en-GB" dirty="0"/>
                  <a:t>the standard deviation of </a:t>
                </a:r>
                <a:r>
                  <a:rPr lang="en-GB" dirty="0" smtClean="0"/>
                  <a:t>Y</a:t>
                </a:r>
                <a:endParaRPr lang="en-GB" dirty="0"/>
              </a:p>
              <a:p>
                <a:pPr lvl="1"/>
                <a:endParaRPr lang="en-GB" dirty="0" smtClean="0"/>
              </a:p>
              <a:p>
                <a:pPr lvl="1"/>
                <a:endParaRPr lang="en-GB" dirty="0"/>
              </a:p>
              <a:p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777" t="-257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442017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Example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5" name="Content Placeholder 4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310836397"/>
                  </p:ext>
                </p:extLst>
              </p:nvPr>
            </p:nvGraphicFramePr>
            <p:xfrm>
              <a:off x="822325" y="1846263"/>
              <a:ext cx="8337552" cy="3739071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389592"/>
                    <a:gridCol w="1389592"/>
                    <a:gridCol w="1389592"/>
                    <a:gridCol w="1389592"/>
                    <a:gridCol w="1389592"/>
                    <a:gridCol w="1389592"/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Persons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Alice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37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-4.8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8.64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Bob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41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-3.96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Charlotte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9.2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75.44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David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-1.36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Eve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36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5.04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442172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N=5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𝑋</m:t>
                                    </m:r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=194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𝑌</m:t>
                                    </m:r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=399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𝑥𝑦</m:t>
                                    </m:r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=83.8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𝑋</m:t>
                                    </m:r>
                                  </m:e>
                                </m:acc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=38.8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𝑌</m:t>
                                    </m:r>
                                  </m:e>
                                </m:acc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=79.8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sub>
                                </m:sSub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=6.1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𝑦</m:t>
                                    </m:r>
                                  </m:sub>
                                </m:sSub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=4.9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5" name="Content Placeholder 4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310836397"/>
                  </p:ext>
                </p:extLst>
              </p:nvPr>
            </p:nvGraphicFramePr>
            <p:xfrm>
              <a:off x="533400" y="1122363"/>
              <a:ext cx="8337552" cy="374250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389592"/>
                    <a:gridCol w="1389592"/>
                    <a:gridCol w="1389592"/>
                    <a:gridCol w="1389592"/>
                    <a:gridCol w="1389592"/>
                    <a:gridCol w="1389592"/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Persons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Alice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37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-4.8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8.64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Bob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41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-3.96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Charlotte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9.2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75.44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David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-1.36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Eve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36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5.04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755714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N=5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3"/>
                          <a:stretch>
                            <a:fillRect l="-100000" t="-299194" r="-400877" b="-10241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3"/>
                          <a:stretch>
                            <a:fillRect l="-199127" t="-299194" r="-299127" b="-10241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3"/>
                          <a:stretch>
                            <a:fillRect l="-500439" t="-299194" r="-439" b="-102419"/>
                          </a:stretch>
                        </a:blipFill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3"/>
                          <a:stretch>
                            <a:fillRect l="-100000" t="-811475" r="-400877" b="-10819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3"/>
                          <a:stretch>
                            <a:fillRect l="-199127" t="-811475" r="-299127" b="-10819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</a:tr>
                  <a:tr h="390906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0">
                          <a:blip r:embed="rId3"/>
                          <a:stretch>
                            <a:fillRect l="-100000" t="-868750" r="-400877" b="-312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0">
                          <a:blip r:embed="rId3"/>
                          <a:stretch>
                            <a:fillRect l="-199127" t="-868750" r="-299127" b="-312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4" name="Content Placeholder 2"/>
          <p:cNvSpPr txBox="1">
            <a:spLocks/>
          </p:cNvSpPr>
          <p:nvPr/>
        </p:nvSpPr>
        <p:spPr>
          <a:xfrm>
            <a:off x="574588" y="5585334"/>
            <a:ext cx="8337223" cy="168739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+mj-lt"/>
              <a:buAutoNum type="arabicPeriod"/>
            </a:pPr>
            <a:r>
              <a:rPr lang="en-GB" sz="1600" dirty="0" smtClean="0"/>
              <a:t>Find the number of pairs in the scores (normally the number of subjects). In this case N=5.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600" dirty="0" smtClean="0"/>
              <a:t>Find the mean and standard deviations for X and Y</a:t>
            </a:r>
          </a:p>
        </p:txBody>
      </p:sp>
    </p:spTree>
    <p:extLst>
      <p:ext uri="{BB962C8B-B14F-4D97-AF65-F5344CB8AC3E}">
        <p14:creationId xmlns:p14="http://schemas.microsoft.com/office/powerpoint/2010/main" val="2435904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59" y="0"/>
            <a:ext cx="7543800" cy="1122066"/>
          </a:xfrm>
        </p:spPr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5" name="Content Placeholder 4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1499513608"/>
                  </p:ext>
                </p:extLst>
              </p:nvPr>
            </p:nvGraphicFramePr>
            <p:xfrm>
              <a:off x="682916" y="1393183"/>
              <a:ext cx="8336916" cy="3703511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389486"/>
                    <a:gridCol w="1389486"/>
                    <a:gridCol w="1389486"/>
                    <a:gridCol w="1389486"/>
                    <a:gridCol w="1389486"/>
                    <a:gridCol w="1389486"/>
                  </a:tblGrid>
                  <a:tr h="340789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Persons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40789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Alice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37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-4.8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8.64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40789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Bob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41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-3.96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40789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Charlotte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9.2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75.44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40789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David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-1.36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40789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Eve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36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5.04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70412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N=5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𝑋</m:t>
                                    </m:r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=194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𝑌</m:t>
                                    </m:r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=399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𝑥𝑦</m:t>
                                    </m:r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=83.8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40789">
                    <a:tc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𝑋</m:t>
                                    </m:r>
                                  </m:e>
                                </m:acc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=38.8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𝑌</m:t>
                                    </m:r>
                                  </m:e>
                                </m:acc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=79.8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</a:tr>
                  <a:tr h="361023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sub>
                                </m:sSub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=6.1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𝑦</m:t>
                                    </m:r>
                                  </m:sub>
                                </m:sSub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=4.9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5" name="Content Placeholder 4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1499513608"/>
                  </p:ext>
                </p:extLst>
              </p:nvPr>
            </p:nvGraphicFramePr>
            <p:xfrm>
              <a:off x="682916" y="1393183"/>
              <a:ext cx="8336916" cy="3703511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389486"/>
                    <a:gridCol w="1389486"/>
                    <a:gridCol w="1389486"/>
                    <a:gridCol w="1389486"/>
                    <a:gridCol w="1389486"/>
                    <a:gridCol w="1389486"/>
                  </a:tblGrid>
                  <a:tr h="36576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Persons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6576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Alice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37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-4.8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8.64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6576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Bob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41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-3.96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6576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Charlotte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9.2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75.44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6576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David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-1.36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6576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Eve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36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5.04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755714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N=5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100000" t="-295161" r="-400439" b="-10161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200000" t="-295161" r="-300439" b="-10161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500000" t="-295161" r="-439" b="-101613"/>
                          </a:stretch>
                        </a:blipFill>
                      </a:tcPr>
                    </a:tc>
                  </a:tr>
                  <a:tr h="365760">
                    <a:tc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100000" t="-816667" r="-400439" b="-11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200000" t="-816667" r="-300439" b="-11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</a:tr>
                  <a:tr h="387477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0">
                          <a:blip r:embed="rId2"/>
                          <a:stretch>
                            <a:fillRect l="-100000" t="-859375" r="-400439" b="-312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0">
                          <a:blip r:embed="rId2"/>
                          <a:stretch>
                            <a:fillRect l="-200000" t="-859375" r="-300439" b="-312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4" name="Content Placeholder 2"/>
          <p:cNvSpPr txBox="1">
            <a:spLocks/>
          </p:cNvSpPr>
          <p:nvPr/>
        </p:nvSpPr>
        <p:spPr>
          <a:xfrm>
            <a:off x="230660" y="5096694"/>
            <a:ext cx="7455243" cy="1361771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fontScale="92500" lnSpcReduction="1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+mj-lt"/>
              <a:buAutoNum type="arabicPeriod" startAt="3"/>
            </a:pPr>
            <a:r>
              <a:rPr lang="en-GB" sz="1600" dirty="0"/>
              <a:t>Find x by subtracting the mean (38.8) from each score on X</a:t>
            </a:r>
          </a:p>
          <a:p>
            <a:pPr marL="457200" indent="-457200">
              <a:buFont typeface="+mj-lt"/>
              <a:buAutoNum type="arabicPeriod" startAt="3"/>
            </a:pPr>
            <a:r>
              <a:rPr lang="en-GB" sz="1600" dirty="0"/>
              <a:t>Find </a:t>
            </a:r>
            <a:r>
              <a:rPr lang="en-GB" sz="1600" dirty="0" smtClean="0"/>
              <a:t>y </a:t>
            </a:r>
            <a:r>
              <a:rPr lang="en-GB" sz="1600" dirty="0"/>
              <a:t>by subtracting the mean </a:t>
            </a:r>
            <a:r>
              <a:rPr lang="en-GB" sz="1600" dirty="0" smtClean="0"/>
              <a:t>(79.8</a:t>
            </a:r>
            <a:r>
              <a:rPr lang="en-GB" sz="1600" dirty="0"/>
              <a:t>) from each score on </a:t>
            </a:r>
            <a:r>
              <a:rPr lang="en-GB" sz="1600" dirty="0" smtClean="0"/>
              <a:t>Y</a:t>
            </a:r>
          </a:p>
          <a:p>
            <a:pPr marL="457200" indent="-457200">
              <a:buFont typeface="+mj-lt"/>
              <a:buAutoNum type="arabicPeriod" startAt="3"/>
            </a:pPr>
            <a:r>
              <a:rPr lang="en-GB" sz="1600" dirty="0" smtClean="0"/>
              <a:t>Multiply each value of x with each value of y to get </a:t>
            </a:r>
            <a:r>
              <a:rPr lang="en-GB" sz="1600" dirty="0" err="1" smtClean="0"/>
              <a:t>xy</a:t>
            </a:r>
            <a:endParaRPr lang="en-GB" sz="1600" dirty="0" smtClean="0"/>
          </a:p>
          <a:p>
            <a:pPr marL="457200" indent="-457200">
              <a:buFont typeface="+mj-lt"/>
              <a:buAutoNum type="arabicPeriod" startAt="3"/>
            </a:pPr>
            <a:r>
              <a:rPr lang="en-GB" sz="1600" dirty="0" smtClean="0"/>
              <a:t>Get the sum of all values of </a:t>
            </a:r>
            <a:r>
              <a:rPr lang="en-GB" sz="1600" dirty="0" err="1" smtClean="0"/>
              <a:t>xy</a:t>
            </a:r>
            <a:r>
              <a:rPr lang="en-GB" sz="1600" dirty="0" smtClean="0"/>
              <a:t> (83.8)</a:t>
            </a:r>
            <a:endParaRPr lang="en-GB" sz="1600" dirty="0"/>
          </a:p>
          <a:p>
            <a:pPr marL="457200" indent="-457200">
              <a:buFont typeface="+mj-lt"/>
              <a:buAutoNum type="arabicPeriod" startAt="3"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3874143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7501" y="0"/>
            <a:ext cx="7543800" cy="1104768"/>
          </a:xfrm>
        </p:spPr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5" name="Content Placeholder 4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2452486441"/>
                  </p:ext>
                </p:extLst>
              </p:nvPr>
            </p:nvGraphicFramePr>
            <p:xfrm>
              <a:off x="649332" y="1360141"/>
              <a:ext cx="8337552" cy="3739071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389592"/>
                    <a:gridCol w="1389592"/>
                    <a:gridCol w="1389592"/>
                    <a:gridCol w="1389592"/>
                    <a:gridCol w="1389592"/>
                    <a:gridCol w="1389592"/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Persons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Alice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37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-4.8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8.64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Bob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41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-3.96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Charlotte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9.2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75.44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David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-1.36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Eve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36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5.04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442172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N=5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𝑋</m:t>
                                    </m:r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=194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𝑌</m:t>
                                    </m:r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=399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𝑥𝑦</m:t>
                                    </m:r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=83.8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𝑋</m:t>
                                    </m:r>
                                  </m:e>
                                </m:acc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=38.8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𝑌</m:t>
                                    </m:r>
                                  </m:e>
                                </m:acc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=79.8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sub>
                                </m:sSub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=6.1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𝑦</m:t>
                                    </m:r>
                                  </m:sub>
                                </m:sSub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=4.9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5" name="Content Placeholder 4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2452486441"/>
                  </p:ext>
                </p:extLst>
              </p:nvPr>
            </p:nvGraphicFramePr>
            <p:xfrm>
              <a:off x="649332" y="1360141"/>
              <a:ext cx="8337552" cy="3739071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389592"/>
                    <a:gridCol w="1389592"/>
                    <a:gridCol w="1389592"/>
                    <a:gridCol w="1389592"/>
                    <a:gridCol w="1389592"/>
                    <a:gridCol w="1389592"/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Persons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Alice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37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-4.8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8.64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Bob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41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-3.96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Charlotte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9.2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75.44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David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-1.36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Eve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36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5.04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755714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N=5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100000" t="-298387" r="-400877" b="-10241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199127" t="-298387" r="-299127" b="-10241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500439" t="-298387" r="-439" b="-102419"/>
                          </a:stretch>
                        </a:blipFill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100000" t="-809836" r="-400877" b="-10819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199127" t="-809836" r="-299127" b="-10819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</a:tr>
                  <a:tr h="387477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0">
                          <a:blip r:embed="rId2"/>
                          <a:stretch>
                            <a:fillRect l="-100000" t="-867188" r="-400877" b="-312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0">
                          <a:blip r:embed="rId2"/>
                          <a:stretch>
                            <a:fillRect l="-199127" t="-867188" r="-299127" b="-312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Content Placeholder 2"/>
              <p:cNvSpPr txBox="1">
                <a:spLocks/>
              </p:cNvSpPr>
              <p:nvPr/>
            </p:nvSpPr>
            <p:spPr>
              <a:xfrm>
                <a:off x="418070" y="5099212"/>
                <a:ext cx="8337223" cy="1375729"/>
              </a:xfrm>
              <a:prstGeom prst="rect">
                <a:avLst/>
              </a:prstGeom>
            </p:spPr>
            <p:txBody>
              <a:bodyPr vert="horz" lIns="91440" tIns="45720" rIns="91440" bIns="45720" rtlCol="0" anchor="t" anchorCtr="0">
                <a:normAutofit/>
              </a:bodyPr>
              <a:lstStyle>
                <a:lvl1pPr marL="2857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20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1pPr>
                <a:lvl2pPr marL="7429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8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2pPr>
                <a:lvl3pPr marL="12001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6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3pPr>
                <a:lvl4pPr marL="15430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4pPr>
                <a:lvl5pPr marL="20002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9pPr>
              </a:lstStyle>
              <a:p>
                <a:pPr marL="457200" indent="-457200">
                  <a:buFont typeface="+mj-lt"/>
                  <a:buAutoNum type="arabicPeriod" startAt="7"/>
                </a:pPr>
                <a:r>
                  <a:rPr lang="en-GB" dirty="0" smtClean="0"/>
                  <a:t>Calculate the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𝐶𝑜𝑣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𝑥𝑦</m:t>
                            </m:r>
                          </m:e>
                        </m:nary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𝑁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−1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83.8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5−1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=20.95</m:t>
                    </m:r>
                  </m:oMath>
                </a14:m>
                <a:endParaRPr lang="en-GB" dirty="0" smtClean="0"/>
              </a:p>
              <a:p>
                <a:pPr marL="457200" indent="-457200">
                  <a:buFont typeface="+mj-lt"/>
                  <a:buAutoNum type="arabicPeriod" startAt="7"/>
                </a:pPr>
                <a:r>
                  <a:rPr lang="en-GB" dirty="0" smtClean="0"/>
                  <a:t>Finally calculate the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𝐶𝑜𝑣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𝑥𝑦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𝑦</m:t>
                            </m:r>
                          </m:sub>
                        </m:sSub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20.95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(6.1)(4.9)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20.95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29.89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=+0.70</m:t>
                    </m:r>
                  </m:oMath>
                </a14:m>
                <a:r>
                  <a:rPr lang="en-GB" dirty="0"/>
                  <a:t> </a:t>
                </a:r>
              </a:p>
              <a:p>
                <a:pPr marL="457200" indent="-457200">
                  <a:buFont typeface="+mj-lt"/>
                  <a:buAutoNum type="arabicPeriod" startAt="7"/>
                </a:pPr>
                <a:endParaRPr lang="en-GB" dirty="0" smtClean="0"/>
              </a:p>
            </p:txBody>
          </p:sp>
        </mc:Choice>
        <mc:Fallback>
          <p:sp>
            <p:nvSpPr>
              <p:cNvPr id="4" name="Content Placeholder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8070" y="5099212"/>
                <a:ext cx="8337223" cy="1375729"/>
              </a:xfrm>
              <a:prstGeom prst="rect">
                <a:avLst/>
              </a:prstGeom>
              <a:blipFill rotWithShape="0">
                <a:blip r:embed="rId3"/>
                <a:stretch>
                  <a:fillRect l="-4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565004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Interpreting correlation coefficients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Correlation does not imply causation</a:t>
            </a:r>
          </a:p>
          <a:p>
            <a:pPr lvl="1"/>
            <a:r>
              <a:rPr lang="en-GB" smtClean="0"/>
              <a:t>It’s not easy to prove causality so you must have reasons for doing so</a:t>
            </a:r>
          </a:p>
          <a:p>
            <a:r>
              <a:rPr lang="en-GB" smtClean="0"/>
              <a:t>If causation exists then you can do a lot with it</a:t>
            </a:r>
          </a:p>
          <a:p>
            <a:pPr lvl="1"/>
            <a:r>
              <a:rPr lang="en-GB" smtClean="0"/>
              <a:t>Promote the relationship to provide benefits</a:t>
            </a:r>
          </a:p>
          <a:p>
            <a:pPr lvl="1"/>
            <a:r>
              <a:rPr lang="en-GB" smtClean="0"/>
              <a:t>Prevent the cause to avoid harmful consequences</a:t>
            </a:r>
          </a:p>
          <a:p>
            <a:pPr lvl="1"/>
            <a:r>
              <a:rPr lang="en-GB" smtClean="0"/>
              <a:t>Prepare for unavoidable harmful consequences</a:t>
            </a:r>
          </a:p>
          <a:p>
            <a:pPr lvl="1"/>
            <a:r>
              <a:rPr lang="en-GB" smtClean="0"/>
              <a:t>Prosecute the perpetrator of the cause</a:t>
            </a:r>
          </a:p>
          <a:p>
            <a:pPr lvl="1"/>
            <a:r>
              <a:rPr lang="en-GB" smtClean="0"/>
              <a:t>Pontificate about what might happen in the future if the relationship holds over time</a:t>
            </a:r>
          </a:p>
          <a:p>
            <a:pPr lvl="1"/>
            <a:r>
              <a:rPr lang="en-GB" smtClean="0"/>
              <a:t>Probe for knowledge simply out of curiosity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1271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Hill’s criteria for causation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mtClean="0"/>
              <a:t>Medical statistician Austin Bradford Hill defined a set of minimal conditions necessary to accept that a causal relationship between two variables is likely:</a:t>
            </a:r>
          </a:p>
          <a:p>
            <a:pPr lvl="1"/>
            <a:r>
              <a:rPr lang="en-GB" smtClean="0"/>
              <a:t>Strength: The correlation coefficient should be large and statistically significant</a:t>
            </a:r>
          </a:p>
          <a:p>
            <a:pPr lvl="1"/>
            <a:r>
              <a:rPr lang="en-GB" smtClean="0"/>
              <a:t>Consistency: The relationship can be replicated</a:t>
            </a:r>
          </a:p>
          <a:p>
            <a:pPr lvl="1"/>
            <a:r>
              <a:rPr lang="en-GB" smtClean="0"/>
              <a:t>Specificity: If there is no other likely explanation</a:t>
            </a:r>
          </a:p>
          <a:p>
            <a:pPr lvl="1"/>
            <a:r>
              <a:rPr lang="en-GB" smtClean="0"/>
              <a:t>Temporality: The effect always occurs after the cause</a:t>
            </a:r>
          </a:p>
          <a:p>
            <a:pPr lvl="1"/>
            <a:r>
              <a:rPr lang="en-GB" smtClean="0"/>
              <a:t>Gradient: If a greater exposure leads to a greater effect</a:t>
            </a:r>
          </a:p>
          <a:p>
            <a:pPr lvl="1"/>
            <a:r>
              <a:rPr lang="en-GB" smtClean="0"/>
              <a:t>Plausibility: A plausible mechanism exists between cause and effect</a:t>
            </a:r>
          </a:p>
          <a:p>
            <a:pPr lvl="1"/>
            <a:r>
              <a:rPr lang="en-GB" smtClean="0"/>
              <a:t>Coherence: The relationship is compatible with current theory</a:t>
            </a:r>
          </a:p>
          <a:p>
            <a:pPr lvl="1"/>
            <a:r>
              <a:rPr lang="en-GB" smtClean="0"/>
              <a:t>Experiment: If the relationship can be verified experimentally</a:t>
            </a:r>
          </a:p>
          <a:p>
            <a:pPr lvl="1"/>
            <a:r>
              <a:rPr lang="en-GB" smtClean="0"/>
              <a:t>Analogy: There are proven relationships between similar causes and effects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65630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Given the relationships below, discuss how far they meet Hill’s criteria:</a:t>
            </a:r>
          </a:p>
          <a:p>
            <a:pPr lvl="1"/>
            <a:r>
              <a:rPr lang="en-GB" smtClean="0"/>
              <a:t>A correlation between IQ and the number of exams passed</a:t>
            </a:r>
          </a:p>
          <a:p>
            <a:pPr lvl="1"/>
            <a:r>
              <a:rPr lang="en-GB" smtClean="0"/>
              <a:t>A correlation between a person carrying a particular gene and the likelihood of them getting a cancer mediated by that gene</a:t>
            </a:r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2722" y="3188042"/>
            <a:ext cx="7532016" cy="3045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07863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Spurious Correlations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2325" y="2052813"/>
            <a:ext cx="7543800" cy="3609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66878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Spurious Correlations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2325" y="2085672"/>
            <a:ext cx="7543800" cy="3543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14479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Coefficient of determination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Another way to evaluate </a:t>
            </a:r>
            <a:r>
              <a:rPr lang="en-GB" dirty="0" err="1"/>
              <a:t>r</a:t>
            </a:r>
            <a:r>
              <a:rPr lang="en-GB" baseline="-25000" dirty="0" err="1"/>
              <a:t>xy</a:t>
            </a:r>
            <a:r>
              <a:rPr lang="en-GB" dirty="0"/>
              <a:t> </a:t>
            </a:r>
            <a:r>
              <a:rPr lang="en-GB" dirty="0" smtClean="0"/>
              <a:t>is using the </a:t>
            </a:r>
            <a:r>
              <a:rPr lang="en-GB" i="1" dirty="0" smtClean="0"/>
              <a:t>coefficient of determination</a:t>
            </a:r>
            <a:endParaRPr lang="en-GB" dirty="0" smtClean="0"/>
          </a:p>
          <a:p>
            <a:pPr lvl="1"/>
            <a:r>
              <a:rPr lang="en-GB" dirty="0" smtClean="0"/>
              <a:t>This is r</a:t>
            </a:r>
            <a:r>
              <a:rPr lang="en-GB" baseline="-25000" dirty="0" smtClean="0"/>
              <a:t>xy</a:t>
            </a:r>
            <a:r>
              <a:rPr lang="en-GB" baseline="30000" dirty="0" smtClean="0"/>
              <a:t>2</a:t>
            </a:r>
            <a:r>
              <a:rPr lang="en-GB" dirty="0" smtClean="0"/>
              <a:t> and is interpreted as the percentage of the variance in one variable that is explained by knowing the value of the other variable</a:t>
            </a:r>
          </a:p>
          <a:p>
            <a:pPr lvl="1"/>
            <a:r>
              <a:rPr lang="en-GB" dirty="0" smtClean="0"/>
              <a:t>If the correlation between X and Y is 0.7 then</a:t>
            </a:r>
            <a:r>
              <a:rPr lang="en-GB" dirty="0"/>
              <a:t> r</a:t>
            </a:r>
            <a:r>
              <a:rPr lang="en-GB" baseline="-25000" dirty="0"/>
              <a:t>xy</a:t>
            </a:r>
            <a:r>
              <a:rPr lang="en-GB" baseline="30000" dirty="0"/>
              <a:t>2</a:t>
            </a:r>
            <a:r>
              <a:rPr lang="en-GB" dirty="0"/>
              <a:t> </a:t>
            </a:r>
            <a:r>
              <a:rPr lang="en-GB" dirty="0" smtClean="0"/>
              <a:t>= 0.49 = 49%</a:t>
            </a:r>
          </a:p>
          <a:p>
            <a:pPr lvl="1"/>
            <a:r>
              <a:rPr lang="en-GB" dirty="0" smtClean="0"/>
              <a:t>Almost half of the differences in Y are due to differences in X</a:t>
            </a:r>
          </a:p>
          <a:p>
            <a:r>
              <a:rPr lang="en-GB" dirty="0" smtClean="0"/>
              <a:t>Suppose a correlation of 0.6 exists between the number of  risk factors for skin cancer </a:t>
            </a:r>
            <a:r>
              <a:rPr lang="en-GB" dirty="0"/>
              <a:t>(</a:t>
            </a:r>
            <a:r>
              <a:rPr lang="en-GB" dirty="0" smtClean="0"/>
              <a:t>X) a patient has and the likelihood of the patient suffering from </a:t>
            </a:r>
            <a:r>
              <a:rPr lang="en-GB" dirty="0" err="1" smtClean="0"/>
              <a:t>skincancer</a:t>
            </a:r>
            <a:r>
              <a:rPr lang="en-GB" dirty="0" smtClean="0"/>
              <a:t> (Y)</a:t>
            </a:r>
          </a:p>
          <a:p>
            <a:pPr lvl="1"/>
            <a:r>
              <a:rPr lang="en-GB" dirty="0"/>
              <a:t> r</a:t>
            </a:r>
            <a:r>
              <a:rPr lang="en-GB" baseline="-25000" dirty="0"/>
              <a:t>xy</a:t>
            </a:r>
            <a:r>
              <a:rPr lang="en-GB" baseline="30000" dirty="0"/>
              <a:t>2</a:t>
            </a:r>
            <a:r>
              <a:rPr lang="en-GB" dirty="0"/>
              <a:t> </a:t>
            </a:r>
            <a:r>
              <a:rPr lang="en-GB" dirty="0" smtClean="0"/>
              <a:t>= 0.36 = 36%</a:t>
            </a:r>
          </a:p>
          <a:p>
            <a:pPr lvl="1"/>
            <a:r>
              <a:rPr lang="en-GB" dirty="0" smtClean="0"/>
              <a:t>36% of the risk is due to these factors, but 76% is due to other unknown factors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52145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 exercise 1 on the worksheet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8851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Spearman Rank Correlation Coefficient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85000" lnSpcReduction="20000"/>
              </a:bodyPr>
              <a:lstStyle/>
              <a:p>
                <a:r>
                  <a:rPr lang="en-GB" dirty="0" smtClean="0"/>
                  <a:t>The Spearman rank correlation (</a:t>
                </a:r>
                <a:r>
                  <a:rPr lang="en-GB" dirty="0" err="1" smtClean="0"/>
                  <a:t>rs</a:t>
                </a:r>
                <a:r>
                  <a:rPr lang="en-GB" dirty="0" smtClean="0"/>
                  <a:t>) aka Spearman’s rho can be used with monotonically related data</a:t>
                </a:r>
              </a:p>
              <a:p>
                <a:pPr lvl="1"/>
                <a:r>
                  <a:rPr lang="en-GB" dirty="0" smtClean="0"/>
                  <a:t>i.e. one variable tends to increase when the other increases, although not necessarily in a linear manner</a:t>
                </a:r>
              </a:p>
              <a:p>
                <a:pPr lvl="1"/>
                <a:r>
                  <a:rPr lang="en-GB" dirty="0" smtClean="0"/>
                  <a:t>This can also be used for ranked data</a:t>
                </a:r>
              </a:p>
              <a:p>
                <a:r>
                  <a:rPr lang="en-GB" dirty="0" smtClean="0"/>
                  <a:t>Once the scores have been ranked, the following formula can be used</a:t>
                </a:r>
              </a:p>
              <a:p>
                <a:r>
                  <a:rPr lang="en-GB" dirty="0" smtClean="0"/>
                  <a:t>				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/>
                        </m:ctrlPr>
                      </m:sSubPr>
                      <m:e>
                        <m:r>
                          <a:rPr lang="en-GB"/>
                          <m:t>𝑟</m:t>
                        </m:r>
                      </m:e>
                      <m:sub>
                        <m:r>
                          <a:rPr lang="en-GB" smtClean="0"/>
                          <m:t>𝑠</m:t>
                        </m:r>
                      </m:sub>
                    </m:sSub>
                    <m:r>
                      <a:rPr lang="en-GB"/>
                      <m:t>= </m:t>
                    </m:r>
                    <m:f>
                      <m:fPr>
                        <m:ctrlPr>
                          <a:rPr lang="en-GB"/>
                        </m:ctrlPr>
                      </m:fPr>
                      <m:num>
                        <m:sSub>
                          <m:sSubPr>
                            <m:ctrlPr>
                              <a:rPr lang="en-GB"/>
                            </m:ctrlPr>
                          </m:sSubPr>
                          <m:e>
                            <m:r>
                              <a:rPr lang="en-GB"/>
                              <m:t>𝐶𝑜𝑣</m:t>
                            </m:r>
                          </m:e>
                          <m:sub>
                            <m:r>
                              <a:rPr lang="en-GB"/>
                              <m:t>𝑥𝑦</m:t>
                            </m:r>
                            <m:r>
                              <a:rPr lang="en-GB" smtClean="0"/>
                              <m:t>𝑟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/>
                            </m:ctrlPr>
                          </m:sSubPr>
                          <m:e>
                            <m:r>
                              <a:rPr lang="en-GB"/>
                              <m:t>𝑆𝐷</m:t>
                            </m:r>
                          </m:e>
                          <m:sub>
                            <m:r>
                              <a:rPr lang="en-GB"/>
                              <m:t>𝑥</m:t>
                            </m:r>
                            <m:r>
                              <a:rPr lang="en-GB" smtClean="0"/>
                              <m:t>𝑟</m:t>
                            </m:r>
                          </m:sub>
                        </m:sSub>
                        <m:sSub>
                          <m:sSubPr>
                            <m:ctrlPr>
                              <a:rPr lang="en-GB"/>
                            </m:ctrlPr>
                          </m:sSubPr>
                          <m:e>
                            <m:r>
                              <a:rPr lang="en-GB"/>
                              <m:t>𝑆𝐷</m:t>
                            </m:r>
                          </m:e>
                          <m:sub>
                            <m:r>
                              <a:rPr lang="en-GB"/>
                              <m:t>𝑦</m:t>
                            </m:r>
                            <m:r>
                              <a:rPr lang="en-GB" smtClean="0"/>
                              <m:t>𝑟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/>
                  <a:t> </a:t>
                </a:r>
              </a:p>
              <a:p>
                <a:r>
                  <a:rPr lang="en-GB" dirty="0"/>
                  <a:t>Where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/>
                        </m:ctrlPr>
                      </m:sSubPr>
                      <m:e>
                        <m:r>
                          <a:rPr lang="en-GB"/>
                          <m:t>𝐶𝑜𝑣</m:t>
                        </m:r>
                      </m:e>
                      <m:sub>
                        <m:r>
                          <a:rPr lang="en-GB"/>
                          <m:t>𝑥𝑦</m:t>
                        </m:r>
                        <m:r>
                          <a:rPr lang="en-GB" smtClean="0"/>
                          <m:t>𝑟</m:t>
                        </m:r>
                      </m:sub>
                    </m:sSub>
                    <m:r>
                      <a:rPr lang="en-GB"/>
                      <m:t>=</m:t>
                    </m:r>
                    <m:f>
                      <m:fPr>
                        <m:ctrlPr>
                          <a:rPr lang="en-GB"/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/>
                            </m:ctrlPr>
                          </m:naryPr>
                          <m:sub/>
                          <m:sup/>
                          <m:e>
                            <m:r>
                              <a:rPr lang="en-GB"/>
                              <m:t>(</m:t>
                            </m:r>
                            <m:r>
                              <a:rPr lang="en-GB"/>
                              <m:t>𝑋</m:t>
                            </m:r>
                            <m:r>
                              <a:rPr lang="en-GB"/>
                              <m:t>−</m:t>
                            </m:r>
                            <m:acc>
                              <m:accPr>
                                <m:chr m:val="̅"/>
                                <m:ctrlPr>
                                  <a:rPr lang="en-GB"/>
                                </m:ctrlPr>
                              </m:accPr>
                              <m:e>
                                <m:r>
                                  <a:rPr lang="en-GB"/>
                                  <m:t>𝑋</m:t>
                                </m:r>
                              </m:e>
                            </m:acc>
                            <m:r>
                              <a:rPr lang="en-GB"/>
                              <m:t>)(</m:t>
                            </m:r>
                            <m:r>
                              <a:rPr lang="en-GB"/>
                              <m:t>𝑌</m:t>
                            </m:r>
                            <m:r>
                              <a:rPr lang="en-GB"/>
                              <m:t>−</m:t>
                            </m:r>
                            <m:acc>
                              <m:accPr>
                                <m:chr m:val="̅"/>
                                <m:ctrlPr>
                                  <a:rPr lang="en-GB"/>
                                </m:ctrlPr>
                              </m:accPr>
                              <m:e>
                                <m:r>
                                  <a:rPr lang="en-GB"/>
                                  <m:t>𝑌</m:t>
                                </m:r>
                              </m:e>
                            </m:acc>
                            <m:r>
                              <a:rPr lang="en-GB"/>
                              <m:t>)</m:t>
                            </m:r>
                          </m:e>
                        </m:nary>
                      </m:num>
                      <m:den>
                        <m:r>
                          <a:rPr lang="en-GB"/>
                          <m:t>𝑁</m:t>
                        </m:r>
                        <m:r>
                          <a:rPr lang="en-GB"/>
                          <m:t>−1</m:t>
                        </m:r>
                      </m:den>
                    </m:f>
                  </m:oMath>
                </a14:m>
                <a:r>
                  <a:rPr lang="en-GB" dirty="0"/>
                  <a:t> 		or	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/>
                        </m:ctrlPr>
                      </m:sSubPr>
                      <m:e>
                        <m:r>
                          <a:rPr lang="en-GB"/>
                          <m:t>𝐶𝑜𝑣</m:t>
                        </m:r>
                      </m:e>
                      <m:sub>
                        <m:r>
                          <a:rPr lang="en-GB"/>
                          <m:t>𝑥𝑦</m:t>
                        </m:r>
                        <m:r>
                          <a:rPr lang="en-GB" smtClean="0"/>
                          <m:t>𝑟</m:t>
                        </m:r>
                      </m:sub>
                    </m:sSub>
                    <m:r>
                      <a:rPr lang="en-GB"/>
                      <m:t>=</m:t>
                    </m:r>
                    <m:f>
                      <m:fPr>
                        <m:ctrlPr>
                          <a:rPr lang="en-GB"/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/>
                            </m:ctrlPr>
                          </m:naryPr>
                          <m:sub/>
                          <m:sup/>
                          <m:e>
                            <m:r>
                              <a:rPr lang="en-GB"/>
                              <m:t>𝑥𝑦</m:t>
                            </m:r>
                          </m:e>
                        </m:nary>
                      </m:num>
                      <m:den>
                        <m:r>
                          <a:rPr lang="en-GB"/>
                          <m:t>𝑁</m:t>
                        </m:r>
                        <m:r>
                          <a:rPr lang="en-GB"/>
                          <m:t>−1</m:t>
                        </m:r>
                      </m:den>
                    </m:f>
                  </m:oMath>
                </a14:m>
                <a:endParaRPr lang="en-GB" dirty="0" smtClean="0"/>
              </a:p>
              <a:p>
                <a:endParaRPr lang="en-GB" dirty="0" smtClean="0"/>
              </a:p>
              <a:p>
                <a:r>
                  <a:rPr lang="en-GB" dirty="0" smtClean="0"/>
                  <a:t>Yes, this is the same as Pearson’s rho; the important difference is in the ranking of the scores. X and Y are ranks, not scores</a:t>
                </a: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2504" t="-227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59261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739" y="-240618"/>
            <a:ext cx="7543800" cy="1450757"/>
          </a:xfrm>
        </p:spPr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5" name="Content Placeholder 4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2622412041"/>
                  </p:ext>
                </p:extLst>
              </p:nvPr>
            </p:nvGraphicFramePr>
            <p:xfrm>
              <a:off x="616379" y="1368469"/>
              <a:ext cx="8346649" cy="4109911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248266"/>
                    <a:gridCol w="1206631"/>
                    <a:gridCol w="671685"/>
                    <a:gridCol w="1326797"/>
                    <a:gridCol w="650450"/>
                    <a:gridCol w="886119"/>
                    <a:gridCol w="886120"/>
                    <a:gridCol w="1470581"/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Persons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</a:t>
                          </a:r>
                          <a:r>
                            <a:rPr lang="en-GB" baseline="-25000" dirty="0" err="1" smtClean="0"/>
                            <a:t>r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aseline="0" dirty="0" smtClean="0"/>
                            <a:t>Y</a:t>
                          </a:r>
                          <a:r>
                            <a:rPr lang="en-GB" baseline="-25000" dirty="0" smtClean="0"/>
                            <a:t>r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Alice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100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-6.25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Bob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Charlotte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David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90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0.75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Eve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60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0.75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Frank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-6.25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442172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N = 6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sSub>
                                      <m:sSubPr>
                                        <m:ctrlPr>
                                          <a:rPr lang="en-GB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  <m:sub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𝑟</m:t>
                                        </m:r>
                                      </m:sub>
                                    </m:s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21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sSub>
                                      <m:sSubPr>
                                        <m:ctrlPr>
                                          <a:rPr lang="en-GB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𝑌</m:t>
                                        </m:r>
                                      </m:e>
                                      <m:sub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𝑟</m:t>
                                        </m:r>
                                      </m:sub>
                                    </m:s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=399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𝑥𝑦</m:t>
                                    </m:r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−9.0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sSub>
                                      <m:sSubPr>
                                        <m:ctrlPr>
                                          <a:rPr lang="en-GB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  <m:sub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𝑟</m:t>
                                        </m:r>
                                      </m:sub>
                                    </m:sSub>
                                  </m:e>
                                </m:acc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=38.8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sSub>
                                      <m:sSubPr>
                                        <m:ctrlPr>
                                          <a:rPr lang="en-GB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𝑌</m:t>
                                        </m:r>
                                      </m:e>
                                      <m:sub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𝑟</m:t>
                                        </m:r>
                                      </m:sub>
                                    </m:sSub>
                                  </m:e>
                                </m:acc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=79.8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lang="en-GB" b="0" i="0" smtClean="0">
                                        <a:latin typeface="Cambria Math" panose="02040503050406030204" pitchFamily="18" charset="0"/>
                                      </a:rPr>
                                      <m:t>r</m:t>
                                    </m:r>
                                  </m:sub>
                                </m:sSub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=6.1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𝑦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lang="en-GB" b="0" i="0" smtClean="0">
                                        <a:latin typeface="Cambria Math" panose="02040503050406030204" pitchFamily="18" charset="0"/>
                                      </a:rPr>
                                      <m:t>r</m:t>
                                    </m:r>
                                  </m:sub>
                                </m:sSub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=4.9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5" name="Content Placeholder 4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2622412041"/>
                  </p:ext>
                </p:extLst>
              </p:nvPr>
            </p:nvGraphicFramePr>
            <p:xfrm>
              <a:off x="616379" y="1368469"/>
              <a:ext cx="8346649" cy="4109911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248266"/>
                    <a:gridCol w="1206631"/>
                    <a:gridCol w="671685"/>
                    <a:gridCol w="1326797"/>
                    <a:gridCol w="650450"/>
                    <a:gridCol w="886119"/>
                    <a:gridCol w="886120"/>
                    <a:gridCol w="1470581"/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Persons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</a:t>
                          </a:r>
                          <a:r>
                            <a:rPr lang="en-GB" baseline="-25000" dirty="0" err="1" smtClean="0"/>
                            <a:t>r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aseline="0" dirty="0" smtClean="0"/>
                            <a:t>Y</a:t>
                          </a:r>
                          <a:r>
                            <a:rPr lang="en-GB" baseline="-25000" dirty="0" smtClean="0"/>
                            <a:t>r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Alice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100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-6.25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Bob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Charlotte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David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90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0.75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Eve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60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0.75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Frank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-6.25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755714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N = 6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66558" t="-347581" r="-278571" b="-103226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157846" t="-347581" r="-164000" b="-103226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468465" t="-347581" r="-415" b="-103226"/>
                          </a:stretch>
                        </a:blipFill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66558" t="-909836" r="-278571" b="-109836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157846" t="-909836" r="-164000" b="-109836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</a:tr>
                  <a:tr h="387477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0">
                          <a:blip r:embed="rId2"/>
                          <a:stretch>
                            <a:fillRect l="-66558" t="-962500" r="-278571" b="-4688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0">
                          <a:blip r:embed="rId2"/>
                          <a:stretch>
                            <a:fillRect l="-157846" t="-962500" r="-164000" b="-4688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4" name="Content Placeholder 2"/>
          <p:cNvSpPr txBox="1">
            <a:spLocks/>
          </p:cNvSpPr>
          <p:nvPr/>
        </p:nvSpPr>
        <p:spPr>
          <a:xfrm>
            <a:off x="500448" y="5478380"/>
            <a:ext cx="8337223" cy="108302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fontScale="77500" lnSpcReduction="2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+mj-lt"/>
              <a:buAutoNum type="arabicPeriod"/>
            </a:pPr>
            <a:r>
              <a:rPr lang="en-GB" dirty="0" smtClean="0"/>
              <a:t>Find the number of pairs in the scores (normally the number of subjects). In this case N=6.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List the scores for X in ascending order and assign a </a:t>
            </a:r>
            <a:r>
              <a:rPr lang="en-GB" dirty="0"/>
              <a:t>rank </a:t>
            </a:r>
            <a:r>
              <a:rPr lang="en-GB" dirty="0" err="1"/>
              <a:t>X</a:t>
            </a:r>
            <a:r>
              <a:rPr lang="en-GB" baseline="-25000" dirty="0" err="1"/>
              <a:t>r</a:t>
            </a:r>
            <a:endParaRPr lang="en-GB" dirty="0"/>
          </a:p>
          <a:p>
            <a:pPr marL="457200" lvl="1" indent="0">
              <a:buNone/>
            </a:pPr>
            <a:r>
              <a:rPr lang="en-GB" dirty="0" smtClean="0"/>
              <a:t>If two or more scores tie then assign each one an average rank</a:t>
            </a:r>
          </a:p>
        </p:txBody>
      </p:sp>
    </p:spTree>
    <p:extLst>
      <p:ext uri="{BB962C8B-B14F-4D97-AF65-F5344CB8AC3E}">
        <p14:creationId xmlns:p14="http://schemas.microsoft.com/office/powerpoint/2010/main" val="26431577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4592" y="-275362"/>
            <a:ext cx="7543800" cy="1450757"/>
          </a:xfrm>
        </p:spPr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5" name="Content Placeholder 4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367045154"/>
                  </p:ext>
                </p:extLst>
              </p:nvPr>
            </p:nvGraphicFramePr>
            <p:xfrm>
              <a:off x="715233" y="1368469"/>
              <a:ext cx="8346649" cy="4109911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248266"/>
                    <a:gridCol w="1206631"/>
                    <a:gridCol w="671685"/>
                    <a:gridCol w="1326797"/>
                    <a:gridCol w="650450"/>
                    <a:gridCol w="886119"/>
                    <a:gridCol w="886120"/>
                    <a:gridCol w="1470581"/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Persons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</a:t>
                          </a:r>
                          <a:r>
                            <a:rPr lang="en-GB" baseline="-25000" dirty="0" err="1" smtClean="0"/>
                            <a:t>r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aseline="0" dirty="0" smtClean="0"/>
                            <a:t>Y</a:t>
                          </a:r>
                          <a:r>
                            <a:rPr lang="en-GB" baseline="-25000" dirty="0" smtClean="0"/>
                            <a:t>r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Alice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100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-6.25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Bob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Charlotte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David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90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0.75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Eve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60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0.75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Frank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-6.25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442172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N = 6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sSub>
                                      <m:sSubPr>
                                        <m:ctrlPr>
                                          <a:rPr lang="en-GB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  <m:sub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𝑟</m:t>
                                        </m:r>
                                      </m:sub>
                                    </m:s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21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sSub>
                                      <m:sSubPr>
                                        <m:ctrlPr>
                                          <a:rPr lang="en-GB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𝑌</m:t>
                                        </m:r>
                                      </m:e>
                                      <m:sub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𝑟</m:t>
                                        </m:r>
                                      </m:sub>
                                    </m:s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</m:t>
                                    </m:r>
                                    <m:r>
                                      <a:rPr lang="en-GB" b="0" i="0" smtClean="0">
                                        <a:latin typeface="Cambria Math" panose="02040503050406030204" pitchFamily="18" charset="0"/>
                                      </a:rPr>
                                      <m:t>21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𝑥𝑦</m:t>
                                    </m:r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−9.0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sSub>
                                      <m:sSubPr>
                                        <m:ctrlPr>
                                          <a:rPr lang="en-GB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  <m:sub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𝑟</m:t>
                                        </m:r>
                                      </m:sub>
                                    </m:sSub>
                                  </m:e>
                                </m:acc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3.5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sSub>
                                      <m:sSubPr>
                                        <m:ctrlPr>
                                          <a:rPr lang="en-GB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𝑌</m:t>
                                        </m:r>
                                      </m:e>
                                      <m:sub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𝑟</m:t>
                                        </m:r>
                                      </m:sub>
                                    </m:sSub>
                                  </m:e>
                                </m:acc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3.5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lang="en-GB" b="0" i="0" smtClean="0">
                                        <a:latin typeface="Cambria Math" panose="02040503050406030204" pitchFamily="18" charset="0"/>
                                      </a:rPr>
                                      <m:t>r</m:t>
                                    </m:r>
                                  </m:sub>
                                </m:sSub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1.8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𝑦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lang="en-GB" b="0" i="0" smtClean="0">
                                        <a:latin typeface="Cambria Math" panose="02040503050406030204" pitchFamily="18" charset="0"/>
                                      </a:rPr>
                                      <m:t>r</m:t>
                                    </m:r>
                                  </m:sub>
                                </m:sSub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1.9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5" name="Content Placeholder 4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367045154"/>
                  </p:ext>
                </p:extLst>
              </p:nvPr>
            </p:nvGraphicFramePr>
            <p:xfrm>
              <a:off x="715233" y="1368469"/>
              <a:ext cx="8346649" cy="4109911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248266"/>
                    <a:gridCol w="1206631"/>
                    <a:gridCol w="671685"/>
                    <a:gridCol w="1326797"/>
                    <a:gridCol w="650450"/>
                    <a:gridCol w="886119"/>
                    <a:gridCol w="886120"/>
                    <a:gridCol w="1470581"/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Persons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</a:t>
                          </a:r>
                          <a:r>
                            <a:rPr lang="en-GB" baseline="-25000" dirty="0" err="1" smtClean="0"/>
                            <a:t>r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aseline="0" dirty="0" smtClean="0"/>
                            <a:t>Y</a:t>
                          </a:r>
                          <a:r>
                            <a:rPr lang="en-GB" baseline="-25000" dirty="0" smtClean="0"/>
                            <a:t>r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Alice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100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-6.25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Bob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Charlotte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David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90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0.75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Eve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60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0.75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Frank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-6.25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755714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N = 6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66558" t="-347581" r="-278571" b="-103226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157846" t="-347581" r="-164000" b="-103226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468465" t="-347581" r="-415" b="-103226"/>
                          </a:stretch>
                        </a:blipFill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66558" t="-909836" r="-278571" b="-109836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157846" t="-909836" r="-164000" b="-109836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</a:tr>
                  <a:tr h="387477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0">
                          <a:blip r:embed="rId2"/>
                          <a:stretch>
                            <a:fillRect l="-66558" t="-962500" r="-278571" b="-4688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0">
                          <a:blip r:embed="rId2"/>
                          <a:stretch>
                            <a:fillRect l="-157846" t="-962500" r="-164000" b="-4688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Content Placeholder 2"/>
              <p:cNvSpPr txBox="1">
                <a:spLocks/>
              </p:cNvSpPr>
              <p:nvPr/>
            </p:nvSpPr>
            <p:spPr>
              <a:xfrm>
                <a:off x="516924" y="5597860"/>
                <a:ext cx="8337223" cy="951221"/>
              </a:xfrm>
              <a:prstGeom prst="rect">
                <a:avLst/>
              </a:prstGeom>
            </p:spPr>
            <p:txBody>
              <a:bodyPr vert="horz" lIns="91440" tIns="45720" rIns="91440" bIns="45720" rtlCol="0" anchor="t" anchorCtr="0">
                <a:normAutofit fontScale="85000" lnSpcReduction="10000"/>
              </a:bodyPr>
              <a:lstStyle>
                <a:lvl1pPr marL="2857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20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1pPr>
                <a:lvl2pPr marL="7429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8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2pPr>
                <a:lvl3pPr marL="12001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6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3pPr>
                <a:lvl4pPr marL="15430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4pPr>
                <a:lvl5pPr marL="20002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9pPr>
              </a:lstStyle>
              <a:p>
                <a:pPr marL="457200" indent="-457200">
                  <a:buFont typeface="+mj-lt"/>
                  <a:buAutoNum type="arabicPeriod" startAt="3"/>
                </a:pPr>
                <a:r>
                  <a:rPr lang="en-GB" dirty="0" smtClean="0"/>
                  <a:t>Assign the </a:t>
                </a:r>
                <a:r>
                  <a:rPr lang="en-GB" dirty="0"/>
                  <a:t>rank </a:t>
                </a:r>
                <a:r>
                  <a:rPr lang="en-GB" dirty="0" smtClean="0"/>
                  <a:t>Y</a:t>
                </a:r>
                <a:r>
                  <a:rPr lang="en-GB" baseline="-25000" dirty="0" smtClean="0"/>
                  <a:t>r</a:t>
                </a:r>
                <a:r>
                  <a:rPr lang="en-GB" dirty="0" smtClean="0"/>
                  <a:t> to the scores for Y (again using average scores if any scores are tied)</a:t>
                </a:r>
                <a:endParaRPr lang="en-GB" dirty="0"/>
              </a:p>
              <a:p>
                <a:pPr marL="457200" indent="-457200">
                  <a:buFont typeface="+mj-lt"/>
                  <a:buAutoNum type="arabicPeriod" startAt="3"/>
                </a:pPr>
                <a:r>
                  <a:rPr lang="en-GB" dirty="0" smtClean="0"/>
                  <a:t>Find N,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</m:e>
                    </m:acc>
                  </m:oMath>
                </a14:m>
                <a:r>
                  <a:rPr lang="en-GB" dirty="0" smtClean="0"/>
                  <a:t>,</a:t>
                </a:r>
                <a:r>
                  <a:rPr lang="en-GB" dirty="0"/>
                  <a:t>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𝑌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</m:e>
                    </m:acc>
                  </m:oMath>
                </a14:m>
                <a:r>
                  <a:rPr lang="en-GB" dirty="0" smtClean="0"/>
                  <a:t>, </a:t>
                </a:r>
                <a:r>
                  <a:rPr lang="en-GB" dirty="0" err="1"/>
                  <a:t>SD</a:t>
                </a:r>
                <a:r>
                  <a:rPr lang="en-GB" baseline="-25000" dirty="0" err="1"/>
                  <a:t>xr</a:t>
                </a:r>
                <a:r>
                  <a:rPr lang="en-GB" dirty="0"/>
                  <a:t>, </a:t>
                </a:r>
                <a:r>
                  <a:rPr lang="en-GB" dirty="0" err="1" smtClean="0"/>
                  <a:t>SD</a:t>
                </a:r>
                <a:r>
                  <a:rPr lang="en-GB" baseline="-25000" dirty="0" err="1"/>
                  <a:t>y</a:t>
                </a:r>
                <a:r>
                  <a:rPr lang="en-GB" baseline="-25000" dirty="0" err="1" smtClean="0"/>
                  <a:t>r</a:t>
                </a:r>
                <a:r>
                  <a:rPr lang="en-GB" dirty="0"/>
                  <a:t>, </a:t>
                </a:r>
                <a:r>
                  <a:rPr lang="en-GB" dirty="0" smtClean="0"/>
                  <a:t> and </a:t>
                </a:r>
                <a14:m>
                  <m:oMath xmlns:m="http://schemas.openxmlformats.org/officeDocument/2006/math">
                    <m:nary>
                      <m:naryPr>
                        <m:chr m:val="∑"/>
                        <m:subHide m:val="on"/>
                        <m:supHide m:val="on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naryPr>
                      <m:sub/>
                      <m:sup/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𝑥𝑦</m:t>
                        </m:r>
                      </m:e>
                    </m:nary>
                  </m:oMath>
                </a14:m>
                <a:r>
                  <a:rPr lang="en-GB" dirty="0" smtClean="0"/>
                  <a:t> using the ranks not the scores</a:t>
                </a:r>
                <a:endParaRPr lang="en-GB" dirty="0"/>
              </a:p>
              <a:p>
                <a:pPr marL="0" indent="0">
                  <a:buNone/>
                </a:pPr>
                <a:endParaRPr lang="en-GB" dirty="0" smtClean="0"/>
              </a:p>
            </p:txBody>
          </p:sp>
        </mc:Choice>
        <mc:Fallback>
          <p:sp>
            <p:nvSpPr>
              <p:cNvPr id="4" name="Content Placeholder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6924" y="5597860"/>
                <a:ext cx="8337223" cy="951221"/>
              </a:xfrm>
              <a:prstGeom prst="rect">
                <a:avLst/>
              </a:prstGeom>
              <a:blipFill rotWithShape="0">
                <a:blip r:embed="rId3"/>
                <a:stretch>
                  <a:fillRect l="-219" t="-7051" b="-3717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154786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214" y="-215904"/>
            <a:ext cx="7543800" cy="1450757"/>
          </a:xfrm>
        </p:spPr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5" name="Content Placeholder 4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3436161441"/>
                  </p:ext>
                </p:extLst>
              </p:nvPr>
            </p:nvGraphicFramePr>
            <p:xfrm>
              <a:off x="632855" y="1360230"/>
              <a:ext cx="8346649" cy="4109911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248266"/>
                    <a:gridCol w="1206631"/>
                    <a:gridCol w="671685"/>
                    <a:gridCol w="1326797"/>
                    <a:gridCol w="650450"/>
                    <a:gridCol w="886119"/>
                    <a:gridCol w="886120"/>
                    <a:gridCol w="1470581"/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Persons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</a:t>
                          </a:r>
                          <a:r>
                            <a:rPr lang="en-GB" baseline="-25000" dirty="0" err="1" smtClean="0"/>
                            <a:t>r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aseline="0" dirty="0" smtClean="0"/>
                            <a:t>Y</a:t>
                          </a:r>
                          <a:r>
                            <a:rPr lang="en-GB" baseline="-25000" dirty="0" smtClean="0"/>
                            <a:t>r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Alice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100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-6.25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Bob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Charlotte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David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90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0.75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Eve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60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0.75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Frank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-6.25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442172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N = 6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sSub>
                                      <m:sSubPr>
                                        <m:ctrlPr>
                                          <a:rPr lang="en-GB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  <m:sub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𝑟</m:t>
                                        </m:r>
                                      </m:sub>
                                    </m:s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21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sSub>
                                      <m:sSubPr>
                                        <m:ctrlPr>
                                          <a:rPr lang="en-GB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𝑌</m:t>
                                        </m:r>
                                      </m:e>
                                      <m:sub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𝑟</m:t>
                                        </m:r>
                                      </m:sub>
                                    </m:s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</m:t>
                                    </m:r>
                                    <m:r>
                                      <a:rPr lang="en-GB" b="0" i="0" smtClean="0">
                                        <a:latin typeface="Cambria Math" panose="02040503050406030204" pitchFamily="18" charset="0"/>
                                      </a:rPr>
                                      <m:t>21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𝑥𝑦</m:t>
                                    </m:r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−9.0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sSub>
                                      <m:sSubPr>
                                        <m:ctrlPr>
                                          <a:rPr lang="en-GB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  <m:sub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𝑟</m:t>
                                        </m:r>
                                      </m:sub>
                                    </m:sSub>
                                  </m:e>
                                </m:acc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3.5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sSub>
                                      <m:sSubPr>
                                        <m:ctrlPr>
                                          <a:rPr lang="en-GB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𝑌</m:t>
                                        </m:r>
                                      </m:e>
                                      <m:sub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𝑟</m:t>
                                        </m:r>
                                      </m:sub>
                                    </m:sSub>
                                  </m:e>
                                </m:acc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3.5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lang="en-GB" b="0" i="0" smtClean="0">
                                        <a:latin typeface="Cambria Math" panose="02040503050406030204" pitchFamily="18" charset="0"/>
                                      </a:rPr>
                                      <m:t>r</m:t>
                                    </m:r>
                                  </m:sub>
                                </m:sSub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1.8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𝑦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lang="en-GB" b="0" i="0" smtClean="0">
                                        <a:latin typeface="Cambria Math" panose="02040503050406030204" pitchFamily="18" charset="0"/>
                                      </a:rPr>
                                      <m:t>r</m:t>
                                    </m:r>
                                  </m:sub>
                                </m:sSub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1.9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5" name="Content Placeholder 4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3436161441"/>
                  </p:ext>
                </p:extLst>
              </p:nvPr>
            </p:nvGraphicFramePr>
            <p:xfrm>
              <a:off x="632855" y="1360230"/>
              <a:ext cx="8346649" cy="4109911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248266"/>
                    <a:gridCol w="1206631"/>
                    <a:gridCol w="671685"/>
                    <a:gridCol w="1326797"/>
                    <a:gridCol w="650450"/>
                    <a:gridCol w="886119"/>
                    <a:gridCol w="886120"/>
                    <a:gridCol w="1470581"/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Persons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</a:t>
                          </a:r>
                          <a:r>
                            <a:rPr lang="en-GB" baseline="-25000" dirty="0" err="1" smtClean="0"/>
                            <a:t>r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aseline="0" dirty="0" smtClean="0"/>
                            <a:t>Y</a:t>
                          </a:r>
                          <a:r>
                            <a:rPr lang="en-GB" baseline="-25000" dirty="0" smtClean="0"/>
                            <a:t>r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Alice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100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-6.25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Bob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Charlotte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David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90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0.75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Eve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60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0.75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Frank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-6.25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755714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N = 6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66343" t="-347581" r="-277670" b="-102419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158642" t="-347581" r="-164815" b="-102419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466529" t="-347581" r="-413" b="-102419"/>
                          </a:stretch>
                        </a:blipFill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66343" t="-909836" r="-277670" b="-108197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158642" t="-909836" r="-164815" b="-108197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</a:tr>
                  <a:tr h="387477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0">
                          <a:blip r:embed="rId2"/>
                          <a:stretch>
                            <a:fillRect l="-66343" t="-962500" r="-277670" b="-3125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0">
                          <a:blip r:embed="rId2"/>
                          <a:stretch>
                            <a:fillRect l="-158642" t="-962500" r="-164815" b="-3125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Content Placeholder 2"/>
              <p:cNvSpPr txBox="1">
                <a:spLocks/>
              </p:cNvSpPr>
              <p:nvPr/>
            </p:nvSpPr>
            <p:spPr>
              <a:xfrm>
                <a:off x="516923" y="5595518"/>
                <a:ext cx="8337223" cy="959459"/>
              </a:xfrm>
              <a:prstGeom prst="rect">
                <a:avLst/>
              </a:prstGeom>
            </p:spPr>
            <p:txBody>
              <a:bodyPr vert="horz" lIns="91440" tIns="45720" rIns="91440" bIns="45720" rtlCol="0" anchor="t" anchorCtr="0">
                <a:normAutofit fontScale="77500" lnSpcReduction="20000"/>
              </a:bodyPr>
              <a:lstStyle>
                <a:lvl1pPr marL="2857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20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1pPr>
                <a:lvl2pPr marL="7429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8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2pPr>
                <a:lvl3pPr marL="12001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6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3pPr>
                <a:lvl4pPr marL="15430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4pPr>
                <a:lvl5pPr marL="20002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9pPr>
              </a:lstStyle>
              <a:p>
                <a:pPr marL="457200" indent="-457200">
                  <a:buFont typeface="+mj-lt"/>
                  <a:buAutoNum type="arabicPeriod" startAt="5"/>
                </a:pPr>
                <a:r>
                  <a:rPr lang="en-GB" dirty="0" smtClean="0"/>
                  <a:t>Calculate the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𝐶𝑜𝑣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𝑥𝑦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𝑥𝑦</m:t>
                            </m:r>
                          </m:e>
                        </m:nary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𝑁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−1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−9.0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6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−1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−1.8</m:t>
                    </m:r>
                  </m:oMath>
                </a14:m>
                <a:endParaRPr lang="en-GB" dirty="0" smtClean="0"/>
              </a:p>
              <a:p>
                <a:pPr marL="457200" indent="-457200">
                  <a:buFont typeface="+mj-lt"/>
                  <a:buAutoNum type="arabicPeriod" startAt="5"/>
                </a:pPr>
                <a:r>
                  <a:rPr lang="en-GB" dirty="0"/>
                  <a:t>Finally calculate the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𝐶𝑜𝑣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𝑥𝑦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𝑦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−1.8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1.8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)(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1.9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)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−1.8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3.42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−0.53</m:t>
                    </m:r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 smtClean="0"/>
              </a:p>
            </p:txBody>
          </p:sp>
        </mc:Choice>
        <mc:Fallback>
          <p:sp>
            <p:nvSpPr>
              <p:cNvPr id="4" name="Content Placeholder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6923" y="5595518"/>
                <a:ext cx="8337223" cy="959459"/>
              </a:xfrm>
              <a:prstGeom prst="rect">
                <a:avLst/>
              </a:prstGeom>
              <a:blipFill rotWithShape="0">
                <a:blip r:embed="rId3"/>
                <a:stretch>
                  <a:fillRect l="-146" t="-3312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71066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 exercise 2 on the worksheet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4171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Correlations in Excel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do any complex calculations in Excel requires the Analysis </a:t>
            </a:r>
            <a:r>
              <a:rPr lang="en-GB" dirty="0" err="1" smtClean="0"/>
              <a:t>ToolPak</a:t>
            </a:r>
            <a:endParaRPr lang="en-GB" dirty="0" smtClean="0"/>
          </a:p>
          <a:p>
            <a:pPr lvl="1"/>
            <a:r>
              <a:rPr lang="en-GB" dirty="0" smtClean="0"/>
              <a:t>This is not part of the standard Excel build and has to be added in through the Excel ‘Options’ dialogue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404" y="2869430"/>
            <a:ext cx="4195120" cy="340386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4941" y="3006811"/>
            <a:ext cx="2379751" cy="3149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1854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Correlations in Excel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Once the Analysis </a:t>
            </a:r>
            <a:r>
              <a:rPr lang="en-GB" dirty="0" err="1" smtClean="0"/>
              <a:t>ToolPak</a:t>
            </a:r>
            <a:r>
              <a:rPr lang="en-GB" dirty="0" smtClean="0"/>
              <a:t> has been added it will appear at the end of the Data tab of the ribbon</a:t>
            </a:r>
          </a:p>
          <a:p>
            <a:r>
              <a:rPr lang="en-GB" dirty="0" smtClean="0"/>
              <a:t>Select ‘Correlation’ from the data analysis tool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3089" y="3310467"/>
            <a:ext cx="6334125" cy="266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9561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Correlations in Excel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Input the data range for analysis, input a location for the data to be output, and tick the labels box if appropriate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7273" y="2817083"/>
            <a:ext cx="6334125" cy="2838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0545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Correlations in excel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On completion, Excel will calculate the Pearson’s correlation for the data</a:t>
            </a:r>
          </a:p>
          <a:p>
            <a:r>
              <a:rPr lang="en-GB" smtClean="0"/>
              <a:t>Spearman’s correlation is calculated in the same manner, only the rank data is used rather than the score data</a:t>
            </a:r>
          </a:p>
          <a:p>
            <a:pPr lvl="1"/>
            <a:r>
              <a:rPr lang="en-GB" smtClean="0"/>
              <a:t>N.B. Most of the time Spearman’s correlation and Pearson’s correlation do not give the same results (Spearman’s rho for this dataset is 0.20)</a:t>
            </a:r>
          </a:p>
          <a:p>
            <a:pPr lvl="1"/>
            <a:r>
              <a:rPr lang="en-GB" smtClean="0"/>
              <a:t>Why might this be the case?</a:t>
            </a:r>
            <a:endParaRPr lang="en-GB" dirty="0"/>
          </a:p>
        </p:txBody>
      </p:sp>
      <p:grpSp>
        <p:nvGrpSpPr>
          <p:cNvPr id="8" name="Group 7"/>
          <p:cNvGrpSpPr/>
          <p:nvPr/>
        </p:nvGrpSpPr>
        <p:grpSpPr>
          <a:xfrm>
            <a:off x="3861435" y="3929592"/>
            <a:ext cx="4505325" cy="2047875"/>
            <a:chOff x="3861435" y="3929592"/>
            <a:chExt cx="4505325" cy="2047875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861435" y="3929592"/>
              <a:ext cx="4505325" cy="2047875"/>
            </a:xfrm>
            <a:prstGeom prst="rect">
              <a:avLst/>
            </a:prstGeom>
          </p:spPr>
        </p:pic>
        <p:sp>
          <p:nvSpPr>
            <p:cNvPr id="5" name="Oval 4"/>
            <p:cNvSpPr/>
            <p:nvPr/>
          </p:nvSpPr>
          <p:spPr>
            <a:xfrm>
              <a:off x="6461097" y="4771237"/>
              <a:ext cx="980388" cy="480767"/>
            </a:xfrm>
            <a:prstGeom prst="ellipse">
              <a:avLst/>
            </a:prstGeom>
            <a:noFill/>
            <a:ln w="57150"/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749253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Exercise/Homework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Exercise 3: Repeat exercise 1 but calculate Spearman’s rho rather than Pearson’s rho</a:t>
            </a:r>
          </a:p>
          <a:p>
            <a:r>
              <a:rPr lang="en-GB" dirty="0" smtClean="0"/>
              <a:t>Perform exercises 1, 2 and 3 using Excel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8572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Topics covered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Correlation Coefficient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Pearson Correlation Coefficient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Interpreting Correlation Coefficients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Spearman Rank Correlation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Next week we will cover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Regression Equations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Standard Errors of the Equations</a:t>
            </a:r>
          </a:p>
          <a:p>
            <a:r>
              <a:rPr lang="en-GB" dirty="0" smtClean="0"/>
              <a:t>Regression allows us to start making predictions with statistics rather than simply describing a dataset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6689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Coming soon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Next session: </a:t>
            </a:r>
            <a:r>
              <a:rPr lang="en-GB" dirty="0" smtClean="0"/>
              <a:t>Linear Regression</a:t>
            </a:r>
            <a:endParaRPr lang="en-GB" dirty="0"/>
          </a:p>
          <a:p>
            <a:endParaRPr lang="en-GB" dirty="0"/>
          </a:p>
          <a:p>
            <a:r>
              <a:rPr lang="en-GB" b="1" dirty="0"/>
              <a:t>Homework: </a:t>
            </a:r>
            <a:r>
              <a:rPr lang="en-GB" dirty="0"/>
              <a:t>Read chapter </a:t>
            </a:r>
            <a:r>
              <a:rPr lang="en-GB" dirty="0" smtClean="0"/>
              <a:t>8 </a:t>
            </a:r>
            <a:r>
              <a:rPr lang="en-GB" dirty="0"/>
              <a:t>of </a:t>
            </a:r>
            <a:r>
              <a:rPr lang="en-GB" i="1" dirty="0"/>
              <a:t>Statistics for the Terrified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11264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MDA Lecture 1 - Frequency Distributions" id="{941F883A-4C3F-4C23-B69A-956F01E77135}" vid="{C8289E88-264E-4428-95EA-4F28F495227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Template</Template>
  <TotalTime>13694</TotalTime>
  <Words>1545</Words>
  <Application>Microsoft Office PowerPoint</Application>
  <PresentationFormat>On-screen Show (4:3)</PresentationFormat>
  <Paragraphs>470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Wingdings 3</vt:lpstr>
      <vt:lpstr>Calibri</vt:lpstr>
      <vt:lpstr>Wingdings</vt:lpstr>
      <vt:lpstr>Arial</vt:lpstr>
      <vt:lpstr>Cambria Math</vt:lpstr>
      <vt:lpstr>Calibri Light</vt:lpstr>
      <vt:lpstr>Retrospect</vt:lpstr>
      <vt:lpstr>Research Methods &amp; Data Analysis </vt:lpstr>
      <vt:lpstr>Introduction</vt:lpstr>
      <vt:lpstr>Correlation Coefficients</vt:lpstr>
      <vt:lpstr>Correlation coefficients</vt:lpstr>
      <vt:lpstr>Correlation coefficients</vt:lpstr>
      <vt:lpstr>Pearson Correlation Coefficient</vt:lpstr>
      <vt:lpstr>Example</vt:lpstr>
      <vt:lpstr>Example</vt:lpstr>
      <vt:lpstr>Example</vt:lpstr>
      <vt:lpstr>Interpreting correlation coefficients</vt:lpstr>
      <vt:lpstr>Hill’s criteria for causation</vt:lpstr>
      <vt:lpstr>Exercise</vt:lpstr>
      <vt:lpstr>Spurious Correlations</vt:lpstr>
      <vt:lpstr>Spurious Correlations</vt:lpstr>
      <vt:lpstr>Coefficient of determination</vt:lpstr>
      <vt:lpstr>Exercise</vt:lpstr>
      <vt:lpstr>Spearman Rank Correlation Coefficient</vt:lpstr>
      <vt:lpstr>Example</vt:lpstr>
      <vt:lpstr>Example</vt:lpstr>
      <vt:lpstr>Example</vt:lpstr>
      <vt:lpstr>Exercise</vt:lpstr>
      <vt:lpstr>Correlations in Excel</vt:lpstr>
      <vt:lpstr>Correlations in Excel</vt:lpstr>
      <vt:lpstr>Correlations in Excel</vt:lpstr>
      <vt:lpstr>Correlations in excel</vt:lpstr>
      <vt:lpstr>Exercise/Homework</vt:lpstr>
      <vt:lpstr>Summary</vt:lpstr>
      <vt:lpstr>Coming soon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Mabrouka Abuhmida</cp:lastModifiedBy>
  <cp:revision>97</cp:revision>
  <dcterms:created xsi:type="dcterms:W3CDTF">2017-06-08T10:43:23Z</dcterms:created>
  <dcterms:modified xsi:type="dcterms:W3CDTF">2018-09-27T09:24:02Z</dcterms:modified>
</cp:coreProperties>
</file>